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59" r:id="rId9"/>
    <p:sldId id="262" r:id="rId10"/>
    <p:sldId id="263" r:id="rId11"/>
    <p:sldId id="267" r:id="rId12"/>
    <p:sldId id="260" r:id="rId13"/>
    <p:sldId id="275" r:id="rId14"/>
    <p:sldId id="268" r:id="rId15"/>
    <p:sldId id="269" r:id="rId16"/>
    <p:sldId id="270" r:id="rId17"/>
    <p:sldId id="276" r:id="rId18"/>
    <p:sldId id="277" r:id="rId19"/>
    <p:sldId id="279" r:id="rId20"/>
    <p:sldId id="278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3" autoAdjust="0"/>
  </p:normalViewPr>
  <p:slideViewPr>
    <p:cSldViewPr>
      <p:cViewPr>
        <p:scale>
          <a:sx n="98" d="100"/>
          <a:sy n="98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411B543-025B-446D-85C3-85FD033440BD}" type="datetimeFigureOut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582048-4414-482B-8CA3-3808BEE4DD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7649A3-37F2-48F2-A6ED-95B622AB771D}" type="slidenum">
              <a:rPr lang="zh-CN" altLang="en-US"/>
              <a:pPr eaLnBrk="1" hangingPunct="1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4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A8E97-4D0D-4C53-BF99-A9C5ED7BE82B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AF48A3B-25DC-4FA5-85CA-98DC91B9E7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2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AB405-9D1B-4B8C-A1A8-A0AD152B80CE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9B9D5-A724-4334-AB56-B3B6B0A73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8BBC3-5957-406D-BDFD-F8531CDC2079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F783A-24BA-458B-9692-1CFE505B4D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C83D2-F042-4930-9344-53BA0F34B02A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E29C0-E216-43E2-AD30-D7A73086A1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2D2CA-F0DE-44F6-AE99-E9A60A608314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1E2B849A-43A7-407D-BEDA-9FAD892922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4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250A7-7D0A-4C9F-BC6B-2EC22677BEEF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F3114-E3EA-4C71-9FEE-2964BA1994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7318-D6B7-4CF6-8F68-5819E315356F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E6B7-047E-4DBC-A42F-0994AD7031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9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C7D5-0E2A-476F-A49E-8F01FA36FB66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0571-9109-41CF-9C3D-C577A20D96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D9A2-2790-4717-8753-321FC1BA2B1E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70D94-5C2B-4618-AFA2-181FF4C32B7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6A6A4-788E-43D3-84C0-BF0E00771BA8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E557A-6C15-4C9F-ADCC-ED56EFC6B6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9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271F-BC73-45D6-804F-EFE02F8CE09C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CEFFD21-3DC8-49BF-9C47-827A3FC97D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1D60640-CC83-464B-B0EB-D6921E252B9A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D16263C2-8F63-4E87-BFB1-25CE7E8BB661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5" r:id="rId2"/>
    <p:sldLayoutId id="214748368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5" r:id="rId9"/>
    <p:sldLayoutId id="2147483681" r:id="rId10"/>
    <p:sldLayoutId id="2147483682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ergia.nu/reference/wire/wire_re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串行</a:t>
            </a:r>
            <a:r>
              <a:rPr lang="zh-CN" altLang="en-US" dirty="0" smtClean="0"/>
              <a:t>总线通信接口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785813" y="4357688"/>
            <a:ext cx="7854950" cy="1752600"/>
          </a:xfrm>
        </p:spPr>
        <p:txBody>
          <a:bodyPr/>
          <a:lstStyle/>
          <a:p>
            <a:pPr marR="0"/>
            <a:r>
              <a:rPr lang="zh-CN" altLang="en-US"/>
              <a:t>胡晓毅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3291E4-1E55-428F-A5CC-017E217FCDAF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41D48-E2E5-4EE2-B652-A09099A9267D}" type="slidenum">
              <a:rPr lang="zh-CN" altLang="en-US">
                <a:solidFill>
                  <a:srgbClr val="D1EAEE"/>
                </a:solidFill>
              </a:rPr>
              <a:pPr eaLnBrk="1" hangingPunct="1"/>
              <a:t>1</a:t>
            </a:fld>
            <a:endParaRPr lang="zh-CN" altLang="en-US">
              <a:solidFill>
                <a:srgbClr val="D1EAE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858250" cy="9286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/>
              <a:t>示例：</a:t>
            </a:r>
            <a:r>
              <a:rPr lang="zh-CN" altLang="en-US" sz="4000" b="1" dirty="0"/>
              <a:t>典型的</a:t>
            </a:r>
            <a:r>
              <a:rPr lang="en-US" sz="4000" b="1" dirty="0"/>
              <a:t>I</a:t>
            </a:r>
            <a:r>
              <a:rPr lang="en-US" sz="4000" b="1" baseline="30000" dirty="0"/>
              <a:t>2</a:t>
            </a:r>
            <a:r>
              <a:rPr lang="en-US" sz="4000" b="1" dirty="0"/>
              <a:t>C</a:t>
            </a:r>
            <a:r>
              <a:rPr lang="zh-CN" altLang="en-US" sz="4000" b="1" dirty="0"/>
              <a:t>串行</a:t>
            </a:r>
            <a:r>
              <a:rPr lang="en-US" sz="4000" b="1" dirty="0"/>
              <a:t>E</a:t>
            </a:r>
            <a:r>
              <a:rPr lang="en-US" sz="4000" b="1" baseline="30000" dirty="0"/>
              <a:t>2</a:t>
            </a:r>
            <a:r>
              <a:rPr lang="en-US" sz="4000" b="1" dirty="0"/>
              <a:t>PROM</a:t>
            </a:r>
            <a:r>
              <a:rPr lang="zh-CN" altLang="en-US" sz="4000" b="1" dirty="0"/>
              <a:t>的报文协议</a:t>
            </a:r>
            <a:endParaRPr lang="zh-CN" altLang="en-US" b="1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57188" y="1000125"/>
            <a:ext cx="8229600" cy="5072063"/>
          </a:xfrm>
        </p:spPr>
        <p:txBody>
          <a:bodyPr/>
          <a:lstStyle/>
          <a:p>
            <a:r>
              <a:rPr lang="en-US" altLang="zh-CN" b="1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C</a:t>
            </a:r>
            <a:r>
              <a:rPr lang="zh-CN" altLang="en-US" b="1"/>
              <a:t>总线写入一个字节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C</a:t>
            </a:r>
            <a:r>
              <a:rPr lang="zh-CN" altLang="en-US" b="1"/>
              <a:t>总线读一个字节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注意：需严格按照报文协议格式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04997F-A093-4A95-8090-AE3162160C94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34EA0-029B-4B5D-A36D-7578D111F484}" type="slidenum">
              <a:rPr lang="zh-CN" altLang="en-US">
                <a:solidFill>
                  <a:srgbClr val="045C75"/>
                </a:solidFill>
              </a:rPr>
              <a:pPr eaLnBrk="1" hangingPunct="1"/>
              <a:t>10</a:t>
            </a:fld>
            <a:endParaRPr lang="zh-CN" altLang="en-US">
              <a:solidFill>
                <a:srgbClr val="045C75"/>
              </a:solidFill>
            </a:endParaRPr>
          </a:p>
        </p:txBody>
      </p:sp>
      <p:pic>
        <p:nvPicPr>
          <p:cNvPr id="1024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428750"/>
            <a:ext cx="521335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429000"/>
            <a:ext cx="60721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Box 5"/>
          <p:cNvSpPr txBox="1">
            <a:spLocks noChangeArrowheads="1"/>
          </p:cNvSpPr>
          <p:nvPr/>
        </p:nvSpPr>
        <p:spPr bwMode="auto">
          <a:xfrm>
            <a:off x="8786813" y="44291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信息科学与技术学院单片机与嵌入式系统实验室</a:t>
            </a:r>
          </a:p>
        </p:txBody>
      </p:sp>
      <p:sp>
        <p:nvSpPr>
          <p:cNvPr id="11" name="椭圆 10"/>
          <p:cNvSpPr/>
          <p:nvPr/>
        </p:nvSpPr>
        <p:spPr>
          <a:xfrm>
            <a:off x="4714875" y="3500438"/>
            <a:ext cx="1000125" cy="128587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8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I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C</a:t>
            </a:r>
            <a:r>
              <a:rPr lang="zh-CN" altLang="en-US" b="1" dirty="0"/>
              <a:t>模块的数据格式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252A9E-C975-4CC4-868F-5887A119B8E1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4A4EEE-E414-451C-B5C1-70AA9FFB84C2}" type="slidenum">
              <a:rPr lang="zh-CN" altLang="en-US">
                <a:solidFill>
                  <a:srgbClr val="045C75"/>
                </a:solidFill>
              </a:rPr>
              <a:pPr eaLnBrk="1" hangingPunct="1"/>
              <a:t>11</a:t>
            </a:fld>
            <a:endParaRPr lang="zh-CN" altLang="en-US">
              <a:solidFill>
                <a:srgbClr val="045C75"/>
              </a:solidFill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71563"/>
            <a:ext cx="6088063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14688"/>
            <a:ext cx="68103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Box 5"/>
          <p:cNvSpPr txBox="1">
            <a:spLocks noChangeArrowheads="1"/>
          </p:cNvSpPr>
          <p:nvPr/>
        </p:nvSpPr>
        <p:spPr bwMode="auto">
          <a:xfrm>
            <a:off x="6429375" y="5429250"/>
            <a:ext cx="2214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alibri" panose="020F0502020204030204" pitchFamily="34" charset="0"/>
              </a:rPr>
              <a:t>Data Validity</a:t>
            </a:r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229600" cy="928688"/>
          </a:xfrm>
        </p:spPr>
        <p:txBody>
          <a:bodyPr/>
          <a:lstStyle/>
          <a:p>
            <a:r>
              <a:rPr lang="en-US" altLang="zh-CN" b="1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C</a:t>
            </a:r>
            <a:r>
              <a:rPr lang="zh-CN" altLang="en-US" b="1"/>
              <a:t>模块的数据格式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7CAA0E-172C-4B73-B376-BBF6974675E0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3C3659-0632-4FFB-87E7-D3F3CAEFECC9}" type="slidenum">
              <a:rPr lang="zh-CN" altLang="en-US">
                <a:solidFill>
                  <a:srgbClr val="045C75"/>
                </a:solidFill>
              </a:rPr>
              <a:pPr eaLnBrk="1" hangingPunct="1"/>
              <a:t>12</a:t>
            </a:fld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428625" y="1143000"/>
            <a:ext cx="6667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It is important 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！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660747"/>
          </a:xfrm>
        </p:spPr>
        <p:txBody>
          <a:bodyPr/>
          <a:lstStyle/>
          <a:p>
            <a:r>
              <a:rPr lang="zh-CN" altLang="en-US" dirty="0" smtClean="0"/>
              <a:t>地址信息：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/10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6" y="2420888"/>
            <a:ext cx="9009524" cy="30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引脚：</a:t>
            </a:r>
            <a:r>
              <a:rPr lang="en-US" altLang="zh-CN" dirty="0" smtClean="0"/>
              <a:t>P1.6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SCL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/P1.7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SDA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使用自带的</a:t>
            </a:r>
            <a:r>
              <a:rPr lang="en-US" altLang="zh-CN" dirty="0" smtClean="0"/>
              <a:t>I2C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模拟</a:t>
            </a:r>
            <a:r>
              <a:rPr lang="en-US" altLang="zh-CN" dirty="0" smtClean="0"/>
              <a:t>I2C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 descr="http://energia.nu/wordpress/wp-content/uploads/2014/01/LaunchPads-MSP430G2-%E2%80%94-Pins-Maps-13-4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169502"/>
            <a:ext cx="8849033" cy="65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7236296" y="3789040"/>
            <a:ext cx="288032" cy="72008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Wire.begin</a:t>
            </a:r>
            <a:r>
              <a:rPr lang="en-US" altLang="zh-CN" b="1" dirty="0"/>
              <a:t>(address)</a:t>
            </a:r>
          </a:p>
          <a:p>
            <a:r>
              <a:rPr lang="en-US" altLang="zh-CN" b="1" dirty="0" err="1"/>
              <a:t>Wire.requestFrom</a:t>
            </a:r>
            <a:r>
              <a:rPr lang="en-US" altLang="zh-CN" b="1" dirty="0"/>
              <a:t>()</a:t>
            </a:r>
          </a:p>
          <a:p>
            <a:r>
              <a:rPr lang="en-US" altLang="zh-CN" b="1" dirty="0" err="1"/>
              <a:t>Wire.beginTransmission</a:t>
            </a:r>
            <a:r>
              <a:rPr lang="en-US" altLang="zh-CN" b="1" dirty="0"/>
              <a:t>(address)</a:t>
            </a:r>
          </a:p>
          <a:p>
            <a:r>
              <a:rPr lang="en-US" altLang="zh-CN" b="1" dirty="0" err="1"/>
              <a:t>Wire.endTransmission</a:t>
            </a:r>
            <a:r>
              <a:rPr lang="en-US" altLang="zh-CN" b="1" dirty="0"/>
              <a:t>()</a:t>
            </a:r>
          </a:p>
          <a:p>
            <a:r>
              <a:rPr lang="en-US" altLang="zh-CN" b="1" dirty="0" err="1"/>
              <a:t>Wire.write</a:t>
            </a:r>
            <a:r>
              <a:rPr lang="en-US" altLang="zh-CN" b="1" dirty="0" smtClean="0"/>
              <a:t>()  :</a:t>
            </a:r>
            <a:r>
              <a:rPr lang="en-US" altLang="zh-CN" dirty="0"/>
              <a:t>Example</a:t>
            </a:r>
          </a:p>
          <a:p>
            <a:pPr lvl="1"/>
            <a:r>
              <a:rPr lang="en-US" altLang="zh-CN" dirty="0" err="1" smtClean="0"/>
              <a:t>Wire.write</a:t>
            </a:r>
            <a:r>
              <a:rPr lang="en-US" altLang="zh-CN" dirty="0" smtClean="0"/>
              <a:t>(value)</a:t>
            </a:r>
            <a:endParaRPr lang="en-US" altLang="zh-CN" dirty="0"/>
          </a:p>
          <a:p>
            <a:pPr lvl="1"/>
            <a:r>
              <a:rPr lang="en-US" altLang="zh-CN" dirty="0" err="1" smtClean="0"/>
              <a:t>Wire.write</a:t>
            </a:r>
            <a:r>
              <a:rPr lang="en-US" altLang="zh-CN" dirty="0" smtClean="0"/>
              <a:t>(string)</a:t>
            </a:r>
          </a:p>
          <a:p>
            <a:pPr lvl="1"/>
            <a:r>
              <a:rPr lang="en-US" altLang="zh-CN" dirty="0" err="1" smtClean="0"/>
              <a:t>Wire.write</a:t>
            </a:r>
            <a:r>
              <a:rPr lang="en-US" altLang="zh-CN" dirty="0" smtClean="0"/>
              <a:t>(data</a:t>
            </a:r>
            <a:r>
              <a:rPr lang="en-US" altLang="zh-CN" dirty="0"/>
              <a:t>, length)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I2C</a:t>
            </a:r>
            <a:r>
              <a:rPr lang="zh-CN" altLang="en-US" dirty="0"/>
              <a:t>相关的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Wire.available</a:t>
            </a:r>
            <a:r>
              <a:rPr lang="en-US" altLang="zh-CN" b="1" dirty="0" smtClean="0"/>
              <a:t>() :</a:t>
            </a:r>
            <a:r>
              <a:rPr lang="en-US" altLang="zh-CN" dirty="0"/>
              <a:t>Returns the number of bytes available for retrieval with </a:t>
            </a:r>
            <a:r>
              <a:rPr lang="en-US" altLang="zh-CN" dirty="0">
                <a:hlinkClick r:id="rId2" tooltip="Wire_Read"/>
              </a:rPr>
              <a:t>read</a:t>
            </a:r>
            <a:r>
              <a:rPr lang="en-US" altLang="zh-CN" dirty="0" smtClean="0">
                <a:hlinkClick r:id="rId2" tooltip="Wire_Read"/>
              </a:rPr>
              <a:t>()</a:t>
            </a:r>
            <a:endParaRPr lang="en-US" altLang="zh-CN" dirty="0" smtClean="0"/>
          </a:p>
          <a:p>
            <a:r>
              <a:rPr lang="en-US" altLang="zh-CN" b="1" dirty="0" err="1"/>
              <a:t>Wire.read</a:t>
            </a:r>
            <a:r>
              <a:rPr lang="en-US" altLang="zh-CN" b="1" dirty="0" smtClean="0"/>
              <a:t>()   :example</a:t>
            </a:r>
          </a:p>
          <a:p>
            <a:r>
              <a:rPr lang="en-US" altLang="zh-CN" b="1" dirty="0" err="1" smtClean="0"/>
              <a:t>Wire.onRequest</a:t>
            </a:r>
            <a:r>
              <a:rPr lang="en-US" altLang="zh-CN" b="1" dirty="0" smtClean="0"/>
              <a:t>(handler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（</a:t>
            </a:r>
            <a:r>
              <a:rPr lang="en-US" altLang="zh-CN" dirty="0"/>
              <a:t>Serial Peripheral Interface</a:t>
            </a:r>
            <a:r>
              <a:rPr lang="zh-CN" altLang="en-US" dirty="0"/>
              <a:t>）串行外设接口的简称，它是一种同步全双工通信协议。 有 </a:t>
            </a:r>
            <a:r>
              <a:rPr lang="en-US" altLang="zh-CN" dirty="0"/>
              <a:t>3 </a:t>
            </a:r>
            <a:r>
              <a:rPr lang="zh-CN" altLang="en-US" dirty="0"/>
              <a:t>根或者 </a:t>
            </a:r>
            <a:r>
              <a:rPr lang="en-US" altLang="zh-CN" dirty="0"/>
              <a:t>4 </a:t>
            </a:r>
            <a:r>
              <a:rPr lang="zh-CN" altLang="en-US" dirty="0"/>
              <a:t>根数据线组成，包括 </a:t>
            </a:r>
            <a:r>
              <a:rPr lang="en-US" altLang="zh-CN" dirty="0"/>
              <a:t>CLK</a:t>
            </a:r>
            <a:r>
              <a:rPr lang="zh-CN" altLang="en-US" dirty="0"/>
              <a:t>、</a:t>
            </a:r>
            <a:r>
              <a:rPr lang="en-US" altLang="zh-CN" dirty="0"/>
              <a:t>SOMI</a:t>
            </a:r>
            <a:r>
              <a:rPr lang="zh-CN" altLang="en-US" dirty="0"/>
              <a:t>、</a:t>
            </a:r>
            <a:r>
              <a:rPr lang="en-US" altLang="zh-CN" dirty="0" smtClean="0"/>
              <a:t>SIMO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</a:t>
            </a:r>
          </a:p>
          <a:p>
            <a:r>
              <a:rPr lang="en-US" altLang="zh-CN" dirty="0" smtClean="0"/>
              <a:t>SPI </a:t>
            </a:r>
            <a:r>
              <a:rPr lang="zh-CN" altLang="en-US" dirty="0"/>
              <a:t>的通信模式</a:t>
            </a:r>
            <a:r>
              <a:rPr lang="zh-CN" altLang="en-US" dirty="0" smtClean="0"/>
              <a:t>分为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主单</a:t>
            </a:r>
            <a:r>
              <a:rPr lang="zh-CN" altLang="en-US" dirty="0" smtClean="0"/>
              <a:t>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主多</a:t>
            </a:r>
            <a:r>
              <a:rPr lang="zh-CN" altLang="en-US" dirty="0" smtClean="0"/>
              <a:t>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主多</a:t>
            </a:r>
            <a:r>
              <a:rPr lang="zh-CN" altLang="en-US" dirty="0" smtClean="0"/>
              <a:t>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90" y="1054952"/>
            <a:ext cx="7647619" cy="3400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513998"/>
            <a:ext cx="4942857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 descr="http://energia.nu/wordpress/wp-content/uploads/2014/01/LaunchPads-MSP430G2-%E2%80%94-Pins-Maps-13-4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" y="509982"/>
            <a:ext cx="8849033" cy="65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7308304" y="4111725"/>
            <a:ext cx="616496" cy="811288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3608" y="4293096"/>
            <a:ext cx="595225" cy="811288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Outline</a:t>
            </a:r>
            <a:endParaRPr lang="zh-CN" altLang="en-US" b="1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串行</a:t>
            </a:r>
            <a:r>
              <a:rPr lang="zh-CN" altLang="en-US" b="1" dirty="0" smtClean="0">
                <a:solidFill>
                  <a:srgbClr val="FF0000"/>
                </a:solidFill>
              </a:rPr>
              <a:t>通信的相关概念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I</a:t>
            </a:r>
            <a:r>
              <a:rPr lang="en-US" altLang="zh-CN" b="1" baseline="30000" dirty="0" smtClean="0"/>
              <a:t>2</a:t>
            </a:r>
            <a:r>
              <a:rPr lang="en-US" altLang="zh-CN" b="1" dirty="0" smtClean="0"/>
              <a:t>C</a:t>
            </a:r>
            <a:r>
              <a:rPr lang="zh-CN" altLang="en-US" b="1" dirty="0"/>
              <a:t>接口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r>
              <a:rPr lang="en-US" altLang="zh-CN" b="1" dirty="0" smtClean="0">
                <a:latin typeface="+mn-ea"/>
              </a:rPr>
              <a:t>MSP430G2553 I2C</a:t>
            </a:r>
            <a:r>
              <a:rPr lang="zh-CN" altLang="en-US" b="1" dirty="0" smtClean="0">
                <a:latin typeface="+mn-ea"/>
              </a:rPr>
              <a:t>使用方法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SPI</a:t>
            </a:r>
            <a:r>
              <a:rPr lang="zh-CN" altLang="en-US" b="1" dirty="0" smtClean="0">
                <a:latin typeface="+mn-ea"/>
              </a:rPr>
              <a:t>接口简介</a:t>
            </a:r>
            <a:endParaRPr lang="en-US" altLang="zh-CN" b="1" dirty="0" smtClean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MSP430G2553 </a:t>
            </a:r>
            <a:r>
              <a:rPr lang="en-US" altLang="zh-CN" b="1" dirty="0" smtClean="0">
                <a:latin typeface="+mn-ea"/>
              </a:rPr>
              <a:t>SPI</a:t>
            </a:r>
            <a:r>
              <a:rPr lang="zh-CN" altLang="en-US" b="1" dirty="0" smtClean="0">
                <a:latin typeface="+mn-ea"/>
              </a:rPr>
              <a:t>使用</a:t>
            </a:r>
            <a:r>
              <a:rPr lang="zh-CN" altLang="en-US" b="1" dirty="0">
                <a:latin typeface="+mn-ea"/>
              </a:rPr>
              <a:t>方法</a:t>
            </a: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F89F6A-C9D0-429F-A5C4-3D986D37C9A2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AAD620-3665-403B-9CE1-EC2538183044}" type="slidenum">
              <a:rPr lang="zh-CN" altLang="en-US">
                <a:solidFill>
                  <a:srgbClr val="045C75"/>
                </a:solidFill>
              </a:rPr>
              <a:pPr eaLnBrk="1" hangingPunct="1"/>
              <a:t>2</a:t>
            </a:fld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SPI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59" y="2060848"/>
            <a:ext cx="7948157" cy="223224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接口的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060848"/>
            <a:ext cx="6666667" cy="3600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接口的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428" y="2296548"/>
            <a:ext cx="6657143" cy="366666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接口的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88840"/>
            <a:ext cx="5600000" cy="346666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3569" y="590592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</a:rPr>
              <a:t>SPI.transfer</a:t>
            </a:r>
            <a:r>
              <a:rPr lang="en-US" altLang="zh-CN" sz="1800" b="1" dirty="0"/>
              <a:t>()</a:t>
            </a:r>
            <a:endParaRPr lang="zh-CN" alt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5350" y="553659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SPI.setDataMode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7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FF"/>
                </a:solidFill>
              </a:rPr>
              <a:t>数据通信</a:t>
            </a:r>
            <a:r>
              <a:rPr lang="zh-CN" altLang="en-US" dirty="0" smtClean="0">
                <a:solidFill>
                  <a:srgbClr val="3333FF"/>
                </a:solidFill>
              </a:rPr>
              <a:t>分类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E8349-9C88-4BC2-851B-B2272E06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80023" indent="-185166" fontAlgn="auto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1800" b="1" dirty="0"/>
              <a:t>分类</a:t>
            </a:r>
            <a:r>
              <a:rPr lang="en-US" altLang="zh-CN" sz="1800" b="1" dirty="0"/>
              <a:t>1</a:t>
            </a:r>
          </a:p>
          <a:p>
            <a:pPr marL="637794" lvl="1" indent="-342900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通信：数据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所有位同时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传送到多个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数据通道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7794" lvl="1" indent="-342900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串行通信：数据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按比特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由端口送出或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23" indent="-185166" fontAlgn="auto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1800" b="1" dirty="0"/>
              <a:t>分类</a:t>
            </a:r>
            <a:r>
              <a:rPr lang="en-US" altLang="zh-CN" sz="1800" b="1" dirty="0"/>
              <a:t>2</a:t>
            </a:r>
          </a:p>
          <a:p>
            <a:pPr marL="637794" lvl="1" indent="-342900"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异步通信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：通信双方分别有自己的时钟源，但必须使用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7794" lvl="1" indent="-342900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同步通信：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通信双方共用同一时钟源，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时钟由主机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单片机与嵌入式实验室</a:t>
            </a:r>
            <a:r>
              <a:rPr lang="en-US" altLang="zh-CN" smtClean="0"/>
              <a:t>S305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4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15B2BD4-EAC5-4747-B14B-EFDAC55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串行通信的相关概念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98D9D-E3E6-424B-B2DB-C052394C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串行通信</a:t>
            </a:r>
            <a:endParaRPr lang="en-US" altLang="zh-CN" b="1" dirty="0"/>
          </a:p>
          <a:p>
            <a:pPr marL="642938" lvl="2" indent="-3429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数据按位（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）传输，每一位数据占据一个固定的时间长度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特点</a:t>
            </a:r>
            <a:endParaRPr lang="en-US" altLang="zh-CN" sz="2400" b="1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1" dirty="0"/>
              <a:t>需要</a:t>
            </a:r>
            <a:r>
              <a:rPr lang="zh-CN" altLang="en-US" b="1" dirty="0">
                <a:solidFill>
                  <a:srgbClr val="FF0000"/>
                </a:solidFill>
              </a:rPr>
              <a:t>少数几条线</a:t>
            </a:r>
            <a:r>
              <a:rPr lang="zh-CN" altLang="en-US" b="1" dirty="0"/>
              <a:t>就可以在设备间交换信息</a:t>
            </a:r>
            <a:endParaRPr lang="en-US" altLang="zh-CN" b="1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/>
              <a:t>应用</a:t>
            </a:r>
            <a:endParaRPr lang="en-US" altLang="zh-CN" sz="2400" b="1" dirty="0"/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b="1" dirty="0"/>
              <a:t>适用于计算机与计算机、计算机与外设之间的通信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单片机与嵌入式实验室</a:t>
            </a:r>
            <a:r>
              <a:rPr lang="en-US" altLang="zh-CN" smtClean="0"/>
              <a:t>S305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25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串行通信的相关概念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7E102-9A09-48AF-9B54-31CEF62B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7757" indent="-342900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通信协议</a:t>
            </a:r>
            <a:r>
              <a:rPr lang="zh-CN" altLang="en-US" b="1" dirty="0"/>
              <a:t>是通信双方必须严格遵守统一的通信协议</a:t>
            </a:r>
            <a:endParaRPr lang="en-US" altLang="zh-CN" b="1" dirty="0" smtClean="0"/>
          </a:p>
          <a:p>
            <a:pPr marL="337757" indent="-342900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串行</a:t>
            </a:r>
            <a:r>
              <a:rPr lang="zh-CN" altLang="en-US" b="1" dirty="0"/>
              <a:t>通信协议包括以下两种</a:t>
            </a:r>
            <a:endParaRPr lang="en-US" altLang="zh-CN" b="1" dirty="0" smtClean="0"/>
          </a:p>
          <a:p>
            <a:pPr marL="337757" indent="-342900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异步</a:t>
            </a:r>
            <a:r>
              <a:rPr lang="zh-CN" altLang="en-US" b="1" dirty="0"/>
              <a:t>串行通信协议：数据按帧</a:t>
            </a:r>
            <a:r>
              <a:rPr lang="zh-CN" altLang="en-US" b="1" dirty="0">
                <a:solidFill>
                  <a:srgbClr val="FF0000"/>
                </a:solidFill>
              </a:rPr>
              <a:t>按比特</a:t>
            </a:r>
            <a:r>
              <a:rPr lang="zh-CN" altLang="en-US" b="1" dirty="0"/>
              <a:t>一位一位传输</a:t>
            </a:r>
            <a:endParaRPr lang="en-US" altLang="zh-CN" b="1" dirty="0"/>
          </a:p>
          <a:p>
            <a:pPr marL="629222" lvl="1" indent="-257175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接口标准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：电平匹配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9222" lvl="1" indent="-257175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数据帧格式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：收发双方协议一致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9222" lvl="1" indent="-257175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波特率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：数据收发的时序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7757" indent="-342900"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同步串行</a:t>
            </a:r>
            <a:r>
              <a:rPr lang="zh-CN" altLang="en-US" b="1" dirty="0" smtClean="0"/>
              <a:t>通信协议</a:t>
            </a:r>
            <a:endParaRPr lang="en-US" altLang="zh-CN" b="1" dirty="0"/>
          </a:p>
          <a:p>
            <a:pPr marL="552069" lvl="1" indent="-257175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时钟严格一致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2069" lvl="1" indent="-257175" fontAlgn="auto">
              <a:spcAft>
                <a:spcPts val="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帧格式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单片机与嵌入式实验室</a:t>
            </a:r>
            <a:r>
              <a:rPr lang="en-US" altLang="zh-CN" smtClean="0"/>
              <a:t>S305</a:t>
            </a:r>
            <a:endParaRPr lang="en-US" altLang="zh-CN" dirty="0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7D7AFC8F-9BDF-4244-8AE6-9F2880B5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217" y="3915055"/>
            <a:ext cx="377429" cy="27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4C7B8-A6CB-4384-9A77-44805E1B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56" y="3622024"/>
            <a:ext cx="3771428" cy="5428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A5548F-0A75-4C86-A95E-406ED67A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01" y="4673877"/>
            <a:ext cx="2663552" cy="5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常用串行通信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异步全双工：</a:t>
            </a:r>
            <a:r>
              <a:rPr lang="en-US" altLang="zh-CN" dirty="0" smtClean="0"/>
              <a:t>UART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同步半双工：</a:t>
            </a:r>
            <a:r>
              <a:rPr lang="en-US" altLang="zh-CN" dirty="0"/>
              <a:t>I2C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同步全双工：</a:t>
            </a:r>
            <a:r>
              <a:rPr lang="en-US" altLang="zh-CN" dirty="0" smtClean="0"/>
              <a:t>SPI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83D2-F042-4930-9344-53BA0F34B02A}" type="datetime1">
              <a:rPr lang="zh-CN" altLang="en-US" smtClean="0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信息科学与技术学院单片机与嵌入式系统实验室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E29C0-E216-43E2-AD30-D7A73086A182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64904"/>
            <a:ext cx="5247866" cy="21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4313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接口简介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28625" y="857250"/>
            <a:ext cx="8229600" cy="5268913"/>
          </a:xfrm>
        </p:spPr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C </a:t>
            </a:r>
            <a:r>
              <a:rPr lang="zh-CN" altLang="en-US" b="1" dirty="0"/>
              <a:t>（</a:t>
            </a:r>
            <a:r>
              <a:rPr lang="en-US" altLang="zh-CN" b="1" dirty="0"/>
              <a:t>Inter Integrated Circuit</a:t>
            </a:r>
            <a:r>
              <a:rPr lang="zh-CN" altLang="en-US" b="1" dirty="0"/>
              <a:t>）一种</a:t>
            </a:r>
            <a:r>
              <a:rPr lang="zh-CN" altLang="en-US" b="1" dirty="0">
                <a:solidFill>
                  <a:srgbClr val="FF0000"/>
                </a:solidFill>
              </a:rPr>
              <a:t>芯片间双向</a:t>
            </a:r>
            <a:r>
              <a:rPr lang="zh-CN" altLang="en-US" b="1" dirty="0"/>
              <a:t>数据传输的协议</a:t>
            </a:r>
            <a:endParaRPr lang="en-US" altLang="zh-CN" b="1" dirty="0"/>
          </a:p>
          <a:p>
            <a:r>
              <a:rPr lang="zh-CN" altLang="en-US" b="1" dirty="0"/>
              <a:t>最早由飞利浦公司制定</a:t>
            </a:r>
          </a:p>
          <a:p>
            <a:r>
              <a:rPr lang="zh-CN" altLang="en-US" b="1" dirty="0"/>
              <a:t>仅需两个管脚：</a:t>
            </a:r>
            <a:r>
              <a:rPr lang="en-US" altLang="zh-CN" b="1" dirty="0"/>
              <a:t>SDA, SCL </a:t>
            </a:r>
          </a:p>
          <a:p>
            <a:pPr lvl="1"/>
            <a:r>
              <a:rPr lang="en-US" altLang="zh-CN" b="1" dirty="0"/>
              <a:t>SDA is the bi-directional serial </a:t>
            </a:r>
            <a:r>
              <a:rPr lang="en-US" altLang="zh-CN" b="1" dirty="0">
                <a:solidFill>
                  <a:srgbClr val="FF0000"/>
                </a:solidFill>
              </a:rPr>
              <a:t>data line </a:t>
            </a:r>
          </a:p>
          <a:p>
            <a:pPr lvl="1"/>
            <a:r>
              <a:rPr lang="en-US" altLang="zh-CN" b="1" dirty="0"/>
              <a:t> SCL is the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bi-directional serial </a:t>
            </a:r>
            <a:r>
              <a:rPr lang="en-US" altLang="zh-CN" b="1" dirty="0" err="1">
                <a:solidFill>
                  <a:srgbClr val="FF0000"/>
                </a:solidFill>
              </a:rPr>
              <a:t>clockline</a:t>
            </a:r>
            <a:endParaRPr lang="en-US" altLang="zh-CN" b="1" dirty="0"/>
          </a:p>
          <a:p>
            <a:pPr lvl="1"/>
            <a:r>
              <a:rPr lang="en-US" altLang="zh-CN" b="1" dirty="0"/>
              <a:t> The bus is considered </a:t>
            </a:r>
            <a:r>
              <a:rPr lang="en-US" altLang="zh-CN" b="1" dirty="0">
                <a:solidFill>
                  <a:srgbClr val="FF0000"/>
                </a:solidFill>
              </a:rPr>
              <a:t>idle</a:t>
            </a:r>
            <a:r>
              <a:rPr lang="en-US" altLang="zh-CN" b="1" dirty="0"/>
              <a:t> when both lines are High</a:t>
            </a:r>
            <a:r>
              <a:rPr lang="en-US" altLang="zh-CN" dirty="0"/>
              <a:t>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108AE1-0D1F-4FE9-B8A1-E57E397845C8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CDE2D4-EBC5-4C59-A5AC-8E4C27C1FBAE}" type="slidenum">
              <a:rPr lang="zh-CN" altLang="en-US">
                <a:solidFill>
                  <a:srgbClr val="045C75"/>
                </a:solidFill>
              </a:rPr>
              <a:pPr eaLnBrk="1" hangingPunct="1"/>
              <a:t>7</a:t>
            </a:fld>
            <a:endParaRPr lang="zh-CN" altLang="en-US">
              <a:solidFill>
                <a:srgbClr val="045C75"/>
              </a:solidFill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4214813"/>
            <a:ext cx="478631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0" y="142875"/>
            <a:ext cx="8229600" cy="7969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I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C</a:t>
            </a:r>
            <a:r>
              <a:rPr lang="zh-CN" altLang="en-US" b="1" dirty="0"/>
              <a:t>接口简介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zh-CN" altLang="en-US" b="1"/>
              <a:t>在总线上的每一个芯片都有</a:t>
            </a:r>
            <a:r>
              <a:rPr lang="zh-CN" altLang="en-US" b="1">
                <a:solidFill>
                  <a:srgbClr val="FF0000"/>
                </a:solidFill>
              </a:rPr>
              <a:t>唯一的硬件地址标识</a:t>
            </a:r>
            <a:r>
              <a:rPr lang="zh-CN" altLang="en-US" b="1"/>
              <a:t>，当有多片</a:t>
            </a:r>
            <a:r>
              <a:rPr lang="en-US" altLang="zh-CN" b="1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C </a:t>
            </a:r>
            <a:r>
              <a:rPr lang="zh-CN" altLang="en-US" b="1"/>
              <a:t>接口的芯片连接到总线上时，不需要增加额外的地址线就可以识别。</a:t>
            </a:r>
          </a:p>
          <a:p>
            <a:r>
              <a:rPr lang="en-US" altLang="zh-CN" b="1"/>
              <a:t>SDA</a:t>
            </a:r>
            <a:r>
              <a:rPr lang="zh-CN" altLang="en-US" b="1"/>
              <a:t>线是</a:t>
            </a:r>
            <a:r>
              <a:rPr lang="zh-CN" altLang="en-US" b="1">
                <a:solidFill>
                  <a:srgbClr val="FF0000"/>
                </a:solidFill>
              </a:rPr>
              <a:t>双向的</a:t>
            </a:r>
            <a:r>
              <a:rPr lang="zh-CN" altLang="en-US" b="1"/>
              <a:t>，因此驱动</a:t>
            </a:r>
            <a:r>
              <a:rPr lang="en-US" altLang="zh-CN" b="1"/>
              <a:t>SDA</a:t>
            </a:r>
            <a:r>
              <a:rPr lang="zh-CN" altLang="en-US" b="1"/>
              <a:t>线的器件必须为</a:t>
            </a:r>
            <a:r>
              <a:rPr lang="zh-CN" altLang="en-US" b="1">
                <a:solidFill>
                  <a:srgbClr val="FF0000"/>
                </a:solidFill>
              </a:rPr>
              <a:t>开漏输出</a:t>
            </a:r>
            <a:r>
              <a:rPr lang="zh-CN" altLang="en-US" b="1"/>
              <a:t>，以便执行总线的线</a:t>
            </a:r>
            <a:r>
              <a:rPr lang="zh-CN" altLang="en-US" b="1">
                <a:solidFill>
                  <a:srgbClr val="FF0000"/>
                </a:solidFill>
              </a:rPr>
              <a:t>“与”</a:t>
            </a:r>
            <a:r>
              <a:rPr lang="zh-CN" altLang="en-US" b="1"/>
              <a:t>功能。</a:t>
            </a:r>
            <a:endParaRPr lang="en-US" altLang="zh-CN" b="1"/>
          </a:p>
          <a:p>
            <a:r>
              <a:rPr lang="en-US" altLang="zh-CN" b="1"/>
              <a:t>SDA</a:t>
            </a:r>
            <a:r>
              <a:rPr lang="zh-CN" altLang="en-US" b="1"/>
              <a:t>线</a:t>
            </a:r>
            <a:r>
              <a:rPr lang="zh-CN" altLang="en-US" b="1">
                <a:solidFill>
                  <a:srgbClr val="FF0000"/>
                </a:solidFill>
              </a:rPr>
              <a:t>外接上拉电阻</a:t>
            </a:r>
            <a:r>
              <a:rPr lang="zh-CN" altLang="en-US" b="1"/>
              <a:t>，以确保在没有器件将</a:t>
            </a:r>
            <a:r>
              <a:rPr lang="en-US" altLang="zh-CN" b="1"/>
              <a:t>SDA</a:t>
            </a:r>
            <a:r>
              <a:rPr lang="zh-CN" altLang="en-US" b="1"/>
              <a:t>线拉低时线路能保持高电平。</a:t>
            </a:r>
            <a:endParaRPr lang="en-US" altLang="zh-CN" b="1"/>
          </a:p>
          <a:p>
            <a:r>
              <a:rPr lang="zh-CN" altLang="en-US" b="1"/>
              <a:t>当</a:t>
            </a:r>
            <a:r>
              <a:rPr lang="en-US" altLang="zh-CN" b="1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C</a:t>
            </a:r>
            <a:r>
              <a:rPr lang="zh-CN" altLang="en-US" b="1"/>
              <a:t>总线上存在多个主控器件时，</a:t>
            </a:r>
            <a:r>
              <a:rPr lang="en-US" altLang="zh-CN" b="1"/>
              <a:t>SCL</a:t>
            </a:r>
            <a:r>
              <a:rPr lang="zh-CN" altLang="en-US" b="1"/>
              <a:t>线也需要具有开漏输出能力，此时</a:t>
            </a:r>
            <a:r>
              <a:rPr lang="en-US" altLang="zh-CN" b="1"/>
              <a:t>SCL</a:t>
            </a:r>
            <a:r>
              <a:rPr lang="zh-CN" altLang="en-US" b="1"/>
              <a:t>线也需要连接</a:t>
            </a:r>
            <a:r>
              <a:rPr lang="zh-CN" altLang="en-US" b="1">
                <a:solidFill>
                  <a:srgbClr val="FF0000"/>
                </a:solidFill>
              </a:rPr>
              <a:t>外部上拉电阻</a:t>
            </a:r>
            <a:r>
              <a:rPr lang="zh-CN" altLang="en-US" b="1"/>
              <a:t>。</a:t>
            </a:r>
            <a:endParaRPr lang="en-US" altLang="zh-CN" b="1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E30627-CDB4-42CA-A743-AB75659E3662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B9EF14-FB99-4417-9055-B2E6B9027422}" type="slidenum">
              <a:rPr lang="zh-CN" altLang="en-US">
                <a:solidFill>
                  <a:srgbClr val="045C75"/>
                </a:solidFill>
              </a:rPr>
              <a:pPr eaLnBrk="1" hangingPunct="1"/>
              <a:t>8</a:t>
            </a:fld>
            <a:endParaRPr lang="zh-CN" altLang="en-US">
              <a:solidFill>
                <a:srgbClr val="045C7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39800"/>
          </a:xfrm>
        </p:spPr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C</a:t>
            </a:r>
            <a:r>
              <a:rPr lang="zh-CN" altLang="en-US" b="1" dirty="0"/>
              <a:t>接口简介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14313" y="1214438"/>
            <a:ext cx="8229600" cy="4389437"/>
          </a:xfrm>
        </p:spPr>
        <p:txBody>
          <a:bodyPr/>
          <a:lstStyle/>
          <a:p>
            <a:r>
              <a:rPr lang="zh-CN" altLang="en-US" b="1" dirty="0"/>
              <a:t>只有在</a:t>
            </a:r>
            <a:r>
              <a:rPr lang="zh-CN" altLang="en-US" b="1" dirty="0">
                <a:solidFill>
                  <a:srgbClr val="FF0000"/>
                </a:solidFill>
              </a:rPr>
              <a:t>总线处于“空闲”状态</a:t>
            </a:r>
            <a:r>
              <a:rPr lang="zh-CN" altLang="en-US" b="1" dirty="0"/>
              <a:t>时，数据传输才能被初始化（发起）。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b="1" baseline="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总线传输状态</a:t>
            </a:r>
            <a:r>
              <a:rPr lang="zh-CN" altLang="en-US" b="1" dirty="0"/>
              <a:t>，如下图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4AF6E9-88A1-4BF8-9E98-2F8256F841FB}" type="datetime1">
              <a:rPr lang="zh-CN" altLang="en-US"/>
              <a:pPr>
                <a:defRPr/>
              </a:pPr>
              <a:t>2018/6/29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C7BFF-48E4-4662-B8B7-C5D548ADF75C}" type="slidenum">
              <a:rPr lang="zh-CN" altLang="en-US">
                <a:solidFill>
                  <a:srgbClr val="045C75"/>
                </a:solidFill>
              </a:rPr>
              <a:pPr eaLnBrk="1" hangingPunct="1"/>
              <a:t>9</a:t>
            </a:fld>
            <a:endParaRPr lang="zh-CN" altLang="en-US">
              <a:solidFill>
                <a:srgbClr val="045C75"/>
              </a:solidFill>
            </a:endParaRPr>
          </a:p>
        </p:txBody>
      </p:sp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4" y="2924944"/>
            <a:ext cx="74199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信息科学与技术学院单片机与嵌入式系统实验室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D3C9444-6523-4F5C-9EBB-0679C9041174}"/>
              </a:ext>
            </a:extLst>
          </p:cNvPr>
          <p:cNvSpPr/>
          <p:nvPr/>
        </p:nvSpPr>
        <p:spPr>
          <a:xfrm>
            <a:off x="5364088" y="5013176"/>
            <a:ext cx="2628528" cy="10550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协议数据格式很重要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909</TotalTime>
  <Words>864</Words>
  <Application>Microsoft Office PowerPoint</Application>
  <PresentationFormat>全屏显示(4:3)</PresentationFormat>
  <Paragraphs>168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隶书</vt:lpstr>
      <vt:lpstr>宋体</vt:lpstr>
      <vt:lpstr>微软雅黑</vt:lpstr>
      <vt:lpstr>Arial</vt:lpstr>
      <vt:lpstr>Calibri</vt:lpstr>
      <vt:lpstr>Constantia</vt:lpstr>
      <vt:lpstr>Wingdings</vt:lpstr>
      <vt:lpstr>Wingdings 2</vt:lpstr>
      <vt:lpstr>流畅</vt:lpstr>
      <vt:lpstr>串行总线通信接口</vt:lpstr>
      <vt:lpstr>Outline</vt:lpstr>
      <vt:lpstr>数据通信分类</vt:lpstr>
      <vt:lpstr>串行通信的相关概念</vt:lpstr>
      <vt:lpstr>串行通信的相关概念</vt:lpstr>
      <vt:lpstr>常用串行通信</vt:lpstr>
      <vt:lpstr>I2C接口简介 </vt:lpstr>
      <vt:lpstr>I2C接口简介</vt:lpstr>
      <vt:lpstr>I2C接口简介</vt:lpstr>
      <vt:lpstr>示例：典型的I2C串行E2PROM的报文协议</vt:lpstr>
      <vt:lpstr>I2C模块的数据格式</vt:lpstr>
      <vt:lpstr>I2C模块的数据格式</vt:lpstr>
      <vt:lpstr>PowerPoint 演示文稿</vt:lpstr>
      <vt:lpstr>PowerPoint 演示文稿</vt:lpstr>
      <vt:lpstr>I2C相关的API函数</vt:lpstr>
      <vt:lpstr>I2C相关的API函数</vt:lpstr>
      <vt:lpstr>SPI接口</vt:lpstr>
      <vt:lpstr>PowerPoint 演示文稿</vt:lpstr>
      <vt:lpstr>PowerPoint 演示文稿</vt:lpstr>
      <vt:lpstr>SPI接口的API函数</vt:lpstr>
      <vt:lpstr>SPI接口的API函数</vt:lpstr>
      <vt:lpstr>SPI接口的API函数</vt:lpstr>
      <vt:lpstr>SPI接口的API函数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I2C芯片间通信接口</dc:title>
  <dc:creator>胡晓毅</dc:creator>
  <cp:keywords>ARM Cortex-M4F微控制器</cp:keywords>
  <cp:lastModifiedBy>Xiaoyi</cp:lastModifiedBy>
  <cp:revision>113</cp:revision>
  <dcterms:created xsi:type="dcterms:W3CDTF">2015-12-01T04:22:59Z</dcterms:created>
  <dcterms:modified xsi:type="dcterms:W3CDTF">2018-06-29T14:49:55Z</dcterms:modified>
</cp:coreProperties>
</file>