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434" r:id="rId3"/>
    <p:sldId id="436" r:id="rId4"/>
    <p:sldId id="435" r:id="rId5"/>
    <p:sldId id="297" r:id="rId6"/>
    <p:sldId id="258" r:id="rId8"/>
    <p:sldId id="302" r:id="rId9"/>
    <p:sldId id="303" r:id="rId10"/>
    <p:sldId id="382" r:id="rId11"/>
    <p:sldId id="381" r:id="rId12"/>
    <p:sldId id="384" r:id="rId13"/>
    <p:sldId id="385" r:id="rId14"/>
    <p:sldId id="386" r:id="rId15"/>
    <p:sldId id="415" r:id="rId16"/>
    <p:sldId id="347" r:id="rId17"/>
    <p:sldId id="308" r:id="rId18"/>
    <p:sldId id="387" r:id="rId19"/>
    <p:sldId id="388" r:id="rId20"/>
    <p:sldId id="389" r:id="rId21"/>
    <p:sldId id="390" r:id="rId22"/>
    <p:sldId id="407" r:id="rId23"/>
    <p:sldId id="408" r:id="rId24"/>
    <p:sldId id="409" r:id="rId25"/>
    <p:sldId id="348" r:id="rId26"/>
    <p:sldId id="377" r:id="rId27"/>
    <p:sldId id="378" r:id="rId28"/>
    <p:sldId id="410" r:id="rId29"/>
    <p:sldId id="411" r:id="rId30"/>
    <p:sldId id="416" r:id="rId31"/>
    <p:sldId id="412" r:id="rId32"/>
    <p:sldId id="414" r:id="rId33"/>
    <p:sldId id="344" r:id="rId34"/>
  </p:sldIdLst>
  <p:sldSz cx="9144000" cy="5143500" type="screen16x9"/>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8" userDrawn="1">
          <p15:clr>
            <a:srgbClr val="A4A3A4"/>
          </p15:clr>
        </p15:guide>
        <p15:guide id="2" pos="27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0253F"/>
    <a:srgbClr val="2CEAC9"/>
    <a:srgbClr val="568D11"/>
    <a:srgbClr val="70BA16"/>
    <a:srgbClr val="82D81A"/>
    <a:srgbClr val="61A113"/>
    <a:srgbClr val="1A74CC"/>
    <a:srgbClr val="E09320"/>
    <a:srgbClr val="4A9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01" d="100"/>
          <a:sy n="101" d="100"/>
        </p:scale>
        <p:origin x="96" y="942"/>
      </p:cViewPr>
      <p:guideLst>
        <p:guide orient="horz" pos="1688"/>
        <p:guide pos="2756"/>
      </p:guideLst>
    </p:cSldViewPr>
  </p:slideViewPr>
  <p:notesTextViewPr>
    <p:cViewPr>
      <p:scale>
        <a:sx n="3" d="2"/>
        <a:sy n="3" d="2"/>
      </p:scale>
      <p:origin x="0" y="0"/>
    </p:cViewPr>
  </p:notesTextViewPr>
  <p:sorterViewPr>
    <p:cViewPr>
      <p:scale>
        <a:sx n="132" d="100"/>
        <a:sy n="132" d="100"/>
      </p:scale>
      <p:origin x="0" y="516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8.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5C004-A9D4-4858-99EC-F4CCE56E2FE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E2E4E-2FFD-4B0E-BE9C-FA7BDC0915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endParaRPr lang="zh-CN" altLang="en-US" dirty="0" smtClean="0"/>
          </a:p>
          <a:p>
            <a:r>
              <a:rPr lang="en-US" altLang="zh-CN" dirty="0" smtClean="0"/>
              <a:t>https://liangliangtuwen.tmall.com</a:t>
            </a:r>
            <a:endParaRPr lang="en-US" altLang="zh-CN" dirty="0"/>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9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8BCDE635-3FC4-4B83-A3D1-632FFA341E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8BCDE635-3FC4-4B83-A3D1-632FFA341E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8BCDE635-3FC4-4B83-A3D1-632FFA341E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15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389486"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58381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8333805"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0" hasCustomPrompt="1"/>
          </p:nvPr>
        </p:nvSpPr>
        <p:spPr>
          <a:xfrm>
            <a:off x="3244144" y="114945"/>
            <a:ext cx="3744441" cy="457101"/>
          </a:xfrm>
          <a:prstGeom prst="rect">
            <a:avLst/>
          </a:prstGeom>
        </p:spPr>
        <p:txBody>
          <a:bodyPr/>
          <a:lstStyle>
            <a:lvl1pPr marL="0" indent="0" algn="r">
              <a:buNone/>
              <a:defRPr sz="200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点击输入标题内容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18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629396"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58381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833348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0" hasCustomPrompt="1"/>
          </p:nvPr>
        </p:nvSpPr>
        <p:spPr>
          <a:xfrm>
            <a:off x="3244144" y="114945"/>
            <a:ext cx="3744441" cy="457101"/>
          </a:xfrm>
          <a:prstGeom prst="rect">
            <a:avLst/>
          </a:prstGeom>
        </p:spPr>
        <p:txBody>
          <a:bodyPr/>
          <a:lstStyle>
            <a:lvl1pPr marL="0" indent="0" algn="r">
              <a:buNone/>
              <a:defRPr sz="200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点击输入标题内容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17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854691" y="254234"/>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58381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8341257" y="254234"/>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0" hasCustomPrompt="1"/>
          </p:nvPr>
        </p:nvSpPr>
        <p:spPr>
          <a:xfrm>
            <a:off x="3244144" y="114945"/>
            <a:ext cx="3744441" cy="457101"/>
          </a:xfrm>
          <a:prstGeom prst="rect">
            <a:avLst/>
          </a:prstGeom>
        </p:spPr>
        <p:txBody>
          <a:bodyPr/>
          <a:lstStyle>
            <a:lvl1pPr marL="0" indent="0" algn="r">
              <a:buNone/>
              <a:defRPr sz="200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点击输入标题内容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16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8100473"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58381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34077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0" hasCustomPrompt="1"/>
          </p:nvPr>
        </p:nvSpPr>
        <p:spPr>
          <a:xfrm>
            <a:off x="3244144" y="114945"/>
            <a:ext cx="3744441" cy="457101"/>
          </a:xfrm>
          <a:prstGeom prst="rect">
            <a:avLst/>
          </a:prstGeom>
        </p:spPr>
        <p:txBody>
          <a:bodyPr/>
          <a:lstStyle>
            <a:lvl1pPr marL="0" indent="0" algn="r">
              <a:buNone/>
              <a:defRPr sz="200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点击输入标题内容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14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8340771"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58381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0" hasCustomPrompt="1"/>
          </p:nvPr>
        </p:nvSpPr>
        <p:spPr>
          <a:xfrm>
            <a:off x="3244144" y="114945"/>
            <a:ext cx="3744441" cy="457101"/>
          </a:xfrm>
          <a:prstGeom prst="rect">
            <a:avLst/>
          </a:prstGeom>
        </p:spPr>
        <p:txBody>
          <a:bodyPr/>
          <a:lstStyle>
            <a:lvl1pPr marL="0" indent="0" algn="r">
              <a:buNone/>
              <a:defRPr sz="200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点击输入标题内容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8564755"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0" hasCustomPrompt="1"/>
          </p:nvPr>
        </p:nvSpPr>
        <p:spPr>
          <a:xfrm>
            <a:off x="3244144" y="114945"/>
            <a:ext cx="3744441" cy="457101"/>
          </a:xfrm>
          <a:prstGeom prst="rect">
            <a:avLst/>
          </a:prstGeom>
        </p:spPr>
        <p:txBody>
          <a:bodyPr/>
          <a:lstStyle>
            <a:lvl1pPr marL="0" indent="0" algn="r">
              <a:buNone/>
              <a:defRPr sz="200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点击输入标题内容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1350498"/>
            <a:ext cx="3228536" cy="1188000"/>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2" name="矩形 11"/>
          <p:cNvSpPr/>
          <p:nvPr userDrawn="1"/>
        </p:nvSpPr>
        <p:spPr>
          <a:xfrm>
            <a:off x="0" y="1"/>
            <a:ext cx="9144914" cy="1293314"/>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 name="矩形 12"/>
          <p:cNvSpPr/>
          <p:nvPr userDrawn="1"/>
        </p:nvSpPr>
        <p:spPr>
          <a:xfrm>
            <a:off x="3302392" y="1350498"/>
            <a:ext cx="305972" cy="1188000"/>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
        <p:nvSpPr>
          <p:cNvPr id="15" name="文本占位符 14"/>
          <p:cNvSpPr>
            <a:spLocks noGrp="1"/>
          </p:cNvSpPr>
          <p:nvPr>
            <p:ph type="body" sz="quarter" idx="10" hasCustomPrompt="1"/>
          </p:nvPr>
        </p:nvSpPr>
        <p:spPr>
          <a:xfrm>
            <a:off x="1007842" y="1463898"/>
            <a:ext cx="1949971" cy="914400"/>
          </a:xfrm>
          <a:prstGeom prst="rect">
            <a:avLst/>
          </a:prstGeom>
        </p:spPr>
        <p:txBody>
          <a:bodyPr anchor="ctr"/>
          <a:lstStyle>
            <a:lvl1pPr marL="0" indent="0" algn="ctr">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第一部分</a:t>
            </a:r>
            <a:endParaRPr lang="zh-CN" altLang="en-US" dirty="0"/>
          </a:p>
        </p:txBody>
      </p:sp>
      <p:sp>
        <p:nvSpPr>
          <p:cNvPr id="17" name="文本占位符 16"/>
          <p:cNvSpPr>
            <a:spLocks noGrp="1"/>
          </p:cNvSpPr>
          <p:nvPr>
            <p:ph type="body" sz="quarter" idx="11" hasCustomPrompt="1"/>
          </p:nvPr>
        </p:nvSpPr>
        <p:spPr>
          <a:xfrm>
            <a:off x="3682221" y="1365957"/>
            <a:ext cx="2473956" cy="613668"/>
          </a:xfrm>
          <a:prstGeom prst="rect">
            <a:avLst/>
          </a:prstGeom>
        </p:spPr>
        <p:txBody>
          <a:bodyPr/>
          <a:lstStyle>
            <a:lvl1pPr marL="0" indent="0">
              <a:buNone/>
              <a:defRPr sz="2800" baseline="0">
                <a:solidFill>
                  <a:srgbClr val="10253F"/>
                </a:solidFill>
                <a:latin typeface="Impact" panose="020B0806030902050204" pitchFamily="34" charset="0"/>
              </a:defRPr>
            </a:lvl1pPr>
          </a:lstStyle>
          <a:p>
            <a:pPr lvl="0"/>
            <a:r>
              <a:rPr lang="en-US" altLang="zh-CN" dirty="0" smtClean="0"/>
              <a:t>Project review</a:t>
            </a:r>
            <a:endParaRPr lang="zh-CN" altLang="en-US" dirty="0"/>
          </a:p>
        </p:txBody>
      </p:sp>
      <p:sp>
        <p:nvSpPr>
          <p:cNvPr id="18" name="文本占位符 16"/>
          <p:cNvSpPr>
            <a:spLocks noGrp="1"/>
          </p:cNvSpPr>
          <p:nvPr>
            <p:ph type="body" sz="quarter" idx="12" hasCustomPrompt="1"/>
          </p:nvPr>
        </p:nvSpPr>
        <p:spPr>
          <a:xfrm>
            <a:off x="6318356" y="1365957"/>
            <a:ext cx="2473956" cy="613668"/>
          </a:xfrm>
          <a:prstGeom prst="rect">
            <a:avLst/>
          </a:prstGeom>
        </p:spPr>
        <p:txBody>
          <a:bodyPr/>
          <a:lstStyle>
            <a:lvl1pPr marL="0" indent="0">
              <a:buNone/>
              <a:defRPr sz="2800" b="1" baseline="0">
                <a:solidFill>
                  <a:srgbClr val="10253F"/>
                </a:solidFill>
                <a:latin typeface="微软雅黑" panose="020B0503020204020204" pitchFamily="34" charset="-122"/>
                <a:ea typeface="微软雅黑" panose="020B0503020204020204" pitchFamily="34" charset="-122"/>
              </a:defRPr>
            </a:lvl1pPr>
          </a:lstStyle>
          <a:p>
            <a:pPr lvl="0"/>
            <a:r>
              <a:rPr lang="zh-CN" altLang="en-US" dirty="0" smtClean="0"/>
              <a:t>课题综述</a:t>
            </a:r>
            <a:endParaRPr lang="zh-CN" altLang="en-US" dirty="0"/>
          </a:p>
        </p:txBody>
      </p:sp>
      <p:sp>
        <p:nvSpPr>
          <p:cNvPr id="20" name="文本占位符 19"/>
          <p:cNvSpPr>
            <a:spLocks noGrp="1"/>
          </p:cNvSpPr>
          <p:nvPr>
            <p:ph type="body" sz="quarter" idx="13" hasCustomPrompt="1"/>
          </p:nvPr>
        </p:nvSpPr>
        <p:spPr>
          <a:xfrm>
            <a:off x="3682220" y="2122545"/>
            <a:ext cx="2473957" cy="914400"/>
          </a:xfrm>
          <a:prstGeom prst="rect">
            <a:avLst/>
          </a:prstGeom>
        </p:spPr>
        <p:txBody>
          <a:bodyPr/>
          <a:lstStyle>
            <a:lvl1pPr marL="285750" indent="-285750">
              <a:buFont typeface="Wingdings" panose="05000000000000000000" pitchFamily="2" charset="2"/>
              <a:buChar char="p"/>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smtClean="0"/>
              <a:t>输入副标题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400" fill="hold"/>
                                        <p:tgtEl>
                                          <p:spTgt spid="13"/>
                                        </p:tgtEl>
                                        <p:attrNameLst>
                                          <p:attrName>ppt_x</p:attrName>
                                        </p:attrNameLst>
                                      </p:cBhvr>
                                      <p:tavLst>
                                        <p:tav tm="0">
                                          <p:val>
                                            <p:strVal val="#ppt_x"/>
                                          </p:val>
                                        </p:tav>
                                        <p:tav tm="100000">
                                          <p:val>
                                            <p:strVal val="#ppt_x"/>
                                          </p:val>
                                        </p:tav>
                                      </p:tavLst>
                                    </p:anim>
                                    <p:anim calcmode="lin" valueType="num">
                                      <p:cBhvr additive="base">
                                        <p:cTn id="15" dur="400" fill="hold"/>
                                        <p:tgtEl>
                                          <p:spTgt spid="13"/>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 calcmode="lin" valueType="num">
                                      <p:cBhvr additive="base">
                                        <p:cTn id="19" dur="500"/>
                                        <p:tgtEl>
                                          <p:spTgt spid="17">
                                            <p:txEl>
                                              <p:pRg st="0" end="0"/>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17">
                                            <p:txEl>
                                              <p:pRg st="0" end="0"/>
                                            </p:txEl>
                                          </p:spTgt>
                                        </p:tgtEl>
                                      </p:cBhvr>
                                    </p:animEffect>
                                  </p:childTnLst>
                                </p:cTn>
                              </p:par>
                            </p:childTnLst>
                          </p:cTn>
                        </p:par>
                        <p:par>
                          <p:cTn id="21" fill="hold">
                            <p:stCondLst>
                              <p:cond delay="1500"/>
                            </p:stCondLst>
                            <p:childTnLst>
                              <p:par>
                                <p:cTn id="22" presetID="12" presetClass="entr" presetSubtype="8"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p:tgtEl>
                                          <p:spTgt spid="18">
                                            <p:txEl>
                                              <p:pRg st="0" end="0"/>
                                            </p:txEl>
                                          </p:spTgt>
                                        </p:tgtEl>
                                        <p:attrNameLst>
                                          <p:attrName>ppt_x</p:attrName>
                                        </p:attrNameLst>
                                      </p:cBhvr>
                                      <p:tavLst>
                                        <p:tav tm="0">
                                          <p:val>
                                            <p:strVal val="#ppt_x-#ppt_w*1.125000"/>
                                          </p:val>
                                        </p:tav>
                                        <p:tav tm="100000">
                                          <p:val>
                                            <p:strVal val="#ppt_x"/>
                                          </p:val>
                                        </p:tav>
                                      </p:tavLst>
                                    </p:anim>
                                    <p:animEffect transition="in" filter="wipe(right)">
                                      <p:cBhvr>
                                        <p:cTn id="25" dur="500"/>
                                        <p:tgtEl>
                                          <p:spTgt spid="18">
                                            <p:txEl>
                                              <p:pRg st="0" end="0"/>
                                            </p:txEl>
                                          </p:spTgt>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Effect transition="in" filter="wipe(up)">
                                      <p:cBhvr>
                                        <p:cTn id="29" dur="125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uiExpand="1"/>
      <p:bldP spid="13" grpId="0" animBg="1"/>
      <p:bldP spid="17" grpId="0" build="p">
        <p:tmplLst>
          <p:tmpl lvl="1">
            <p:tnLst>
              <p:par>
                <p:cTn presetID="1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p:tgtEl>
                          <p:spTgt spid="17"/>
                        </p:tgtEl>
                        <p:attrNameLst>
                          <p:attrName>ppt_x</p:attrName>
                        </p:attrNameLst>
                      </p:cBhvr>
                      <p:tavLst>
                        <p:tav tm="0">
                          <p:val>
                            <p:strVal val="#ppt_x-#ppt_w*1.125000"/>
                          </p:val>
                        </p:tav>
                        <p:tav tm="100000">
                          <p:val>
                            <p:strVal val="#ppt_x"/>
                          </p:val>
                        </p:tav>
                      </p:tavLst>
                    </p:anim>
                    <p:animEffect transition="in" filter="wipe(right)">
                      <p:cBhvr>
                        <p:cTn dur="500"/>
                        <p:tgtEl>
                          <p:spTgt spid="17"/>
                        </p:tgtEl>
                      </p:cBhvr>
                    </p:animEffect>
                  </p:childTnLst>
                </p:cTn>
              </p:par>
            </p:tnLst>
          </p:tmpl>
        </p:tmplLst>
      </p:bldP>
      <p:bldP spid="18" grpId="0" build="p">
        <p:tmplLst>
          <p:tmpl lvl="1">
            <p:tnLst>
              <p:par>
                <p:cTn presetID="1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p:tgtEl>
                          <p:spTgt spid="18"/>
                        </p:tgtEl>
                        <p:attrNameLst>
                          <p:attrName>ppt_x</p:attrName>
                        </p:attrNameLst>
                      </p:cBhvr>
                      <p:tavLst>
                        <p:tav tm="0">
                          <p:val>
                            <p:strVal val="#ppt_x-#ppt_w*1.125000"/>
                          </p:val>
                        </p:tav>
                        <p:tav tm="100000">
                          <p:val>
                            <p:strVal val="#ppt_x"/>
                          </p:val>
                        </p:tav>
                      </p:tavLst>
                    </p:anim>
                    <p:animEffect transition="in" filter="wipe(right)">
                      <p:cBhvr>
                        <p:cTn dur="500"/>
                        <p:tgtEl>
                          <p:spTgt spid="18"/>
                        </p:tgtEl>
                      </p:cBhvr>
                    </p:animEffect>
                  </p:childTnLst>
                </p:cTn>
              </p:par>
            </p:tnLst>
          </p:tmpl>
        </p:tmplLst>
      </p:bldP>
      <p:bldP spid="20" grpId="0" build="p">
        <p:tmplLst>
          <p:tmpl lvl="1">
            <p:tnLst>
              <p:par>
                <p:cTn presetID="22" presetClass="entr" presetSubtype="1"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up)">
                      <p:cBhvr>
                        <p:cTn dur="1250"/>
                        <p:tgtEl>
                          <p:spTgt spid="20"/>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4.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3" Type="http://schemas.openxmlformats.org/officeDocument/2006/relationships/notesSlide" Target="../notesSlides/notesSlide16.xml"/><Relationship Id="rId12" Type="http://schemas.openxmlformats.org/officeDocument/2006/relationships/slideLayout" Target="../slideLayouts/slideLayout4.xml"/><Relationship Id="rId11" Type="http://schemas.openxmlformats.org/officeDocument/2006/relationships/image" Target="../media/image34.png"/><Relationship Id="rId10" Type="http://schemas.openxmlformats.org/officeDocument/2006/relationships/image" Target="../media/image33.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0" Type="http://schemas.openxmlformats.org/officeDocument/2006/relationships/notesSlide" Target="../notesSlides/notesSlide17.xml"/><Relationship Id="rId1" Type="http://schemas.openxmlformats.org/officeDocument/2006/relationships/image" Target="../media/image35.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4.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4.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5.xml"/><Relationship Id="rId4" Type="http://schemas.openxmlformats.org/officeDocument/2006/relationships/tags" Target="../tags/tag4.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5.xml"/><Relationship Id="rId3" Type="http://schemas.openxmlformats.org/officeDocument/2006/relationships/tags" Target="../tags/tag5.xml"/><Relationship Id="rId2" Type="http://schemas.openxmlformats.org/officeDocument/2006/relationships/image" Target="../media/image53.png"/><Relationship Id="rId1" Type="http://schemas.openxmlformats.org/officeDocument/2006/relationships/image" Target="../media/image52.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5.xml"/><Relationship Id="rId2" Type="http://schemas.openxmlformats.org/officeDocument/2006/relationships/tags" Target="../tags/tag6.xml"/><Relationship Id="rId1" Type="http://schemas.openxmlformats.org/officeDocument/2006/relationships/image" Target="../media/image54.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5.xml"/><Relationship Id="rId6" Type="http://schemas.openxmlformats.org/officeDocument/2006/relationships/tags" Target="../tags/tag7.xml"/><Relationship Id="rId5" Type="http://schemas.openxmlformats.org/officeDocument/2006/relationships/image" Target="../media/image59.png"/><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19885" y="1851660"/>
            <a:ext cx="5109845" cy="706755"/>
          </a:xfrm>
          <a:prstGeom prst="rect">
            <a:avLst/>
          </a:prstGeom>
          <a:noFill/>
        </p:spPr>
        <p:txBody>
          <a:bodyPr wrap="square" rtlCol="0">
            <a:spAutoFit/>
          </a:bodyPr>
          <a:p>
            <a:r>
              <a:rPr lang="en-US" altLang="zh-CN" sz="4000" b="1">
                <a:sym typeface="+mn-ea"/>
              </a:rPr>
              <a:t>         </a:t>
            </a:r>
            <a:r>
              <a:rPr lang="zh-CN" altLang="en-US" sz="4000" b="1">
                <a:sym typeface="+mn-ea"/>
              </a:rPr>
              <a:t>项目演示要求</a:t>
            </a:r>
            <a:endParaRPr lang="zh-CN" altLang="en-US" sz="4000" b="1"/>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3531164" y="114945"/>
            <a:ext cx="3744441" cy="457101"/>
          </a:xfrm>
        </p:spPr>
        <p:txBody>
          <a:bodyPr/>
          <a:lstStyle/>
          <a:p>
            <a:r>
              <a:rPr lang="zh-CN" altLang="en-US" dirty="0"/>
              <a:t>功能展示</a:t>
            </a:r>
            <a:r>
              <a:rPr lang="en-US" altLang="zh-CN" dirty="0"/>
              <a:t>——</a:t>
            </a:r>
            <a:r>
              <a:rPr lang="zh-CN" altLang="en-US" dirty="0"/>
              <a:t>离线部分</a:t>
            </a:r>
            <a:endParaRPr lang="zh-CN" altLang="en-US" dirty="0"/>
          </a:p>
        </p:txBody>
      </p:sp>
      <p:sp>
        <p:nvSpPr>
          <p:cNvPr id="2" name="矩形 1"/>
          <p:cNvSpPr/>
          <p:nvPr/>
        </p:nvSpPr>
        <p:spPr>
          <a:xfrm>
            <a:off x="8324850" y="195580"/>
            <a:ext cx="567055"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95605" y="987425"/>
            <a:ext cx="2376805" cy="398780"/>
          </a:xfrm>
          <a:prstGeom prst="rect">
            <a:avLst/>
          </a:prstGeom>
          <a:noFill/>
          <a:ln w="9525">
            <a:noFill/>
          </a:ln>
        </p:spPr>
        <p:txBody>
          <a:bodyPr wrap="square">
            <a:spAutoFit/>
          </a:bodyPr>
          <a:p>
            <a:pPr indent="127000"/>
            <a:r>
              <a:rPr lang="zh-CN" altLang="en-US" sz="2000" b="1">
                <a:solidFill>
                  <a:schemeClr val="tx1"/>
                </a:solidFill>
                <a:latin typeface="微软雅黑" panose="020B0503020204020204" pitchFamily="34" charset="-122"/>
                <a:ea typeface="微软雅黑" panose="020B0503020204020204" pitchFamily="34" charset="-122"/>
              </a:rPr>
              <a:t>模块二</a:t>
            </a:r>
            <a:r>
              <a:rPr lang="en-US" altLang="zh-CN" sz="2000" b="1">
                <a:solidFill>
                  <a:schemeClr val="tx1"/>
                </a:solidFill>
                <a:latin typeface="微软雅黑" panose="020B0503020204020204" pitchFamily="34" charset="-122"/>
                <a:ea typeface="微软雅黑" panose="020B0503020204020204" pitchFamily="34" charset="-122"/>
              </a:rPr>
              <a:t>:</a:t>
            </a:r>
            <a:endParaRPr lang="zh-CN" altLang="en-US" sz="2000" b="1">
              <a:solidFill>
                <a:schemeClr val="tx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11505" y="1420495"/>
            <a:ext cx="3429000" cy="506730"/>
          </a:xfrm>
          <a:prstGeom prst="rect">
            <a:avLst/>
          </a:prstGeom>
          <a:noFill/>
        </p:spPr>
        <p:txBody>
          <a:bodyPr wrap="none" rtlCol="0" anchor="t">
            <a:spAutoFit/>
          </a:bodyPr>
          <a:p>
            <a:pPr indent="0">
              <a:lnSpc>
                <a:spcPct val="150000"/>
              </a:lnSpc>
              <a:buFont typeface="Wingdings" panose="05000000000000000000" charset="0"/>
              <a:buNone/>
            </a:pPr>
            <a:r>
              <a:rPr lang="en-US" b="1">
                <a:solidFill>
                  <a:schemeClr val="tx2"/>
                </a:solidFill>
                <a:latin typeface="微软雅黑" panose="020B0503020204020204" pitchFamily="34" charset="-122"/>
                <a:ea typeface="微软雅黑" panose="020B0503020204020204" pitchFamily="34" charset="-122"/>
                <a:sym typeface="+mn-ea"/>
              </a:rPr>
              <a:t>2. </a:t>
            </a:r>
            <a:r>
              <a:rPr lang="zh-CN" altLang="en-US" b="1">
                <a:solidFill>
                  <a:schemeClr val="tx2"/>
                </a:solidFill>
                <a:latin typeface="微软雅黑" panose="020B0503020204020204" pitchFamily="34" charset="-122"/>
                <a:ea typeface="微软雅黑" panose="020B0503020204020204" pitchFamily="34" charset="-122"/>
                <a:sym typeface="+mn-ea"/>
              </a:rPr>
              <a:t>去重后的网页库及网页偏移库</a:t>
            </a:r>
            <a:endParaRPr lang="zh-CN" altLang="en-US" b="1">
              <a:solidFill>
                <a:schemeClr val="tx2"/>
              </a:solidFill>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755650" y="2139950"/>
            <a:ext cx="4254500" cy="2101850"/>
          </a:xfrm>
          <a:prstGeom prst="rect">
            <a:avLst/>
          </a:prstGeom>
        </p:spPr>
      </p:pic>
      <p:pic>
        <p:nvPicPr>
          <p:cNvPr id="7" name="图片 6"/>
          <p:cNvPicPr>
            <a:picLocks noChangeAspect="1"/>
          </p:cNvPicPr>
          <p:nvPr/>
        </p:nvPicPr>
        <p:blipFill>
          <a:blip r:embed="rId2"/>
          <a:stretch>
            <a:fillRect/>
          </a:stretch>
        </p:blipFill>
        <p:spPr>
          <a:xfrm>
            <a:off x="5507990" y="1983105"/>
            <a:ext cx="2433955" cy="24149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3531164" y="114945"/>
            <a:ext cx="3744441" cy="457101"/>
          </a:xfrm>
        </p:spPr>
        <p:txBody>
          <a:bodyPr/>
          <a:lstStyle/>
          <a:p>
            <a:r>
              <a:rPr lang="zh-CN" altLang="en-US" dirty="0"/>
              <a:t>功能展示</a:t>
            </a:r>
            <a:r>
              <a:rPr lang="en-US" altLang="zh-CN" dirty="0"/>
              <a:t>——</a:t>
            </a:r>
            <a:r>
              <a:rPr lang="zh-CN" altLang="en-US" dirty="0"/>
              <a:t>离线部分</a:t>
            </a:r>
            <a:endParaRPr lang="zh-CN" altLang="en-US" dirty="0"/>
          </a:p>
        </p:txBody>
      </p:sp>
      <p:sp>
        <p:nvSpPr>
          <p:cNvPr id="2" name="矩形 1"/>
          <p:cNvSpPr/>
          <p:nvPr/>
        </p:nvSpPr>
        <p:spPr>
          <a:xfrm>
            <a:off x="8324850" y="195580"/>
            <a:ext cx="567055"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95605" y="987425"/>
            <a:ext cx="2376805" cy="398780"/>
          </a:xfrm>
          <a:prstGeom prst="rect">
            <a:avLst/>
          </a:prstGeom>
          <a:noFill/>
          <a:ln w="9525">
            <a:noFill/>
          </a:ln>
        </p:spPr>
        <p:txBody>
          <a:bodyPr wrap="square">
            <a:spAutoFit/>
          </a:bodyPr>
          <a:p>
            <a:pPr indent="127000"/>
            <a:r>
              <a:rPr lang="zh-CN" altLang="en-US" sz="2000" b="1">
                <a:solidFill>
                  <a:schemeClr val="tx1"/>
                </a:solidFill>
                <a:latin typeface="微软雅黑" panose="020B0503020204020204" pitchFamily="34" charset="-122"/>
                <a:ea typeface="微软雅黑" panose="020B0503020204020204" pitchFamily="34" charset="-122"/>
              </a:rPr>
              <a:t>模块二</a:t>
            </a:r>
            <a:r>
              <a:rPr lang="en-US" altLang="zh-CN" sz="2000" b="1">
                <a:solidFill>
                  <a:schemeClr val="tx1"/>
                </a:solidFill>
                <a:latin typeface="微软雅黑" panose="020B0503020204020204" pitchFamily="34" charset="-122"/>
                <a:ea typeface="微软雅黑" panose="020B0503020204020204" pitchFamily="34" charset="-122"/>
              </a:rPr>
              <a:t>:</a:t>
            </a:r>
            <a:endParaRPr lang="zh-CN" altLang="en-US" sz="2000" b="1">
              <a:solidFill>
                <a:schemeClr val="tx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11505" y="1420495"/>
            <a:ext cx="1600200" cy="506730"/>
          </a:xfrm>
          <a:prstGeom prst="rect">
            <a:avLst/>
          </a:prstGeom>
          <a:noFill/>
        </p:spPr>
        <p:txBody>
          <a:bodyPr wrap="none" rtlCol="0" anchor="t">
            <a:spAutoFit/>
          </a:bodyPr>
          <a:p>
            <a:pPr indent="0">
              <a:lnSpc>
                <a:spcPct val="150000"/>
              </a:lnSpc>
              <a:buFont typeface="Wingdings" panose="05000000000000000000" charset="0"/>
              <a:buNone/>
            </a:pPr>
            <a:r>
              <a:rPr lang="en-US" b="1">
                <a:solidFill>
                  <a:schemeClr val="tx2"/>
                </a:solidFill>
                <a:latin typeface="微软雅黑" panose="020B0503020204020204" pitchFamily="34" charset="-122"/>
                <a:ea typeface="微软雅黑" panose="020B0503020204020204" pitchFamily="34" charset="-122"/>
                <a:sym typeface="+mn-ea"/>
              </a:rPr>
              <a:t>3. </a:t>
            </a:r>
            <a:r>
              <a:rPr lang="zh-CN" altLang="en-US" b="1">
                <a:solidFill>
                  <a:schemeClr val="tx2"/>
                </a:solidFill>
                <a:latin typeface="微软雅黑" panose="020B0503020204020204" pitchFamily="34" charset="-122"/>
                <a:ea typeface="微软雅黑" panose="020B0503020204020204" pitchFamily="34" charset="-122"/>
                <a:sym typeface="+mn-ea"/>
              </a:rPr>
              <a:t>倒排索引库</a:t>
            </a:r>
            <a:endParaRPr lang="zh-CN" altLang="en-US" b="1">
              <a:solidFill>
                <a:schemeClr val="tx2"/>
              </a:solidFill>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1"/>
          <a:stretch>
            <a:fillRect/>
          </a:stretch>
        </p:blipFill>
        <p:spPr>
          <a:xfrm>
            <a:off x="2484120" y="1927225"/>
            <a:ext cx="3980815" cy="27584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3531164" y="114945"/>
            <a:ext cx="3744441" cy="457101"/>
          </a:xfrm>
        </p:spPr>
        <p:txBody>
          <a:bodyPr/>
          <a:lstStyle/>
          <a:p>
            <a:r>
              <a:rPr lang="zh-CN" altLang="en-US" dirty="0"/>
              <a:t>功能展示</a:t>
            </a:r>
            <a:r>
              <a:rPr lang="en-US" altLang="zh-CN" dirty="0"/>
              <a:t>——</a:t>
            </a:r>
            <a:r>
              <a:rPr lang="zh-CN" altLang="en-US" dirty="0"/>
              <a:t>在线部分</a:t>
            </a:r>
            <a:endParaRPr lang="zh-CN" altLang="en-US" dirty="0"/>
          </a:p>
        </p:txBody>
      </p:sp>
      <p:sp>
        <p:nvSpPr>
          <p:cNvPr id="2" name="矩形 1"/>
          <p:cNvSpPr/>
          <p:nvPr/>
        </p:nvSpPr>
        <p:spPr>
          <a:xfrm>
            <a:off x="8324850" y="195580"/>
            <a:ext cx="567055"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1"/>
          <a:stretch>
            <a:fillRect/>
          </a:stretch>
        </p:blipFill>
        <p:spPr>
          <a:xfrm>
            <a:off x="99060" y="1276350"/>
            <a:ext cx="8973185" cy="31737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3531164" y="114945"/>
            <a:ext cx="3744441" cy="457101"/>
          </a:xfrm>
        </p:spPr>
        <p:txBody>
          <a:bodyPr/>
          <a:lstStyle/>
          <a:p>
            <a:r>
              <a:rPr lang="zh-CN" altLang="en-US" dirty="0"/>
              <a:t>功能展示</a:t>
            </a:r>
            <a:r>
              <a:rPr lang="en-US" altLang="zh-CN" dirty="0"/>
              <a:t>——</a:t>
            </a:r>
            <a:r>
              <a:rPr lang="zh-CN" altLang="en-US" dirty="0"/>
              <a:t>在线部分</a:t>
            </a:r>
            <a:endParaRPr lang="zh-CN" altLang="en-US" dirty="0"/>
          </a:p>
        </p:txBody>
      </p:sp>
      <p:sp>
        <p:nvSpPr>
          <p:cNvPr id="2" name="矩形 1"/>
          <p:cNvSpPr/>
          <p:nvPr/>
        </p:nvSpPr>
        <p:spPr>
          <a:xfrm>
            <a:off x="8324850" y="195580"/>
            <a:ext cx="567055"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827405" y="1564005"/>
            <a:ext cx="2794000" cy="2584450"/>
          </a:xfrm>
          <a:prstGeom prst="rect">
            <a:avLst/>
          </a:prstGeom>
          <a:noFill/>
        </p:spPr>
        <p:txBody>
          <a:bodyPr wrap="square" rtlCol="0">
            <a:spAutoFit/>
          </a:bodyPr>
          <a:p>
            <a:r>
              <a:rPr lang="en-US" altLang="zh-CN" b="1">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b="1">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模块一：</a:t>
            </a:r>
            <a:endParaRPr lang="zh-CN" altLang="en-US" b="1">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输入：</a:t>
            </a:r>
            <a:endParaRPr lang="zh-CN" altLang="en-US">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buFont typeface="Arial" panose="020B0604020202020204" pitchFamily="34" charset="0"/>
              <a:buChar char="•"/>
            </a:pPr>
            <a:r>
              <a:rPr lang="zh-CN" altLang="en-US">
                <a:solidFill>
                  <a:schemeClr val="tx2">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rPr>
              <a:t>中文</a:t>
            </a:r>
            <a:endParaRPr lang="zh-CN" altLang="en-US">
              <a:solidFill>
                <a:schemeClr val="tx2">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buFont typeface="Arial" panose="020B0604020202020204" pitchFamily="34" charset="0"/>
              <a:buChar char="•"/>
            </a:pPr>
            <a:r>
              <a:rPr lang="zh-CN" altLang="en-US">
                <a:solidFill>
                  <a:schemeClr val="tx2">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rPr>
              <a:t>英文</a:t>
            </a:r>
            <a:endParaRPr lang="zh-CN" altLang="en-US">
              <a:solidFill>
                <a:schemeClr val="tx2">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buFont typeface="Arial" panose="020B0604020202020204" pitchFamily="34" charset="0"/>
              <a:buChar char="•"/>
            </a:pPr>
            <a:r>
              <a:rPr lang="zh-CN" altLang="en-US">
                <a:solidFill>
                  <a:schemeClr val="tx2">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rPr>
              <a:t>中英文结合</a:t>
            </a:r>
            <a:endParaRPr lang="zh-CN" altLang="en-US">
              <a:solidFill>
                <a:schemeClr val="tx2">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buFont typeface="Arial" panose="020B0604020202020204" pitchFamily="34" charset="0"/>
              <a:buNone/>
            </a:pPr>
            <a:r>
              <a:rPr lang="zh-CN" altLang="en-US">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输出：</a:t>
            </a:r>
            <a:endParaRPr lang="zh-CN" altLang="en-US">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buFont typeface="Arial" panose="020B0604020202020204" pitchFamily="34" charset="0"/>
              <a:buChar char="•"/>
            </a:pPr>
            <a:r>
              <a:rPr lang="zh-CN" altLang="en-US">
                <a:solidFill>
                  <a:schemeClr val="tx2">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rPr>
              <a:t>五个候选词</a:t>
            </a:r>
            <a:endParaRPr lang="zh-CN" altLang="en-US">
              <a:solidFill>
                <a:schemeClr val="tx2">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a:buFont typeface="Arial" panose="020B0604020202020204" pitchFamily="34" charset="0"/>
              <a:buNone/>
            </a:pPr>
            <a:endParaRPr lang="zh-CN" altLang="en-US">
              <a:solidFill>
                <a:schemeClr val="tx2">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4067810" y="915670"/>
            <a:ext cx="4767580" cy="3692525"/>
          </a:xfrm>
          <a:prstGeom prst="rect">
            <a:avLst/>
          </a:prstGeom>
          <a:noFill/>
        </p:spPr>
        <p:txBody>
          <a:bodyPr wrap="square" rtlCol="0" anchor="t">
            <a:spAutoFit/>
          </a:bodyPr>
          <a:p>
            <a:pPr marL="0" lvl="0" indent="0">
              <a:buFont typeface="Arial" panose="020B0604020202020204" pitchFamily="34" charset="0"/>
              <a:buNone/>
            </a:pPr>
            <a:r>
              <a:rPr lang="zh-CN" altLang="en-US"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2.  模块二：</a:t>
            </a:r>
            <a:endParaRPr lang="zh-CN" altLang="en-US"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buFont typeface="Arial" panose="020B0604020202020204" pitchFamily="34" charset="0"/>
              <a:buNone/>
            </a:pPr>
            <a:endParaRPr lang="zh-CN" altLang="en-US"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buFont typeface="Arial" panose="020B0604020202020204" pitchFamily="34" charset="0"/>
              <a:buNone/>
            </a:pPr>
            <a:r>
              <a:rPr lang="zh-CN" altLang="en-US">
                <a:solidFill>
                  <a:schemeClr val="tx2"/>
                </a:solidFill>
                <a:latin typeface="微软雅黑" panose="020B0503020204020204" pitchFamily="34" charset="-122"/>
                <a:ea typeface="微软雅黑" panose="020B0503020204020204" pitchFamily="34" charset="-122"/>
                <a:sym typeface="+mn-ea"/>
              </a:rPr>
              <a:t>输入：</a:t>
            </a:r>
            <a:endParaRPr lang="zh-CN" altLang="en-US">
              <a:solidFill>
                <a:schemeClr val="tx2"/>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a:solidFill>
                  <a:schemeClr val="tx2">
                    <a:lumMod val="60000"/>
                    <a:lumOff val="40000"/>
                  </a:schemeClr>
                </a:solidFill>
                <a:latin typeface="微软雅黑" panose="020B0503020204020204" pitchFamily="34" charset="-122"/>
                <a:ea typeface="微软雅黑" panose="020B0503020204020204" pitchFamily="34" charset="-122"/>
                <a:sym typeface="+mn-ea"/>
              </a:rPr>
              <a:t>中文</a:t>
            </a:r>
            <a:endParaRPr lang="zh-CN" altLang="en-US">
              <a:solidFill>
                <a:schemeClr val="tx2">
                  <a:lumMod val="60000"/>
                  <a:lumOff val="40000"/>
                </a:schemeClr>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a:solidFill>
                  <a:schemeClr val="tx2">
                    <a:lumMod val="60000"/>
                    <a:lumOff val="40000"/>
                  </a:schemeClr>
                </a:solidFill>
                <a:latin typeface="微软雅黑" panose="020B0503020204020204" pitchFamily="34" charset="-122"/>
                <a:ea typeface="微软雅黑" panose="020B0503020204020204" pitchFamily="34" charset="-122"/>
                <a:sym typeface="+mn-ea"/>
              </a:rPr>
              <a:t>英文</a:t>
            </a:r>
            <a:endParaRPr lang="zh-CN" altLang="en-US">
              <a:solidFill>
                <a:schemeClr val="tx2">
                  <a:lumMod val="60000"/>
                  <a:lumOff val="40000"/>
                </a:schemeClr>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a:solidFill>
                  <a:schemeClr val="tx2">
                    <a:lumMod val="60000"/>
                    <a:lumOff val="40000"/>
                  </a:schemeClr>
                </a:solidFill>
                <a:latin typeface="微软雅黑" panose="020B0503020204020204" pitchFamily="34" charset="-122"/>
                <a:ea typeface="微软雅黑" panose="020B0503020204020204" pitchFamily="34" charset="-122"/>
                <a:sym typeface="+mn-ea"/>
              </a:rPr>
              <a:t>中英文结合</a:t>
            </a:r>
            <a:endParaRPr lang="zh-CN" altLang="en-US">
              <a:solidFill>
                <a:schemeClr val="tx2">
                  <a:lumMod val="60000"/>
                  <a:lumOff val="40000"/>
                </a:schemeClr>
              </a:solidFill>
              <a:latin typeface="微软雅黑" panose="020B0503020204020204" pitchFamily="34" charset="-122"/>
              <a:ea typeface="微软雅黑" panose="020B0503020204020204" pitchFamily="34" charset="-122"/>
              <a:sym typeface="+mn-ea"/>
            </a:endParaRPr>
          </a:p>
          <a:p>
            <a:pPr marL="742950" lvl="1" indent="-285750">
              <a:buFont typeface="Arial" panose="020B0604020202020204" pitchFamily="34" charset="0"/>
              <a:buChar char="•"/>
            </a:pPr>
            <a:r>
              <a:rPr lang="zh-CN" altLang="en-US">
                <a:solidFill>
                  <a:schemeClr val="tx2">
                    <a:lumMod val="60000"/>
                    <a:lumOff val="40000"/>
                  </a:schemeClr>
                </a:solidFill>
                <a:latin typeface="微软雅黑" panose="020B0503020204020204" pitchFamily="34" charset="-122"/>
                <a:ea typeface="微软雅黑" panose="020B0503020204020204" pitchFamily="34" charset="-122"/>
              </a:rPr>
              <a:t>可以输入单个词也可以输入多个词，可以相连也可以用空格分开</a:t>
            </a:r>
            <a:endParaRPr lang="zh-CN" altLang="en-US">
              <a:solidFill>
                <a:schemeClr val="tx2">
                  <a:lumMod val="60000"/>
                  <a:lumOff val="40000"/>
                </a:schemeClr>
              </a:solidFill>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None/>
            </a:pPr>
            <a:r>
              <a:rPr lang="zh-CN" altLang="en-US">
                <a:solidFill>
                  <a:schemeClr val="tx2"/>
                </a:solidFill>
                <a:latin typeface="微软雅黑" panose="020B0503020204020204" pitchFamily="34" charset="-122"/>
                <a:ea typeface="微软雅黑" panose="020B0503020204020204" pitchFamily="34" charset="-122"/>
              </a:rPr>
              <a:t>输出：</a:t>
            </a:r>
            <a:endParaRPr lang="zh-CN" altLang="en-US">
              <a:solidFill>
                <a:schemeClr val="tx2"/>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a:solidFill>
                  <a:schemeClr val="tx2">
                    <a:lumMod val="60000"/>
                    <a:lumOff val="40000"/>
                  </a:schemeClr>
                </a:solidFill>
                <a:latin typeface="微软雅黑" panose="020B0503020204020204" pitchFamily="34" charset="-122"/>
                <a:ea typeface="微软雅黑" panose="020B0503020204020204" pitchFamily="34" charset="-122"/>
              </a:rPr>
              <a:t>标题</a:t>
            </a:r>
            <a:endParaRPr lang="zh-CN" altLang="en-US">
              <a:solidFill>
                <a:schemeClr val="tx2">
                  <a:lumMod val="60000"/>
                  <a:lumOff val="40000"/>
                </a:schemeClr>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a:solidFill>
                  <a:schemeClr val="tx2">
                    <a:lumMod val="60000"/>
                    <a:lumOff val="40000"/>
                  </a:schemeClr>
                </a:solidFill>
                <a:latin typeface="微软雅黑" panose="020B0503020204020204" pitchFamily="34" charset="-122"/>
                <a:ea typeface="微软雅黑" panose="020B0503020204020204" pitchFamily="34" charset="-122"/>
              </a:rPr>
              <a:t>链接</a:t>
            </a:r>
            <a:endParaRPr lang="zh-CN" altLang="en-US">
              <a:solidFill>
                <a:schemeClr val="tx2">
                  <a:lumMod val="60000"/>
                  <a:lumOff val="40000"/>
                </a:schemeClr>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a:solidFill>
                  <a:schemeClr val="tx2">
                    <a:lumMod val="60000"/>
                    <a:lumOff val="40000"/>
                  </a:schemeClr>
                </a:solidFill>
                <a:latin typeface="微软雅黑" panose="020B0503020204020204" pitchFamily="34" charset="-122"/>
                <a:ea typeface="微软雅黑" panose="020B0503020204020204" pitchFamily="34" charset="-122"/>
              </a:rPr>
              <a:t>以</a:t>
            </a:r>
            <a:r>
              <a:rPr lang="zh-CN" altLang="en-US">
                <a:solidFill>
                  <a:schemeClr val="accent1">
                    <a:lumMod val="75000"/>
                  </a:schemeClr>
                </a:solidFill>
                <a:latin typeface="微软雅黑" panose="020B0503020204020204" pitchFamily="34" charset="-122"/>
                <a:ea typeface="微软雅黑" panose="020B0503020204020204" pitchFamily="34" charset="-122"/>
              </a:rPr>
              <a:t>输入关键字开头</a:t>
            </a:r>
            <a:r>
              <a:rPr lang="zh-CN" altLang="en-US">
                <a:solidFill>
                  <a:schemeClr val="tx2">
                    <a:lumMod val="60000"/>
                    <a:lumOff val="40000"/>
                  </a:schemeClr>
                </a:solidFill>
                <a:latin typeface="微软雅黑" panose="020B0503020204020204" pitchFamily="34" charset="-122"/>
                <a:ea typeface="微软雅黑" panose="020B0503020204020204" pitchFamily="34" charset="-122"/>
              </a:rPr>
              <a:t>的</a:t>
            </a:r>
            <a:r>
              <a:rPr lang="zh-CN" altLang="en-US">
                <a:solidFill>
                  <a:schemeClr val="accent1">
                    <a:lumMod val="75000"/>
                  </a:schemeClr>
                </a:solidFill>
                <a:latin typeface="微软雅黑" panose="020B0503020204020204" pitchFamily="34" charset="-122"/>
                <a:ea typeface="微软雅黑" panose="020B0503020204020204" pitchFamily="34" charset="-122"/>
              </a:rPr>
              <a:t>长度为一百字</a:t>
            </a:r>
            <a:r>
              <a:rPr lang="zh-CN" altLang="en-US">
                <a:solidFill>
                  <a:schemeClr val="tx2">
                    <a:lumMod val="60000"/>
                    <a:lumOff val="40000"/>
                  </a:schemeClr>
                </a:solidFill>
                <a:latin typeface="微软雅黑" panose="020B0503020204020204" pitchFamily="34" charset="-122"/>
                <a:ea typeface="微软雅黑" panose="020B0503020204020204" pitchFamily="34" charset="-122"/>
              </a:rPr>
              <a:t>左右的摘要</a:t>
            </a:r>
            <a:endParaRPr lang="zh-CN" altLang="en-US">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3895" y="843915"/>
            <a:ext cx="1325880" cy="368300"/>
          </a:xfrm>
          <a:prstGeom prst="rect">
            <a:avLst/>
          </a:prstGeom>
          <a:noFill/>
        </p:spPr>
        <p:txBody>
          <a:bodyPr wrap="none" rtlCol="0" anchor="t">
            <a:spAutoFit/>
          </a:bodyPr>
          <a:p>
            <a:r>
              <a:rPr lang="zh-CN" altLang="en-US" b="1">
                <a:latin typeface="微软雅黑" panose="020B0503020204020204" pitchFamily="34" charset="-122"/>
                <a:ea typeface="微软雅黑" panose="020B0503020204020204" pitchFamily="34" charset="-122"/>
                <a:sym typeface="+mn-ea"/>
              </a:rPr>
              <a:t>功能梗概：</a:t>
            </a:r>
            <a:endParaRPr lang="zh-CN" altLang="en-US"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8"/>
          <p:cNvSpPr>
            <a:spLocks noGrp="1"/>
          </p:cNvSpPr>
          <p:nvPr>
            <p:ph type="body" sz="quarter" idx="12"/>
          </p:nvPr>
        </p:nvSpPr>
        <p:spPr>
          <a:xfrm>
            <a:off x="3768090" y="1610360"/>
            <a:ext cx="5467350" cy="763905"/>
          </a:xfrm>
        </p:spPr>
        <p:txBody>
          <a:bodyPr/>
          <a:lstStyle/>
          <a:p>
            <a:r>
              <a:rPr lang="zh-CN" altLang="en-US" sz="4000" dirty="0"/>
              <a:t>各模块使用的数据结构</a:t>
            </a:r>
            <a:endParaRPr lang="en-US" altLang="zh-CN" sz="4000" dirty="0"/>
          </a:p>
        </p:txBody>
      </p:sp>
      <p:sp>
        <p:nvSpPr>
          <p:cNvPr id="8" name="文本占位符 19"/>
          <p:cNvSpPr>
            <a:spLocks noGrp="1"/>
          </p:cNvSpPr>
          <p:nvPr>
            <p:ph type="body" sz="quarter" idx="13"/>
          </p:nvPr>
        </p:nvSpPr>
        <p:spPr>
          <a:xfrm>
            <a:off x="5219700" y="2715895"/>
            <a:ext cx="4231005" cy="2075815"/>
          </a:xfrm>
        </p:spPr>
        <p:txBody>
          <a:bodyPr/>
          <a:lstStyle/>
          <a:p>
            <a:pPr marL="214630" indent="-214630" algn="l">
              <a:lnSpc>
                <a:spcPct val="150000"/>
              </a:lnSpc>
            </a:pPr>
            <a:r>
              <a:rPr lang="zh-CN" altLang="en-US" sz="2400" dirty="0"/>
              <a:t>离线部分</a:t>
            </a:r>
            <a:endParaRPr lang="zh-CN" altLang="en-US" sz="2400" dirty="0"/>
          </a:p>
          <a:p>
            <a:pPr marL="214630" indent="-214630" algn="l">
              <a:lnSpc>
                <a:spcPct val="150000"/>
              </a:lnSpc>
            </a:pPr>
            <a:r>
              <a:rPr lang="zh-CN" altLang="en-US" sz="2400" dirty="0"/>
              <a:t>在线部分</a:t>
            </a:r>
            <a:endParaRPr lang="zh-CN" altLang="en-US" sz="2400" dirty="0"/>
          </a:p>
          <a:p>
            <a:pPr marL="214630" indent="-214630" algn="l">
              <a:lnSpc>
                <a:spcPct val="150000"/>
              </a:lnSpc>
            </a:pPr>
            <a:r>
              <a:rPr lang="zh-CN" altLang="en-US" sz="2400" dirty="0"/>
              <a:t>其他</a:t>
            </a:r>
            <a:endParaRPr lang="zh-CN" altLang="en-US" sz="2400" dirty="0"/>
          </a:p>
        </p:txBody>
      </p:sp>
      <p:sp>
        <p:nvSpPr>
          <p:cNvPr id="9" name="文本占位符 16"/>
          <p:cNvSpPr>
            <a:spLocks noGrp="1"/>
          </p:cNvSpPr>
          <p:nvPr>
            <p:ph type="body" sz="quarter" idx="10"/>
          </p:nvPr>
        </p:nvSpPr>
        <p:spPr>
          <a:xfrm>
            <a:off x="1007842" y="1463898"/>
            <a:ext cx="1949971" cy="914400"/>
          </a:xfrm>
        </p:spPr>
        <p:txBody>
          <a:bodyPr/>
          <a:lstStyle/>
          <a:p>
            <a:r>
              <a:rPr lang="zh-CN" altLang="en-US" dirty="0"/>
              <a:t>第二部分</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336280" y="195580"/>
            <a:ext cx="541655"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占位符 5"/>
          <p:cNvSpPr>
            <a:spLocks noGrp="1"/>
          </p:cNvSpPr>
          <p:nvPr/>
        </p:nvSpPr>
        <p:spPr>
          <a:xfrm>
            <a:off x="2625090" y="114935"/>
            <a:ext cx="4578985" cy="457200"/>
          </a:xfrm>
          <a:prstGeom prst="rect">
            <a:avLst/>
          </a:prstGeom>
        </p:spPr>
        <p:txBody>
          <a:bodyPr/>
          <a:lstStyle>
            <a:lvl1pPr marL="0" indent="0" algn="r" defTabSz="914400" rtl="0" eaLnBrk="1" latinLnBrk="0" hangingPunct="1">
              <a:spcBef>
                <a:spcPct val="20000"/>
              </a:spcBef>
              <a:buFont typeface="Arial" panose="020B0604020202020204" pitchFamily="34" charset="0"/>
              <a:buNone/>
              <a:defRPr sz="20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各模块使用的数据结构</a:t>
            </a:r>
            <a:r>
              <a:rPr lang="en-US" altLang="zh-CN" dirty="0"/>
              <a:t>——</a:t>
            </a:r>
            <a:r>
              <a:rPr lang="zh-CN" altLang="en-US" dirty="0"/>
              <a:t>离线部分</a:t>
            </a:r>
            <a:endParaRPr lang="zh-CN" altLang="en-US" dirty="0"/>
          </a:p>
        </p:txBody>
      </p:sp>
      <p:sp>
        <p:nvSpPr>
          <p:cNvPr id="4" name="文本框 3"/>
          <p:cNvSpPr txBox="1"/>
          <p:nvPr/>
        </p:nvSpPr>
        <p:spPr>
          <a:xfrm>
            <a:off x="395605" y="987425"/>
            <a:ext cx="2938780" cy="398780"/>
          </a:xfrm>
          <a:prstGeom prst="rect">
            <a:avLst/>
          </a:prstGeom>
          <a:noFill/>
          <a:ln w="9525">
            <a:noFill/>
          </a:ln>
        </p:spPr>
        <p:txBody>
          <a:bodyPr wrap="square">
            <a:spAutoFit/>
          </a:bodyPr>
          <a:p>
            <a:pPr indent="127000"/>
            <a:r>
              <a:rPr lang="zh-CN" altLang="en-US" sz="2000" b="1">
                <a:solidFill>
                  <a:schemeClr val="tx1"/>
                </a:solidFill>
                <a:latin typeface="微软雅黑" panose="020B0503020204020204" pitchFamily="34" charset="-122"/>
                <a:ea typeface="微软雅黑" panose="020B0503020204020204" pitchFamily="34" charset="-122"/>
              </a:rPr>
              <a:t>模块一</a:t>
            </a:r>
            <a:r>
              <a:rPr lang="en-US" altLang="zh-CN" sz="2000" b="1">
                <a:solidFill>
                  <a:schemeClr val="tx1"/>
                </a:solidFill>
                <a:latin typeface="微软雅黑" panose="020B0503020204020204" pitchFamily="34" charset="-122"/>
                <a:ea typeface="微软雅黑" panose="020B0503020204020204" pitchFamily="34" charset="-122"/>
              </a:rPr>
              <a:t>: </a:t>
            </a:r>
            <a:endParaRPr lang="zh-CN" altLang="en-US" sz="2000" b="1">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39750" y="1851660"/>
            <a:ext cx="4084955" cy="2396490"/>
          </a:xfrm>
          <a:prstGeom prst="rect">
            <a:avLst/>
          </a:prstGeom>
        </p:spPr>
      </p:pic>
      <p:cxnSp>
        <p:nvCxnSpPr>
          <p:cNvPr id="8" name="直接箭头连接符 7"/>
          <p:cNvCxnSpPr/>
          <p:nvPr/>
        </p:nvCxnSpPr>
        <p:spPr>
          <a:xfrm flipV="1">
            <a:off x="1835785" y="1275715"/>
            <a:ext cx="2710815" cy="1047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a:stretch>
            <a:fillRect/>
          </a:stretch>
        </p:blipFill>
        <p:spPr>
          <a:xfrm>
            <a:off x="4644390" y="987425"/>
            <a:ext cx="2025650" cy="477520"/>
          </a:xfrm>
          <a:prstGeom prst="rect">
            <a:avLst/>
          </a:prstGeom>
        </p:spPr>
      </p:pic>
      <p:cxnSp>
        <p:nvCxnSpPr>
          <p:cNvPr id="11" name="直接箭头连接符 10"/>
          <p:cNvCxnSpPr/>
          <p:nvPr/>
        </p:nvCxnSpPr>
        <p:spPr>
          <a:xfrm flipV="1">
            <a:off x="1888490" y="1748790"/>
            <a:ext cx="3496310" cy="738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srcRect t="7218"/>
          <a:stretch>
            <a:fillRect/>
          </a:stretch>
        </p:blipFill>
        <p:spPr>
          <a:xfrm>
            <a:off x="5436235" y="1489710"/>
            <a:ext cx="1947545" cy="618490"/>
          </a:xfrm>
          <a:prstGeom prst="rect">
            <a:avLst/>
          </a:prstGeom>
        </p:spPr>
      </p:pic>
      <p:sp>
        <p:nvSpPr>
          <p:cNvPr id="13" name="文本框 12"/>
          <p:cNvSpPr txBox="1"/>
          <p:nvPr/>
        </p:nvSpPr>
        <p:spPr>
          <a:xfrm>
            <a:off x="539750" y="1275715"/>
            <a:ext cx="3429000" cy="506730"/>
          </a:xfrm>
          <a:prstGeom prst="rect">
            <a:avLst/>
          </a:prstGeom>
          <a:noFill/>
        </p:spPr>
        <p:txBody>
          <a:bodyPr wrap="none" rtlCol="0" anchor="t">
            <a:spAutoFit/>
          </a:bodyPr>
          <a:p>
            <a:pPr indent="0">
              <a:lnSpc>
                <a:spcPct val="150000"/>
              </a:lnSpc>
              <a:buFont typeface="Wingdings" panose="05000000000000000000" charset="0"/>
              <a:buNone/>
            </a:pPr>
            <a:r>
              <a:rPr lang="en-US" altLang="zh-CN" b="1">
                <a:solidFill>
                  <a:schemeClr val="tx2"/>
                </a:solidFill>
                <a:latin typeface="微软雅黑" panose="020B0503020204020204" pitchFamily="34" charset="-122"/>
                <a:ea typeface="微软雅黑" panose="020B0503020204020204" pitchFamily="34" charset="-122"/>
                <a:sym typeface="+mn-ea"/>
              </a:rPr>
              <a:t>1. </a:t>
            </a:r>
            <a:r>
              <a:rPr lang="zh-CN" altLang="en-US" b="1">
                <a:solidFill>
                  <a:schemeClr val="tx2"/>
                </a:solidFill>
                <a:latin typeface="微软雅黑" panose="020B0503020204020204" pitchFamily="34" charset="-122"/>
                <a:ea typeface="微软雅黑" panose="020B0503020204020204" pitchFamily="34" charset="-122"/>
                <a:sym typeface="+mn-ea"/>
              </a:rPr>
              <a:t>建立</a:t>
            </a:r>
            <a:r>
              <a:rPr lang="zh-CN" b="1">
                <a:solidFill>
                  <a:schemeClr val="tx2"/>
                </a:solidFill>
                <a:latin typeface="微软雅黑" panose="020B0503020204020204" pitchFamily="34" charset="-122"/>
                <a:ea typeface="微软雅黑" panose="020B0503020204020204" pitchFamily="34" charset="-122"/>
                <a:sym typeface="+mn-ea"/>
              </a:rPr>
              <a:t>中英文词典及其索引文件</a:t>
            </a:r>
            <a:endParaRPr lang="zh-CN" altLang="en-US"/>
          </a:p>
        </p:txBody>
      </p:sp>
      <p:cxnSp>
        <p:nvCxnSpPr>
          <p:cNvPr id="14" name="直接箭头连接符 13"/>
          <p:cNvCxnSpPr/>
          <p:nvPr/>
        </p:nvCxnSpPr>
        <p:spPr>
          <a:xfrm>
            <a:off x="4570095" y="2623185"/>
            <a:ext cx="1514475" cy="381000"/>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15" name="直接箭头连接符 14"/>
          <p:cNvCxnSpPr/>
          <p:nvPr/>
        </p:nvCxnSpPr>
        <p:spPr>
          <a:xfrm>
            <a:off x="4570095" y="2771140"/>
            <a:ext cx="1082040" cy="1384935"/>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pic>
        <p:nvPicPr>
          <p:cNvPr id="16" name="图片 15"/>
          <p:cNvPicPr>
            <a:picLocks noChangeAspect="1"/>
          </p:cNvPicPr>
          <p:nvPr/>
        </p:nvPicPr>
        <p:blipFill>
          <a:blip r:embed="rId4"/>
          <a:stretch>
            <a:fillRect/>
          </a:stretch>
        </p:blipFill>
        <p:spPr>
          <a:xfrm>
            <a:off x="6116320" y="2487295"/>
            <a:ext cx="2805430" cy="1542415"/>
          </a:xfrm>
          <a:prstGeom prst="rect">
            <a:avLst/>
          </a:prstGeom>
        </p:spPr>
      </p:pic>
      <p:pic>
        <p:nvPicPr>
          <p:cNvPr id="18" name="图片 17"/>
          <p:cNvPicPr>
            <a:picLocks noChangeAspect="1"/>
          </p:cNvPicPr>
          <p:nvPr/>
        </p:nvPicPr>
        <p:blipFill>
          <a:blip r:embed="rId5"/>
          <a:stretch>
            <a:fillRect/>
          </a:stretch>
        </p:blipFill>
        <p:spPr>
          <a:xfrm>
            <a:off x="5220335" y="4227830"/>
            <a:ext cx="3755390" cy="719455"/>
          </a:xfrm>
          <a:prstGeom prst="rect">
            <a:avLst/>
          </a:prstGeom>
        </p:spPr>
      </p:pic>
      <p:sp>
        <p:nvSpPr>
          <p:cNvPr id="19" name="文本框 18"/>
          <p:cNvSpPr txBox="1"/>
          <p:nvPr/>
        </p:nvSpPr>
        <p:spPr>
          <a:xfrm>
            <a:off x="6792595" y="1076325"/>
            <a:ext cx="1365885" cy="275590"/>
          </a:xfrm>
          <a:prstGeom prst="rect">
            <a:avLst/>
          </a:prstGeom>
          <a:noFill/>
        </p:spPr>
        <p:txBody>
          <a:bodyPr wrap="square" rtlCol="0">
            <a:spAutoFit/>
          </a:bodyPr>
          <a:p>
            <a:r>
              <a:rPr lang="zh-CN" sz="1200">
                <a:solidFill>
                  <a:schemeClr val="accent1"/>
                </a:solidFill>
                <a:latin typeface="微软雅黑" panose="020B0503020204020204" pitchFamily="34" charset="-122"/>
                <a:ea typeface="微软雅黑" panose="020B0503020204020204" pitchFamily="34" charset="-122"/>
              </a:rPr>
              <a:t>英文：空格分词</a:t>
            </a:r>
            <a:endParaRPr lang="zh-CN" sz="1200">
              <a:solidFill>
                <a:schemeClr val="accent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422515" y="1642110"/>
            <a:ext cx="1365885" cy="275590"/>
          </a:xfrm>
          <a:prstGeom prst="rect">
            <a:avLst/>
          </a:prstGeom>
          <a:noFill/>
        </p:spPr>
        <p:txBody>
          <a:bodyPr wrap="square" rtlCol="0">
            <a:spAutoFit/>
          </a:bodyPr>
          <a:p>
            <a:r>
              <a:rPr lang="zh-CN" sz="1200">
                <a:solidFill>
                  <a:schemeClr val="accent1"/>
                </a:solidFill>
                <a:latin typeface="微软雅黑" panose="020B0503020204020204" pitchFamily="34" charset="-122"/>
                <a:ea typeface="微软雅黑" panose="020B0503020204020204" pitchFamily="34" charset="-122"/>
              </a:rPr>
              <a:t>中文：结巴分词</a:t>
            </a:r>
            <a:endParaRPr lang="zh-CN" sz="120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296275" y="195580"/>
            <a:ext cx="581660"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占位符 5"/>
          <p:cNvSpPr>
            <a:spLocks noGrp="1"/>
          </p:cNvSpPr>
          <p:nvPr/>
        </p:nvSpPr>
        <p:spPr>
          <a:xfrm>
            <a:off x="2625090" y="114935"/>
            <a:ext cx="4578985" cy="457200"/>
          </a:xfrm>
          <a:prstGeom prst="rect">
            <a:avLst/>
          </a:prstGeom>
        </p:spPr>
        <p:txBody>
          <a:bodyPr/>
          <a:lstStyle>
            <a:lvl1pPr marL="0" indent="0" algn="r" defTabSz="914400" rtl="0" eaLnBrk="1" latinLnBrk="0" hangingPunct="1">
              <a:spcBef>
                <a:spcPct val="20000"/>
              </a:spcBef>
              <a:buFont typeface="Arial" panose="020B0604020202020204" pitchFamily="34" charset="0"/>
              <a:buNone/>
              <a:defRPr sz="20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各模块使用的数据结构</a:t>
            </a:r>
            <a:r>
              <a:rPr lang="en-US" altLang="zh-CN" dirty="0"/>
              <a:t>——</a:t>
            </a:r>
            <a:r>
              <a:rPr lang="zh-CN" altLang="en-US" dirty="0"/>
              <a:t>离线部分</a:t>
            </a:r>
            <a:endParaRPr lang="zh-CN" altLang="en-US" dirty="0"/>
          </a:p>
        </p:txBody>
      </p:sp>
      <p:sp>
        <p:nvSpPr>
          <p:cNvPr id="4" name="文本框 3"/>
          <p:cNvSpPr txBox="1"/>
          <p:nvPr/>
        </p:nvSpPr>
        <p:spPr>
          <a:xfrm>
            <a:off x="395605" y="987425"/>
            <a:ext cx="2376805" cy="398780"/>
          </a:xfrm>
          <a:prstGeom prst="rect">
            <a:avLst/>
          </a:prstGeom>
          <a:noFill/>
          <a:ln w="9525">
            <a:noFill/>
          </a:ln>
        </p:spPr>
        <p:txBody>
          <a:bodyPr wrap="square">
            <a:spAutoFit/>
          </a:bodyPr>
          <a:p>
            <a:pPr indent="127000"/>
            <a:r>
              <a:rPr lang="zh-CN" altLang="en-US" sz="2000" b="1">
                <a:solidFill>
                  <a:schemeClr val="tx1"/>
                </a:solidFill>
                <a:latin typeface="微软雅黑" panose="020B0503020204020204" pitchFamily="34" charset="-122"/>
                <a:ea typeface="微软雅黑" panose="020B0503020204020204" pitchFamily="34" charset="-122"/>
              </a:rPr>
              <a:t>模块二</a:t>
            </a:r>
            <a:r>
              <a:rPr lang="en-US" altLang="zh-CN" sz="2000" b="1">
                <a:solidFill>
                  <a:schemeClr val="tx1"/>
                </a:solidFill>
                <a:latin typeface="微软雅黑" panose="020B0503020204020204" pitchFamily="34" charset="-122"/>
                <a:ea typeface="微软雅黑" panose="020B0503020204020204" pitchFamily="34" charset="-122"/>
              </a:rPr>
              <a:t>:</a:t>
            </a:r>
            <a:endParaRPr lang="zh-CN" altLang="en-US" sz="2000" b="1">
              <a:solidFill>
                <a:schemeClr val="tx2"/>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39750" y="1275715"/>
            <a:ext cx="2971800" cy="506730"/>
          </a:xfrm>
          <a:prstGeom prst="rect">
            <a:avLst/>
          </a:prstGeom>
          <a:noFill/>
        </p:spPr>
        <p:txBody>
          <a:bodyPr wrap="none" rtlCol="0" anchor="t">
            <a:spAutoFit/>
          </a:bodyPr>
          <a:p>
            <a:pPr indent="0">
              <a:lnSpc>
                <a:spcPct val="150000"/>
              </a:lnSpc>
              <a:buFont typeface="Wingdings" panose="05000000000000000000" charset="0"/>
              <a:buNone/>
            </a:pPr>
            <a:r>
              <a:rPr lang="en-US" altLang="zh-CN" b="1">
                <a:solidFill>
                  <a:schemeClr val="tx2"/>
                </a:solidFill>
                <a:latin typeface="微软雅黑" panose="020B0503020204020204" pitchFamily="34" charset="-122"/>
                <a:ea typeface="微软雅黑" panose="020B0503020204020204" pitchFamily="34" charset="-122"/>
                <a:sym typeface="+mn-ea"/>
              </a:rPr>
              <a:t>1. </a:t>
            </a:r>
            <a:r>
              <a:rPr lang="zh-CN" altLang="en-US" b="1">
                <a:solidFill>
                  <a:schemeClr val="tx2"/>
                </a:solidFill>
                <a:latin typeface="微软雅黑" panose="020B0503020204020204" pitchFamily="34" charset="-122"/>
                <a:ea typeface="微软雅黑" panose="020B0503020204020204" pitchFamily="34" charset="-122"/>
                <a:sym typeface="+mn-ea"/>
              </a:rPr>
              <a:t>建立网页库和网页偏移库</a:t>
            </a:r>
            <a:endParaRPr lang="zh-CN" altLang="en-US" b="1">
              <a:solidFill>
                <a:schemeClr val="tx2"/>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27405" y="1780540"/>
            <a:ext cx="3765550" cy="275590"/>
          </a:xfrm>
          <a:prstGeom prst="rect">
            <a:avLst/>
          </a:prstGeom>
          <a:noFill/>
        </p:spPr>
        <p:txBody>
          <a:bodyPr wrap="square" rtlCol="0">
            <a:spAutoFit/>
          </a:bodyPr>
          <a:p>
            <a:r>
              <a:rPr lang="zh-CN" sz="1200">
                <a:solidFill>
                  <a:schemeClr val="accent1"/>
                </a:solidFill>
                <a:latin typeface="微软雅黑" panose="020B0503020204020204" pitchFamily="34" charset="-122"/>
                <a:ea typeface="微软雅黑" panose="020B0503020204020204" pitchFamily="34" charset="-122"/>
              </a:rPr>
              <a:t>利用</a:t>
            </a:r>
            <a:r>
              <a:rPr lang="en-US" altLang="zh-CN" sz="1200">
                <a:solidFill>
                  <a:schemeClr val="accent1"/>
                </a:solidFill>
                <a:latin typeface="微软雅黑" panose="020B0503020204020204" pitchFamily="34" charset="-122"/>
                <a:ea typeface="微软雅黑" panose="020B0503020204020204" pitchFamily="34" charset="-122"/>
              </a:rPr>
              <a:t>tinyxml</a:t>
            </a:r>
            <a:r>
              <a:rPr lang="zh-CN" altLang="en-US" sz="1200">
                <a:solidFill>
                  <a:schemeClr val="accent1"/>
                </a:solidFill>
                <a:latin typeface="微软雅黑" panose="020B0503020204020204" pitchFamily="34" charset="-122"/>
                <a:ea typeface="微软雅黑" panose="020B0503020204020204" pitchFamily="34" charset="-122"/>
              </a:rPr>
              <a:t>读取数据，作业做过了，没什么好提的</a:t>
            </a:r>
            <a:endParaRPr lang="zh-CN" altLang="en-US" sz="1200">
              <a:solidFill>
                <a:schemeClr val="accent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683895" y="2139950"/>
            <a:ext cx="4669790" cy="2672715"/>
          </a:xfrm>
          <a:prstGeom prst="rect">
            <a:avLst/>
          </a:prstGeom>
        </p:spPr>
      </p:pic>
      <p:sp>
        <p:nvSpPr>
          <p:cNvPr id="17" name="文本框 16"/>
          <p:cNvSpPr txBox="1"/>
          <p:nvPr/>
        </p:nvSpPr>
        <p:spPr>
          <a:xfrm>
            <a:off x="5580380" y="2931795"/>
            <a:ext cx="3218815" cy="645160"/>
          </a:xfrm>
          <a:prstGeom prst="rect">
            <a:avLst/>
          </a:prstGeom>
          <a:noFill/>
        </p:spPr>
        <p:txBody>
          <a:bodyPr wrap="square" rtlCol="0">
            <a:spAutoFit/>
          </a:bodyPr>
          <a:p>
            <a:r>
              <a:rPr lang="zh-CN" altLang="en-US" sz="1200">
                <a:solidFill>
                  <a:schemeClr val="accent1"/>
                </a:solidFill>
                <a:latin typeface="微软雅黑" panose="020B0503020204020204" pitchFamily="34" charset="-122"/>
                <a:ea typeface="微软雅黑" panose="020B0503020204020204" pitchFamily="34" charset="-122"/>
              </a:rPr>
              <a:t>区别在于，增加了在存储网页库数据时，对文件起始位置与文件长度进行读取，同时向网页库和网页库偏移库写入数据。</a:t>
            </a:r>
            <a:endParaRPr lang="zh-CN" altLang="en-US" sz="120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316595" y="195580"/>
            <a:ext cx="561340"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占位符 5"/>
          <p:cNvSpPr>
            <a:spLocks noGrp="1"/>
          </p:cNvSpPr>
          <p:nvPr/>
        </p:nvSpPr>
        <p:spPr>
          <a:xfrm>
            <a:off x="2625090" y="114935"/>
            <a:ext cx="4578985" cy="457200"/>
          </a:xfrm>
          <a:prstGeom prst="rect">
            <a:avLst/>
          </a:prstGeom>
        </p:spPr>
        <p:txBody>
          <a:bodyPr/>
          <a:lstStyle>
            <a:lvl1pPr marL="0" indent="0" algn="r" defTabSz="914400" rtl="0" eaLnBrk="1" latinLnBrk="0" hangingPunct="1">
              <a:spcBef>
                <a:spcPct val="20000"/>
              </a:spcBef>
              <a:buFont typeface="Arial" panose="020B0604020202020204" pitchFamily="34" charset="0"/>
              <a:buNone/>
              <a:defRPr sz="20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各模块使用的数据结构</a:t>
            </a:r>
            <a:r>
              <a:rPr lang="en-US" altLang="zh-CN" dirty="0"/>
              <a:t>——</a:t>
            </a:r>
            <a:r>
              <a:rPr lang="zh-CN" altLang="en-US" dirty="0"/>
              <a:t>离线部分</a:t>
            </a:r>
            <a:endParaRPr lang="zh-CN" altLang="en-US" dirty="0"/>
          </a:p>
        </p:txBody>
      </p:sp>
      <p:sp>
        <p:nvSpPr>
          <p:cNvPr id="4" name="文本框 3"/>
          <p:cNvSpPr txBox="1"/>
          <p:nvPr/>
        </p:nvSpPr>
        <p:spPr>
          <a:xfrm>
            <a:off x="395605" y="987425"/>
            <a:ext cx="2376805" cy="398780"/>
          </a:xfrm>
          <a:prstGeom prst="rect">
            <a:avLst/>
          </a:prstGeom>
          <a:noFill/>
          <a:ln w="9525">
            <a:noFill/>
          </a:ln>
        </p:spPr>
        <p:txBody>
          <a:bodyPr wrap="square">
            <a:spAutoFit/>
          </a:bodyPr>
          <a:p>
            <a:pPr indent="127000"/>
            <a:r>
              <a:rPr lang="zh-CN" altLang="en-US" sz="2000" b="1">
                <a:solidFill>
                  <a:schemeClr val="tx1"/>
                </a:solidFill>
                <a:latin typeface="微软雅黑" panose="020B0503020204020204" pitchFamily="34" charset="-122"/>
                <a:ea typeface="微软雅黑" panose="020B0503020204020204" pitchFamily="34" charset="-122"/>
              </a:rPr>
              <a:t>模块二</a:t>
            </a:r>
            <a:r>
              <a:rPr lang="en-US" altLang="zh-CN" sz="2000" b="1">
                <a:solidFill>
                  <a:schemeClr val="tx1"/>
                </a:solidFill>
                <a:latin typeface="微软雅黑" panose="020B0503020204020204" pitchFamily="34" charset="-122"/>
                <a:ea typeface="微软雅黑" panose="020B0503020204020204" pitchFamily="34" charset="-122"/>
              </a:rPr>
              <a:t>:</a:t>
            </a:r>
            <a:endParaRPr lang="zh-CN" altLang="en-US" sz="2000" b="1">
              <a:solidFill>
                <a:schemeClr val="tx2"/>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39750" y="1275715"/>
            <a:ext cx="5257800" cy="506730"/>
          </a:xfrm>
          <a:prstGeom prst="rect">
            <a:avLst/>
          </a:prstGeom>
          <a:noFill/>
        </p:spPr>
        <p:txBody>
          <a:bodyPr wrap="none" rtlCol="0" anchor="t">
            <a:spAutoFit/>
          </a:bodyPr>
          <a:p>
            <a:pPr indent="0">
              <a:lnSpc>
                <a:spcPct val="150000"/>
              </a:lnSpc>
              <a:buFont typeface="Wingdings" panose="05000000000000000000" charset="0"/>
              <a:buNone/>
            </a:pPr>
            <a:r>
              <a:rPr lang="en-US" altLang="zh-CN" b="1">
                <a:solidFill>
                  <a:schemeClr val="tx2"/>
                </a:solidFill>
                <a:latin typeface="微软雅黑" panose="020B0503020204020204" pitchFamily="34" charset="-122"/>
                <a:ea typeface="微软雅黑" panose="020B0503020204020204" pitchFamily="34" charset="-122"/>
                <a:sym typeface="+mn-ea"/>
              </a:rPr>
              <a:t>2. </a:t>
            </a:r>
            <a:r>
              <a:rPr lang="zh-CN" altLang="en-US" b="1">
                <a:solidFill>
                  <a:schemeClr val="tx2"/>
                </a:solidFill>
                <a:latin typeface="微软雅黑" panose="020B0503020204020204" pitchFamily="34" charset="-122"/>
                <a:ea typeface="微软雅黑" panose="020B0503020204020204" pitchFamily="34" charset="-122"/>
                <a:sym typeface="+mn-ea"/>
              </a:rPr>
              <a:t>网页库去重，重新建立新的网页库和网页偏移库</a:t>
            </a:r>
            <a:endParaRPr lang="zh-CN" altLang="en-US" b="1">
              <a:solidFill>
                <a:schemeClr val="tx2"/>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683895" y="1924050"/>
            <a:ext cx="3241040" cy="2795905"/>
          </a:xfrm>
          <a:prstGeom prst="rect">
            <a:avLst/>
          </a:prstGeom>
        </p:spPr>
      </p:pic>
      <p:pic>
        <p:nvPicPr>
          <p:cNvPr id="5" name="图片 4"/>
          <p:cNvPicPr>
            <a:picLocks noChangeAspect="1"/>
          </p:cNvPicPr>
          <p:nvPr/>
        </p:nvPicPr>
        <p:blipFill>
          <a:blip r:embed="rId2"/>
          <a:stretch>
            <a:fillRect/>
          </a:stretch>
        </p:blipFill>
        <p:spPr>
          <a:xfrm>
            <a:off x="611505" y="1767205"/>
            <a:ext cx="3308985" cy="3252470"/>
          </a:xfrm>
          <a:prstGeom prst="rect">
            <a:avLst/>
          </a:prstGeom>
        </p:spPr>
      </p:pic>
      <p:cxnSp>
        <p:nvCxnSpPr>
          <p:cNvPr id="8" name="直接箭头连接符 7"/>
          <p:cNvCxnSpPr/>
          <p:nvPr/>
        </p:nvCxnSpPr>
        <p:spPr>
          <a:xfrm flipV="1">
            <a:off x="1619885" y="1995805"/>
            <a:ext cx="2952115" cy="1511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644390" y="1782445"/>
            <a:ext cx="1936750" cy="275590"/>
          </a:xfrm>
          <a:prstGeom prst="rect">
            <a:avLst/>
          </a:prstGeom>
          <a:noFill/>
        </p:spPr>
        <p:txBody>
          <a:bodyPr wrap="square" rtlCol="0">
            <a:spAutoFit/>
          </a:bodyPr>
          <a:p>
            <a:r>
              <a:rPr lang="en-US" altLang="zh-CN" sz="1200">
                <a:solidFill>
                  <a:schemeClr val="accent1"/>
                </a:solidFill>
                <a:latin typeface="微软雅黑" panose="020B0503020204020204" pitchFamily="34" charset="-122"/>
                <a:ea typeface="微软雅黑" panose="020B0503020204020204" pitchFamily="34" charset="-122"/>
              </a:rPr>
              <a:t>1. </a:t>
            </a:r>
            <a:r>
              <a:rPr lang="zh-CN" sz="1200">
                <a:solidFill>
                  <a:schemeClr val="accent1"/>
                </a:solidFill>
                <a:latin typeface="微软雅黑" panose="020B0503020204020204" pitchFamily="34" charset="-122"/>
                <a:ea typeface="微软雅黑" panose="020B0503020204020204" pitchFamily="34" charset="-122"/>
              </a:rPr>
              <a:t>初始化</a:t>
            </a:r>
            <a:r>
              <a:rPr lang="en-US" altLang="zh-CN" sz="1200">
                <a:solidFill>
                  <a:schemeClr val="accent1"/>
                </a:solidFill>
                <a:latin typeface="微软雅黑" panose="020B0503020204020204" pitchFamily="34" charset="-122"/>
                <a:ea typeface="微软雅黑" panose="020B0503020204020204" pitchFamily="34" charset="-122"/>
              </a:rPr>
              <a:t>_pageLib</a:t>
            </a:r>
            <a:endParaRPr lang="en-US" altLang="zh-CN" sz="1200">
              <a:solidFill>
                <a:schemeClr val="accent1"/>
              </a:solidFill>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flipV="1">
            <a:off x="1724660" y="2499995"/>
            <a:ext cx="2990850" cy="1297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859655" y="2355850"/>
            <a:ext cx="3321685" cy="275590"/>
          </a:xfrm>
          <a:prstGeom prst="rect">
            <a:avLst/>
          </a:prstGeom>
          <a:noFill/>
        </p:spPr>
        <p:txBody>
          <a:bodyPr wrap="square" rtlCol="0">
            <a:spAutoFit/>
          </a:bodyPr>
          <a:p>
            <a:r>
              <a:rPr lang="en-US" altLang="zh-CN" sz="1200">
                <a:solidFill>
                  <a:schemeClr val="accent1"/>
                </a:solidFill>
                <a:latin typeface="微软雅黑" panose="020B0503020204020204" pitchFamily="34" charset="-122"/>
                <a:ea typeface="微软雅黑" panose="020B0503020204020204" pitchFamily="34" charset="-122"/>
              </a:rPr>
              <a:t>2. </a:t>
            </a:r>
            <a:r>
              <a:rPr lang="zh-CN" sz="1200">
                <a:solidFill>
                  <a:schemeClr val="accent1"/>
                </a:solidFill>
                <a:latin typeface="微软雅黑" panose="020B0503020204020204" pitchFamily="34" charset="-122"/>
                <a:ea typeface="微软雅黑" panose="020B0503020204020204" pitchFamily="34" charset="-122"/>
              </a:rPr>
              <a:t>计算每篇文章的</a:t>
            </a:r>
            <a:r>
              <a:rPr lang="en-US" altLang="zh-CN" sz="1200">
                <a:solidFill>
                  <a:schemeClr val="accent1"/>
                </a:solidFill>
                <a:latin typeface="微软雅黑" panose="020B0503020204020204" pitchFamily="34" charset="-122"/>
                <a:ea typeface="微软雅黑" panose="020B0503020204020204" pitchFamily="34" charset="-122"/>
              </a:rPr>
              <a:t>Simhash</a:t>
            </a:r>
            <a:r>
              <a:rPr lang="zh-CN" altLang="en-US" sz="1200">
                <a:solidFill>
                  <a:schemeClr val="accent1"/>
                </a:solidFill>
                <a:latin typeface="微软雅黑" panose="020B0503020204020204" pitchFamily="34" charset="-122"/>
                <a:ea typeface="微软雅黑" panose="020B0503020204020204" pitchFamily="34" charset="-122"/>
              </a:rPr>
              <a:t>值，存入</a:t>
            </a:r>
            <a:r>
              <a:rPr lang="en-US" altLang="zh-CN" sz="1200">
                <a:solidFill>
                  <a:schemeClr val="accent1"/>
                </a:solidFill>
                <a:latin typeface="微软雅黑" panose="020B0503020204020204" pitchFamily="34" charset="-122"/>
                <a:ea typeface="微软雅黑" panose="020B0503020204020204" pitchFamily="34" charset="-122"/>
              </a:rPr>
              <a:t>_simhash</a:t>
            </a:r>
            <a:endParaRPr lang="en-US" altLang="zh-CN" sz="1200">
              <a:solidFill>
                <a:schemeClr val="accent1"/>
              </a:solidFill>
              <a:latin typeface="微软雅黑" panose="020B0503020204020204" pitchFamily="34" charset="-122"/>
              <a:ea typeface="微软雅黑" panose="020B0503020204020204" pitchFamily="34" charset="-122"/>
            </a:endParaRPr>
          </a:p>
        </p:txBody>
      </p:sp>
      <p:cxnSp>
        <p:nvCxnSpPr>
          <p:cNvPr id="12" name="直接箭头连接符 11"/>
          <p:cNvCxnSpPr/>
          <p:nvPr/>
        </p:nvCxnSpPr>
        <p:spPr>
          <a:xfrm flipV="1">
            <a:off x="2339975" y="3075940"/>
            <a:ext cx="2375535" cy="7918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859655" y="2931795"/>
            <a:ext cx="2797175" cy="275590"/>
          </a:xfrm>
          <a:prstGeom prst="rect">
            <a:avLst/>
          </a:prstGeom>
          <a:noFill/>
        </p:spPr>
        <p:txBody>
          <a:bodyPr wrap="square" rtlCol="0">
            <a:spAutoFit/>
          </a:bodyPr>
          <a:p>
            <a:r>
              <a:rPr lang="en-US" altLang="zh-CN" sz="1200">
                <a:solidFill>
                  <a:schemeClr val="accent1"/>
                </a:solidFill>
                <a:latin typeface="微软雅黑" panose="020B0503020204020204" pitchFamily="34" charset="-122"/>
                <a:ea typeface="微软雅黑" panose="020B0503020204020204" pitchFamily="34" charset="-122"/>
              </a:rPr>
              <a:t>3. </a:t>
            </a:r>
            <a:r>
              <a:rPr lang="zh-CN" sz="1200">
                <a:solidFill>
                  <a:schemeClr val="accent1"/>
                </a:solidFill>
                <a:latin typeface="微软雅黑" panose="020B0503020204020204" pitchFamily="34" charset="-122"/>
                <a:ea typeface="微软雅黑" panose="020B0503020204020204" pitchFamily="34" charset="-122"/>
              </a:rPr>
              <a:t>通过海明距离判断两篇文章是否相同</a:t>
            </a:r>
            <a:endParaRPr lang="zh-CN" sz="1200">
              <a:solidFill>
                <a:schemeClr val="accent1"/>
              </a:solidFill>
              <a:latin typeface="微软雅黑" panose="020B0503020204020204" pitchFamily="34" charset="-122"/>
              <a:ea typeface="微软雅黑" panose="020B0503020204020204" pitchFamily="34" charset="-122"/>
            </a:endParaRPr>
          </a:p>
        </p:txBody>
      </p:sp>
      <p:cxnSp>
        <p:nvCxnSpPr>
          <p:cNvPr id="15" name="直接箭头连接符 14"/>
          <p:cNvCxnSpPr/>
          <p:nvPr/>
        </p:nvCxnSpPr>
        <p:spPr>
          <a:xfrm flipV="1">
            <a:off x="2093595" y="3651885"/>
            <a:ext cx="2694305" cy="420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932045" y="3507740"/>
            <a:ext cx="3162935" cy="275590"/>
          </a:xfrm>
          <a:prstGeom prst="rect">
            <a:avLst/>
          </a:prstGeom>
          <a:noFill/>
        </p:spPr>
        <p:txBody>
          <a:bodyPr wrap="square" rtlCol="0">
            <a:spAutoFit/>
          </a:bodyPr>
          <a:p>
            <a:r>
              <a:rPr lang="en-US" altLang="zh-CN" sz="1200">
                <a:solidFill>
                  <a:schemeClr val="accent1"/>
                </a:solidFill>
                <a:latin typeface="微软雅黑" panose="020B0503020204020204" pitchFamily="34" charset="-122"/>
                <a:ea typeface="微软雅黑" panose="020B0503020204020204" pitchFamily="34" charset="-122"/>
              </a:rPr>
              <a:t>4. </a:t>
            </a:r>
            <a:r>
              <a:rPr lang="zh-CN" altLang="en-US" sz="1200">
                <a:solidFill>
                  <a:schemeClr val="accent1"/>
                </a:solidFill>
                <a:latin typeface="微软雅黑" panose="020B0503020204020204" pitchFamily="34" charset="-122"/>
                <a:ea typeface="微软雅黑" panose="020B0503020204020204" pitchFamily="34" charset="-122"/>
              </a:rPr>
              <a:t>将需要删除的文件下标存入</a:t>
            </a:r>
            <a:r>
              <a:rPr lang="en-US" altLang="zh-CN" sz="1200">
                <a:solidFill>
                  <a:schemeClr val="accent1"/>
                </a:solidFill>
                <a:latin typeface="微软雅黑" panose="020B0503020204020204" pitchFamily="34" charset="-122"/>
                <a:ea typeface="微软雅黑" panose="020B0503020204020204" pitchFamily="34" charset="-122"/>
              </a:rPr>
              <a:t>_deleteIndex</a:t>
            </a:r>
            <a:endParaRPr lang="en-US" altLang="zh-CN" sz="1200">
              <a:solidFill>
                <a:schemeClr val="accent1"/>
              </a:solidFill>
              <a:latin typeface="微软雅黑" panose="020B0503020204020204" pitchFamily="34" charset="-122"/>
              <a:ea typeface="微软雅黑" panose="020B0503020204020204" pitchFamily="34" charset="-122"/>
            </a:endParaRPr>
          </a:p>
        </p:txBody>
      </p:sp>
      <p:cxnSp>
        <p:nvCxnSpPr>
          <p:cNvPr id="18" name="直接箭头连接符 17"/>
          <p:cNvCxnSpPr/>
          <p:nvPr/>
        </p:nvCxnSpPr>
        <p:spPr>
          <a:xfrm>
            <a:off x="1845945" y="4215765"/>
            <a:ext cx="294195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932045" y="4049395"/>
            <a:ext cx="4220845" cy="460375"/>
          </a:xfrm>
          <a:prstGeom prst="rect">
            <a:avLst/>
          </a:prstGeom>
          <a:noFill/>
        </p:spPr>
        <p:txBody>
          <a:bodyPr wrap="square" rtlCol="0">
            <a:spAutoFit/>
          </a:bodyPr>
          <a:p>
            <a:r>
              <a:rPr lang="en-US" altLang="zh-CN" sz="1200">
                <a:solidFill>
                  <a:schemeClr val="accent1"/>
                </a:solidFill>
                <a:latin typeface="微软雅黑" panose="020B0503020204020204" pitchFamily="34" charset="-122"/>
                <a:ea typeface="微软雅黑" panose="020B0503020204020204" pitchFamily="34" charset="-122"/>
              </a:rPr>
              <a:t>5. </a:t>
            </a:r>
            <a:r>
              <a:rPr lang="zh-CN" altLang="en-US" sz="1200">
                <a:solidFill>
                  <a:schemeClr val="accent1"/>
                </a:solidFill>
                <a:latin typeface="微软雅黑" panose="020B0503020204020204" pitchFamily="34" charset="-122"/>
                <a:ea typeface="微软雅黑" panose="020B0503020204020204" pitchFamily="34" charset="-122"/>
              </a:rPr>
              <a:t>将下标不存在于</a:t>
            </a:r>
            <a:r>
              <a:rPr lang="en-US" altLang="zh-CN" sz="1200">
                <a:solidFill>
                  <a:schemeClr val="accent1"/>
                </a:solidFill>
                <a:latin typeface="微软雅黑" panose="020B0503020204020204" pitchFamily="34" charset="-122"/>
                <a:ea typeface="微软雅黑" panose="020B0503020204020204" pitchFamily="34" charset="-122"/>
              </a:rPr>
              <a:t>_deleteIndex</a:t>
            </a:r>
            <a:r>
              <a:rPr lang="zh-CN" altLang="en-US" sz="1200">
                <a:solidFill>
                  <a:schemeClr val="accent1"/>
                </a:solidFill>
                <a:latin typeface="微软雅黑" panose="020B0503020204020204" pitchFamily="34" charset="-122"/>
                <a:ea typeface="微软雅黑" panose="020B0503020204020204" pitchFamily="34" charset="-122"/>
              </a:rPr>
              <a:t>的文件储存起来，生成新的网页库和网页偏移库</a:t>
            </a:r>
            <a:endParaRPr lang="zh-CN" altLang="en-US" sz="120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6" grpId="0"/>
      <p:bldP spid="14" grpId="0"/>
      <p:bldP spid="11" grpId="0"/>
      <p:bldP spid="19" grpId="0"/>
      <p:bldP spid="20" grpId="1"/>
      <p:bldP spid="16" grpId="1"/>
      <p:bldP spid="14" grpId="1"/>
      <p:bldP spid="11" grpId="1"/>
      <p:bldP spid="1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316595" y="195580"/>
            <a:ext cx="561340"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占位符 5"/>
          <p:cNvSpPr>
            <a:spLocks noGrp="1"/>
          </p:cNvSpPr>
          <p:nvPr/>
        </p:nvSpPr>
        <p:spPr>
          <a:xfrm>
            <a:off x="2625090" y="114935"/>
            <a:ext cx="4578985" cy="457200"/>
          </a:xfrm>
          <a:prstGeom prst="rect">
            <a:avLst/>
          </a:prstGeom>
        </p:spPr>
        <p:txBody>
          <a:bodyPr/>
          <a:lstStyle>
            <a:lvl1pPr marL="0" indent="0" algn="r" defTabSz="914400" rtl="0" eaLnBrk="1" latinLnBrk="0" hangingPunct="1">
              <a:spcBef>
                <a:spcPct val="20000"/>
              </a:spcBef>
              <a:buFont typeface="Arial" panose="020B0604020202020204" pitchFamily="34" charset="0"/>
              <a:buNone/>
              <a:defRPr sz="20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各模块使用的数据结构</a:t>
            </a:r>
            <a:r>
              <a:rPr lang="en-US" altLang="zh-CN" dirty="0"/>
              <a:t>——</a:t>
            </a:r>
            <a:r>
              <a:rPr lang="zh-CN" altLang="en-US" dirty="0"/>
              <a:t>离线部分</a:t>
            </a:r>
            <a:endParaRPr lang="zh-CN" altLang="en-US" dirty="0"/>
          </a:p>
        </p:txBody>
      </p:sp>
      <p:sp>
        <p:nvSpPr>
          <p:cNvPr id="4" name="文本框 3"/>
          <p:cNvSpPr txBox="1"/>
          <p:nvPr/>
        </p:nvSpPr>
        <p:spPr>
          <a:xfrm>
            <a:off x="395605" y="987425"/>
            <a:ext cx="2376805" cy="398780"/>
          </a:xfrm>
          <a:prstGeom prst="rect">
            <a:avLst/>
          </a:prstGeom>
          <a:noFill/>
          <a:ln w="9525">
            <a:noFill/>
          </a:ln>
        </p:spPr>
        <p:txBody>
          <a:bodyPr wrap="square">
            <a:spAutoFit/>
          </a:bodyPr>
          <a:p>
            <a:pPr indent="127000"/>
            <a:r>
              <a:rPr lang="zh-CN" altLang="en-US" sz="2000" b="1">
                <a:solidFill>
                  <a:schemeClr val="tx1"/>
                </a:solidFill>
                <a:latin typeface="微软雅黑" panose="020B0503020204020204" pitchFamily="34" charset="-122"/>
                <a:ea typeface="微软雅黑" panose="020B0503020204020204" pitchFamily="34" charset="-122"/>
              </a:rPr>
              <a:t>模块二</a:t>
            </a:r>
            <a:r>
              <a:rPr lang="en-US" altLang="zh-CN" sz="2000" b="1">
                <a:solidFill>
                  <a:schemeClr val="tx1"/>
                </a:solidFill>
                <a:latin typeface="微软雅黑" panose="020B0503020204020204" pitchFamily="34" charset="-122"/>
                <a:ea typeface="微软雅黑" panose="020B0503020204020204" pitchFamily="34" charset="-122"/>
              </a:rPr>
              <a:t>:</a:t>
            </a:r>
            <a:endParaRPr lang="zh-CN" altLang="en-US" sz="2000" b="1">
              <a:solidFill>
                <a:schemeClr val="tx2"/>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39750" y="1275715"/>
            <a:ext cx="1828800" cy="506730"/>
          </a:xfrm>
          <a:prstGeom prst="rect">
            <a:avLst/>
          </a:prstGeom>
          <a:noFill/>
        </p:spPr>
        <p:txBody>
          <a:bodyPr wrap="none" rtlCol="0" anchor="t">
            <a:spAutoFit/>
          </a:bodyPr>
          <a:p>
            <a:pPr indent="0">
              <a:lnSpc>
                <a:spcPct val="150000"/>
              </a:lnSpc>
              <a:buFont typeface="Wingdings" panose="05000000000000000000" charset="0"/>
              <a:buNone/>
            </a:pPr>
            <a:r>
              <a:rPr lang="en-US" altLang="zh-CN" b="1">
                <a:solidFill>
                  <a:schemeClr val="tx2"/>
                </a:solidFill>
                <a:latin typeface="微软雅黑" panose="020B0503020204020204" pitchFamily="34" charset="-122"/>
                <a:ea typeface="微软雅黑" panose="020B0503020204020204" pitchFamily="34" charset="-122"/>
                <a:sym typeface="+mn-ea"/>
              </a:rPr>
              <a:t>2. </a:t>
            </a:r>
            <a:r>
              <a:rPr lang="zh-CN" altLang="en-US" b="1">
                <a:solidFill>
                  <a:schemeClr val="tx2"/>
                </a:solidFill>
                <a:latin typeface="微软雅黑" panose="020B0503020204020204" pitchFamily="34" charset="-122"/>
                <a:ea typeface="微软雅黑" panose="020B0503020204020204" pitchFamily="34" charset="-122"/>
                <a:sym typeface="+mn-ea"/>
              </a:rPr>
              <a:t>建立倒排索引</a:t>
            </a:r>
            <a:endParaRPr lang="zh-CN" altLang="en-US" b="1">
              <a:solidFill>
                <a:schemeClr val="tx2"/>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539750" y="1851660"/>
            <a:ext cx="3679190" cy="2934970"/>
          </a:xfrm>
          <a:prstGeom prst="rect">
            <a:avLst/>
          </a:prstGeom>
        </p:spPr>
      </p:pic>
      <p:cxnSp>
        <p:nvCxnSpPr>
          <p:cNvPr id="17" name="直接箭头连接符 16"/>
          <p:cNvCxnSpPr/>
          <p:nvPr/>
        </p:nvCxnSpPr>
        <p:spPr>
          <a:xfrm flipV="1">
            <a:off x="2018030" y="1203960"/>
            <a:ext cx="2842260" cy="1725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2"/>
          <a:stretch>
            <a:fillRect/>
          </a:stretch>
        </p:blipFill>
        <p:spPr>
          <a:xfrm>
            <a:off x="4932045" y="771525"/>
            <a:ext cx="2053590" cy="921385"/>
          </a:xfrm>
          <a:prstGeom prst="rect">
            <a:avLst/>
          </a:prstGeom>
        </p:spPr>
      </p:pic>
      <p:sp>
        <p:nvSpPr>
          <p:cNvPr id="22" name="矩形 21"/>
          <p:cNvSpPr/>
          <p:nvPr/>
        </p:nvSpPr>
        <p:spPr>
          <a:xfrm>
            <a:off x="827405" y="3724275"/>
            <a:ext cx="3096895" cy="50355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2915920" y="3435985"/>
            <a:ext cx="962660" cy="275590"/>
          </a:xfrm>
          <a:prstGeom prst="rect">
            <a:avLst/>
          </a:prstGeom>
          <a:noFill/>
        </p:spPr>
        <p:txBody>
          <a:bodyPr wrap="square" rtlCol="0">
            <a:spAutoFit/>
          </a:bodyPr>
          <a:p>
            <a:r>
              <a:rPr lang="zh-CN" altLang="en-US" sz="1200" b="1">
                <a:solidFill>
                  <a:schemeClr val="accent2">
                    <a:lumMod val="75000"/>
                  </a:schemeClr>
                </a:solidFill>
                <a:latin typeface="微软雅黑" panose="020B0503020204020204" pitchFamily="34" charset="-122"/>
                <a:ea typeface="微软雅黑" panose="020B0503020204020204" pitchFamily="34" charset="-122"/>
              </a:rPr>
              <a:t>预处理部分</a:t>
            </a:r>
            <a:endParaRPr lang="zh-CN" altLang="en-US" sz="1200" b="1">
              <a:solidFill>
                <a:schemeClr val="accent2">
                  <a:lumMod val="75000"/>
                </a:schemeClr>
              </a:solidFill>
              <a:latin typeface="微软雅黑" panose="020B0503020204020204" pitchFamily="34" charset="-122"/>
              <a:ea typeface="微软雅黑" panose="020B0503020204020204" pitchFamily="34" charset="-122"/>
            </a:endParaRPr>
          </a:p>
        </p:txBody>
      </p:sp>
      <p:cxnSp>
        <p:nvCxnSpPr>
          <p:cNvPr id="24" name="直接箭头连接符 23"/>
          <p:cNvCxnSpPr>
            <a:endCxn id="26" idx="1"/>
          </p:cNvCxnSpPr>
          <p:nvPr/>
        </p:nvCxnSpPr>
        <p:spPr>
          <a:xfrm flipV="1">
            <a:off x="1907540" y="1916430"/>
            <a:ext cx="2952115" cy="2311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859655" y="1778635"/>
            <a:ext cx="3783330" cy="275590"/>
          </a:xfrm>
          <a:prstGeom prst="rect">
            <a:avLst/>
          </a:prstGeom>
          <a:noFill/>
        </p:spPr>
        <p:txBody>
          <a:bodyPr wrap="square" rtlCol="0">
            <a:spAutoFit/>
          </a:bodyPr>
          <a:p>
            <a:r>
              <a:rPr lang="en-US" altLang="zh-CN" sz="1200">
                <a:solidFill>
                  <a:schemeClr val="accent1"/>
                </a:solidFill>
                <a:latin typeface="微软雅黑" panose="020B0503020204020204" pitchFamily="34" charset="-122"/>
                <a:ea typeface="微软雅黑" panose="020B0503020204020204" pitchFamily="34" charset="-122"/>
              </a:rPr>
              <a:t>1. </a:t>
            </a:r>
            <a:r>
              <a:rPr lang="en-US" sz="1200">
                <a:solidFill>
                  <a:schemeClr val="accent1"/>
                </a:solidFill>
                <a:latin typeface="微软雅黑" panose="020B0503020204020204" pitchFamily="34" charset="-122"/>
                <a:ea typeface="微软雅黑" panose="020B0503020204020204" pitchFamily="34" charset="-122"/>
              </a:rPr>
              <a:t>jieba</a:t>
            </a:r>
            <a:r>
              <a:rPr lang="zh-CN" altLang="en-US" sz="1200">
                <a:solidFill>
                  <a:schemeClr val="accent1"/>
                </a:solidFill>
                <a:latin typeface="微软雅黑" panose="020B0503020204020204" pitchFamily="34" charset="-122"/>
                <a:ea typeface="微软雅黑" panose="020B0503020204020204" pitchFamily="34" charset="-122"/>
              </a:rPr>
              <a:t>切词，统计每篇文章词频，存入相应容器中</a:t>
            </a:r>
            <a:endParaRPr lang="zh-CN" altLang="en-US" sz="1200">
              <a:solidFill>
                <a:schemeClr val="accent1"/>
              </a:solidFill>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3"/>
          <a:stretch>
            <a:fillRect/>
          </a:stretch>
        </p:blipFill>
        <p:spPr>
          <a:xfrm>
            <a:off x="5147945" y="2139950"/>
            <a:ext cx="3666490" cy="1605280"/>
          </a:xfrm>
          <a:prstGeom prst="rect">
            <a:avLst/>
          </a:prstGeom>
        </p:spPr>
      </p:pic>
      <p:sp>
        <p:nvSpPr>
          <p:cNvPr id="30" name="文本框 29"/>
          <p:cNvSpPr txBox="1"/>
          <p:nvPr/>
        </p:nvSpPr>
        <p:spPr>
          <a:xfrm>
            <a:off x="5940425" y="3469005"/>
            <a:ext cx="3020060" cy="275590"/>
          </a:xfrm>
          <a:prstGeom prst="rect">
            <a:avLst/>
          </a:prstGeom>
          <a:noFill/>
        </p:spPr>
        <p:txBody>
          <a:bodyPr wrap="square" rtlCol="0">
            <a:spAutoFit/>
          </a:bodyPr>
          <a:p>
            <a:r>
              <a:rPr lang="en-US" altLang="zh-CN" sz="1200">
                <a:solidFill>
                  <a:schemeClr val="accent1"/>
                </a:solidFill>
                <a:latin typeface="微软雅黑" panose="020B0503020204020204" pitchFamily="34" charset="-122"/>
                <a:ea typeface="微软雅黑" panose="020B0503020204020204" pitchFamily="34" charset="-122"/>
              </a:rPr>
              <a:t>2. </a:t>
            </a:r>
            <a:r>
              <a:rPr lang="zh-CN" altLang="en-US" sz="1200">
                <a:solidFill>
                  <a:schemeClr val="accent1"/>
                </a:solidFill>
                <a:latin typeface="微软雅黑" panose="020B0503020204020204" pitchFamily="34" charset="-122"/>
                <a:ea typeface="微软雅黑" panose="020B0503020204020204" pitchFamily="34" charset="-122"/>
              </a:rPr>
              <a:t>计算权重，并作归一化处理（套公式）</a:t>
            </a:r>
            <a:endParaRPr lang="zh-CN" altLang="en-US" sz="1200">
              <a:solidFill>
                <a:schemeClr val="accent1"/>
              </a:solidFill>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4"/>
          <a:srcRect b="26650"/>
          <a:stretch>
            <a:fillRect/>
          </a:stretch>
        </p:blipFill>
        <p:spPr>
          <a:xfrm>
            <a:off x="4787900" y="3940175"/>
            <a:ext cx="4022090" cy="1052195"/>
          </a:xfrm>
          <a:prstGeom prst="rect">
            <a:avLst/>
          </a:prstGeom>
        </p:spPr>
      </p:pic>
      <p:cxnSp>
        <p:nvCxnSpPr>
          <p:cNvPr id="32" name="直接箭头连接符 31"/>
          <p:cNvCxnSpPr/>
          <p:nvPr/>
        </p:nvCxnSpPr>
        <p:spPr>
          <a:xfrm flipV="1">
            <a:off x="2829560" y="4371975"/>
            <a:ext cx="1886585" cy="294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123940" y="3783330"/>
            <a:ext cx="2950210" cy="460375"/>
          </a:xfrm>
          <a:prstGeom prst="rect">
            <a:avLst/>
          </a:prstGeom>
          <a:noFill/>
        </p:spPr>
        <p:txBody>
          <a:bodyPr wrap="square" rtlCol="0">
            <a:spAutoFit/>
          </a:bodyPr>
          <a:p>
            <a:r>
              <a:rPr lang="en-US" altLang="zh-CN" sz="1200">
                <a:solidFill>
                  <a:schemeClr val="accent1"/>
                </a:solidFill>
                <a:latin typeface="微软雅黑" panose="020B0503020204020204" pitchFamily="34" charset="-122"/>
                <a:ea typeface="微软雅黑" panose="020B0503020204020204" pitchFamily="34" charset="-122"/>
              </a:rPr>
              <a:t>3. </a:t>
            </a:r>
            <a:r>
              <a:rPr lang="zh-CN" altLang="en-US" sz="1200">
                <a:solidFill>
                  <a:schemeClr val="accent1"/>
                </a:solidFill>
                <a:latin typeface="微软雅黑" panose="020B0503020204020204" pitchFamily="34" charset="-122"/>
                <a:ea typeface="微软雅黑" panose="020B0503020204020204" pitchFamily="34" charset="-122"/>
              </a:rPr>
              <a:t>用自定义的比较器将权重由大到小排序，并存入文件</a:t>
            </a:r>
            <a:endParaRPr lang="zh-CN" altLang="en-US" sz="1200">
              <a:solidFill>
                <a:schemeClr val="accent1"/>
              </a:solidFill>
              <a:latin typeface="微软雅黑" panose="020B0503020204020204" pitchFamily="34" charset="-122"/>
              <a:ea typeface="微软雅黑" panose="020B0503020204020204" pitchFamily="34" charset="-122"/>
            </a:endParaRPr>
          </a:p>
        </p:txBody>
      </p:sp>
      <p:cxnSp>
        <p:nvCxnSpPr>
          <p:cNvPr id="27" name="直接箭头连接符 26"/>
          <p:cNvCxnSpPr/>
          <p:nvPr/>
        </p:nvCxnSpPr>
        <p:spPr>
          <a:xfrm flipV="1">
            <a:off x="2814320" y="3580130"/>
            <a:ext cx="3053715" cy="896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bldLst>
      <p:bldP spid="26" grpId="1"/>
      <p:bldP spid="30" grpId="1"/>
      <p:bldP spid="3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296275" y="195580"/>
            <a:ext cx="581660"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占位符 5"/>
          <p:cNvSpPr>
            <a:spLocks noGrp="1"/>
          </p:cNvSpPr>
          <p:nvPr/>
        </p:nvSpPr>
        <p:spPr>
          <a:xfrm>
            <a:off x="2625090" y="114935"/>
            <a:ext cx="4578985" cy="457200"/>
          </a:xfrm>
          <a:prstGeom prst="rect">
            <a:avLst/>
          </a:prstGeom>
        </p:spPr>
        <p:txBody>
          <a:bodyPr/>
          <a:lstStyle>
            <a:lvl1pPr marL="0" indent="0" algn="r" defTabSz="914400" rtl="0" eaLnBrk="1" latinLnBrk="0" hangingPunct="1">
              <a:spcBef>
                <a:spcPct val="20000"/>
              </a:spcBef>
              <a:buFont typeface="Arial" panose="020B0604020202020204" pitchFamily="34" charset="0"/>
              <a:buNone/>
              <a:defRPr sz="20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各模块使用的数据结构</a:t>
            </a:r>
            <a:r>
              <a:rPr lang="en-US" altLang="zh-CN" dirty="0"/>
              <a:t>——</a:t>
            </a:r>
            <a:r>
              <a:rPr lang="zh-CN" altLang="en-US" dirty="0"/>
              <a:t>在线</a:t>
            </a:r>
            <a:r>
              <a:rPr lang="zh-CN" altLang="en-US" dirty="0"/>
              <a:t>部分</a:t>
            </a:r>
            <a:endParaRPr lang="zh-CN" altLang="en-US" dirty="0"/>
          </a:p>
        </p:txBody>
      </p:sp>
      <p:sp>
        <p:nvSpPr>
          <p:cNvPr id="4" name="文本框 3"/>
          <p:cNvSpPr txBox="1"/>
          <p:nvPr/>
        </p:nvSpPr>
        <p:spPr>
          <a:xfrm>
            <a:off x="395605" y="987425"/>
            <a:ext cx="2739390" cy="398780"/>
          </a:xfrm>
          <a:prstGeom prst="rect">
            <a:avLst/>
          </a:prstGeom>
          <a:noFill/>
          <a:ln w="9525">
            <a:noFill/>
          </a:ln>
        </p:spPr>
        <p:txBody>
          <a:bodyPr wrap="square">
            <a:spAutoFit/>
          </a:bodyPr>
          <a:p>
            <a:pPr indent="127000"/>
            <a:r>
              <a:rPr lang="zh-CN" altLang="en-US" sz="2000" b="1">
                <a:solidFill>
                  <a:schemeClr val="tx1"/>
                </a:solidFill>
                <a:latin typeface="微软雅黑" panose="020B0503020204020204" pitchFamily="34" charset="-122"/>
                <a:ea typeface="微软雅黑" panose="020B0503020204020204" pitchFamily="34" charset="-122"/>
              </a:rPr>
              <a:t>模块一</a:t>
            </a:r>
            <a:r>
              <a:rPr lang="en-US" altLang="zh-CN" sz="2000" b="1">
                <a:solidFill>
                  <a:schemeClr val="tx1"/>
                </a:solidFill>
                <a:latin typeface="微软雅黑" panose="020B0503020204020204" pitchFamily="34" charset="-122"/>
                <a:ea typeface="微软雅黑" panose="020B0503020204020204" pitchFamily="34" charset="-122"/>
              </a:rPr>
              <a:t>: </a:t>
            </a:r>
            <a:r>
              <a:rPr lang="zh-CN" altLang="en-US" sz="2000" b="1">
                <a:solidFill>
                  <a:schemeClr val="tx1"/>
                </a:solidFill>
                <a:latin typeface="微软雅黑" panose="020B0503020204020204" pitchFamily="34" charset="-122"/>
                <a:ea typeface="微软雅黑" panose="020B0503020204020204" pitchFamily="34" charset="-122"/>
              </a:rPr>
              <a:t>关键字查询</a:t>
            </a:r>
            <a:endParaRPr lang="zh-CN" altLang="en-US" sz="2000" b="1">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71500" y="1386205"/>
            <a:ext cx="2388235" cy="3630295"/>
          </a:xfrm>
          <a:prstGeom prst="rect">
            <a:avLst/>
          </a:prstGeom>
        </p:spPr>
      </p:pic>
      <p:cxnSp>
        <p:nvCxnSpPr>
          <p:cNvPr id="5" name="直接箭头连接符 4"/>
          <p:cNvCxnSpPr/>
          <p:nvPr/>
        </p:nvCxnSpPr>
        <p:spPr>
          <a:xfrm flipV="1">
            <a:off x="2077085" y="3796030"/>
            <a:ext cx="2279015" cy="726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2"/>
          <a:stretch>
            <a:fillRect/>
          </a:stretch>
        </p:blipFill>
        <p:spPr>
          <a:xfrm>
            <a:off x="4427855" y="2644140"/>
            <a:ext cx="3529330" cy="2060575"/>
          </a:xfrm>
          <a:prstGeom prst="rect">
            <a:avLst/>
          </a:prstGeom>
        </p:spPr>
      </p:pic>
      <p:cxnSp>
        <p:nvCxnSpPr>
          <p:cNvPr id="17" name="直接箭头连接符 16"/>
          <p:cNvCxnSpPr/>
          <p:nvPr/>
        </p:nvCxnSpPr>
        <p:spPr>
          <a:xfrm flipV="1">
            <a:off x="2129155" y="1491615"/>
            <a:ext cx="2226945" cy="2280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3"/>
          <a:stretch>
            <a:fillRect/>
          </a:stretch>
        </p:blipFill>
        <p:spPr>
          <a:xfrm>
            <a:off x="4427855" y="760095"/>
            <a:ext cx="2408555" cy="1696085"/>
          </a:xfrm>
          <a:prstGeom prst="rect">
            <a:avLst/>
          </a:prstGeom>
        </p:spPr>
      </p:pic>
      <p:sp>
        <p:nvSpPr>
          <p:cNvPr id="23" name="文本框 22"/>
          <p:cNvSpPr txBox="1"/>
          <p:nvPr/>
        </p:nvSpPr>
        <p:spPr>
          <a:xfrm>
            <a:off x="6948170" y="1419860"/>
            <a:ext cx="2115185" cy="460375"/>
          </a:xfrm>
          <a:prstGeom prst="rect">
            <a:avLst/>
          </a:prstGeom>
          <a:noFill/>
        </p:spPr>
        <p:txBody>
          <a:bodyPr wrap="square" rtlCol="0">
            <a:spAutoFit/>
          </a:bodyPr>
          <a:p>
            <a:r>
              <a:rPr lang="en-US" altLang="zh-CN" sz="1200">
                <a:solidFill>
                  <a:schemeClr val="accent1"/>
                </a:solidFill>
                <a:latin typeface="微软雅黑" panose="020B0503020204020204" pitchFamily="34" charset="-122"/>
                <a:ea typeface="微软雅黑" panose="020B0503020204020204" pitchFamily="34" charset="-122"/>
              </a:rPr>
              <a:t>1. </a:t>
            </a:r>
            <a:r>
              <a:rPr lang="zh-CN" sz="1200">
                <a:solidFill>
                  <a:schemeClr val="accent1"/>
                </a:solidFill>
                <a:latin typeface="微软雅黑" panose="020B0503020204020204" pitchFamily="34" charset="-122"/>
                <a:ea typeface="微软雅黑" panose="020B0503020204020204" pitchFamily="34" charset="-122"/>
              </a:rPr>
              <a:t>初始化，中英文字典存入同一个容器中</a:t>
            </a:r>
            <a:endParaRPr lang="en-US" altLang="zh-CN" sz="1200">
              <a:solidFill>
                <a:schemeClr val="accent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372225" y="4011930"/>
            <a:ext cx="2550160" cy="1014730"/>
          </a:xfrm>
          <a:prstGeom prst="rect">
            <a:avLst/>
          </a:prstGeom>
          <a:noFill/>
        </p:spPr>
        <p:txBody>
          <a:bodyPr wrap="square" rtlCol="0">
            <a:spAutoFit/>
          </a:bodyPr>
          <a:p>
            <a:r>
              <a:rPr lang="en-US" altLang="zh-CN" sz="1200">
                <a:solidFill>
                  <a:schemeClr val="accent1"/>
                </a:solidFill>
                <a:latin typeface="微软雅黑" panose="020B0503020204020204" pitchFamily="34" charset="-122"/>
                <a:ea typeface="微软雅黑" panose="020B0503020204020204" pitchFamily="34" charset="-122"/>
              </a:rPr>
              <a:t>2. </a:t>
            </a:r>
            <a:r>
              <a:rPr lang="zh-CN" altLang="en-US" sz="1200">
                <a:solidFill>
                  <a:schemeClr val="accent1"/>
                </a:solidFill>
                <a:latin typeface="微软雅黑" panose="020B0503020204020204" pitchFamily="34" charset="-122"/>
                <a:ea typeface="微软雅黑" panose="020B0503020204020204" pitchFamily="34" charset="-122"/>
              </a:rPr>
              <a:t>根据</a:t>
            </a:r>
            <a:r>
              <a:rPr lang="en-US" altLang="zh-CN" sz="1200">
                <a:solidFill>
                  <a:schemeClr val="accent1"/>
                </a:solidFill>
                <a:latin typeface="微软雅黑" panose="020B0503020204020204" pitchFamily="34" charset="-122"/>
                <a:ea typeface="微软雅黑" panose="020B0503020204020204" pitchFamily="34" charset="-122"/>
              </a:rPr>
              <a:t>utf-8</a:t>
            </a:r>
            <a:r>
              <a:rPr lang="zh-CN" altLang="en-US" sz="1200">
                <a:solidFill>
                  <a:schemeClr val="accent1"/>
                </a:solidFill>
                <a:latin typeface="微软雅黑" panose="020B0503020204020204" pitchFamily="34" charset="-122"/>
                <a:ea typeface="微软雅黑" panose="020B0503020204020204" pitchFamily="34" charset="-122"/>
              </a:rPr>
              <a:t>编码规则，客户端输入的每一个汉字</a:t>
            </a:r>
            <a:r>
              <a:rPr lang="en-US" altLang="zh-CN" sz="1200">
                <a:solidFill>
                  <a:schemeClr val="accent1"/>
                </a:solidFill>
                <a:latin typeface="微软雅黑" panose="020B0503020204020204" pitchFamily="34" charset="-122"/>
                <a:ea typeface="微软雅黑" panose="020B0503020204020204" pitchFamily="34" charset="-122"/>
              </a:rPr>
              <a:t>/</a:t>
            </a:r>
            <a:r>
              <a:rPr lang="zh-CN" altLang="en-US" sz="1200">
                <a:solidFill>
                  <a:schemeClr val="accent1"/>
                </a:solidFill>
                <a:latin typeface="微软雅黑" panose="020B0503020204020204" pitchFamily="34" charset="-122"/>
                <a:ea typeface="微软雅黑" panose="020B0503020204020204" pitchFamily="34" charset="-122"/>
              </a:rPr>
              <a:t>字母，以空格分开，便于后续处理</a:t>
            </a:r>
            <a:endParaRPr lang="zh-CN" altLang="en-US" sz="1200">
              <a:solidFill>
                <a:schemeClr val="accent1"/>
              </a:solidFill>
              <a:latin typeface="微软雅黑" panose="020B0503020204020204" pitchFamily="34" charset="-122"/>
              <a:ea typeface="微软雅黑" panose="020B0503020204020204" pitchFamily="34" charset="-122"/>
            </a:endParaRPr>
          </a:p>
          <a:p>
            <a:endParaRPr lang="zh-CN" altLang="en-US" sz="1200">
              <a:solidFill>
                <a:schemeClr val="accent1"/>
              </a:solidFill>
              <a:latin typeface="微软雅黑" panose="020B0503020204020204" pitchFamily="34" charset="-122"/>
              <a:ea typeface="微软雅黑" panose="020B0503020204020204" pitchFamily="34" charset="-122"/>
            </a:endParaRPr>
          </a:p>
          <a:p>
            <a:r>
              <a:rPr lang="zh-CN" altLang="en-US" sz="1200" b="1">
                <a:solidFill>
                  <a:schemeClr val="accent1"/>
                </a:solidFill>
                <a:latin typeface="微软雅黑" panose="020B0503020204020204" pitchFamily="34" charset="-122"/>
                <a:ea typeface="微软雅黑" panose="020B0503020204020204" pitchFamily="34" charset="-122"/>
              </a:rPr>
              <a:t>如：</a:t>
            </a:r>
            <a:r>
              <a:rPr lang="en-US" altLang="zh-CN" sz="1200" b="1">
                <a:solidFill>
                  <a:schemeClr val="accent1"/>
                </a:solidFill>
                <a:latin typeface="微软雅黑" panose="020B0503020204020204" pitchFamily="34" charset="-122"/>
                <a:ea typeface="微软雅黑" panose="020B0503020204020204" pitchFamily="34" charset="-122"/>
              </a:rPr>
              <a:t>”hello”</a:t>
            </a:r>
            <a:r>
              <a:rPr lang="zh-CN" altLang="en-US" sz="1200" b="1">
                <a:solidFill>
                  <a:schemeClr val="accent1"/>
                </a:solidFill>
                <a:latin typeface="微软雅黑" panose="020B0503020204020204" pitchFamily="34" charset="-122"/>
                <a:ea typeface="微软雅黑" panose="020B0503020204020204" pitchFamily="34" charset="-122"/>
              </a:rPr>
              <a:t>被切为</a:t>
            </a:r>
            <a:r>
              <a:rPr lang="en-US" altLang="zh-CN" sz="1200" b="1">
                <a:solidFill>
                  <a:schemeClr val="accent1"/>
                </a:solidFill>
                <a:latin typeface="微软雅黑" panose="020B0503020204020204" pitchFamily="34" charset="-122"/>
                <a:ea typeface="微软雅黑" panose="020B0503020204020204" pitchFamily="34" charset="-122"/>
              </a:rPr>
              <a:t>“h e l l o”</a:t>
            </a:r>
            <a:endParaRPr lang="en-US" altLang="zh-CN" sz="1200" b="1">
              <a:solidFill>
                <a:schemeClr val="accent1"/>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4"/>
          <a:stretch>
            <a:fillRect/>
          </a:stretch>
        </p:blipFill>
        <p:spPr>
          <a:xfrm>
            <a:off x="611505" y="1491615"/>
            <a:ext cx="2992120" cy="3451225"/>
          </a:xfrm>
          <a:prstGeom prst="rect">
            <a:avLst/>
          </a:prstGeom>
        </p:spPr>
      </p:pic>
      <p:cxnSp>
        <p:nvCxnSpPr>
          <p:cNvPr id="35" name="直接箭头连接符 34"/>
          <p:cNvCxnSpPr/>
          <p:nvPr/>
        </p:nvCxnSpPr>
        <p:spPr>
          <a:xfrm flipV="1">
            <a:off x="2441575" y="1131570"/>
            <a:ext cx="1770380" cy="1561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a:blip r:embed="rId5"/>
          <a:stretch>
            <a:fillRect/>
          </a:stretch>
        </p:blipFill>
        <p:spPr>
          <a:xfrm>
            <a:off x="4211955" y="835660"/>
            <a:ext cx="2642235" cy="655955"/>
          </a:xfrm>
          <a:prstGeom prst="rect">
            <a:avLst/>
          </a:prstGeom>
        </p:spPr>
      </p:pic>
      <p:pic>
        <p:nvPicPr>
          <p:cNvPr id="37" name="图片 36"/>
          <p:cNvPicPr>
            <a:picLocks noChangeAspect="1"/>
          </p:cNvPicPr>
          <p:nvPr/>
        </p:nvPicPr>
        <p:blipFill>
          <a:blip r:embed="rId6"/>
          <a:stretch>
            <a:fillRect/>
          </a:stretch>
        </p:blipFill>
        <p:spPr>
          <a:xfrm>
            <a:off x="4211955" y="1635760"/>
            <a:ext cx="3835400" cy="1162685"/>
          </a:xfrm>
          <a:prstGeom prst="rect">
            <a:avLst/>
          </a:prstGeom>
        </p:spPr>
      </p:pic>
      <p:cxnSp>
        <p:nvCxnSpPr>
          <p:cNvPr id="38" name="直接箭头连接符 37"/>
          <p:cNvCxnSpPr/>
          <p:nvPr/>
        </p:nvCxnSpPr>
        <p:spPr>
          <a:xfrm>
            <a:off x="5362575" y="1156335"/>
            <a:ext cx="217170" cy="479425"/>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pic>
        <p:nvPicPr>
          <p:cNvPr id="40" name="图片 39"/>
          <p:cNvPicPr>
            <a:picLocks noChangeAspect="1"/>
          </p:cNvPicPr>
          <p:nvPr/>
        </p:nvPicPr>
        <p:blipFill>
          <a:blip r:embed="rId7"/>
          <a:stretch>
            <a:fillRect/>
          </a:stretch>
        </p:blipFill>
        <p:spPr>
          <a:xfrm>
            <a:off x="3995420" y="2942590"/>
            <a:ext cx="4676140" cy="1378585"/>
          </a:xfrm>
          <a:prstGeom prst="rect">
            <a:avLst/>
          </a:prstGeom>
        </p:spPr>
      </p:pic>
      <p:pic>
        <p:nvPicPr>
          <p:cNvPr id="41" name="图片 40"/>
          <p:cNvPicPr>
            <a:picLocks noChangeAspect="1"/>
          </p:cNvPicPr>
          <p:nvPr/>
        </p:nvPicPr>
        <p:blipFill>
          <a:blip r:embed="rId8"/>
          <a:stretch>
            <a:fillRect/>
          </a:stretch>
        </p:blipFill>
        <p:spPr>
          <a:xfrm>
            <a:off x="4283710" y="4465320"/>
            <a:ext cx="3573780" cy="556260"/>
          </a:xfrm>
          <a:prstGeom prst="rect">
            <a:avLst/>
          </a:prstGeom>
        </p:spPr>
      </p:pic>
      <p:cxnSp>
        <p:nvCxnSpPr>
          <p:cNvPr id="42" name="直接箭头连接符 41"/>
          <p:cNvCxnSpPr/>
          <p:nvPr/>
        </p:nvCxnSpPr>
        <p:spPr>
          <a:xfrm>
            <a:off x="4921250" y="2438400"/>
            <a:ext cx="370840" cy="565150"/>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cxnSp>
        <p:nvCxnSpPr>
          <p:cNvPr id="43" name="直接箭头连接符 42"/>
          <p:cNvCxnSpPr>
            <a:endCxn id="41" idx="0"/>
          </p:cNvCxnSpPr>
          <p:nvPr/>
        </p:nvCxnSpPr>
        <p:spPr>
          <a:xfrm flipH="1">
            <a:off x="6070600" y="3883660"/>
            <a:ext cx="478790" cy="581660"/>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
        <p:nvSpPr>
          <p:cNvPr id="44" name="文本框 43"/>
          <p:cNvSpPr txBox="1"/>
          <p:nvPr/>
        </p:nvSpPr>
        <p:spPr>
          <a:xfrm>
            <a:off x="5937885" y="4817110"/>
            <a:ext cx="3096260" cy="245110"/>
          </a:xfrm>
          <a:prstGeom prst="rect">
            <a:avLst/>
          </a:prstGeom>
          <a:noFill/>
        </p:spPr>
        <p:txBody>
          <a:bodyPr wrap="square" rtlCol="0">
            <a:spAutoFit/>
          </a:bodyPr>
          <a:p>
            <a:r>
              <a:rPr lang="zh-CN" altLang="en-US" sz="1000" b="1">
                <a:solidFill>
                  <a:schemeClr val="tx2">
                    <a:lumMod val="60000"/>
                    <a:lumOff val="40000"/>
                  </a:schemeClr>
                </a:solidFill>
                <a:latin typeface="微软雅黑" panose="020B0503020204020204" pitchFamily="34" charset="-122"/>
                <a:ea typeface="微软雅黑" panose="020B0503020204020204" pitchFamily="34" charset="-122"/>
              </a:rPr>
              <a:t>计算候选词与关键词之间的最小编辑距离</a:t>
            </a:r>
            <a:endParaRPr lang="zh-CN" altLang="en-US" sz="1000" b="1">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113020" y="2492375"/>
            <a:ext cx="3950335" cy="245110"/>
          </a:xfrm>
          <a:prstGeom prst="rect">
            <a:avLst/>
          </a:prstGeom>
          <a:noFill/>
        </p:spPr>
        <p:txBody>
          <a:bodyPr wrap="square" rtlCol="0">
            <a:spAutoFit/>
          </a:bodyPr>
          <a:p>
            <a:r>
              <a:rPr lang="zh-CN" altLang="en-US" sz="1000" b="1">
                <a:solidFill>
                  <a:schemeClr val="tx2">
                    <a:lumMod val="60000"/>
                    <a:lumOff val="40000"/>
                  </a:schemeClr>
                </a:solidFill>
                <a:latin typeface="微软雅黑" panose="020B0503020204020204" pitchFamily="34" charset="-122"/>
                <a:ea typeface="微软雅黑" panose="020B0503020204020204" pitchFamily="34" charset="-122"/>
              </a:rPr>
              <a:t>通过字典得到包含关键词的字母</a:t>
            </a:r>
            <a:r>
              <a:rPr lang="en-US" altLang="zh-CN" sz="1000" b="1">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000" b="1">
                <a:solidFill>
                  <a:schemeClr val="tx2">
                    <a:lumMod val="60000"/>
                    <a:lumOff val="40000"/>
                  </a:schemeClr>
                </a:solidFill>
                <a:latin typeface="微软雅黑" panose="020B0503020204020204" pitchFamily="34" charset="-122"/>
                <a:ea typeface="微软雅黑" panose="020B0503020204020204" pitchFamily="34" charset="-122"/>
              </a:rPr>
              <a:t>汉字的候选词下标集合</a:t>
            </a:r>
            <a:endParaRPr lang="zh-CN" altLang="en-US" sz="1000" b="1">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4787900" y="4011930"/>
            <a:ext cx="4228465" cy="398780"/>
          </a:xfrm>
          <a:prstGeom prst="rect">
            <a:avLst/>
          </a:prstGeom>
          <a:noFill/>
        </p:spPr>
        <p:txBody>
          <a:bodyPr wrap="square" rtlCol="0">
            <a:spAutoFit/>
          </a:bodyPr>
          <a:p>
            <a:r>
              <a:rPr lang="zh-CN" altLang="en-US" sz="1000" b="1">
                <a:solidFill>
                  <a:schemeClr val="tx2">
                    <a:lumMod val="60000"/>
                    <a:lumOff val="40000"/>
                  </a:schemeClr>
                </a:solidFill>
                <a:latin typeface="微软雅黑" panose="020B0503020204020204" pitchFamily="34" charset="-122"/>
                <a:ea typeface="微软雅黑" panose="020B0503020204020204" pitchFamily="34" charset="-122"/>
              </a:rPr>
              <a:t>通过候选词，词频及其与关键词的最小编辑距离构造</a:t>
            </a:r>
            <a:r>
              <a:rPr lang="en-US" altLang="zh-CN" sz="1000" b="1">
                <a:solidFill>
                  <a:schemeClr val="tx2">
                    <a:lumMod val="60000"/>
                    <a:lumOff val="40000"/>
                  </a:schemeClr>
                </a:solidFill>
                <a:latin typeface="微软雅黑" panose="020B0503020204020204" pitchFamily="34" charset="-122"/>
                <a:ea typeface="微软雅黑" panose="020B0503020204020204" pitchFamily="34" charset="-122"/>
              </a:rPr>
              <a:t>CandidateResult</a:t>
            </a:r>
            <a:r>
              <a:rPr lang="zh-CN" altLang="en-US" sz="1000" b="1">
                <a:solidFill>
                  <a:schemeClr val="tx2">
                    <a:lumMod val="60000"/>
                    <a:lumOff val="40000"/>
                  </a:schemeClr>
                </a:solidFill>
                <a:latin typeface="微软雅黑" panose="020B0503020204020204" pitchFamily="34" charset="-122"/>
                <a:ea typeface="微软雅黑" panose="020B0503020204020204" pitchFamily="34" charset="-122"/>
              </a:rPr>
              <a:t>对象，并将其加入到优先级队列中</a:t>
            </a:r>
            <a:endParaRPr lang="zh-CN" altLang="en-US" sz="1000" b="1">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55" name="图片 54"/>
          <p:cNvPicPr>
            <a:picLocks noChangeAspect="1"/>
          </p:cNvPicPr>
          <p:nvPr/>
        </p:nvPicPr>
        <p:blipFill>
          <a:blip r:embed="rId9"/>
          <a:stretch>
            <a:fillRect/>
          </a:stretch>
        </p:blipFill>
        <p:spPr>
          <a:xfrm>
            <a:off x="4284345" y="1131570"/>
            <a:ext cx="4224655" cy="1562735"/>
          </a:xfrm>
          <a:prstGeom prst="rect">
            <a:avLst/>
          </a:prstGeom>
        </p:spPr>
      </p:pic>
      <p:cxnSp>
        <p:nvCxnSpPr>
          <p:cNvPr id="54" name="直接箭头连接符 53"/>
          <p:cNvCxnSpPr/>
          <p:nvPr/>
        </p:nvCxnSpPr>
        <p:spPr>
          <a:xfrm flipV="1">
            <a:off x="4707890" y="2571750"/>
            <a:ext cx="1304290" cy="1331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10"/>
          <a:stretch>
            <a:fillRect/>
          </a:stretch>
        </p:blipFill>
        <p:spPr>
          <a:xfrm>
            <a:off x="1979930" y="1779905"/>
            <a:ext cx="5137150" cy="3116580"/>
          </a:xfrm>
          <a:prstGeom prst="rect">
            <a:avLst/>
          </a:prstGeom>
        </p:spPr>
      </p:pic>
      <p:cxnSp>
        <p:nvCxnSpPr>
          <p:cNvPr id="58" name="直接箭头连接符 57"/>
          <p:cNvCxnSpPr/>
          <p:nvPr/>
        </p:nvCxnSpPr>
        <p:spPr>
          <a:xfrm flipH="1">
            <a:off x="3275965" y="1318260"/>
            <a:ext cx="1544955" cy="461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9" name="图片 58"/>
          <p:cNvPicPr>
            <a:picLocks noChangeAspect="1"/>
          </p:cNvPicPr>
          <p:nvPr/>
        </p:nvPicPr>
        <p:blipFill>
          <a:blip r:embed="rId11"/>
          <a:stretch>
            <a:fillRect/>
          </a:stretch>
        </p:blipFill>
        <p:spPr>
          <a:xfrm>
            <a:off x="683895" y="1995805"/>
            <a:ext cx="2884805" cy="1660525"/>
          </a:xfrm>
          <a:prstGeom prst="rect">
            <a:avLst/>
          </a:prstGeom>
        </p:spPr>
      </p:pic>
      <p:sp>
        <p:nvSpPr>
          <p:cNvPr id="60" name="文本框 59"/>
          <p:cNvSpPr txBox="1"/>
          <p:nvPr/>
        </p:nvSpPr>
        <p:spPr>
          <a:xfrm>
            <a:off x="5147945" y="3723640"/>
            <a:ext cx="3016885" cy="306705"/>
          </a:xfrm>
          <a:prstGeom prst="rect">
            <a:avLst/>
          </a:prstGeom>
          <a:noFill/>
        </p:spPr>
        <p:txBody>
          <a:bodyPr wrap="square" rtlCol="0">
            <a:spAutoFit/>
          </a:bodyPr>
          <a:p>
            <a:r>
              <a:rPr lang="zh-CN" altLang="en-US" sz="1400" b="1">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用</a:t>
            </a:r>
            <a:r>
              <a:rPr lang="en-US" altLang="zh-CN" sz="1400" b="1">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set</a:t>
            </a:r>
            <a:r>
              <a:rPr lang="zh-CN" altLang="en-US" sz="1400" b="1">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存储候选词避免候选词重复</a:t>
            </a:r>
            <a:endParaRPr lang="zh-CN" altLang="en-US" sz="1400" b="1">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 name="文本框 60"/>
          <p:cNvSpPr txBox="1"/>
          <p:nvPr/>
        </p:nvSpPr>
        <p:spPr>
          <a:xfrm>
            <a:off x="5911215" y="1995805"/>
            <a:ext cx="2813050" cy="429895"/>
          </a:xfrm>
          <a:prstGeom prst="rect">
            <a:avLst/>
          </a:prstGeom>
          <a:noFill/>
        </p:spPr>
        <p:txBody>
          <a:bodyPr wrap="square" rtlCol="0">
            <a:spAutoFit/>
          </a:bodyPr>
          <a:p>
            <a:pPr algn="just"/>
            <a:r>
              <a:rPr lang="zh-CN" altLang="en-US" sz="1200" b="1">
                <a:solidFill>
                  <a:schemeClr val="accent1">
                    <a:lumMod val="75000"/>
                  </a:schemeClr>
                </a:solidFill>
                <a:latin typeface="微软雅黑" panose="020B0503020204020204" pitchFamily="34" charset="-122"/>
                <a:ea typeface="微软雅黑" panose="020B0503020204020204" pitchFamily="34" charset="-122"/>
              </a:rPr>
              <a:t>自定义比较器</a:t>
            </a:r>
            <a:endParaRPr lang="zh-CN" altLang="en-US" sz="1200" b="1">
              <a:solidFill>
                <a:schemeClr val="accent1">
                  <a:lumMod val="75000"/>
                </a:schemeClr>
              </a:solidFill>
              <a:latin typeface="微软雅黑" panose="020B0503020204020204" pitchFamily="34" charset="-122"/>
              <a:ea typeface="微软雅黑" panose="020B0503020204020204" pitchFamily="34" charset="-122"/>
            </a:endParaRPr>
          </a:p>
          <a:p>
            <a:r>
              <a:rPr lang="zh-CN" altLang="en-US" sz="1000" b="1">
                <a:solidFill>
                  <a:schemeClr val="accent1">
                    <a:lumMod val="75000"/>
                  </a:schemeClr>
                </a:solidFill>
                <a:latin typeface="微软雅黑" panose="020B0503020204020204" pitchFamily="34" charset="-122"/>
                <a:ea typeface="微软雅黑" panose="020B0503020204020204" pitchFamily="34" charset="-122"/>
              </a:rPr>
              <a:t>比较次序：最小编辑距离、词频、词语本身</a:t>
            </a:r>
            <a:endParaRPr lang="zh-CN" altLang="en-US" sz="1000" b="1">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36"/>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7"/>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45"/>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4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41"/>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44"/>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42"/>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6"/>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40"/>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55"/>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54"/>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5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6"/>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59"/>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60"/>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3" grpId="1"/>
      <p:bldP spid="24" grpId="1"/>
      <p:bldP spid="45" grpId="0"/>
      <p:bldP spid="46" grpId="0"/>
      <p:bldP spid="44" grpId="0"/>
      <p:bldP spid="45" grpId="1"/>
      <p:bldP spid="44" grpId="1"/>
      <p:bldP spid="46" grpId="1"/>
      <p:bldP spid="60" grpId="0"/>
      <p:bldP spid="61" grpId="0"/>
      <p:bldP spid="6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32765" y="461645"/>
            <a:ext cx="8264525" cy="3969385"/>
          </a:xfrm>
          <a:prstGeom prst="rect">
            <a:avLst/>
          </a:prstGeom>
          <a:noFill/>
        </p:spPr>
        <p:txBody>
          <a:bodyPr wrap="square" rtlCol="0">
            <a:spAutoFit/>
          </a:bodyPr>
          <a:p>
            <a:pPr marL="0" indent="0">
              <a:buNone/>
            </a:pP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每个小组都要有PPT，PPT内容可以包括</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1、小组分工（每个人做了什么，即使是查了一个函数用法也可以写，全民参与）</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2、功能演示（基本功能</a:t>
            </a: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 + </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优秀功能，演示完后老师</a:t>
            </a:r>
            <a:r>
              <a:rPr b="1">
                <a:latin typeface="微软雅黑" panose="020B0503020204020204" pitchFamily="34" charset="-122"/>
                <a:ea typeface="微软雅黑" panose="020B0503020204020204" pitchFamily="34" charset="-122"/>
                <a:cs typeface="微软雅黑" panose="020B0503020204020204" pitchFamily="34" charset="-122"/>
                <a:sym typeface="+mn-ea"/>
              </a:rPr>
              <a:t>同学都可以</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提问）</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3、各个模块使用的数据结构（</a:t>
            </a: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可以直接拿出类图，也可以截图到</a:t>
            </a:r>
            <a:r>
              <a:rPr lang="en-US" altLang="zh-CN"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PPT</a:t>
            </a:r>
            <a:r>
              <a:rPr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，可以把流程图画出来</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4、遇到的bug以及解决方案（</a:t>
            </a: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可以</a:t>
            </a:r>
            <a:r>
              <a:rPr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列举</a:t>
            </a:r>
            <a:r>
              <a:rPr lang="en-US" altLang="zh-CN"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个左右</a:t>
            </a: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典型</a:t>
            </a:r>
            <a:r>
              <a:rPr lang="en-US" altLang="zh-CN"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bug</a:t>
            </a:r>
            <a:r>
              <a:rPr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，这个证明你确实做过</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5、亮点功能（优秀功能，可以写算法理解，可以写自己优化的部分</a:t>
            </a: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,git</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版本管理、摘要标红，日志）</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6、项目感悟</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7、项目中存在的不足以及改进的思想与方案</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当然不是上面所有点都要列举到自己的</a:t>
            </a: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PPT</a:t>
            </a:r>
            <a:r>
              <a:rPr b="1">
                <a:latin typeface="微软雅黑" panose="020B0503020204020204" pitchFamily="34" charset="-122"/>
                <a:ea typeface="微软雅黑" panose="020B0503020204020204" pitchFamily="34" charset="-122"/>
                <a:cs typeface="微软雅黑" panose="020B0503020204020204" pitchFamily="34" charset="-122"/>
                <a:sym typeface="+mn-ea"/>
              </a:rPr>
              <a:t>中，但是可以从这几方面入手</a:t>
            </a:r>
            <a:endParaRPr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分享人的电脑上安装腾讯会议，都加入到老师的腾讯会议中，老师进行广播</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316595" y="195580"/>
            <a:ext cx="561340"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占位符 5"/>
          <p:cNvSpPr>
            <a:spLocks noGrp="1"/>
          </p:cNvSpPr>
          <p:nvPr/>
        </p:nvSpPr>
        <p:spPr>
          <a:xfrm>
            <a:off x="2625090" y="114935"/>
            <a:ext cx="4578985" cy="457200"/>
          </a:xfrm>
          <a:prstGeom prst="rect">
            <a:avLst/>
          </a:prstGeom>
        </p:spPr>
        <p:txBody>
          <a:bodyPr/>
          <a:lstStyle>
            <a:lvl1pPr marL="0" indent="0" algn="r" defTabSz="914400" rtl="0" eaLnBrk="1" latinLnBrk="0" hangingPunct="1">
              <a:spcBef>
                <a:spcPct val="20000"/>
              </a:spcBef>
              <a:buFont typeface="Arial" panose="020B0604020202020204" pitchFamily="34" charset="0"/>
              <a:buNone/>
              <a:defRPr sz="20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各模块使用的数据结构</a:t>
            </a:r>
            <a:r>
              <a:rPr lang="en-US" altLang="zh-CN" dirty="0"/>
              <a:t>——</a:t>
            </a:r>
            <a:r>
              <a:rPr lang="zh-CN" altLang="en-US" dirty="0"/>
              <a:t>在线</a:t>
            </a:r>
            <a:r>
              <a:rPr lang="zh-CN" altLang="en-US" dirty="0"/>
              <a:t>部分</a:t>
            </a:r>
            <a:endParaRPr lang="zh-CN" altLang="en-US" dirty="0"/>
          </a:p>
        </p:txBody>
      </p:sp>
      <p:sp>
        <p:nvSpPr>
          <p:cNvPr id="4" name="文本框 3"/>
          <p:cNvSpPr txBox="1"/>
          <p:nvPr/>
        </p:nvSpPr>
        <p:spPr>
          <a:xfrm>
            <a:off x="395605" y="987425"/>
            <a:ext cx="2376805" cy="398780"/>
          </a:xfrm>
          <a:prstGeom prst="rect">
            <a:avLst/>
          </a:prstGeom>
          <a:noFill/>
          <a:ln w="9525">
            <a:noFill/>
          </a:ln>
        </p:spPr>
        <p:txBody>
          <a:bodyPr wrap="square">
            <a:spAutoFit/>
          </a:bodyPr>
          <a:p>
            <a:pPr indent="127000"/>
            <a:r>
              <a:rPr lang="zh-CN" altLang="en-US" sz="2000" b="1">
                <a:solidFill>
                  <a:schemeClr val="tx1"/>
                </a:solidFill>
                <a:latin typeface="微软雅黑" panose="020B0503020204020204" pitchFamily="34" charset="-122"/>
                <a:ea typeface="微软雅黑" panose="020B0503020204020204" pitchFamily="34" charset="-122"/>
              </a:rPr>
              <a:t>模块二</a:t>
            </a:r>
            <a:r>
              <a:rPr lang="en-US" altLang="zh-CN" sz="2000" b="1">
                <a:solidFill>
                  <a:schemeClr val="tx1"/>
                </a:solidFill>
                <a:latin typeface="微软雅黑" panose="020B0503020204020204" pitchFamily="34" charset="-122"/>
                <a:ea typeface="微软雅黑" panose="020B0503020204020204" pitchFamily="34" charset="-122"/>
              </a:rPr>
              <a:t>: </a:t>
            </a:r>
            <a:r>
              <a:rPr lang="zh-CN" altLang="en-US" sz="2000" b="1">
                <a:solidFill>
                  <a:schemeClr val="tx1"/>
                </a:solidFill>
                <a:latin typeface="微软雅黑" panose="020B0503020204020204" pitchFamily="34" charset="-122"/>
                <a:ea typeface="微软雅黑" panose="020B0503020204020204" pitchFamily="34" charset="-122"/>
              </a:rPr>
              <a:t>网页查询</a:t>
            </a:r>
            <a:endParaRPr lang="zh-CN" altLang="en-US" sz="2000" b="1">
              <a:solidFill>
                <a:schemeClr val="tx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51460" y="1661795"/>
            <a:ext cx="4091940" cy="2945765"/>
          </a:xfrm>
          <a:prstGeom prst="rect">
            <a:avLst/>
          </a:prstGeom>
        </p:spPr>
      </p:pic>
      <p:pic>
        <p:nvPicPr>
          <p:cNvPr id="8" name="图片 7"/>
          <p:cNvPicPr>
            <a:picLocks noChangeAspect="1"/>
          </p:cNvPicPr>
          <p:nvPr/>
        </p:nvPicPr>
        <p:blipFill>
          <a:blip r:embed="rId2"/>
          <a:stretch>
            <a:fillRect/>
          </a:stretch>
        </p:blipFill>
        <p:spPr>
          <a:xfrm>
            <a:off x="5075555" y="1717040"/>
            <a:ext cx="3775710" cy="2728595"/>
          </a:xfrm>
          <a:prstGeom prst="rect">
            <a:avLst/>
          </a:prstGeom>
        </p:spPr>
      </p:pic>
      <p:cxnSp>
        <p:nvCxnSpPr>
          <p:cNvPr id="9" name="直接箭头连接符 8"/>
          <p:cNvCxnSpPr/>
          <p:nvPr/>
        </p:nvCxnSpPr>
        <p:spPr>
          <a:xfrm flipV="1">
            <a:off x="1619885" y="1923415"/>
            <a:ext cx="3528060"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1548130" y="2240280"/>
            <a:ext cx="3982085" cy="76390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pic>
        <p:nvPicPr>
          <p:cNvPr id="11" name="图片 10"/>
          <p:cNvPicPr>
            <a:picLocks noChangeAspect="1"/>
          </p:cNvPicPr>
          <p:nvPr/>
        </p:nvPicPr>
        <p:blipFill>
          <a:blip r:embed="rId3"/>
          <a:stretch>
            <a:fillRect/>
          </a:stretch>
        </p:blipFill>
        <p:spPr>
          <a:xfrm>
            <a:off x="4500245" y="1717040"/>
            <a:ext cx="4211320" cy="2686685"/>
          </a:xfrm>
          <a:prstGeom prst="rect">
            <a:avLst/>
          </a:prstGeom>
        </p:spPr>
      </p:pic>
      <p:sp>
        <p:nvSpPr>
          <p:cNvPr id="14" name="文本框 13"/>
          <p:cNvSpPr txBox="1"/>
          <p:nvPr/>
        </p:nvSpPr>
        <p:spPr>
          <a:xfrm>
            <a:off x="6347460" y="1491615"/>
            <a:ext cx="2530475" cy="460375"/>
          </a:xfrm>
          <a:prstGeom prst="rect">
            <a:avLst/>
          </a:prstGeom>
          <a:noFill/>
        </p:spPr>
        <p:txBody>
          <a:bodyPr wrap="square" rtlCol="0">
            <a:spAutoFit/>
          </a:bodyPr>
          <a:p>
            <a:r>
              <a:rPr lang="en-US" altLang="zh-CN" sz="1200" b="1">
                <a:solidFill>
                  <a:schemeClr val="tx2">
                    <a:lumMod val="60000"/>
                    <a:lumOff val="40000"/>
                  </a:schemeClr>
                </a:solidFill>
                <a:latin typeface="微软雅黑" panose="020B0503020204020204" pitchFamily="34" charset="-122"/>
                <a:ea typeface="微软雅黑" panose="020B0503020204020204" pitchFamily="34" charset="-122"/>
              </a:rPr>
              <a:t>1. </a:t>
            </a:r>
            <a:r>
              <a:rPr lang="zh-CN" altLang="en-US" sz="1200" b="1">
                <a:solidFill>
                  <a:schemeClr val="tx2">
                    <a:lumMod val="60000"/>
                    <a:lumOff val="40000"/>
                  </a:schemeClr>
                </a:solidFill>
                <a:latin typeface="微软雅黑" panose="020B0503020204020204" pitchFamily="34" charset="-122"/>
                <a:ea typeface="微软雅黑" panose="020B0503020204020204" pitchFamily="34" charset="-122"/>
              </a:rPr>
              <a:t>将包含每一个关键字的网页下标的集合存入容器</a:t>
            </a:r>
            <a:endParaRPr lang="zh-CN" altLang="en-US" sz="1200" b="1">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804660" y="2931795"/>
            <a:ext cx="2413635" cy="645160"/>
          </a:xfrm>
          <a:prstGeom prst="rect">
            <a:avLst/>
          </a:prstGeom>
          <a:noFill/>
        </p:spPr>
        <p:txBody>
          <a:bodyPr wrap="square" rtlCol="0">
            <a:spAutoFit/>
          </a:bodyPr>
          <a:p>
            <a:r>
              <a:rPr lang="zh-CN" altLang="en-US" sz="1200" b="1">
                <a:solidFill>
                  <a:schemeClr val="tx2">
                    <a:lumMod val="60000"/>
                    <a:lumOff val="40000"/>
                  </a:schemeClr>
                </a:solidFill>
                <a:latin typeface="微软雅黑" panose="020B0503020204020204" pitchFamily="34" charset="-122"/>
                <a:ea typeface="微软雅黑" panose="020B0503020204020204" pitchFamily="34" charset="-122"/>
              </a:rPr>
              <a:t>2. 使用set_intersection求各集合的交集，即包含所有关键字的网页下标</a:t>
            </a:r>
            <a:endParaRPr lang="zh-CN" altLang="en-US" sz="1200" b="1">
              <a:solidFill>
                <a:schemeClr val="tx2">
                  <a:lumMod val="60000"/>
                  <a:lumOff val="40000"/>
                </a:schemeClr>
              </a:solidFill>
              <a:latin typeface="微软雅黑" panose="020B0503020204020204" pitchFamily="34" charset="-122"/>
              <a:ea typeface="微软雅黑" panose="020B0503020204020204" pitchFamily="34" charset="-122"/>
            </a:endParaRPr>
          </a:p>
        </p:txBody>
      </p:sp>
      <p:cxnSp>
        <p:nvCxnSpPr>
          <p:cNvPr id="16" name="直接箭头连接符 15"/>
          <p:cNvCxnSpPr/>
          <p:nvPr/>
        </p:nvCxnSpPr>
        <p:spPr>
          <a:xfrm flipV="1">
            <a:off x="1259840" y="1995805"/>
            <a:ext cx="3384550" cy="1584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1764030" y="3796030"/>
            <a:ext cx="3180080" cy="23939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pic>
        <p:nvPicPr>
          <p:cNvPr id="19" name="图片 18"/>
          <p:cNvPicPr>
            <a:picLocks noChangeAspect="1"/>
          </p:cNvPicPr>
          <p:nvPr/>
        </p:nvPicPr>
        <p:blipFill>
          <a:blip r:embed="rId4"/>
          <a:stretch>
            <a:fillRect/>
          </a:stretch>
        </p:blipFill>
        <p:spPr>
          <a:xfrm>
            <a:off x="4716145" y="915670"/>
            <a:ext cx="2978785" cy="4091305"/>
          </a:xfrm>
          <a:prstGeom prst="rect">
            <a:avLst/>
          </a:prstGeom>
        </p:spPr>
      </p:pic>
      <p:pic>
        <p:nvPicPr>
          <p:cNvPr id="20" name="图片 19"/>
          <p:cNvPicPr>
            <a:picLocks noChangeAspect="1"/>
          </p:cNvPicPr>
          <p:nvPr/>
        </p:nvPicPr>
        <p:blipFill>
          <a:blip r:embed="rId5"/>
          <a:stretch>
            <a:fillRect/>
          </a:stretch>
        </p:blipFill>
        <p:spPr>
          <a:xfrm>
            <a:off x="4716145" y="1661795"/>
            <a:ext cx="4323715" cy="493395"/>
          </a:xfrm>
          <a:prstGeom prst="rect">
            <a:avLst/>
          </a:prstGeom>
        </p:spPr>
      </p:pic>
      <p:pic>
        <p:nvPicPr>
          <p:cNvPr id="25" name="图片 24"/>
          <p:cNvPicPr>
            <a:picLocks noChangeAspect="1"/>
          </p:cNvPicPr>
          <p:nvPr/>
        </p:nvPicPr>
        <p:blipFill>
          <a:blip r:embed="rId6"/>
          <a:stretch>
            <a:fillRect/>
          </a:stretch>
        </p:blipFill>
        <p:spPr>
          <a:xfrm>
            <a:off x="5292090" y="2068195"/>
            <a:ext cx="2614930" cy="1704975"/>
          </a:xfrm>
          <a:prstGeom prst="rect">
            <a:avLst/>
          </a:prstGeom>
        </p:spPr>
      </p:pic>
      <p:cxnSp>
        <p:nvCxnSpPr>
          <p:cNvPr id="34" name="直接箭头连接符 33"/>
          <p:cNvCxnSpPr/>
          <p:nvPr/>
        </p:nvCxnSpPr>
        <p:spPr>
          <a:xfrm flipV="1">
            <a:off x="1979930" y="2139950"/>
            <a:ext cx="3384550" cy="115633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35" name="直接箭头连接符 34"/>
          <p:cNvCxnSpPr/>
          <p:nvPr/>
        </p:nvCxnSpPr>
        <p:spPr>
          <a:xfrm flipV="1">
            <a:off x="2089785" y="2211705"/>
            <a:ext cx="3274695" cy="181864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pic>
        <p:nvPicPr>
          <p:cNvPr id="36" name="图片 35"/>
          <p:cNvPicPr>
            <a:picLocks noChangeAspect="1"/>
          </p:cNvPicPr>
          <p:nvPr/>
        </p:nvPicPr>
        <p:blipFill>
          <a:blip r:embed="rId6"/>
          <a:stretch>
            <a:fillRect/>
          </a:stretch>
        </p:blipFill>
        <p:spPr>
          <a:xfrm>
            <a:off x="5292090" y="2068195"/>
            <a:ext cx="2614930" cy="1704975"/>
          </a:xfrm>
          <a:prstGeom prst="rect">
            <a:avLst/>
          </a:prstGeom>
        </p:spPr>
      </p:pic>
      <p:cxnSp>
        <p:nvCxnSpPr>
          <p:cNvPr id="37" name="直接箭头连接符 36"/>
          <p:cNvCxnSpPr/>
          <p:nvPr/>
        </p:nvCxnSpPr>
        <p:spPr>
          <a:xfrm flipV="1">
            <a:off x="1979930" y="2139950"/>
            <a:ext cx="3384550" cy="115633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38" name="直接箭头连接符 37"/>
          <p:cNvCxnSpPr/>
          <p:nvPr/>
        </p:nvCxnSpPr>
        <p:spPr>
          <a:xfrm flipV="1">
            <a:off x="2089785" y="2211705"/>
            <a:ext cx="3274695" cy="181864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40" name="直接箭头连接符 39"/>
          <p:cNvCxnSpPr/>
          <p:nvPr/>
        </p:nvCxnSpPr>
        <p:spPr>
          <a:xfrm flipV="1">
            <a:off x="1553210" y="1131570"/>
            <a:ext cx="3451225" cy="3101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7"/>
          <a:stretch>
            <a:fillRect/>
          </a:stretch>
        </p:blipFill>
        <p:spPr>
          <a:xfrm>
            <a:off x="4644390" y="2715895"/>
            <a:ext cx="4168140" cy="2298065"/>
          </a:xfrm>
          <a:prstGeom prst="rect">
            <a:avLst/>
          </a:prstGeom>
        </p:spPr>
      </p:pic>
      <p:pic>
        <p:nvPicPr>
          <p:cNvPr id="43" name="图片 42"/>
          <p:cNvPicPr>
            <a:picLocks noChangeAspect="1"/>
          </p:cNvPicPr>
          <p:nvPr/>
        </p:nvPicPr>
        <p:blipFill>
          <a:blip r:embed="rId8"/>
          <a:stretch>
            <a:fillRect/>
          </a:stretch>
        </p:blipFill>
        <p:spPr>
          <a:xfrm>
            <a:off x="5076190" y="915035"/>
            <a:ext cx="3355340" cy="1698625"/>
          </a:xfrm>
          <a:prstGeom prst="rect">
            <a:avLst/>
          </a:prstGeom>
        </p:spPr>
      </p:pic>
      <p:cxnSp>
        <p:nvCxnSpPr>
          <p:cNvPr id="44" name="直接箭头连接符 43"/>
          <p:cNvCxnSpPr/>
          <p:nvPr/>
        </p:nvCxnSpPr>
        <p:spPr>
          <a:xfrm flipH="1">
            <a:off x="6228080" y="2500630"/>
            <a:ext cx="975360" cy="28702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45" name="文本框 44"/>
          <p:cNvSpPr txBox="1"/>
          <p:nvPr/>
        </p:nvSpPr>
        <p:spPr>
          <a:xfrm>
            <a:off x="7209155" y="3752850"/>
            <a:ext cx="1645920" cy="275590"/>
          </a:xfrm>
          <a:prstGeom prst="rect">
            <a:avLst/>
          </a:prstGeom>
          <a:noFill/>
        </p:spPr>
        <p:txBody>
          <a:bodyPr wrap="square" rtlCol="0">
            <a:spAutoFit/>
          </a:bodyPr>
          <a:p>
            <a:r>
              <a:rPr lang="zh-CN" altLang="en-US" sz="1200" b="1">
                <a:solidFill>
                  <a:schemeClr val="tx2">
                    <a:lumMod val="60000"/>
                    <a:lumOff val="40000"/>
                  </a:schemeClr>
                </a:solidFill>
                <a:latin typeface="微软雅黑" panose="020B0503020204020204" pitchFamily="34" charset="-122"/>
                <a:ea typeface="微软雅黑" panose="020B0503020204020204" pitchFamily="34" charset="-122"/>
              </a:rPr>
              <a:t>摘要截取一百字</a:t>
            </a:r>
            <a:endParaRPr lang="zh-CN" altLang="en-US" sz="1200" b="1">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9"/>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0"/>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3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34"/>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35"/>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5"/>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4" grpId="1"/>
      <p:bldP spid="15" grpId="1"/>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316595" y="195580"/>
            <a:ext cx="561340"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占位符 5"/>
          <p:cNvSpPr>
            <a:spLocks noGrp="1"/>
          </p:cNvSpPr>
          <p:nvPr/>
        </p:nvSpPr>
        <p:spPr>
          <a:xfrm>
            <a:off x="2625090" y="114935"/>
            <a:ext cx="4578985" cy="457200"/>
          </a:xfrm>
          <a:prstGeom prst="rect">
            <a:avLst/>
          </a:prstGeom>
        </p:spPr>
        <p:txBody>
          <a:bodyPr/>
          <a:lstStyle>
            <a:lvl1pPr marL="0" indent="0" algn="r" defTabSz="914400" rtl="0" eaLnBrk="1" latinLnBrk="0" hangingPunct="1">
              <a:spcBef>
                <a:spcPct val="20000"/>
              </a:spcBef>
              <a:buFont typeface="Arial" panose="020B0604020202020204" pitchFamily="34" charset="0"/>
              <a:buNone/>
              <a:defRPr sz="20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各模块使用的数据结构</a:t>
            </a:r>
            <a:r>
              <a:rPr lang="en-US" altLang="zh-CN" dirty="0"/>
              <a:t>——</a:t>
            </a:r>
            <a:r>
              <a:rPr lang="zh-CN" altLang="en-US" dirty="0"/>
              <a:t>其他</a:t>
            </a:r>
            <a:endParaRPr lang="zh-CN" altLang="en-US" dirty="0"/>
          </a:p>
        </p:txBody>
      </p:sp>
      <p:sp>
        <p:nvSpPr>
          <p:cNvPr id="4" name="文本框 3"/>
          <p:cNvSpPr txBox="1"/>
          <p:nvPr/>
        </p:nvSpPr>
        <p:spPr>
          <a:xfrm>
            <a:off x="395605" y="987425"/>
            <a:ext cx="2376805" cy="398780"/>
          </a:xfrm>
          <a:prstGeom prst="rect">
            <a:avLst/>
          </a:prstGeom>
          <a:noFill/>
          <a:ln w="9525">
            <a:noFill/>
          </a:ln>
        </p:spPr>
        <p:txBody>
          <a:bodyPr wrap="square">
            <a:spAutoFit/>
          </a:bodyPr>
          <a:p>
            <a:pPr indent="127000"/>
            <a:r>
              <a:rPr lang="en-US" sz="2000" b="1">
                <a:solidFill>
                  <a:schemeClr val="tx1"/>
                </a:solidFill>
                <a:latin typeface="微软雅黑" panose="020B0503020204020204" pitchFamily="34" charset="-122"/>
                <a:ea typeface="微软雅黑" panose="020B0503020204020204" pitchFamily="34" charset="-122"/>
              </a:rPr>
              <a:t>log2cpp</a:t>
            </a:r>
            <a:endParaRPr lang="en-US" sz="2000" b="1">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67360" y="1995805"/>
            <a:ext cx="3981450" cy="1931670"/>
          </a:xfrm>
          <a:prstGeom prst="rect">
            <a:avLst/>
          </a:prstGeom>
        </p:spPr>
      </p:pic>
      <p:pic>
        <p:nvPicPr>
          <p:cNvPr id="3" name="图片 2"/>
          <p:cNvPicPr>
            <a:picLocks noChangeAspect="1"/>
          </p:cNvPicPr>
          <p:nvPr/>
        </p:nvPicPr>
        <p:blipFill>
          <a:blip r:embed="rId2"/>
          <a:stretch>
            <a:fillRect/>
          </a:stretch>
        </p:blipFill>
        <p:spPr>
          <a:xfrm>
            <a:off x="4860290" y="2644140"/>
            <a:ext cx="3656330" cy="398780"/>
          </a:xfrm>
          <a:prstGeom prst="rect">
            <a:avLst/>
          </a:prstGeom>
        </p:spPr>
      </p:pic>
      <p:pic>
        <p:nvPicPr>
          <p:cNvPr id="12" name="图片 11"/>
          <p:cNvPicPr>
            <a:picLocks noChangeAspect="1"/>
          </p:cNvPicPr>
          <p:nvPr/>
        </p:nvPicPr>
        <p:blipFill>
          <a:blip r:embed="rId3"/>
          <a:stretch>
            <a:fillRect/>
          </a:stretch>
        </p:blipFill>
        <p:spPr>
          <a:xfrm>
            <a:off x="472440" y="1564005"/>
            <a:ext cx="8187690" cy="3073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316595" y="195580"/>
            <a:ext cx="561340"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占位符 5"/>
          <p:cNvSpPr>
            <a:spLocks noGrp="1"/>
          </p:cNvSpPr>
          <p:nvPr/>
        </p:nvSpPr>
        <p:spPr>
          <a:xfrm>
            <a:off x="2625090" y="114935"/>
            <a:ext cx="4578985" cy="457200"/>
          </a:xfrm>
          <a:prstGeom prst="rect">
            <a:avLst/>
          </a:prstGeom>
        </p:spPr>
        <p:txBody>
          <a:bodyPr/>
          <a:lstStyle>
            <a:lvl1pPr marL="0" indent="0" algn="r" defTabSz="914400" rtl="0" eaLnBrk="1" latinLnBrk="0" hangingPunct="1">
              <a:spcBef>
                <a:spcPct val="20000"/>
              </a:spcBef>
              <a:buFont typeface="Arial" panose="020B0604020202020204" pitchFamily="34" charset="0"/>
              <a:buNone/>
              <a:defRPr sz="20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各模块使用的数据结构</a:t>
            </a:r>
            <a:r>
              <a:rPr lang="en-US" altLang="zh-CN" dirty="0"/>
              <a:t>——</a:t>
            </a:r>
            <a:r>
              <a:rPr lang="zh-CN" altLang="en-US" dirty="0"/>
              <a:t>其他</a:t>
            </a:r>
            <a:endParaRPr lang="zh-CN" altLang="en-US" dirty="0"/>
          </a:p>
        </p:txBody>
      </p:sp>
      <p:sp>
        <p:nvSpPr>
          <p:cNvPr id="4" name="文本框 3"/>
          <p:cNvSpPr txBox="1"/>
          <p:nvPr/>
        </p:nvSpPr>
        <p:spPr>
          <a:xfrm>
            <a:off x="395605" y="987425"/>
            <a:ext cx="2376805" cy="398780"/>
          </a:xfrm>
          <a:prstGeom prst="rect">
            <a:avLst/>
          </a:prstGeom>
          <a:noFill/>
          <a:ln w="9525">
            <a:noFill/>
          </a:ln>
        </p:spPr>
        <p:txBody>
          <a:bodyPr wrap="square">
            <a:spAutoFit/>
          </a:bodyPr>
          <a:p>
            <a:pPr indent="127000"/>
            <a:r>
              <a:rPr lang="en-US" sz="2000" b="1">
                <a:solidFill>
                  <a:schemeClr val="tx1"/>
                </a:solidFill>
                <a:latin typeface="微软雅黑" panose="020B0503020204020204" pitchFamily="34" charset="-122"/>
                <a:ea typeface="微软雅黑" panose="020B0503020204020204" pitchFamily="34" charset="-122"/>
              </a:rPr>
              <a:t>Redis</a:t>
            </a:r>
            <a:endParaRPr lang="en-US" sz="2000" b="1">
              <a:solidFill>
                <a:schemeClr val="tx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683260" y="1491615"/>
            <a:ext cx="2979420" cy="3299460"/>
          </a:xfrm>
          <a:prstGeom prst="rect">
            <a:avLst/>
          </a:prstGeom>
        </p:spPr>
      </p:pic>
      <p:pic>
        <p:nvPicPr>
          <p:cNvPr id="8" name="图片 7"/>
          <p:cNvPicPr>
            <a:picLocks noChangeAspect="1"/>
          </p:cNvPicPr>
          <p:nvPr/>
        </p:nvPicPr>
        <p:blipFill>
          <a:blip r:embed="rId2"/>
          <a:stretch>
            <a:fillRect/>
          </a:stretch>
        </p:blipFill>
        <p:spPr>
          <a:xfrm>
            <a:off x="4355465" y="1419225"/>
            <a:ext cx="3952875" cy="1470660"/>
          </a:xfrm>
          <a:prstGeom prst="rect">
            <a:avLst/>
          </a:prstGeom>
        </p:spPr>
      </p:pic>
      <p:cxnSp>
        <p:nvCxnSpPr>
          <p:cNvPr id="9" name="直接箭头连接符 8"/>
          <p:cNvCxnSpPr/>
          <p:nvPr/>
        </p:nvCxnSpPr>
        <p:spPr>
          <a:xfrm flipV="1">
            <a:off x="2669540" y="1563370"/>
            <a:ext cx="1614170" cy="243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a:stretch>
            <a:fillRect/>
          </a:stretch>
        </p:blipFill>
        <p:spPr>
          <a:xfrm>
            <a:off x="4643755" y="3075940"/>
            <a:ext cx="3546475" cy="1710690"/>
          </a:xfrm>
          <a:prstGeom prst="rect">
            <a:avLst/>
          </a:prstGeom>
        </p:spPr>
      </p:pic>
      <p:cxnSp>
        <p:nvCxnSpPr>
          <p:cNvPr id="11" name="直接箭头连接符 10"/>
          <p:cNvCxnSpPr/>
          <p:nvPr/>
        </p:nvCxnSpPr>
        <p:spPr>
          <a:xfrm>
            <a:off x="5704840" y="1951355"/>
            <a:ext cx="1315085" cy="126809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8"/>
          <p:cNvSpPr>
            <a:spLocks noGrp="1"/>
          </p:cNvSpPr>
          <p:nvPr>
            <p:ph type="body" sz="quarter" idx="12"/>
          </p:nvPr>
        </p:nvSpPr>
        <p:spPr>
          <a:xfrm>
            <a:off x="3756660" y="1610360"/>
            <a:ext cx="5425440" cy="763905"/>
          </a:xfrm>
        </p:spPr>
        <p:txBody>
          <a:bodyPr/>
          <a:lstStyle/>
          <a:p>
            <a:r>
              <a:rPr lang="zh-CN" altLang="en-US" sz="4000" dirty="0"/>
              <a:t>遇到的</a:t>
            </a:r>
            <a:r>
              <a:rPr lang="en-US" altLang="zh-CN" sz="4000" dirty="0"/>
              <a:t>bug</a:t>
            </a:r>
            <a:r>
              <a:rPr lang="zh-CN" altLang="en-US" sz="4000" dirty="0"/>
              <a:t>及解决方案</a:t>
            </a:r>
            <a:endParaRPr lang="zh-CN" altLang="en-US" sz="4000" dirty="0"/>
          </a:p>
        </p:txBody>
      </p:sp>
      <p:sp>
        <p:nvSpPr>
          <p:cNvPr id="9" name="文本占位符 16"/>
          <p:cNvSpPr>
            <a:spLocks noGrp="1"/>
          </p:cNvSpPr>
          <p:nvPr>
            <p:ph type="body" sz="quarter" idx="10"/>
          </p:nvPr>
        </p:nvSpPr>
        <p:spPr>
          <a:xfrm>
            <a:off x="1007842" y="1463898"/>
            <a:ext cx="1949971" cy="914400"/>
          </a:xfrm>
        </p:spPr>
        <p:txBody>
          <a:bodyPr/>
          <a:lstStyle/>
          <a:p>
            <a:r>
              <a:rPr lang="zh-CN" altLang="en-US" dirty="0"/>
              <a:t>第三部分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dirty="0"/>
              <a:t>遇到的</a:t>
            </a:r>
            <a:r>
              <a:rPr lang="en-US" altLang="zh-CN" dirty="0"/>
              <a:t>bug</a:t>
            </a:r>
            <a:r>
              <a:rPr lang="zh-CN" altLang="en-US" dirty="0"/>
              <a:t>及解决方案</a:t>
            </a:r>
            <a:endParaRPr lang="zh-CN" altLang="en-US" dirty="0"/>
          </a:p>
        </p:txBody>
      </p:sp>
      <p:sp>
        <p:nvSpPr>
          <p:cNvPr id="2" name="矩形 1"/>
          <p:cNvSpPr/>
          <p:nvPr/>
        </p:nvSpPr>
        <p:spPr>
          <a:xfrm>
            <a:off x="8299450" y="195580"/>
            <a:ext cx="585470"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4" name="组合 63"/>
          <p:cNvGrpSpPr/>
          <p:nvPr/>
        </p:nvGrpSpPr>
        <p:grpSpPr>
          <a:xfrm>
            <a:off x="1574165" y="915670"/>
            <a:ext cx="6000115" cy="3106420"/>
            <a:chOff x="2589" y="2576"/>
            <a:chExt cx="9449" cy="4892"/>
          </a:xfrm>
        </p:grpSpPr>
        <p:sp>
          <p:nvSpPr>
            <p:cNvPr id="29" name="矩形 28"/>
            <p:cNvSpPr/>
            <p:nvPr/>
          </p:nvSpPr>
          <p:spPr>
            <a:xfrm>
              <a:off x="3908" y="2576"/>
              <a:ext cx="8130" cy="11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p>
          </p:txBody>
        </p:sp>
        <p:sp>
          <p:nvSpPr>
            <p:cNvPr id="30" name="矩形 29"/>
            <p:cNvSpPr/>
            <p:nvPr/>
          </p:nvSpPr>
          <p:spPr>
            <a:xfrm>
              <a:off x="3908" y="4277"/>
              <a:ext cx="8130" cy="11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p>
          </p:txBody>
        </p:sp>
        <p:sp>
          <p:nvSpPr>
            <p:cNvPr id="32" name="矩形 31"/>
            <p:cNvSpPr/>
            <p:nvPr/>
          </p:nvSpPr>
          <p:spPr>
            <a:xfrm>
              <a:off x="2589" y="2576"/>
              <a:ext cx="1214" cy="1186"/>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p>
          </p:txBody>
        </p:sp>
        <p:sp>
          <p:nvSpPr>
            <p:cNvPr id="35" name="矩形 34"/>
            <p:cNvSpPr/>
            <p:nvPr/>
          </p:nvSpPr>
          <p:spPr>
            <a:xfrm>
              <a:off x="2594" y="4277"/>
              <a:ext cx="1214" cy="1186"/>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p>
          </p:txBody>
        </p:sp>
        <p:sp>
          <p:nvSpPr>
            <p:cNvPr id="51" name="矩形 50"/>
            <p:cNvSpPr/>
            <p:nvPr/>
          </p:nvSpPr>
          <p:spPr>
            <a:xfrm>
              <a:off x="3908" y="5978"/>
              <a:ext cx="8130" cy="11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p>
          </p:txBody>
        </p:sp>
        <p:sp>
          <p:nvSpPr>
            <p:cNvPr id="52" name="矩形 51"/>
            <p:cNvSpPr/>
            <p:nvPr/>
          </p:nvSpPr>
          <p:spPr>
            <a:xfrm>
              <a:off x="2594" y="5978"/>
              <a:ext cx="1214" cy="1186"/>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p>
          </p:txBody>
        </p:sp>
        <p:sp>
          <p:nvSpPr>
            <p:cNvPr id="58" name="文本框 57"/>
            <p:cNvSpPr txBox="1"/>
            <p:nvPr/>
          </p:nvSpPr>
          <p:spPr>
            <a:xfrm>
              <a:off x="2892" y="2804"/>
              <a:ext cx="526" cy="725"/>
            </a:xfrm>
            <a:prstGeom prst="rect">
              <a:avLst/>
            </a:prstGeom>
            <a:noFill/>
          </p:spPr>
          <p:txBody>
            <a:bodyPr wrap="square" rtlCol="0">
              <a:spAutoFit/>
            </a:bodyPr>
            <a:p>
              <a:r>
                <a:rPr lang="en-US" altLang="zh-CN" sz="2400" b="1">
                  <a:solidFill>
                    <a:schemeClr val="bg1"/>
                  </a:solidFill>
                  <a:latin typeface="微软雅黑" panose="020B0503020204020204" pitchFamily="34" charset="-122"/>
                  <a:ea typeface="微软雅黑" panose="020B0503020204020204" pitchFamily="34" charset="-122"/>
                </a:rPr>
                <a:t>1</a:t>
              </a:r>
              <a:endParaRPr lang="en-US" altLang="zh-CN" sz="2400" b="1">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2891" y="4504"/>
              <a:ext cx="526" cy="725"/>
            </a:xfrm>
            <a:prstGeom prst="rect">
              <a:avLst/>
            </a:prstGeom>
            <a:noFill/>
          </p:spPr>
          <p:txBody>
            <a:bodyPr wrap="square" rtlCol="0">
              <a:spAutoFit/>
            </a:bodyPr>
            <a:p>
              <a:r>
                <a:rPr lang="en-US" altLang="zh-CN" sz="2400" b="1">
                  <a:solidFill>
                    <a:schemeClr val="bg1"/>
                  </a:solidFill>
                  <a:latin typeface="微软雅黑" panose="020B0503020204020204" pitchFamily="34" charset="-122"/>
                  <a:ea typeface="微软雅黑" panose="020B0503020204020204" pitchFamily="34" charset="-122"/>
                </a:rPr>
                <a:t>2</a:t>
              </a:r>
              <a:endParaRPr lang="en-US" altLang="zh-CN" sz="2400" b="1">
                <a:solidFill>
                  <a:schemeClr val="bg1"/>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2892" y="6205"/>
              <a:ext cx="526" cy="725"/>
            </a:xfrm>
            <a:prstGeom prst="rect">
              <a:avLst/>
            </a:prstGeom>
            <a:noFill/>
          </p:spPr>
          <p:txBody>
            <a:bodyPr wrap="square" rtlCol="0">
              <a:spAutoFit/>
            </a:bodyPr>
            <a:p>
              <a:r>
                <a:rPr lang="en-US" altLang="zh-CN" sz="2400" b="1">
                  <a:solidFill>
                    <a:schemeClr val="bg1"/>
                  </a:solidFill>
                  <a:latin typeface="微软雅黑" panose="020B0503020204020204" pitchFamily="34" charset="-122"/>
                  <a:ea typeface="微软雅黑" panose="020B0503020204020204" pitchFamily="34" charset="-122"/>
                </a:rPr>
                <a:t>3</a:t>
              </a:r>
              <a:endParaRPr lang="en-US" altLang="zh-CN" sz="2400" b="1">
                <a:solidFill>
                  <a:schemeClr val="bg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5481" y="2793"/>
              <a:ext cx="5153" cy="725"/>
            </a:xfrm>
            <a:prstGeom prst="rect">
              <a:avLst/>
            </a:prstGeom>
            <a:noFill/>
          </p:spPr>
          <p:txBody>
            <a:bodyPr wrap="square" rtlCol="0">
              <a:spAutoFit/>
            </a:bodyPr>
            <a:p>
              <a:pPr>
                <a:lnSpc>
                  <a:spcPct val="150000"/>
                </a:lnSpc>
              </a:pPr>
              <a:r>
                <a:rPr lang="zh-CN" altLang="en-US" sz="1600" b="1" dirty="0">
                  <a:latin typeface="微软雅黑" panose="020B0503020204020204" pitchFamily="34" charset="-122"/>
                  <a:ea typeface="微软雅黑" panose="020B0503020204020204" pitchFamily="34" charset="-122"/>
                </a:rPr>
                <a:t>网页关键字为英文时会出现段错误</a:t>
              </a:r>
              <a:endParaRPr lang="zh-CN" altLang="en-US" sz="1600" b="1" dirty="0">
                <a:latin typeface="微软雅黑" panose="020B0503020204020204" pitchFamily="34" charset="-122"/>
                <a:ea typeface="微软雅黑" panose="020B0503020204020204" pitchFamily="34" charset="-122"/>
              </a:endParaRPr>
            </a:p>
          </p:txBody>
        </p:sp>
        <p:sp>
          <p:nvSpPr>
            <p:cNvPr id="62" name="文本框 61"/>
            <p:cNvSpPr txBox="1"/>
            <p:nvPr/>
          </p:nvSpPr>
          <p:spPr>
            <a:xfrm>
              <a:off x="5839" y="4477"/>
              <a:ext cx="4286" cy="725"/>
            </a:xfrm>
            <a:prstGeom prst="rect">
              <a:avLst/>
            </a:prstGeom>
            <a:noFill/>
          </p:spPr>
          <p:txBody>
            <a:bodyPr wrap="square" rtlCol="0">
              <a:spAutoFit/>
            </a:bodyPr>
            <a:p>
              <a:pPr>
                <a:lnSpc>
                  <a:spcPct val="150000"/>
                </a:lnSpc>
              </a:pPr>
              <a:r>
                <a:rPr lang="zh-CN" altLang="en-US" sz="1600" b="1" dirty="0">
                  <a:latin typeface="微软雅黑" panose="020B0503020204020204" pitchFamily="34" charset="-122"/>
                  <a:ea typeface="微软雅黑" panose="020B0503020204020204" pitchFamily="34" charset="-122"/>
                </a:rPr>
                <a:t>关键字查询不能混杂中英文</a:t>
              </a:r>
              <a:endParaRPr lang="zh-CN" altLang="en-US" sz="1600" b="1" dirty="0">
                <a:latin typeface="微软雅黑" panose="020B0503020204020204" pitchFamily="34" charset="-122"/>
                <a:ea typeface="微软雅黑" panose="020B0503020204020204" pitchFamily="34" charset="-122"/>
              </a:endParaRPr>
            </a:p>
          </p:txBody>
        </p:sp>
        <p:sp>
          <p:nvSpPr>
            <p:cNvPr id="63" name="文本框 62"/>
            <p:cNvSpPr txBox="1"/>
            <p:nvPr/>
          </p:nvSpPr>
          <p:spPr>
            <a:xfrm>
              <a:off x="6062" y="6161"/>
              <a:ext cx="4301" cy="1307"/>
            </a:xfrm>
            <a:prstGeom prst="rect">
              <a:avLst/>
            </a:prstGeom>
            <a:noFill/>
          </p:spPr>
          <p:txBody>
            <a:bodyPr wrap="square" rtlCol="0">
              <a:spAutoFit/>
            </a:bodyPr>
            <a:p>
              <a:pPr>
                <a:lnSpc>
                  <a:spcPct val="150000"/>
                </a:lnSpc>
              </a:pPr>
              <a:r>
                <a:rPr lang="zh-CN" altLang="en-US" sz="1600" b="1" dirty="0">
                  <a:latin typeface="微软雅黑" panose="020B0503020204020204" pitchFamily="34" charset="-122"/>
                  <a:ea typeface="微软雅黑" panose="020B0503020204020204" pitchFamily="34" charset="-122"/>
                  <a:sym typeface="+mn-ea"/>
                </a:rPr>
                <a:t>网页查询中的摘要部分</a:t>
              </a:r>
              <a:endParaRPr lang="zh-CN" altLang="en-US" sz="1600" b="1" dirty="0">
                <a:latin typeface="微软雅黑" panose="020B0503020204020204" pitchFamily="34" charset="-122"/>
                <a:ea typeface="微软雅黑" panose="020B0503020204020204" pitchFamily="34" charset="-122"/>
              </a:endParaRPr>
            </a:p>
            <a:p>
              <a:pPr>
                <a:lnSpc>
                  <a:spcPct val="150000"/>
                </a:lnSpc>
              </a:pPr>
              <a:endParaRPr lang="zh-CN" altLang="en-US" sz="1600" b="1" dirty="0">
                <a:latin typeface="微软雅黑" panose="020B0503020204020204" pitchFamily="34" charset="-122"/>
                <a:ea typeface="微软雅黑" panose="020B0503020204020204" pitchFamily="34" charset="-122"/>
              </a:endParaRPr>
            </a:p>
          </p:txBody>
        </p:sp>
      </p:grpSp>
      <p:sp>
        <p:nvSpPr>
          <p:cNvPr id="3" name="矩形 2"/>
          <p:cNvSpPr/>
          <p:nvPr/>
        </p:nvSpPr>
        <p:spPr>
          <a:xfrm>
            <a:off x="2417445" y="4172585"/>
            <a:ext cx="5162550" cy="7531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p>
        </p:txBody>
      </p:sp>
      <p:sp>
        <p:nvSpPr>
          <p:cNvPr id="4" name="矩形 3"/>
          <p:cNvSpPr/>
          <p:nvPr/>
        </p:nvSpPr>
        <p:spPr>
          <a:xfrm>
            <a:off x="1577340" y="4178935"/>
            <a:ext cx="770890" cy="753110"/>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p>
        </p:txBody>
      </p:sp>
      <p:sp>
        <p:nvSpPr>
          <p:cNvPr id="5" name="文本框 4"/>
          <p:cNvSpPr txBox="1"/>
          <p:nvPr/>
        </p:nvSpPr>
        <p:spPr>
          <a:xfrm>
            <a:off x="1765935" y="4320540"/>
            <a:ext cx="334010" cy="460375"/>
          </a:xfrm>
          <a:prstGeom prst="rect">
            <a:avLst/>
          </a:prstGeom>
          <a:noFill/>
        </p:spPr>
        <p:txBody>
          <a:bodyPr wrap="square" rtlCol="0">
            <a:spAutoFit/>
          </a:bodyPr>
          <a:p>
            <a:r>
              <a:rPr lang="en-US" altLang="zh-CN" sz="2400" b="1">
                <a:solidFill>
                  <a:schemeClr val="bg1"/>
                </a:solidFill>
                <a:latin typeface="微软雅黑" panose="020B0503020204020204" pitchFamily="34" charset="-122"/>
                <a:ea typeface="微软雅黑" panose="020B0503020204020204" pitchFamily="34" charset="-122"/>
              </a:rPr>
              <a:t>4</a:t>
            </a:r>
            <a:endParaRPr lang="en-US" altLang="zh-CN" sz="2400" b="1">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779520" y="4371975"/>
            <a:ext cx="2265680" cy="368300"/>
          </a:xfrm>
          <a:prstGeom prst="rect">
            <a:avLst/>
          </a:prstGeom>
          <a:noFill/>
        </p:spPr>
        <p:txBody>
          <a:bodyPr wrap="none" rtlCol="0" anchor="t">
            <a:spAutoFit/>
          </a:bodyPr>
          <a:p>
            <a:r>
              <a:rPr lang="zh-CN" altLang="en-US" b="1" dirty="0">
                <a:latin typeface="微软雅黑" panose="020B0503020204020204" pitchFamily="34" charset="-122"/>
                <a:ea typeface="微软雅黑" panose="020B0503020204020204" pitchFamily="34" charset="-122"/>
                <a:sym typeface="+mn-ea"/>
              </a:rPr>
              <a:t>simhash的邪门bug</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2991485" y="114935"/>
            <a:ext cx="3997325" cy="457200"/>
          </a:xfrm>
        </p:spPr>
        <p:txBody>
          <a:bodyPr/>
          <a:lstStyle/>
          <a:p>
            <a:r>
              <a:rPr lang="zh-CN" altLang="en-US" b="1" dirty="0">
                <a:sym typeface="+mn-ea"/>
              </a:rPr>
              <a:t>网页关键字为英文时会出现段错误</a:t>
            </a:r>
            <a:endParaRPr lang="zh-CN" altLang="en-US" b="1" dirty="0">
              <a:latin typeface="微软雅黑" panose="020B0503020204020204" pitchFamily="34" charset="-122"/>
              <a:ea typeface="微软雅黑" panose="020B0503020204020204" pitchFamily="34" charset="-122"/>
            </a:endParaRPr>
          </a:p>
          <a:p>
            <a:endParaRPr lang="zh-CN" altLang="en-US" dirty="0"/>
          </a:p>
        </p:txBody>
      </p:sp>
      <p:sp>
        <p:nvSpPr>
          <p:cNvPr id="2" name="矩形 1"/>
          <p:cNvSpPr/>
          <p:nvPr/>
        </p:nvSpPr>
        <p:spPr>
          <a:xfrm>
            <a:off x="8312785" y="195580"/>
            <a:ext cx="572135"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stretch>
            <a:fillRect/>
          </a:stretch>
        </p:blipFill>
        <p:spPr>
          <a:xfrm>
            <a:off x="755015" y="3372485"/>
            <a:ext cx="2202180" cy="1219200"/>
          </a:xfrm>
          <a:prstGeom prst="rect">
            <a:avLst/>
          </a:prstGeom>
        </p:spPr>
      </p:pic>
      <p:pic>
        <p:nvPicPr>
          <p:cNvPr id="20" name="图片 19"/>
          <p:cNvPicPr>
            <a:picLocks noChangeAspect="1"/>
          </p:cNvPicPr>
          <p:nvPr/>
        </p:nvPicPr>
        <p:blipFill>
          <a:blip r:embed="rId2"/>
          <a:stretch>
            <a:fillRect/>
          </a:stretch>
        </p:blipFill>
        <p:spPr>
          <a:xfrm>
            <a:off x="3923665" y="1275715"/>
            <a:ext cx="4524375" cy="3315970"/>
          </a:xfrm>
          <a:prstGeom prst="rect">
            <a:avLst/>
          </a:prstGeom>
        </p:spPr>
      </p:pic>
      <p:cxnSp>
        <p:nvCxnSpPr>
          <p:cNvPr id="22" name="直接箭头连接符 21"/>
          <p:cNvCxnSpPr/>
          <p:nvPr/>
        </p:nvCxnSpPr>
        <p:spPr>
          <a:xfrm flipV="1">
            <a:off x="2987675" y="2787650"/>
            <a:ext cx="1151890" cy="1080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579745" y="2499360"/>
            <a:ext cx="1130935" cy="245110"/>
          </a:xfrm>
          <a:prstGeom prst="rect">
            <a:avLst/>
          </a:prstGeom>
          <a:noFill/>
        </p:spPr>
        <p:txBody>
          <a:bodyPr wrap="square" rtlCol="0">
            <a:spAutoFit/>
          </a:bodyPr>
          <a:p>
            <a:r>
              <a:rPr lang="zh-CN" altLang="en-US" sz="1000" b="1">
                <a:solidFill>
                  <a:schemeClr val="tx2">
                    <a:lumMod val="60000"/>
                    <a:lumOff val="40000"/>
                  </a:schemeClr>
                </a:solidFill>
                <a:latin typeface="微软雅黑" panose="020B0503020204020204" pitchFamily="34" charset="-122"/>
                <a:ea typeface="微软雅黑" panose="020B0503020204020204" pitchFamily="34" charset="-122"/>
              </a:rPr>
              <a:t>提前在这里结束</a:t>
            </a:r>
            <a:endParaRPr lang="zh-CN" altLang="en-US" sz="1000" b="1">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3"/>
          <a:stretch>
            <a:fillRect/>
          </a:stretch>
        </p:blipFill>
        <p:spPr>
          <a:xfrm>
            <a:off x="251460" y="2225675"/>
            <a:ext cx="3543300" cy="792480"/>
          </a:xfrm>
          <a:prstGeom prst="rect">
            <a:avLst/>
          </a:prstGeom>
        </p:spPr>
      </p:pic>
      <p:sp>
        <p:nvSpPr>
          <p:cNvPr id="26" name="文本框 25"/>
          <p:cNvSpPr txBox="1"/>
          <p:nvPr/>
        </p:nvSpPr>
        <p:spPr>
          <a:xfrm>
            <a:off x="323215" y="1059815"/>
            <a:ext cx="3554095" cy="860425"/>
          </a:xfrm>
          <a:prstGeom prst="rect">
            <a:avLst/>
          </a:prstGeom>
          <a:noFill/>
          <a:ln w="9525">
            <a:noFill/>
          </a:ln>
        </p:spPr>
        <p:txBody>
          <a:bodyPr wrap="square">
            <a:spAutoFit/>
          </a:bodyPr>
          <a:p>
            <a:pPr indent="127000"/>
            <a:r>
              <a:rPr lang="zh-CN" altLang="en-US" b="1">
                <a:solidFill>
                  <a:schemeClr val="tx2">
                    <a:lumMod val="75000"/>
                  </a:schemeClr>
                </a:solidFill>
                <a:latin typeface="微软雅黑" panose="020B0503020204020204" pitchFamily="34" charset="-122"/>
                <a:ea typeface="微软雅黑" panose="020B0503020204020204" pitchFamily="34" charset="-122"/>
              </a:rPr>
              <a:t>解决方案：</a:t>
            </a:r>
            <a:endParaRPr lang="zh-CN" altLang="en-US" b="1">
              <a:solidFill>
                <a:schemeClr val="tx2">
                  <a:lumMod val="75000"/>
                </a:schemeClr>
              </a:solidFill>
              <a:latin typeface="微软雅黑" panose="020B0503020204020204" pitchFamily="34" charset="-122"/>
              <a:ea typeface="微软雅黑" panose="020B0503020204020204" pitchFamily="34" charset="-122"/>
            </a:endParaRPr>
          </a:p>
          <a:p>
            <a:pPr indent="127000"/>
            <a:r>
              <a:rPr lang="zh-CN" altLang="en-US" sz="1600">
                <a:solidFill>
                  <a:schemeClr val="tx2">
                    <a:lumMod val="75000"/>
                  </a:schemeClr>
                </a:solidFill>
                <a:latin typeface="微软雅黑" panose="020B0503020204020204" pitchFamily="34" charset="-122"/>
                <a:ea typeface="微软雅黑" panose="020B0503020204020204" pitchFamily="34" charset="-122"/>
              </a:rPr>
              <a:t> </a:t>
            </a:r>
            <a:r>
              <a:rPr lang="en-US" altLang="zh-CN" sz="1600">
                <a:solidFill>
                  <a:schemeClr val="tx2">
                    <a:lumMod val="75000"/>
                  </a:schemeClr>
                </a:solidFill>
                <a:latin typeface="微软雅黑" panose="020B0503020204020204" pitchFamily="34" charset="-122"/>
                <a:ea typeface="微软雅黑" panose="020B0503020204020204" pitchFamily="34" charset="-122"/>
              </a:rPr>
              <a:t>    </a:t>
            </a:r>
            <a:r>
              <a:rPr lang="zh-CN" altLang="en-US" sz="1600">
                <a:solidFill>
                  <a:schemeClr val="tx2">
                    <a:lumMod val="75000"/>
                  </a:schemeClr>
                </a:solidFill>
                <a:latin typeface="微软雅黑" panose="020B0503020204020204" pitchFamily="34" charset="-122"/>
                <a:ea typeface="微软雅黑" panose="020B0503020204020204" pitchFamily="34" charset="-122"/>
              </a:rPr>
              <a:t>在将查询词切词结果存放完毕后，判断是否为空，若为空则提前终止</a:t>
            </a:r>
            <a:endParaRPr lang="zh-CN" altLang="en-US" sz="1600">
              <a:solidFill>
                <a:schemeClr val="tx2">
                  <a:lumMod val="75000"/>
                </a:schemeClr>
              </a:solidFill>
              <a:latin typeface="微软雅黑" panose="020B0503020204020204" pitchFamily="34" charset="-122"/>
              <a:ea typeface="微软雅黑" panose="020B0503020204020204" pitchFamily="34"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5292090" y="1203325"/>
            <a:ext cx="3441065" cy="3602990"/>
          </a:xfrm>
          <a:prstGeom prst="rect">
            <a:avLst/>
          </a:prstGeom>
        </p:spPr>
      </p:pic>
      <p:pic>
        <p:nvPicPr>
          <p:cNvPr id="9" name="图片 8"/>
          <p:cNvPicPr>
            <a:picLocks noChangeAspect="1"/>
          </p:cNvPicPr>
          <p:nvPr/>
        </p:nvPicPr>
        <p:blipFill>
          <a:blip r:embed="rId2"/>
          <a:stretch>
            <a:fillRect/>
          </a:stretch>
        </p:blipFill>
        <p:spPr>
          <a:xfrm>
            <a:off x="394970" y="2355850"/>
            <a:ext cx="3923665" cy="2215515"/>
          </a:xfrm>
          <a:prstGeom prst="rect">
            <a:avLst/>
          </a:prstGeom>
        </p:spPr>
      </p:pic>
      <p:sp>
        <p:nvSpPr>
          <p:cNvPr id="6" name="文本占位符 5"/>
          <p:cNvSpPr>
            <a:spLocks noGrp="1"/>
          </p:cNvSpPr>
          <p:nvPr>
            <p:ph type="body" sz="quarter" idx="10"/>
          </p:nvPr>
        </p:nvSpPr>
        <p:spPr>
          <a:xfrm>
            <a:off x="2991485" y="114935"/>
            <a:ext cx="3997325" cy="457200"/>
          </a:xfrm>
        </p:spPr>
        <p:txBody>
          <a:bodyPr/>
          <a:lstStyle/>
          <a:p>
            <a:r>
              <a:rPr lang="zh-CN" altLang="en-US" b="1" dirty="0">
                <a:sym typeface="+mn-ea"/>
              </a:rPr>
              <a:t>关键字查询不能混杂中英文</a:t>
            </a:r>
            <a:endParaRPr lang="zh-CN" altLang="en-US" b="1" dirty="0">
              <a:latin typeface="微软雅黑" panose="020B0503020204020204" pitchFamily="34" charset="-122"/>
              <a:ea typeface="微软雅黑" panose="020B0503020204020204" pitchFamily="34" charset="-122"/>
            </a:endParaRPr>
          </a:p>
          <a:p>
            <a:endParaRPr lang="zh-CN" altLang="en-US" dirty="0"/>
          </a:p>
        </p:txBody>
      </p:sp>
      <p:sp>
        <p:nvSpPr>
          <p:cNvPr id="2" name="矩形 1"/>
          <p:cNvSpPr/>
          <p:nvPr/>
        </p:nvSpPr>
        <p:spPr>
          <a:xfrm>
            <a:off x="8312785" y="195580"/>
            <a:ext cx="572135"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23215" y="854075"/>
            <a:ext cx="4511040" cy="1106805"/>
          </a:xfrm>
          <a:prstGeom prst="rect">
            <a:avLst/>
          </a:prstGeom>
          <a:noFill/>
          <a:ln w="9525">
            <a:noFill/>
          </a:ln>
        </p:spPr>
        <p:txBody>
          <a:bodyPr wrap="square">
            <a:spAutoFit/>
          </a:bodyPr>
          <a:p>
            <a:pPr indent="127000"/>
            <a:r>
              <a:rPr lang="en-US" altLang="zh-CN" b="1">
                <a:solidFill>
                  <a:schemeClr val="tx2">
                    <a:lumMod val="75000"/>
                  </a:schemeClr>
                </a:solidFill>
                <a:latin typeface="微软雅黑" panose="020B0503020204020204" pitchFamily="34" charset="-122"/>
                <a:ea typeface="微软雅黑" panose="020B0503020204020204" pitchFamily="34" charset="-122"/>
              </a:rPr>
              <a:t>BUG</a:t>
            </a:r>
            <a:r>
              <a:rPr lang="zh-CN" altLang="en-US" b="1">
                <a:solidFill>
                  <a:schemeClr val="tx2">
                    <a:lumMod val="75000"/>
                  </a:schemeClr>
                </a:solidFill>
                <a:latin typeface="微软雅黑" panose="020B0503020204020204" pitchFamily="34" charset="-122"/>
                <a:ea typeface="微软雅黑" panose="020B0503020204020204" pitchFamily="34" charset="-122"/>
              </a:rPr>
              <a:t>原因：</a:t>
            </a:r>
            <a:endParaRPr lang="zh-CN" altLang="en-US" b="1">
              <a:solidFill>
                <a:schemeClr val="tx2">
                  <a:lumMod val="75000"/>
                </a:schemeClr>
              </a:solidFill>
              <a:latin typeface="微软雅黑" panose="020B0503020204020204" pitchFamily="34" charset="-122"/>
              <a:ea typeface="微软雅黑" panose="020B0503020204020204" pitchFamily="34" charset="-122"/>
            </a:endParaRPr>
          </a:p>
          <a:p>
            <a:pPr indent="127000"/>
            <a:r>
              <a:rPr lang="zh-CN" altLang="en-US" sz="1600">
                <a:solidFill>
                  <a:schemeClr val="tx2">
                    <a:lumMod val="75000"/>
                  </a:schemeClr>
                </a:solidFill>
                <a:latin typeface="微软雅黑" panose="020B0503020204020204" pitchFamily="34" charset="-122"/>
                <a:ea typeface="微软雅黑" panose="020B0503020204020204" pitchFamily="34" charset="-122"/>
              </a:rPr>
              <a:t> </a:t>
            </a:r>
            <a:r>
              <a:rPr lang="en-US" altLang="zh-CN" sz="1600">
                <a:solidFill>
                  <a:schemeClr val="tx2">
                    <a:lumMod val="75000"/>
                  </a:schemeClr>
                </a:solidFill>
                <a:latin typeface="微软雅黑" panose="020B0503020204020204" pitchFamily="34" charset="-122"/>
                <a:ea typeface="微软雅黑" panose="020B0503020204020204" pitchFamily="34" charset="-122"/>
              </a:rPr>
              <a:t>    </a:t>
            </a:r>
            <a:r>
              <a:rPr lang="zh-CN" altLang="en-US" sz="1600">
                <a:solidFill>
                  <a:schemeClr val="tx2">
                    <a:lumMod val="75000"/>
                  </a:schemeClr>
                </a:solidFill>
                <a:latin typeface="微软雅黑" panose="020B0503020204020204" pitchFamily="34" charset="-122"/>
                <a:ea typeface="微软雅黑" panose="020B0503020204020204" pitchFamily="34" charset="-122"/>
              </a:rPr>
              <a:t>最初计算字符串长度的方式是以默认全为中文或全为英文进行的，即默认每个字符长度单位一致</a:t>
            </a:r>
            <a:endParaRPr lang="zh-CN" altLang="en-US" sz="1600">
              <a:solidFill>
                <a:schemeClr val="tx2">
                  <a:lumMod val="75000"/>
                </a:schemeClr>
              </a:solidFill>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flipH="1">
            <a:off x="3563620" y="1707515"/>
            <a:ext cx="71755" cy="93599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8" name="直接箭头连接符 7"/>
          <p:cNvCxnSpPr/>
          <p:nvPr/>
        </p:nvCxnSpPr>
        <p:spPr>
          <a:xfrm>
            <a:off x="4355465" y="2787650"/>
            <a:ext cx="1080135" cy="504190"/>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496050" y="2355850"/>
            <a:ext cx="236220" cy="873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94970" y="885825"/>
            <a:ext cx="4511040" cy="4307840"/>
          </a:xfrm>
          <a:prstGeom prst="rect">
            <a:avLst/>
          </a:prstGeom>
          <a:noFill/>
          <a:ln w="9525">
            <a:noFill/>
          </a:ln>
        </p:spPr>
        <p:txBody>
          <a:bodyPr wrap="square">
            <a:spAutoFit/>
          </a:bodyPr>
          <a:p>
            <a:pPr indent="127000"/>
            <a:r>
              <a:rPr lang="zh-CN" b="1">
                <a:solidFill>
                  <a:schemeClr val="tx2">
                    <a:lumMod val="75000"/>
                  </a:schemeClr>
                </a:solidFill>
                <a:latin typeface="微软雅黑" panose="020B0503020204020204" pitchFamily="34" charset="-122"/>
                <a:ea typeface="微软雅黑" panose="020B0503020204020204" pitchFamily="34" charset="-122"/>
              </a:rPr>
              <a:t>解决方案</a:t>
            </a:r>
            <a:r>
              <a:rPr lang="zh-CN" altLang="en-US" b="1">
                <a:solidFill>
                  <a:schemeClr val="tx2">
                    <a:lumMod val="75000"/>
                  </a:schemeClr>
                </a:solidFill>
                <a:latin typeface="微软雅黑" panose="020B0503020204020204" pitchFamily="34" charset="-122"/>
                <a:ea typeface="微软雅黑" panose="020B0503020204020204" pitchFamily="34" charset="-122"/>
              </a:rPr>
              <a:t>：</a:t>
            </a:r>
            <a:endParaRPr lang="zh-CN" altLang="en-US" b="1">
              <a:solidFill>
                <a:schemeClr val="tx2">
                  <a:lumMod val="7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p"/>
            </a:pPr>
            <a:r>
              <a:rPr lang="zh-CN" altLang="en-US" sz="1600">
                <a:solidFill>
                  <a:schemeClr val="tx2">
                    <a:lumMod val="75000"/>
                  </a:schemeClr>
                </a:solidFill>
                <a:latin typeface="微软雅黑" panose="020B0503020204020204" pitchFamily="34" charset="-122"/>
                <a:ea typeface="微软雅黑" panose="020B0503020204020204" pitchFamily="34" charset="-122"/>
                <a:sym typeface="+mn-ea"/>
              </a:rPr>
              <a:t>之前出现</a:t>
            </a:r>
            <a:r>
              <a:rPr lang="en-US" altLang="zh-CN" sz="1600">
                <a:solidFill>
                  <a:schemeClr val="tx2">
                    <a:lumMod val="75000"/>
                  </a:schemeClr>
                </a:solidFill>
                <a:latin typeface="微软雅黑" panose="020B0503020204020204" pitchFamily="34" charset="-122"/>
                <a:ea typeface="微软雅黑" panose="020B0503020204020204" pitchFamily="34" charset="-122"/>
                <a:sym typeface="+mn-ea"/>
              </a:rPr>
              <a:t>bug</a:t>
            </a:r>
            <a:r>
              <a:rPr lang="zh-CN" altLang="en-US" sz="1600">
                <a:solidFill>
                  <a:schemeClr val="tx2">
                    <a:lumMod val="75000"/>
                  </a:schemeClr>
                </a:solidFill>
                <a:latin typeface="微软雅黑" panose="020B0503020204020204" pitchFamily="34" charset="-122"/>
                <a:ea typeface="微软雅黑" panose="020B0503020204020204" pitchFamily="34" charset="-122"/>
                <a:sym typeface="+mn-ea"/>
              </a:rPr>
              <a:t>是因为是以读取到的第一个字符长度作为默认字符长度单位</a:t>
            </a:r>
            <a:endParaRPr lang="zh-CN" altLang="en-US" sz="1600">
              <a:solidFill>
                <a:schemeClr val="tx2">
                  <a:lumMod val="75000"/>
                </a:schemeClr>
              </a:solidFill>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charset="0"/>
              <a:buChar char="p"/>
            </a:pPr>
            <a:endParaRPr lang="zh-CN" altLang="en-US" sz="1600">
              <a:solidFill>
                <a:schemeClr val="tx2">
                  <a:lumMod val="75000"/>
                </a:schemeClr>
              </a:solidFill>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charset="0"/>
              <a:buChar char="p"/>
            </a:pPr>
            <a:r>
              <a:rPr lang="zh-CN" altLang="en-US" sz="1600">
                <a:solidFill>
                  <a:schemeClr val="tx2">
                    <a:lumMod val="75000"/>
                  </a:schemeClr>
                </a:solidFill>
                <a:latin typeface="微软雅黑" panose="020B0503020204020204" pitchFamily="34" charset="-122"/>
                <a:ea typeface="微软雅黑" panose="020B0503020204020204" pitchFamily="34" charset="-122"/>
                <a:sym typeface="+mn-ea"/>
              </a:rPr>
              <a:t>比如输入</a:t>
            </a:r>
            <a:r>
              <a:rPr lang="en-US" altLang="zh-CN" sz="1600">
                <a:solidFill>
                  <a:schemeClr val="tx2">
                    <a:lumMod val="60000"/>
                    <a:lumOff val="40000"/>
                  </a:schemeClr>
                </a:solidFill>
                <a:latin typeface="微软雅黑" panose="020B0503020204020204" pitchFamily="34" charset="-122"/>
                <a:ea typeface="微软雅黑" panose="020B0503020204020204" pitchFamily="34" charset="-122"/>
                <a:sym typeface="+mn-ea"/>
              </a:rPr>
              <a:t>“</a:t>
            </a:r>
            <a:r>
              <a:rPr lang="zh-CN" altLang="en-US" sz="1600">
                <a:solidFill>
                  <a:schemeClr val="tx2">
                    <a:lumMod val="60000"/>
                    <a:lumOff val="40000"/>
                  </a:schemeClr>
                </a:solidFill>
                <a:latin typeface="微软雅黑" panose="020B0503020204020204" pitchFamily="34" charset="-122"/>
                <a:ea typeface="微软雅黑" panose="020B0503020204020204" pitchFamily="34" charset="-122"/>
                <a:sym typeface="+mn-ea"/>
              </a:rPr>
              <a:t>你好</a:t>
            </a:r>
            <a:r>
              <a:rPr lang="en-US" altLang="zh-CN" sz="1600">
                <a:solidFill>
                  <a:schemeClr val="tx2">
                    <a:lumMod val="60000"/>
                    <a:lumOff val="40000"/>
                  </a:schemeClr>
                </a:solidFill>
                <a:latin typeface="微软雅黑" panose="020B0503020204020204" pitchFamily="34" charset="-122"/>
                <a:ea typeface="微软雅黑" panose="020B0503020204020204" pitchFamily="34" charset="-122"/>
                <a:sym typeface="+mn-ea"/>
              </a:rPr>
              <a:t>abc”</a:t>
            </a:r>
            <a:r>
              <a:rPr lang="zh-CN" altLang="en-US" sz="1600">
                <a:solidFill>
                  <a:schemeClr val="tx2">
                    <a:lumMod val="75000"/>
                  </a:schemeClr>
                </a:solidFill>
                <a:latin typeface="微软雅黑" panose="020B0503020204020204" pitchFamily="34" charset="-122"/>
                <a:ea typeface="微软雅黑" panose="020B0503020204020204" pitchFamily="34" charset="-122"/>
                <a:sym typeface="+mn-ea"/>
              </a:rPr>
              <a:t>，就会将其字符长度单位统一视为</a:t>
            </a:r>
            <a:r>
              <a:rPr lang="en-US" altLang="zh-CN" sz="1600">
                <a:solidFill>
                  <a:schemeClr val="tx2">
                    <a:lumMod val="75000"/>
                  </a:schemeClr>
                </a:solidFill>
                <a:latin typeface="微软雅黑" panose="020B0503020204020204" pitchFamily="34" charset="-122"/>
                <a:ea typeface="微软雅黑" panose="020B0503020204020204" pitchFamily="34" charset="-122"/>
                <a:sym typeface="+mn-ea"/>
              </a:rPr>
              <a:t>3</a:t>
            </a:r>
            <a:r>
              <a:rPr lang="zh-CN" altLang="en-US" sz="1600">
                <a:solidFill>
                  <a:schemeClr val="tx2">
                    <a:lumMod val="75000"/>
                  </a:schemeClr>
                </a:solidFill>
                <a:latin typeface="微软雅黑" panose="020B0503020204020204" pitchFamily="34" charset="-122"/>
                <a:ea typeface="微软雅黑" panose="020B0503020204020204" pitchFamily="34" charset="-122"/>
                <a:sym typeface="+mn-ea"/>
              </a:rPr>
              <a:t>个字节，输入</a:t>
            </a:r>
            <a:r>
              <a:rPr lang="en-US" altLang="zh-CN" sz="1600" b="1">
                <a:solidFill>
                  <a:schemeClr val="tx2">
                    <a:lumMod val="60000"/>
                    <a:lumOff val="40000"/>
                  </a:schemeClr>
                </a:solidFill>
                <a:latin typeface="微软雅黑" panose="020B0503020204020204" pitchFamily="34" charset="-122"/>
                <a:ea typeface="微软雅黑" panose="020B0503020204020204" pitchFamily="34" charset="-122"/>
                <a:sym typeface="+mn-ea"/>
              </a:rPr>
              <a:t>“abc</a:t>
            </a:r>
            <a:r>
              <a:rPr lang="zh-CN" altLang="en-US" sz="1600" b="1">
                <a:solidFill>
                  <a:schemeClr val="tx2">
                    <a:lumMod val="60000"/>
                    <a:lumOff val="40000"/>
                  </a:schemeClr>
                </a:solidFill>
                <a:latin typeface="微软雅黑" panose="020B0503020204020204" pitchFamily="34" charset="-122"/>
                <a:ea typeface="微软雅黑" panose="020B0503020204020204" pitchFamily="34" charset="-122"/>
                <a:sym typeface="+mn-ea"/>
              </a:rPr>
              <a:t>你好</a:t>
            </a:r>
            <a:r>
              <a:rPr lang="en-US" altLang="zh-CN" sz="1600" b="1">
                <a:solidFill>
                  <a:schemeClr val="tx2">
                    <a:lumMod val="60000"/>
                    <a:lumOff val="40000"/>
                  </a:schemeClr>
                </a:solidFill>
                <a:latin typeface="微软雅黑" panose="020B0503020204020204" pitchFamily="34" charset="-122"/>
                <a:ea typeface="微软雅黑" panose="020B0503020204020204" pitchFamily="34" charset="-122"/>
                <a:sym typeface="+mn-ea"/>
              </a:rPr>
              <a:t>”</a:t>
            </a:r>
            <a:r>
              <a:rPr lang="zh-CN" altLang="en-US" sz="1600">
                <a:solidFill>
                  <a:schemeClr val="tx2">
                    <a:lumMod val="75000"/>
                  </a:schemeClr>
                </a:solidFill>
                <a:latin typeface="微软雅黑" panose="020B0503020204020204" pitchFamily="34" charset="-122"/>
                <a:ea typeface="微软雅黑" panose="020B0503020204020204" pitchFamily="34" charset="-122"/>
                <a:sym typeface="+mn-ea"/>
              </a:rPr>
              <a:t>，会将其字符长度单位统一视为</a:t>
            </a:r>
            <a:r>
              <a:rPr lang="en-US" altLang="zh-CN" sz="1600">
                <a:solidFill>
                  <a:schemeClr val="tx2">
                    <a:lumMod val="75000"/>
                  </a:schemeClr>
                </a:solidFill>
                <a:latin typeface="微软雅黑" panose="020B0503020204020204" pitchFamily="34" charset="-122"/>
                <a:ea typeface="微软雅黑" panose="020B0503020204020204" pitchFamily="34" charset="-122"/>
                <a:sym typeface="+mn-ea"/>
              </a:rPr>
              <a:t>1</a:t>
            </a:r>
            <a:r>
              <a:rPr lang="zh-CN" altLang="en-US" sz="1600">
                <a:solidFill>
                  <a:schemeClr val="tx2">
                    <a:lumMod val="75000"/>
                  </a:schemeClr>
                </a:solidFill>
                <a:latin typeface="微软雅黑" panose="020B0503020204020204" pitchFamily="34" charset="-122"/>
                <a:ea typeface="微软雅黑" panose="020B0503020204020204" pitchFamily="34" charset="-122"/>
                <a:sym typeface="+mn-ea"/>
              </a:rPr>
              <a:t>个字节，有悖实际</a:t>
            </a:r>
            <a:r>
              <a:rPr lang="zh-CN" altLang="en-US" sz="1600">
                <a:solidFill>
                  <a:schemeClr val="tx2">
                    <a:lumMod val="75000"/>
                  </a:schemeClr>
                </a:solidFill>
                <a:latin typeface="微软雅黑" panose="020B0503020204020204" pitchFamily="34" charset="-122"/>
                <a:ea typeface="微软雅黑" panose="020B0503020204020204" pitchFamily="34" charset="-122"/>
              </a:rPr>
              <a:t> </a:t>
            </a:r>
            <a:endParaRPr lang="zh-CN" altLang="en-US" sz="1600">
              <a:solidFill>
                <a:schemeClr val="tx2">
                  <a:lumMod val="75000"/>
                </a:schemeClr>
              </a:solidFill>
              <a:latin typeface="微软雅黑" panose="020B0503020204020204" pitchFamily="34" charset="-122"/>
              <a:ea typeface="微软雅黑" panose="020B0503020204020204" pitchFamily="34" charset="-122"/>
            </a:endParaRPr>
          </a:p>
          <a:p>
            <a:pPr indent="0">
              <a:lnSpc>
                <a:spcPct val="150000"/>
              </a:lnSpc>
              <a:buFont typeface="Wingdings" panose="05000000000000000000" charset="0"/>
              <a:buNone/>
            </a:pPr>
            <a:r>
              <a:rPr lang="en-US" altLang="zh-CN" sz="1600">
                <a:solidFill>
                  <a:schemeClr val="tx2">
                    <a:lumMod val="75000"/>
                  </a:schemeClr>
                </a:solidFill>
                <a:latin typeface="微软雅黑" panose="020B0503020204020204" pitchFamily="34" charset="-122"/>
                <a:ea typeface="微软雅黑" panose="020B0503020204020204" pitchFamily="34" charset="-122"/>
              </a:rPr>
              <a:t>   </a:t>
            </a:r>
            <a:endParaRPr lang="en-US" altLang="zh-CN" sz="1600">
              <a:solidFill>
                <a:schemeClr val="tx2">
                  <a:lumMod val="7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p"/>
            </a:pPr>
            <a:r>
              <a:rPr lang="zh-CN" altLang="en-US" sz="1600">
                <a:solidFill>
                  <a:schemeClr val="tx2">
                    <a:lumMod val="75000"/>
                  </a:schemeClr>
                </a:solidFill>
                <a:latin typeface="微软雅黑" panose="020B0503020204020204" pitchFamily="34" charset="-122"/>
                <a:ea typeface="微软雅黑" panose="020B0503020204020204" pitchFamily="34" charset="-122"/>
              </a:rPr>
              <a:t>故增加</a:t>
            </a:r>
            <a:r>
              <a:rPr lang="en-US" altLang="zh-CN" sz="1600" b="1">
                <a:solidFill>
                  <a:schemeClr val="accent1"/>
                </a:solidFill>
                <a:latin typeface="微软雅黑" panose="020B0503020204020204" pitchFamily="34" charset="-122"/>
                <a:ea typeface="微软雅黑" panose="020B0503020204020204" pitchFamily="34" charset="-122"/>
              </a:rPr>
              <a:t>length</a:t>
            </a:r>
            <a:r>
              <a:rPr lang="zh-CN" altLang="en-US" sz="1600" b="1">
                <a:solidFill>
                  <a:schemeClr val="accent1"/>
                </a:solidFill>
                <a:latin typeface="微软雅黑" panose="020B0503020204020204" pitchFamily="34" charset="-122"/>
                <a:ea typeface="微软雅黑" panose="020B0503020204020204" pitchFamily="34" charset="-122"/>
              </a:rPr>
              <a:t>函数</a:t>
            </a:r>
            <a:r>
              <a:rPr lang="zh-CN" altLang="en-US" sz="1600">
                <a:solidFill>
                  <a:schemeClr val="tx2">
                    <a:lumMod val="75000"/>
                  </a:schemeClr>
                </a:solidFill>
                <a:latin typeface="微软雅黑" panose="020B0503020204020204" pitchFamily="34" charset="-122"/>
                <a:ea typeface="微软雅黑" panose="020B0503020204020204" pitchFamily="34" charset="-122"/>
              </a:rPr>
              <a:t>，对每个字符长度单位进行逐一计算，获得实际的长度</a:t>
            </a:r>
            <a:endParaRPr lang="zh-CN" altLang="en-US" sz="1600">
              <a:solidFill>
                <a:schemeClr val="tx2">
                  <a:lumMod val="75000"/>
                </a:schemeClr>
              </a:solidFill>
              <a:latin typeface="微软雅黑" panose="020B0503020204020204" pitchFamily="34" charset="-122"/>
              <a:ea typeface="微软雅黑" panose="020B0503020204020204" pitchFamily="34" charset="-122"/>
            </a:endParaRPr>
          </a:p>
          <a:p>
            <a:pPr marL="285750" indent="-285750"/>
            <a:endParaRPr lang="zh-CN" altLang="en-US" sz="1600">
              <a:solidFill>
                <a:schemeClr val="tx2">
                  <a:lumMod val="75000"/>
                </a:schemeClr>
              </a:solidFill>
              <a:latin typeface="微软雅黑" panose="020B0503020204020204" pitchFamily="34" charset="-122"/>
              <a:ea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2991485" y="114935"/>
            <a:ext cx="3997325" cy="457200"/>
          </a:xfrm>
        </p:spPr>
        <p:txBody>
          <a:bodyPr/>
          <a:lstStyle/>
          <a:p>
            <a:r>
              <a:rPr lang="zh-CN" altLang="en-US" b="1" dirty="0">
                <a:sym typeface="+mn-ea"/>
              </a:rPr>
              <a:t>网页查询中的摘要部分</a:t>
            </a:r>
            <a:endParaRPr lang="zh-CN" altLang="en-US" b="1" dirty="0">
              <a:latin typeface="微软雅黑" panose="020B0503020204020204" pitchFamily="34" charset="-122"/>
              <a:ea typeface="微软雅黑" panose="020B0503020204020204" pitchFamily="34" charset="-122"/>
            </a:endParaRPr>
          </a:p>
          <a:p>
            <a:endParaRPr lang="zh-CN" altLang="en-US" dirty="0"/>
          </a:p>
        </p:txBody>
      </p:sp>
      <p:sp>
        <p:nvSpPr>
          <p:cNvPr id="2" name="矩形 1"/>
          <p:cNvSpPr/>
          <p:nvPr/>
        </p:nvSpPr>
        <p:spPr>
          <a:xfrm>
            <a:off x="8312785" y="195580"/>
            <a:ext cx="572135"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1"/>
          <p:cNvSpPr/>
          <p:nvPr/>
        </p:nvSpPr>
        <p:spPr>
          <a:xfrm>
            <a:off x="3001423" y="1216454"/>
            <a:ext cx="4284655" cy="739798"/>
          </a:xfrm>
          <a:prstGeom prst="rect">
            <a:avLst/>
          </a:prstGeom>
          <a:solidFill>
            <a:schemeClr val="bg1">
              <a:lumMod val="75000"/>
            </a:schemeClr>
          </a:solidFill>
          <a:ln w="3175" cap="flat" cmpd="sng" algn="ctr">
            <a:solidFill>
              <a:srgbClr val="EAEAEA"/>
            </a:solidFill>
            <a:prstDash val="solid"/>
          </a:ln>
          <a:effectLst/>
        </p:spPr>
        <p:txBody>
          <a:bodyPr lIns="135000" anchor="ctr"/>
          <a:lstStyle/>
          <a:p>
            <a:pPr marL="128905" indent="-128905">
              <a:lnSpc>
                <a:spcPct val="150000"/>
              </a:lnSpc>
              <a:buFont typeface="Arial" panose="020B0604020202020204" pitchFamily="34" charset="0"/>
              <a:buChar char="•"/>
              <a:defRPr/>
            </a:pPr>
            <a:endParaRPr lang="zh-CN" altLang="en-US" sz="1200" kern="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 name="深色1"/>
          <p:cNvSpPr/>
          <p:nvPr/>
        </p:nvSpPr>
        <p:spPr>
          <a:xfrm>
            <a:off x="1850197" y="1216455"/>
            <a:ext cx="1068736" cy="986246"/>
          </a:xfrm>
          <a:custGeom>
            <a:avLst/>
            <a:gdLst/>
            <a:ahLst/>
            <a:cxnLst/>
            <a:rect l="l" t="t" r="r" b="b"/>
            <a:pathLst>
              <a:path w="1871662" h="1727200">
                <a:moveTo>
                  <a:pt x="0" y="0"/>
                </a:moveTo>
                <a:lnTo>
                  <a:pt x="1871662" y="0"/>
                </a:lnTo>
                <a:lnTo>
                  <a:pt x="1871662" y="1308095"/>
                </a:lnTo>
                <a:lnTo>
                  <a:pt x="935831" y="1727200"/>
                </a:lnTo>
                <a:lnTo>
                  <a:pt x="0" y="1308095"/>
                </a:lnTo>
                <a:close/>
              </a:path>
            </a:pathLst>
          </a:custGeom>
          <a:solidFill>
            <a:srgbClr val="10253F"/>
          </a:solidFill>
          <a:ln w="25400" cap="flat" cmpd="sng" algn="ctr">
            <a:noFill/>
            <a:prstDash val="solid"/>
          </a:ln>
          <a:effectLst/>
        </p:spPr>
        <p:txBody>
          <a:bodyPr bIns="243000" anchor="ctr"/>
          <a:lstStyle/>
          <a:p>
            <a:pPr algn="ctr">
              <a:lnSpc>
                <a:spcPct val="120000"/>
              </a:lnSpc>
              <a:defRPr/>
            </a:pPr>
            <a:r>
              <a:rPr lang="en-US" sz="1200" b="1" kern="0" dirty="0" smtClean="0">
                <a:solidFill>
                  <a:schemeClr val="bg1"/>
                </a:solidFill>
                <a:latin typeface="微软雅黑" panose="020B0503020204020204" pitchFamily="34" charset="-122"/>
                <a:ea typeface="微软雅黑" panose="020B0503020204020204" pitchFamily="34" charset="-122"/>
              </a:rPr>
              <a:t>1</a:t>
            </a:r>
            <a:endParaRPr lang="en-US" sz="1200" b="1" kern="0" dirty="0">
              <a:solidFill>
                <a:schemeClr val="bg1"/>
              </a:solidFill>
              <a:latin typeface="微软雅黑" panose="020B0503020204020204" pitchFamily="34" charset="-122"/>
              <a:ea typeface="微软雅黑" panose="020B0503020204020204" pitchFamily="34" charset="-122"/>
            </a:endParaRPr>
          </a:p>
        </p:txBody>
      </p:sp>
      <p:sp>
        <p:nvSpPr>
          <p:cNvPr id="34" name="文本2"/>
          <p:cNvSpPr/>
          <p:nvPr/>
        </p:nvSpPr>
        <p:spPr>
          <a:xfrm>
            <a:off x="3001421" y="2081232"/>
            <a:ext cx="4302515" cy="738481"/>
          </a:xfrm>
          <a:prstGeom prst="rect">
            <a:avLst/>
          </a:prstGeom>
          <a:solidFill>
            <a:schemeClr val="bg1">
              <a:lumMod val="75000"/>
            </a:schemeClr>
          </a:solidFill>
          <a:ln w="3175" cap="flat" cmpd="sng" algn="ctr">
            <a:solidFill>
              <a:srgbClr val="EAEAEA"/>
            </a:solidFill>
            <a:prstDash val="solid"/>
          </a:ln>
          <a:effectLst/>
        </p:spPr>
        <p:txBody>
          <a:bodyPr lIns="135000" anchor="ctr"/>
          <a:lstStyle/>
          <a:p>
            <a:pPr marL="128905" indent="-128905">
              <a:lnSpc>
                <a:spcPct val="150000"/>
              </a:lnSpc>
              <a:buFont typeface="Arial" panose="020B0604020202020204" pitchFamily="34" charset="0"/>
              <a:buChar char="•"/>
              <a:defRPr/>
            </a:pPr>
            <a:endParaRPr lang="en-US" altLang="zh-CN" sz="900" kern="0" dirty="0">
              <a:latin typeface="微软雅黑" panose="020B0503020204020204" pitchFamily="34" charset="-122"/>
              <a:ea typeface="微软雅黑" panose="020B0503020204020204" pitchFamily="34" charset="-122"/>
            </a:endParaRPr>
          </a:p>
        </p:txBody>
      </p:sp>
      <p:sp>
        <p:nvSpPr>
          <p:cNvPr id="35" name="深色2"/>
          <p:cNvSpPr/>
          <p:nvPr/>
        </p:nvSpPr>
        <p:spPr>
          <a:xfrm>
            <a:off x="1850197" y="2079873"/>
            <a:ext cx="1068736" cy="986246"/>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10253F"/>
          </a:solidFill>
          <a:ln w="25400" cap="flat" cmpd="sng" algn="ctr">
            <a:noFill/>
            <a:prstDash val="solid"/>
          </a:ln>
          <a:effectLst/>
        </p:spPr>
        <p:txBody>
          <a:bodyPr anchor="ctr"/>
          <a:lstStyle/>
          <a:p>
            <a:pPr algn="ctr">
              <a:lnSpc>
                <a:spcPct val="120000"/>
              </a:lnSpc>
              <a:defRPr/>
            </a:pPr>
            <a:r>
              <a:rPr lang="en-US" altLang="zh-CN" sz="1200" b="1" kern="0" dirty="0">
                <a:solidFill>
                  <a:schemeClr val="bg1"/>
                </a:solidFill>
                <a:latin typeface="微软雅黑" panose="020B0503020204020204" pitchFamily="34" charset="-122"/>
                <a:ea typeface="微软雅黑" panose="020B0503020204020204" pitchFamily="34" charset="-122"/>
              </a:rPr>
              <a:t>2</a:t>
            </a:r>
            <a:endParaRPr lang="zh-CN" altLang="en-US" sz="1200" b="1" kern="0" dirty="0">
              <a:solidFill>
                <a:schemeClr val="bg1"/>
              </a:solidFill>
              <a:latin typeface="微软雅黑" panose="020B0503020204020204" pitchFamily="34" charset="-122"/>
              <a:ea typeface="微软雅黑" panose="020B0503020204020204" pitchFamily="34" charset="-122"/>
            </a:endParaRPr>
          </a:p>
        </p:txBody>
      </p:sp>
      <p:sp>
        <p:nvSpPr>
          <p:cNvPr id="36" name="文本3"/>
          <p:cNvSpPr/>
          <p:nvPr/>
        </p:nvSpPr>
        <p:spPr>
          <a:xfrm>
            <a:off x="2987824" y="2943291"/>
            <a:ext cx="4316112" cy="734246"/>
          </a:xfrm>
          <a:prstGeom prst="rect">
            <a:avLst/>
          </a:prstGeom>
          <a:solidFill>
            <a:schemeClr val="bg1">
              <a:lumMod val="75000"/>
            </a:schemeClr>
          </a:solidFill>
          <a:ln w="3175" cap="flat" cmpd="sng" algn="ctr">
            <a:solidFill>
              <a:srgbClr val="EAEAEA"/>
            </a:solidFill>
            <a:prstDash val="solid"/>
          </a:ln>
          <a:effectLst/>
        </p:spPr>
        <p:txBody>
          <a:bodyPr lIns="135000" anchor="ctr"/>
          <a:lstStyle/>
          <a:p>
            <a:pPr indent="0">
              <a:lnSpc>
                <a:spcPct val="150000"/>
              </a:lnSpc>
              <a:buFont typeface="Arial" panose="020B0604020202020204" pitchFamily="34" charset="0"/>
              <a:buNone/>
              <a:defRPr/>
            </a:pPr>
            <a:endParaRPr lang="zh-CN" altLang="en-US" sz="900" kern="0" dirty="0">
              <a:latin typeface="微软雅黑" panose="020B0503020204020204" pitchFamily="34" charset="-122"/>
              <a:ea typeface="微软雅黑" panose="020B0503020204020204" pitchFamily="34" charset="-122"/>
            </a:endParaRPr>
          </a:p>
        </p:txBody>
      </p:sp>
      <p:sp>
        <p:nvSpPr>
          <p:cNvPr id="37" name="深色3"/>
          <p:cNvSpPr/>
          <p:nvPr/>
        </p:nvSpPr>
        <p:spPr>
          <a:xfrm>
            <a:off x="1850197" y="2952773"/>
            <a:ext cx="1068736" cy="986247"/>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10253F"/>
          </a:solidFill>
          <a:ln w="25400" cap="flat" cmpd="sng" algn="ctr">
            <a:noFill/>
            <a:prstDash val="solid"/>
          </a:ln>
          <a:effectLst/>
        </p:spPr>
        <p:txBody>
          <a:bodyPr anchor="ctr"/>
          <a:lstStyle/>
          <a:p>
            <a:pPr algn="ctr">
              <a:lnSpc>
                <a:spcPct val="120000"/>
              </a:lnSpc>
              <a:defRPr/>
            </a:pPr>
            <a:r>
              <a:rPr lang="en-US" altLang="zh-CN" sz="1200" b="1" kern="0" dirty="0">
                <a:solidFill>
                  <a:schemeClr val="bg1"/>
                </a:solidFill>
                <a:latin typeface="微软雅黑" panose="020B0503020204020204" pitchFamily="34" charset="-122"/>
                <a:ea typeface="微软雅黑" panose="020B0503020204020204" pitchFamily="34" charset="-122"/>
              </a:rPr>
              <a:t>3</a:t>
            </a:r>
            <a:endParaRPr lang="zh-CN" altLang="en-US" sz="1200" b="1" kern="0" dirty="0">
              <a:solidFill>
                <a:schemeClr val="bg1"/>
              </a:solidFill>
              <a:latin typeface="微软雅黑" panose="020B0503020204020204" pitchFamily="34" charset="-122"/>
              <a:ea typeface="微软雅黑" panose="020B0503020204020204" pitchFamily="34" charset="-122"/>
            </a:endParaRPr>
          </a:p>
        </p:txBody>
      </p:sp>
      <p:sp>
        <p:nvSpPr>
          <p:cNvPr id="38" name="文本4"/>
          <p:cNvSpPr/>
          <p:nvPr/>
        </p:nvSpPr>
        <p:spPr>
          <a:xfrm>
            <a:off x="2987824" y="3795886"/>
            <a:ext cx="4316112" cy="734246"/>
          </a:xfrm>
          <a:prstGeom prst="rect">
            <a:avLst/>
          </a:prstGeom>
          <a:solidFill>
            <a:schemeClr val="bg1">
              <a:lumMod val="75000"/>
            </a:schemeClr>
          </a:solidFill>
          <a:ln w="3175" cap="flat" cmpd="sng" algn="ctr">
            <a:solidFill>
              <a:srgbClr val="EAEAEA"/>
            </a:solidFill>
            <a:prstDash val="solid"/>
          </a:ln>
          <a:effectLst/>
        </p:spPr>
        <p:txBody>
          <a:bodyPr lIns="135000" anchor="ctr"/>
          <a:lstStyle/>
          <a:p>
            <a:pPr marL="128905" indent="-128905">
              <a:lnSpc>
                <a:spcPct val="150000"/>
              </a:lnSpc>
              <a:buFont typeface="Arial" panose="020B0604020202020204" pitchFamily="34" charset="0"/>
              <a:buChar char="•"/>
              <a:defRPr/>
            </a:pPr>
            <a:endParaRPr lang="en-US" altLang="zh-CN" sz="900" kern="0" dirty="0">
              <a:latin typeface="微软雅黑" panose="020B0503020204020204" pitchFamily="34" charset="-122"/>
              <a:ea typeface="微软雅黑" panose="020B0503020204020204" pitchFamily="34" charset="-122"/>
            </a:endParaRPr>
          </a:p>
        </p:txBody>
      </p:sp>
      <p:sp>
        <p:nvSpPr>
          <p:cNvPr id="39" name="深色4"/>
          <p:cNvSpPr/>
          <p:nvPr/>
        </p:nvSpPr>
        <p:spPr>
          <a:xfrm>
            <a:off x="1850197" y="3805369"/>
            <a:ext cx="1068736" cy="986247"/>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10253F"/>
          </a:solidFill>
          <a:ln w="25400" cap="flat" cmpd="sng" algn="ctr">
            <a:noFill/>
            <a:prstDash val="solid"/>
          </a:ln>
          <a:effectLst/>
        </p:spPr>
        <p:txBody>
          <a:bodyPr lIns="0" rIns="0" anchor="ctr"/>
          <a:lstStyle/>
          <a:p>
            <a:pPr algn="ctr">
              <a:lnSpc>
                <a:spcPct val="120000"/>
              </a:lnSpc>
              <a:spcBef>
                <a:spcPts val="450"/>
              </a:spcBef>
              <a:spcAft>
                <a:spcPts val="450"/>
              </a:spcAft>
              <a:defRPr/>
            </a:pPr>
            <a:r>
              <a:rPr lang="en-US" altLang="zh-CN" sz="1200" b="1" kern="0" dirty="0">
                <a:solidFill>
                  <a:schemeClr val="bg1"/>
                </a:solidFill>
                <a:latin typeface="微软雅黑" panose="020B0503020204020204" pitchFamily="34" charset="-122"/>
                <a:ea typeface="微软雅黑" panose="020B0503020204020204" pitchFamily="34" charset="-122"/>
              </a:rPr>
              <a:t>4</a:t>
            </a:r>
            <a:endParaRPr lang="zh-CN" altLang="en-US" sz="1200" b="1" kern="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3167380" y="1356360"/>
            <a:ext cx="3952875" cy="460375"/>
          </a:xfrm>
          <a:prstGeom prst="rect">
            <a:avLst/>
          </a:prstGeom>
          <a:noFill/>
        </p:spPr>
        <p:txBody>
          <a:bodyPr wrap="square" rtlCol="0">
            <a:spAutoFit/>
          </a:bodyPr>
          <a:p>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最初对摘要的处置方式是以关键字第一个词出现位置为起始取到文章末，但是当</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文章过多</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时，会出现段错误</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1" name="文本框 40"/>
          <p:cNvSpPr txBox="1"/>
          <p:nvPr/>
        </p:nvSpPr>
        <p:spPr>
          <a:xfrm>
            <a:off x="3203575" y="2219960"/>
            <a:ext cx="3952875" cy="460375"/>
          </a:xfrm>
          <a:prstGeom prst="rect">
            <a:avLst/>
          </a:prstGeom>
          <a:noFill/>
        </p:spPr>
        <p:txBody>
          <a:bodyPr wrap="square" rtlCol="0">
            <a:spAutoFit/>
          </a:bodyPr>
          <a:p>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之后的解决方案是</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只打印符合条件的前</a:t>
            </a:r>
            <a:r>
              <a:rPr lang="en-US" altLang="zh-CN" sz="1200" b="1">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篇文章的内容</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，其余满足关键字要求的文章只打印标题和内容部分</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2" name="文本框 41"/>
          <p:cNvSpPr txBox="1"/>
          <p:nvPr/>
        </p:nvSpPr>
        <p:spPr>
          <a:xfrm>
            <a:off x="3275330" y="3083560"/>
            <a:ext cx="3952875" cy="460375"/>
          </a:xfrm>
          <a:prstGeom prst="rect">
            <a:avLst/>
          </a:prstGeom>
          <a:noFill/>
        </p:spPr>
        <p:txBody>
          <a:bodyPr wrap="square" rtlCol="0">
            <a:spAutoFit/>
          </a:bodyPr>
          <a:p>
            <a:r>
              <a:rPr lang="en-US" sz="12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但又发现，如果当</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单篇文章过长</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时，仍是会出现</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bug</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，故还是需要对摘要长度进行限制</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3" name="文本框 42"/>
          <p:cNvSpPr txBox="1"/>
          <p:nvPr/>
        </p:nvSpPr>
        <p:spPr>
          <a:xfrm>
            <a:off x="3203575" y="3947160"/>
            <a:ext cx="3952875" cy="460375"/>
          </a:xfrm>
          <a:prstGeom prst="rect">
            <a:avLst/>
          </a:prstGeom>
          <a:noFill/>
        </p:spPr>
        <p:txBody>
          <a:bodyPr wrap="square" rtlCol="0">
            <a:spAutoFit/>
          </a:bodyPr>
          <a:p>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最后的实现结果是，打印</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以关键字开头</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长度为一百字左右</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的摘要内容</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4" name="图片 43"/>
          <p:cNvPicPr>
            <a:picLocks noChangeAspect="1"/>
          </p:cNvPicPr>
          <p:nvPr/>
        </p:nvPicPr>
        <p:blipFill>
          <a:blip r:embed="rId1"/>
          <a:stretch>
            <a:fillRect/>
          </a:stretch>
        </p:blipFill>
        <p:spPr>
          <a:xfrm>
            <a:off x="899160" y="1144905"/>
            <a:ext cx="7158990" cy="364680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500"/>
                                        <p:tgtEl>
                                          <p:spTgt spid="36"/>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2991485" y="114935"/>
            <a:ext cx="3997325" cy="457200"/>
          </a:xfrm>
        </p:spPr>
        <p:txBody>
          <a:bodyPr/>
          <a:lstStyle/>
          <a:p>
            <a:r>
              <a:rPr lang="zh-CN" altLang="en-US" b="1" dirty="0">
                <a:sym typeface="+mn-ea"/>
              </a:rPr>
              <a:t>simhash的邪门bug</a:t>
            </a:r>
            <a:endParaRPr lang="zh-CN" altLang="en-US" dirty="0"/>
          </a:p>
        </p:txBody>
      </p:sp>
      <p:sp>
        <p:nvSpPr>
          <p:cNvPr id="2" name="矩形 1"/>
          <p:cNvSpPr/>
          <p:nvPr/>
        </p:nvSpPr>
        <p:spPr>
          <a:xfrm>
            <a:off x="8312785" y="195580"/>
            <a:ext cx="572135"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1114425" y="843280"/>
            <a:ext cx="7004685" cy="737235"/>
          </a:xfrm>
          <a:prstGeom prst="rect">
            <a:avLst/>
          </a:prstGeom>
          <a:noFill/>
        </p:spPr>
        <p:txBody>
          <a:bodyPr wrap="square" rtlCol="0">
            <a:spAutoFit/>
          </a:bodyPr>
          <a:p>
            <a:r>
              <a:rPr lang="en-US" altLang="zh-CN" sz="14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大家应该都受到过</a:t>
            </a:r>
            <a:r>
              <a:rPr lang="en-US" altLang="zh-CN" sz="14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simhash</a:t>
            </a:r>
            <a:r>
              <a:rPr lang="zh-CN" altLang="en-US" sz="14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中</a:t>
            </a:r>
            <a:r>
              <a:rPr lang="en-US" altLang="zh-CN" sz="14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jieba</a:t>
            </a:r>
            <a:r>
              <a:rPr lang="zh-CN" altLang="en-US" sz="14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版本不同的影响，我的解决方案是将去重和建立倒排索引分开进行，关于这点就不过多赘述，接下来分享的是遇到的另外两个邪门</a:t>
            </a:r>
            <a:r>
              <a:rPr lang="en-US" altLang="zh-CN" sz="14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bug</a:t>
            </a:r>
            <a:endParaRPr lang="en-US" altLang="zh-CN" sz="14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935990" y="1635760"/>
            <a:ext cx="7272655" cy="1610360"/>
          </a:xfrm>
          <a:prstGeom prst="rect">
            <a:avLst/>
          </a:prstGeom>
        </p:spPr>
      </p:pic>
      <p:pic>
        <p:nvPicPr>
          <p:cNvPr id="5" name="图片 4"/>
          <p:cNvPicPr>
            <a:picLocks noChangeAspect="1"/>
          </p:cNvPicPr>
          <p:nvPr/>
        </p:nvPicPr>
        <p:blipFill>
          <a:blip r:embed="rId2"/>
          <a:stretch>
            <a:fillRect/>
          </a:stretch>
        </p:blipFill>
        <p:spPr>
          <a:xfrm>
            <a:off x="935355" y="3579495"/>
            <a:ext cx="6880860" cy="472440"/>
          </a:xfrm>
          <a:prstGeom prst="rect">
            <a:avLst/>
          </a:prstGeom>
        </p:spPr>
      </p:pic>
      <p:pic>
        <p:nvPicPr>
          <p:cNvPr id="10" name="图片 9"/>
          <p:cNvPicPr>
            <a:picLocks noChangeAspect="1"/>
          </p:cNvPicPr>
          <p:nvPr/>
        </p:nvPicPr>
        <p:blipFill>
          <a:blip r:embed="rId3"/>
          <a:srcRect t="21189"/>
          <a:stretch>
            <a:fillRect/>
          </a:stretch>
        </p:blipFill>
        <p:spPr>
          <a:xfrm>
            <a:off x="935355" y="4074795"/>
            <a:ext cx="4172585" cy="791210"/>
          </a:xfrm>
          <a:prstGeom prst="rect">
            <a:avLst/>
          </a:prstGeom>
        </p:spPr>
      </p:pic>
      <p:sp>
        <p:nvSpPr>
          <p:cNvPr id="13" name="文本框 12"/>
          <p:cNvSpPr txBox="1"/>
          <p:nvPr/>
        </p:nvSpPr>
        <p:spPr>
          <a:xfrm>
            <a:off x="1003300" y="3282315"/>
            <a:ext cx="6304915" cy="275590"/>
          </a:xfrm>
          <a:prstGeom prst="rect">
            <a:avLst/>
          </a:prstGeom>
          <a:noFill/>
        </p:spPr>
        <p:txBody>
          <a:bodyPr wrap="square" rtlCol="0">
            <a:spAutoFit/>
          </a:bodyPr>
          <a:p>
            <a:r>
              <a:rPr lang="zh-CN" altLang="en-US" sz="1200" b="1">
                <a:solidFill>
                  <a:schemeClr val="tx2"/>
                </a:solidFill>
                <a:latin typeface="微软雅黑" panose="020B0503020204020204" pitchFamily="34" charset="-122"/>
                <a:ea typeface="微软雅黑" panose="020B0503020204020204" pitchFamily="34" charset="-122"/>
              </a:rPr>
              <a:t>不管传相对路径还是绝对路径都会报错，实在没有办法只好从外面传个引用进来</a:t>
            </a:r>
            <a:endParaRPr lang="zh-CN" altLang="en-US" sz="1200" b="1">
              <a:solidFill>
                <a:schemeClr val="tx2"/>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4"/>
          <a:stretch>
            <a:fillRect/>
          </a:stretch>
        </p:blipFill>
        <p:spPr>
          <a:xfrm>
            <a:off x="1835785" y="771525"/>
            <a:ext cx="5391150" cy="1747520"/>
          </a:xfrm>
          <a:prstGeom prst="rect">
            <a:avLst/>
          </a:prstGeom>
        </p:spPr>
      </p:pic>
      <p:pic>
        <p:nvPicPr>
          <p:cNvPr id="19" name="图片 18"/>
          <p:cNvPicPr>
            <a:picLocks noChangeAspect="1"/>
          </p:cNvPicPr>
          <p:nvPr/>
        </p:nvPicPr>
        <p:blipFill>
          <a:blip r:embed="rId5"/>
          <a:stretch>
            <a:fillRect/>
          </a:stretch>
        </p:blipFill>
        <p:spPr>
          <a:xfrm>
            <a:off x="1403985" y="2644140"/>
            <a:ext cx="6901815" cy="2116455"/>
          </a:xfrm>
          <a:prstGeom prst="rect">
            <a:avLst/>
          </a:prstGeom>
        </p:spPr>
      </p:pic>
      <p:sp>
        <p:nvSpPr>
          <p:cNvPr id="21" name="文本框 20"/>
          <p:cNvSpPr txBox="1"/>
          <p:nvPr/>
        </p:nvSpPr>
        <p:spPr>
          <a:xfrm>
            <a:off x="5796915" y="3364230"/>
            <a:ext cx="2437765" cy="953135"/>
          </a:xfrm>
          <a:prstGeom prst="rect">
            <a:avLst/>
          </a:prstGeom>
          <a:noFill/>
        </p:spPr>
        <p:txBody>
          <a:bodyPr wrap="square" rtlCol="0">
            <a:spAutoFit/>
          </a:bodyPr>
          <a:p>
            <a:r>
              <a:rPr lang="zh-CN" altLang="en-US" sz="140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发现这个</a:t>
            </a:r>
            <a:r>
              <a:rPr lang="en-US" altLang="zh-CN" sz="140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bug</a:t>
            </a:r>
            <a:r>
              <a:rPr lang="zh-CN" altLang="en-US" sz="140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的解决方案只是因为恰巧运行蓝框内代码时忘记将红框内的代码注释了</a:t>
            </a:r>
            <a:endParaRPr lang="zh-CN" altLang="en-US" sz="140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8"/>
          <p:cNvSpPr>
            <a:spLocks noGrp="1"/>
          </p:cNvSpPr>
          <p:nvPr>
            <p:ph type="body" sz="quarter" idx="12"/>
          </p:nvPr>
        </p:nvSpPr>
        <p:spPr>
          <a:xfrm>
            <a:off x="5147945" y="1614170"/>
            <a:ext cx="2603500" cy="763905"/>
          </a:xfrm>
        </p:spPr>
        <p:txBody>
          <a:bodyPr/>
          <a:lstStyle/>
          <a:p>
            <a:r>
              <a:rPr lang="zh-CN" sz="4000" dirty="0"/>
              <a:t>优化方案</a:t>
            </a:r>
            <a:endParaRPr lang="zh-CN" sz="4000" dirty="0"/>
          </a:p>
        </p:txBody>
      </p:sp>
      <p:sp>
        <p:nvSpPr>
          <p:cNvPr id="9" name="文本占位符 16"/>
          <p:cNvSpPr>
            <a:spLocks noGrp="1"/>
          </p:cNvSpPr>
          <p:nvPr>
            <p:ph type="body" sz="quarter" idx="10"/>
          </p:nvPr>
        </p:nvSpPr>
        <p:spPr>
          <a:xfrm>
            <a:off x="1007842" y="1463898"/>
            <a:ext cx="1949971" cy="914400"/>
          </a:xfrm>
        </p:spPr>
        <p:txBody>
          <a:bodyPr/>
          <a:lstStyle/>
          <a:p>
            <a:r>
              <a:rPr lang="zh-CN" altLang="en-US" dirty="0"/>
              <a:t>第四部分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7025" y="554990"/>
            <a:ext cx="8548370" cy="3969385"/>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项目评选标准（三个奖项）</a:t>
            </a:r>
            <a:b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br>
            <a:b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b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1</a:t>
            </a:r>
            <a:r>
              <a:rPr b="1">
                <a:latin typeface="微软雅黑" panose="020B0503020204020204" pitchFamily="34" charset="-122"/>
                <a:ea typeface="微软雅黑" panose="020B0503020204020204" pitchFamily="34" charset="-122"/>
                <a:cs typeface="微软雅黑" panose="020B0503020204020204" pitchFamily="34" charset="-122"/>
                <a:sym typeface="+mn-ea"/>
              </a:rPr>
              <a:t>、项目的基本功能完善（</a:t>
            </a:r>
            <a:r>
              <a:rPr lang="zh-CN" b="1">
                <a:latin typeface="微软雅黑" panose="020B0503020204020204" pitchFamily="34" charset="-122"/>
                <a:ea typeface="微软雅黑" panose="020B0503020204020204" pitchFamily="34" charset="-122"/>
                <a:cs typeface="微软雅黑" panose="020B0503020204020204" pitchFamily="34" charset="-122"/>
                <a:sym typeface="+mn-ea"/>
              </a:rPr>
              <a:t>现场演示七个文件的生成，关键字查询演示、网页搜索的演示，是否使用缓存，是否使用</a:t>
            </a: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json</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传输，是否自己实现客户端</a:t>
            </a:r>
            <a:r>
              <a:rPr b="1">
                <a:latin typeface="微软雅黑" panose="020B0503020204020204" pitchFamily="34" charset="-122"/>
                <a:ea typeface="微软雅黑" panose="020B0503020204020204" pitchFamily="34" charset="-122"/>
                <a:cs typeface="微软雅黑" panose="020B0503020204020204" pitchFamily="34" charset="-122"/>
                <a:sym typeface="+mn-ea"/>
              </a:rPr>
              <a:t>）</a:t>
            </a:r>
            <a:br>
              <a:rPr b="1">
                <a:latin typeface="微软雅黑" panose="020B0503020204020204" pitchFamily="34" charset="-122"/>
                <a:ea typeface="微软雅黑" panose="020B0503020204020204" pitchFamily="34" charset="-122"/>
                <a:cs typeface="微软雅黑" panose="020B0503020204020204" pitchFamily="34" charset="-122"/>
                <a:sym typeface="+mn-ea"/>
              </a:rPr>
            </a:br>
            <a:br>
              <a:rPr b="1">
                <a:latin typeface="微软雅黑" panose="020B0503020204020204" pitchFamily="34" charset="-122"/>
                <a:ea typeface="微软雅黑" panose="020B0503020204020204" pitchFamily="34" charset="-122"/>
                <a:cs typeface="微软雅黑" panose="020B0503020204020204" pitchFamily="34" charset="-122"/>
                <a:sym typeface="+mn-ea"/>
              </a:rPr>
            </a:b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2</a:t>
            </a:r>
            <a:r>
              <a:rPr b="1">
                <a:latin typeface="微软雅黑" panose="020B0503020204020204" pitchFamily="34" charset="-122"/>
                <a:ea typeface="微软雅黑" panose="020B0503020204020204" pitchFamily="34" charset="-122"/>
                <a:cs typeface="微软雅黑" panose="020B0503020204020204" pitchFamily="34" charset="-122"/>
                <a:sym typeface="+mn-ea"/>
              </a:rPr>
              <a:t>、组员的参与度（团队精神，当然有些组有合并，有些组有拆分）</a:t>
            </a:r>
            <a:br>
              <a:rPr b="1">
                <a:latin typeface="微软雅黑" panose="020B0503020204020204" pitchFamily="34" charset="-122"/>
                <a:ea typeface="微软雅黑" panose="020B0503020204020204" pitchFamily="34" charset="-122"/>
                <a:cs typeface="微软雅黑" panose="020B0503020204020204" pitchFamily="34" charset="-122"/>
                <a:sym typeface="+mn-ea"/>
              </a:rPr>
            </a:br>
            <a:br>
              <a:rPr b="1">
                <a:latin typeface="微软雅黑" panose="020B0503020204020204" pitchFamily="34" charset="-122"/>
                <a:ea typeface="微软雅黑" panose="020B0503020204020204" pitchFamily="34" charset="-122"/>
                <a:cs typeface="微软雅黑" panose="020B0503020204020204" pitchFamily="34" charset="-122"/>
                <a:sym typeface="+mn-ea"/>
              </a:rPr>
            </a:b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3</a:t>
            </a:r>
            <a:r>
              <a:rPr b="1">
                <a:latin typeface="微软雅黑" panose="020B0503020204020204" pitchFamily="34" charset="-122"/>
                <a:ea typeface="微软雅黑" panose="020B0503020204020204" pitchFamily="34" charset="-122"/>
                <a:cs typeface="微软雅黑" panose="020B0503020204020204" pitchFamily="34" charset="-122"/>
                <a:sym typeface="+mn-ea"/>
              </a:rPr>
              <a:t>、演讲者的状态（一个人</a:t>
            </a:r>
            <a:r>
              <a:rPr lang="zh-CN" b="1">
                <a:latin typeface="微软雅黑" panose="020B0503020204020204" pitchFamily="34" charset="-122"/>
                <a:ea typeface="微软雅黑" panose="020B0503020204020204" pitchFamily="34" charset="-122"/>
                <a:cs typeface="微软雅黑" panose="020B0503020204020204" pitchFamily="34" charset="-122"/>
                <a:sym typeface="+mn-ea"/>
              </a:rPr>
              <a:t>或者</a:t>
            </a:r>
            <a:r>
              <a:rPr b="1">
                <a:latin typeface="微软雅黑" panose="020B0503020204020204" pitchFamily="34" charset="-122"/>
                <a:ea typeface="微软雅黑" panose="020B0503020204020204" pitchFamily="34" charset="-122"/>
                <a:cs typeface="微软雅黑" panose="020B0503020204020204" pitchFamily="34" charset="-122"/>
                <a:sym typeface="+mn-ea"/>
              </a:rPr>
              <a:t>几个人一起演讲，每个人讲自己部分，但是要有个主讲人，演讲者的声音一定要正常，让其他人可以听清楚你做了什么）</a:t>
            </a:r>
            <a:br>
              <a:rPr b="1">
                <a:latin typeface="微软雅黑" panose="020B0503020204020204" pitchFamily="34" charset="-122"/>
                <a:ea typeface="微软雅黑" panose="020B0503020204020204" pitchFamily="34" charset="-122"/>
                <a:cs typeface="微软雅黑" panose="020B0503020204020204" pitchFamily="34" charset="-122"/>
                <a:sym typeface="+mn-ea"/>
              </a:rPr>
            </a:br>
            <a:br>
              <a:rPr b="1">
                <a:latin typeface="微软雅黑" panose="020B0503020204020204" pitchFamily="34" charset="-122"/>
                <a:ea typeface="微软雅黑" panose="020B0503020204020204" pitchFamily="34" charset="-122"/>
                <a:cs typeface="微软雅黑" panose="020B0503020204020204" pitchFamily="34" charset="-122"/>
                <a:sym typeface="+mn-ea"/>
              </a:rPr>
            </a:b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4</a:t>
            </a:r>
            <a:r>
              <a:rPr b="1">
                <a:latin typeface="微软雅黑" panose="020B0503020204020204" pitchFamily="34" charset="-122"/>
                <a:ea typeface="微软雅黑" panose="020B0503020204020204" pitchFamily="34" charset="-122"/>
                <a:cs typeface="微软雅黑" panose="020B0503020204020204" pitchFamily="34" charset="-122"/>
                <a:sym typeface="+mn-ea"/>
              </a:rPr>
              <a:t>、项目清晰度（包括设计思路、设计框架、代码逻辑、</a:t>
            </a: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PPT</a:t>
            </a:r>
            <a:r>
              <a:rPr b="1">
                <a:latin typeface="微软雅黑" panose="020B0503020204020204" pitchFamily="34" charset="-122"/>
                <a:ea typeface="微软雅黑" panose="020B0503020204020204" pitchFamily="34" charset="-122"/>
                <a:cs typeface="微软雅黑" panose="020B0503020204020204" pitchFamily="34" charset="-122"/>
                <a:sym typeface="+mn-ea"/>
              </a:rPr>
              <a:t>演示（代码加图解）、功能优化的方案、</a:t>
            </a: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bug</a:t>
            </a:r>
            <a:r>
              <a:rPr b="1">
                <a:latin typeface="微软雅黑" panose="020B0503020204020204" pitchFamily="34" charset="-122"/>
                <a:ea typeface="微软雅黑" panose="020B0503020204020204" pitchFamily="34" charset="-122"/>
                <a:cs typeface="微软雅黑" panose="020B0503020204020204" pitchFamily="34" charset="-122"/>
                <a:sym typeface="+mn-ea"/>
              </a:rPr>
              <a:t>解决方案）</a:t>
            </a:r>
            <a:endParaRPr b="1">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b="1">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、项目演示时间</a:t>
            </a: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15-20min</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优化方案</a:t>
            </a:r>
            <a:endParaRPr lang="zh-CN" altLang="en-US" dirty="0"/>
          </a:p>
        </p:txBody>
      </p:sp>
      <p:sp>
        <p:nvSpPr>
          <p:cNvPr id="3" name="椭圆 2"/>
          <p:cNvSpPr/>
          <p:nvPr/>
        </p:nvSpPr>
        <p:spPr>
          <a:xfrm>
            <a:off x="819429" y="1673902"/>
            <a:ext cx="2363189" cy="2363189"/>
          </a:xfrm>
          <a:prstGeom prst="ellipse">
            <a:avLst/>
          </a:prstGeom>
          <a:solidFill>
            <a:srgbClr val="10253F"/>
          </a:solidFill>
          <a:ln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4" name="椭圆 3"/>
          <p:cNvSpPr/>
          <p:nvPr/>
        </p:nvSpPr>
        <p:spPr>
          <a:xfrm>
            <a:off x="704877" y="1559353"/>
            <a:ext cx="2592288" cy="2592288"/>
          </a:xfrm>
          <a:prstGeom prst="ellipse">
            <a:avLst/>
          </a:prstGeom>
          <a:noFill/>
          <a:ln cmpd="sng">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cxnSp>
        <p:nvCxnSpPr>
          <p:cNvPr id="7" name="直接连接符 6"/>
          <p:cNvCxnSpPr>
            <a:stCxn id="4" idx="0"/>
            <a:endCxn id="11" idx="2"/>
          </p:cNvCxnSpPr>
          <p:nvPr/>
        </p:nvCxnSpPr>
        <p:spPr>
          <a:xfrm>
            <a:off x="2001021" y="1559353"/>
            <a:ext cx="2073322" cy="1"/>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4" idx="6"/>
            <a:endCxn id="14" idx="2"/>
          </p:cNvCxnSpPr>
          <p:nvPr/>
        </p:nvCxnSpPr>
        <p:spPr>
          <a:xfrm flipV="1">
            <a:off x="3297165" y="2850551"/>
            <a:ext cx="777180" cy="4946"/>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4" idx="4"/>
            <a:endCxn id="17" idx="2"/>
          </p:cNvCxnSpPr>
          <p:nvPr/>
        </p:nvCxnSpPr>
        <p:spPr>
          <a:xfrm flipV="1">
            <a:off x="2001021" y="4151640"/>
            <a:ext cx="2073322" cy="1"/>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4074343" y="1199312"/>
            <a:ext cx="720080" cy="720081"/>
            <a:chOff x="3995936" y="1495373"/>
            <a:chExt cx="720080" cy="720080"/>
          </a:xfrm>
        </p:grpSpPr>
        <p:sp>
          <p:nvSpPr>
            <p:cNvPr id="11" name="椭圆 10"/>
            <p:cNvSpPr/>
            <p:nvPr/>
          </p:nvSpPr>
          <p:spPr>
            <a:xfrm>
              <a:off x="3995936" y="1495373"/>
              <a:ext cx="720080" cy="720080"/>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微软雅黑" panose="020B0503020204020204" pitchFamily="34" charset="-122"/>
                <a:ea typeface="微软雅黑" panose="020B0503020204020204" pitchFamily="34" charset="-122"/>
              </a:endParaRPr>
            </a:p>
          </p:txBody>
        </p:sp>
        <p:sp>
          <p:nvSpPr>
            <p:cNvPr id="12" name="TextBox 9"/>
            <p:cNvSpPr txBox="1"/>
            <p:nvPr/>
          </p:nvSpPr>
          <p:spPr>
            <a:xfrm>
              <a:off x="4061545" y="1624511"/>
              <a:ext cx="604653" cy="523219"/>
            </a:xfrm>
            <a:prstGeom prst="rect">
              <a:avLst/>
            </a:prstGeom>
            <a:noFill/>
          </p:spPr>
          <p:txBody>
            <a:bodyPr wrap="none" rtlCol="0">
              <a:spAutoFit/>
            </a:bodyPr>
            <a:p>
              <a:r>
                <a:rPr lang="en-US" altLang="zh-CN" sz="2800" dirty="0" smtClean="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074345" y="2490511"/>
            <a:ext cx="720080" cy="720080"/>
            <a:chOff x="3995936" y="2786571"/>
            <a:chExt cx="720080" cy="720080"/>
          </a:xfrm>
        </p:grpSpPr>
        <p:sp>
          <p:nvSpPr>
            <p:cNvPr id="14" name="椭圆 13"/>
            <p:cNvSpPr/>
            <p:nvPr/>
          </p:nvSpPr>
          <p:spPr>
            <a:xfrm>
              <a:off x="3995936" y="2786571"/>
              <a:ext cx="720080" cy="720080"/>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微软雅黑" panose="020B0503020204020204" pitchFamily="34" charset="-122"/>
                <a:ea typeface="微软雅黑" panose="020B0503020204020204" pitchFamily="34" charset="-122"/>
              </a:endParaRPr>
            </a:p>
          </p:txBody>
        </p:sp>
        <p:sp>
          <p:nvSpPr>
            <p:cNvPr id="15" name="TextBox 12"/>
            <p:cNvSpPr txBox="1"/>
            <p:nvPr/>
          </p:nvSpPr>
          <p:spPr>
            <a:xfrm>
              <a:off x="4061543" y="2920654"/>
              <a:ext cx="604653" cy="523220"/>
            </a:xfrm>
            <a:prstGeom prst="rect">
              <a:avLst/>
            </a:prstGeom>
            <a:noFill/>
          </p:spPr>
          <p:txBody>
            <a:bodyPr wrap="none" rtlCol="0">
              <a:spAutoFit/>
            </a:bodyPr>
            <a:p>
              <a:r>
                <a:rPr lang="en-US" altLang="zh-CN" sz="2800" dirty="0" smtClean="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074343" y="3791600"/>
            <a:ext cx="720080" cy="720080"/>
            <a:chOff x="3995936" y="4087662"/>
            <a:chExt cx="720080" cy="720080"/>
          </a:xfrm>
        </p:grpSpPr>
        <p:sp>
          <p:nvSpPr>
            <p:cNvPr id="17" name="椭圆 16"/>
            <p:cNvSpPr/>
            <p:nvPr/>
          </p:nvSpPr>
          <p:spPr>
            <a:xfrm>
              <a:off x="3995936" y="4087662"/>
              <a:ext cx="720080" cy="720080"/>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微软雅黑" panose="020B0503020204020204" pitchFamily="34" charset="-122"/>
                <a:ea typeface="微软雅黑" panose="020B0503020204020204" pitchFamily="34" charset="-122"/>
              </a:endParaRPr>
            </a:p>
          </p:txBody>
        </p:sp>
        <p:sp>
          <p:nvSpPr>
            <p:cNvPr id="18" name="TextBox 15"/>
            <p:cNvSpPr txBox="1"/>
            <p:nvPr/>
          </p:nvSpPr>
          <p:spPr>
            <a:xfrm>
              <a:off x="4061545" y="4216800"/>
              <a:ext cx="604653" cy="523220"/>
            </a:xfrm>
            <a:prstGeom prst="rect">
              <a:avLst/>
            </a:prstGeom>
            <a:noFill/>
          </p:spPr>
          <p:txBody>
            <a:bodyPr wrap="none" rtlCol="0">
              <a:spAutoFit/>
            </a:bodyPr>
            <a:p>
              <a:r>
                <a:rPr lang="en-US" altLang="zh-CN" sz="2800" dirty="0" smtClean="0">
                  <a:solidFill>
                    <a:schemeClr val="bg1"/>
                  </a:solidFill>
                  <a:latin typeface="微软雅黑" panose="020B0503020204020204" pitchFamily="34" charset="-122"/>
                  <a:ea typeface="微软雅黑" panose="020B0503020204020204" pitchFamily="34" charset="-122"/>
                </a:rPr>
                <a:t>03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9" name="TextBox 16"/>
          <p:cNvSpPr txBox="1"/>
          <p:nvPr/>
        </p:nvSpPr>
        <p:spPr bwMode="auto">
          <a:xfrm>
            <a:off x="4980191" y="1307639"/>
            <a:ext cx="3546569" cy="368300"/>
          </a:xfrm>
          <a:prstGeom prst="rect">
            <a:avLst/>
          </a:prstGeom>
          <a:noFill/>
        </p:spPr>
        <p:txBody>
          <a:bodyPr wrap="square">
            <a:spAutoFit/>
          </a:bodyPr>
          <a:p>
            <a:pPr>
              <a:lnSpc>
                <a:spcPct val="150000"/>
              </a:lnSpc>
            </a:pPr>
            <a:r>
              <a:rPr lang="zh-CN" altLang="en-US" sz="1200" b="1" dirty="0">
                <a:solidFill>
                  <a:schemeClr val="tx2">
                    <a:lumMod val="75000"/>
                  </a:schemeClr>
                </a:solidFill>
                <a:latin typeface="微软雅黑" panose="020B0503020204020204" pitchFamily="34" charset="-122"/>
                <a:ea typeface="微软雅黑" panose="020B0503020204020204" pitchFamily="34" charset="-122"/>
              </a:rPr>
              <a:t>中英文索引的建立和存储可以合并为同一个函数</a:t>
            </a:r>
            <a:endParaRPr lang="zh-CN" altLang="en-US" sz="12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1" name="TextBox 18"/>
          <p:cNvSpPr txBox="1"/>
          <p:nvPr/>
        </p:nvSpPr>
        <p:spPr bwMode="auto">
          <a:xfrm>
            <a:off x="5007182" y="2532721"/>
            <a:ext cx="3546569" cy="645160"/>
          </a:xfrm>
          <a:prstGeom prst="rect">
            <a:avLst/>
          </a:prstGeom>
          <a:noFill/>
        </p:spPr>
        <p:txBody>
          <a:bodyPr wrap="square">
            <a:spAutoFit/>
          </a:bodyPr>
          <a:p>
            <a:pPr>
              <a:lnSpc>
                <a:spcPct val="150000"/>
              </a:lnSpc>
            </a:pPr>
            <a:r>
              <a:rPr lang="zh-CN" altLang="en-US" sz="1200" b="1" dirty="0">
                <a:solidFill>
                  <a:schemeClr val="tx2">
                    <a:lumMod val="75000"/>
                  </a:schemeClr>
                </a:solidFill>
                <a:latin typeface="微软雅黑" panose="020B0503020204020204" pitchFamily="34" charset="-122"/>
                <a:ea typeface="微软雅黑" panose="020B0503020204020204" pitchFamily="34" charset="-122"/>
              </a:rPr>
              <a:t>网页查询部分可以同模块一，建立一个单例类存储网页库信息，避免反复读取文件带来的性能损耗</a:t>
            </a:r>
            <a:endParaRPr lang="zh-CN" altLang="en-US" sz="12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3" name="TextBox 20"/>
          <p:cNvSpPr txBox="1"/>
          <p:nvPr/>
        </p:nvSpPr>
        <p:spPr bwMode="auto">
          <a:xfrm>
            <a:off x="5003769" y="3791401"/>
            <a:ext cx="3546569" cy="645160"/>
          </a:xfrm>
          <a:prstGeom prst="rect">
            <a:avLst/>
          </a:prstGeom>
          <a:noFill/>
        </p:spPr>
        <p:txBody>
          <a:bodyPr wrap="square">
            <a:spAutoFit/>
          </a:bodyPr>
          <a:p>
            <a:pPr>
              <a:lnSpc>
                <a:spcPct val="150000"/>
              </a:lnSpc>
            </a:pPr>
            <a:r>
              <a:rPr lang="zh-CN" altLang="en-US" sz="1200" b="1" dirty="0">
                <a:solidFill>
                  <a:schemeClr val="tx2">
                    <a:lumMod val="75000"/>
                  </a:schemeClr>
                </a:solidFill>
                <a:latin typeface="微软雅黑" panose="020B0503020204020204" pitchFamily="34" charset="-122"/>
                <a:ea typeface="微软雅黑" panose="020B0503020204020204" pitchFamily="34" charset="-122"/>
              </a:rPr>
              <a:t>增加配置文件类，目前的方案是直接将路径写死，不够灵活</a:t>
            </a:r>
            <a:endParaRPr lang="zh-CN" altLang="en-US" sz="1200" b="1"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1228090" y="2106930"/>
            <a:ext cx="1534160" cy="1534160"/>
            <a:chOff x="3914775" y="3151316"/>
            <a:chExt cx="1364456" cy="1364456"/>
          </a:xfrm>
        </p:grpSpPr>
        <p:sp>
          <p:nvSpPr>
            <p:cNvPr id="38" name="矩形 37"/>
            <p:cNvSpPr/>
            <p:nvPr/>
          </p:nvSpPr>
          <p:spPr>
            <a:xfrm rot="2703315">
              <a:off x="3914775" y="3151316"/>
              <a:ext cx="1364456" cy="1364456"/>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latin typeface="微软雅黑" panose="020B0503020204020204" pitchFamily="34" charset="-122"/>
                <a:ea typeface="微软雅黑" panose="020B0503020204020204" pitchFamily="34" charset="-122"/>
              </a:endParaRPr>
            </a:p>
          </p:txBody>
        </p:sp>
        <p:grpSp>
          <p:nvGrpSpPr>
            <p:cNvPr id="39" name="Group 416"/>
            <p:cNvGrpSpPr>
              <a:grpSpLocks noChangeAspect="1"/>
            </p:cNvGrpSpPr>
            <p:nvPr/>
          </p:nvGrpSpPr>
          <p:grpSpPr>
            <a:xfrm>
              <a:off x="4259125" y="3360951"/>
              <a:ext cx="638659" cy="822023"/>
              <a:chOff x="-2773363" y="1651000"/>
              <a:chExt cx="2692401" cy="3448051"/>
            </a:xfrm>
            <a:solidFill>
              <a:schemeClr val="bg1"/>
            </a:solidFill>
          </p:grpSpPr>
          <p:sp>
            <p:nvSpPr>
              <p:cNvPr id="40" name="Freeform 19"/>
              <p:cNvSpPr>
                <a:spLocks noEditPoints="1"/>
              </p:cNvSpPr>
              <p:nvPr/>
            </p:nvSpPr>
            <p:spPr bwMode="auto">
              <a:xfrm>
                <a:off x="-1908175" y="1798638"/>
                <a:ext cx="641350" cy="641350"/>
              </a:xfrm>
              <a:custGeom>
                <a:avLst/>
                <a:gdLst>
                  <a:gd name="T0" fmla="*/ 171 w 171"/>
                  <a:gd name="T1" fmla="*/ 79 h 171"/>
                  <a:gd name="T2" fmla="*/ 168 w 171"/>
                  <a:gd name="T3" fmla="*/ 77 h 171"/>
                  <a:gd name="T4" fmla="*/ 152 w 171"/>
                  <a:gd name="T5" fmla="*/ 65 h 171"/>
                  <a:gd name="T6" fmla="*/ 165 w 171"/>
                  <a:gd name="T7" fmla="*/ 54 h 171"/>
                  <a:gd name="T8" fmla="*/ 161 w 171"/>
                  <a:gd name="T9" fmla="*/ 52 h 171"/>
                  <a:gd name="T10" fmla="*/ 142 w 171"/>
                  <a:gd name="T11" fmla="*/ 45 h 171"/>
                  <a:gd name="T12" fmla="*/ 152 w 171"/>
                  <a:gd name="T13" fmla="*/ 32 h 171"/>
                  <a:gd name="T14" fmla="*/ 147 w 171"/>
                  <a:gd name="T15" fmla="*/ 30 h 171"/>
                  <a:gd name="T16" fmla="*/ 127 w 171"/>
                  <a:gd name="T17" fmla="*/ 30 h 171"/>
                  <a:gd name="T18" fmla="*/ 132 w 171"/>
                  <a:gd name="T19" fmla="*/ 15 h 171"/>
                  <a:gd name="T20" fmla="*/ 127 w 171"/>
                  <a:gd name="T21" fmla="*/ 14 h 171"/>
                  <a:gd name="T22" fmla="*/ 108 w 171"/>
                  <a:gd name="T23" fmla="*/ 20 h 171"/>
                  <a:gd name="T24" fmla="*/ 108 w 171"/>
                  <a:gd name="T25" fmla="*/ 5 h 171"/>
                  <a:gd name="T26" fmla="*/ 103 w 171"/>
                  <a:gd name="T27" fmla="*/ 4 h 171"/>
                  <a:gd name="T28" fmla="*/ 86 w 171"/>
                  <a:gd name="T29" fmla="*/ 16 h 171"/>
                  <a:gd name="T30" fmla="*/ 79 w 171"/>
                  <a:gd name="T31" fmla="*/ 0 h 171"/>
                  <a:gd name="T32" fmla="*/ 77 w 171"/>
                  <a:gd name="T33" fmla="*/ 3 h 171"/>
                  <a:gd name="T34" fmla="*/ 65 w 171"/>
                  <a:gd name="T35" fmla="*/ 19 h 171"/>
                  <a:gd name="T36" fmla="*/ 53 w 171"/>
                  <a:gd name="T37" fmla="*/ 6 h 171"/>
                  <a:gd name="T38" fmla="*/ 52 w 171"/>
                  <a:gd name="T39" fmla="*/ 10 h 171"/>
                  <a:gd name="T40" fmla="*/ 45 w 171"/>
                  <a:gd name="T41" fmla="*/ 29 h 171"/>
                  <a:gd name="T42" fmla="*/ 30 w 171"/>
                  <a:gd name="T43" fmla="*/ 20 h 171"/>
                  <a:gd name="T44" fmla="*/ 30 w 171"/>
                  <a:gd name="T45" fmla="*/ 24 h 171"/>
                  <a:gd name="T46" fmla="*/ 30 w 171"/>
                  <a:gd name="T47" fmla="*/ 44 h 171"/>
                  <a:gd name="T48" fmla="*/ 13 w 171"/>
                  <a:gd name="T49" fmla="*/ 40 h 171"/>
                  <a:gd name="T50" fmla="*/ 14 w 171"/>
                  <a:gd name="T51" fmla="*/ 44 h 171"/>
                  <a:gd name="T52" fmla="*/ 20 w 171"/>
                  <a:gd name="T53" fmla="*/ 63 h 171"/>
                  <a:gd name="T54" fmla="*/ 2 w 171"/>
                  <a:gd name="T55" fmla="*/ 65 h 171"/>
                  <a:gd name="T56" fmla="*/ 4 w 171"/>
                  <a:gd name="T57" fmla="*/ 68 h 171"/>
                  <a:gd name="T58" fmla="*/ 16 w 171"/>
                  <a:gd name="T59" fmla="*/ 84 h 171"/>
                  <a:gd name="T60" fmla="*/ 0 w 171"/>
                  <a:gd name="T61" fmla="*/ 91 h 171"/>
                  <a:gd name="T62" fmla="*/ 3 w 171"/>
                  <a:gd name="T63" fmla="*/ 94 h 171"/>
                  <a:gd name="T64" fmla="*/ 19 w 171"/>
                  <a:gd name="T65" fmla="*/ 106 h 171"/>
                  <a:gd name="T66" fmla="*/ 6 w 171"/>
                  <a:gd name="T67" fmla="*/ 116 h 171"/>
                  <a:gd name="T68" fmla="*/ 10 w 171"/>
                  <a:gd name="T69" fmla="*/ 119 h 171"/>
                  <a:gd name="T70" fmla="*/ 29 w 171"/>
                  <a:gd name="T71" fmla="*/ 125 h 171"/>
                  <a:gd name="T72" fmla="*/ 19 w 171"/>
                  <a:gd name="T73" fmla="*/ 139 h 171"/>
                  <a:gd name="T74" fmla="*/ 24 w 171"/>
                  <a:gd name="T75" fmla="*/ 141 h 171"/>
                  <a:gd name="T76" fmla="*/ 44 w 171"/>
                  <a:gd name="T77" fmla="*/ 141 h 171"/>
                  <a:gd name="T78" fmla="*/ 39 w 171"/>
                  <a:gd name="T79" fmla="*/ 156 h 171"/>
                  <a:gd name="T80" fmla="*/ 44 w 171"/>
                  <a:gd name="T81" fmla="*/ 157 h 171"/>
                  <a:gd name="T82" fmla="*/ 63 w 171"/>
                  <a:gd name="T83" fmla="*/ 151 h 171"/>
                  <a:gd name="T84" fmla="*/ 63 w 171"/>
                  <a:gd name="T85" fmla="*/ 166 h 171"/>
                  <a:gd name="T86" fmla="*/ 68 w 171"/>
                  <a:gd name="T87" fmla="*/ 166 h 171"/>
                  <a:gd name="T88" fmla="*/ 85 w 171"/>
                  <a:gd name="T89" fmla="*/ 155 h 171"/>
                  <a:gd name="T90" fmla="*/ 91 w 171"/>
                  <a:gd name="T91" fmla="*/ 171 h 171"/>
                  <a:gd name="T92" fmla="*/ 94 w 171"/>
                  <a:gd name="T93" fmla="*/ 168 h 171"/>
                  <a:gd name="T94" fmla="*/ 96 w 171"/>
                  <a:gd name="T95" fmla="*/ 154 h 171"/>
                  <a:gd name="T96" fmla="*/ 114 w 171"/>
                  <a:gd name="T97" fmla="*/ 163 h 171"/>
                  <a:gd name="T98" fmla="*/ 119 w 171"/>
                  <a:gd name="T99" fmla="*/ 162 h 171"/>
                  <a:gd name="T100" fmla="*/ 117 w 171"/>
                  <a:gd name="T101" fmla="*/ 147 h 171"/>
                  <a:gd name="T102" fmla="*/ 137 w 171"/>
                  <a:gd name="T103" fmla="*/ 150 h 171"/>
                  <a:gd name="T104" fmla="*/ 142 w 171"/>
                  <a:gd name="T105" fmla="*/ 149 h 171"/>
                  <a:gd name="T106" fmla="*/ 135 w 171"/>
                  <a:gd name="T107" fmla="*/ 134 h 171"/>
                  <a:gd name="T108" fmla="*/ 154 w 171"/>
                  <a:gd name="T109" fmla="*/ 131 h 171"/>
                  <a:gd name="T110" fmla="*/ 159 w 171"/>
                  <a:gd name="T111" fmla="*/ 129 h 171"/>
                  <a:gd name="T112" fmla="*/ 147 w 171"/>
                  <a:gd name="T113" fmla="*/ 117 h 171"/>
                  <a:gd name="T114" fmla="*/ 165 w 171"/>
                  <a:gd name="T115" fmla="*/ 108 h 171"/>
                  <a:gd name="T116" fmla="*/ 169 w 171"/>
                  <a:gd name="T117" fmla="*/ 105 h 171"/>
                  <a:gd name="T118" fmla="*/ 154 w 171"/>
                  <a:gd name="T119" fmla="*/ 96 h 171"/>
                  <a:gd name="T120" fmla="*/ 168 w 171"/>
                  <a:gd name="T121" fmla="*/ 82 h 171"/>
                  <a:gd name="T122" fmla="*/ 70 w 171"/>
                  <a:gd name="T123" fmla="*/ 85 h 171"/>
                  <a:gd name="T124" fmla="*/ 101 w 171"/>
                  <a:gd name="T125" fmla="*/ 8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en-US" sz="1015">
                  <a:latin typeface="微软雅黑" panose="020B0503020204020204" pitchFamily="34" charset="-122"/>
                  <a:ea typeface="微软雅黑" panose="020B0503020204020204" pitchFamily="34" charset="-122"/>
                </a:endParaRPr>
              </a:p>
            </p:txBody>
          </p:sp>
          <p:sp>
            <p:nvSpPr>
              <p:cNvPr id="41" name="Freeform 20"/>
              <p:cNvSpPr>
                <a:spLocks noEditPoints="1"/>
              </p:cNvSpPr>
              <p:nvPr/>
            </p:nvSpPr>
            <p:spPr bwMode="auto">
              <a:xfrm>
                <a:off x="-1333500" y="1651000"/>
                <a:ext cx="454025" cy="454025"/>
              </a:xfrm>
              <a:custGeom>
                <a:avLst/>
                <a:gdLst>
                  <a:gd name="T0" fmla="*/ 121 w 121"/>
                  <a:gd name="T1" fmla="*/ 56 h 121"/>
                  <a:gd name="T2" fmla="*/ 119 w 121"/>
                  <a:gd name="T3" fmla="*/ 54 h 121"/>
                  <a:gd name="T4" fmla="*/ 108 w 121"/>
                  <a:gd name="T5" fmla="*/ 46 h 121"/>
                  <a:gd name="T6" fmla="*/ 117 w 121"/>
                  <a:gd name="T7" fmla="*/ 38 h 121"/>
                  <a:gd name="T8" fmla="*/ 115 w 121"/>
                  <a:gd name="T9" fmla="*/ 37 h 121"/>
                  <a:gd name="T10" fmla="*/ 101 w 121"/>
                  <a:gd name="T11" fmla="*/ 32 h 121"/>
                  <a:gd name="T12" fmla="*/ 108 w 121"/>
                  <a:gd name="T13" fmla="*/ 23 h 121"/>
                  <a:gd name="T14" fmla="*/ 105 w 121"/>
                  <a:gd name="T15" fmla="*/ 21 h 121"/>
                  <a:gd name="T16" fmla="*/ 90 w 121"/>
                  <a:gd name="T17" fmla="*/ 21 h 121"/>
                  <a:gd name="T18" fmla="*/ 94 w 121"/>
                  <a:gd name="T19" fmla="*/ 11 h 121"/>
                  <a:gd name="T20" fmla="*/ 90 w 121"/>
                  <a:gd name="T21" fmla="*/ 10 h 121"/>
                  <a:gd name="T22" fmla="*/ 77 w 121"/>
                  <a:gd name="T23" fmla="*/ 14 h 121"/>
                  <a:gd name="T24" fmla="*/ 77 w 121"/>
                  <a:gd name="T25" fmla="*/ 3 h 121"/>
                  <a:gd name="T26" fmla="*/ 73 w 121"/>
                  <a:gd name="T27" fmla="*/ 3 h 121"/>
                  <a:gd name="T28" fmla="*/ 61 w 121"/>
                  <a:gd name="T29" fmla="*/ 11 h 121"/>
                  <a:gd name="T30" fmla="*/ 56 w 121"/>
                  <a:gd name="T31" fmla="*/ 0 h 121"/>
                  <a:gd name="T32" fmla="*/ 55 w 121"/>
                  <a:gd name="T33" fmla="*/ 2 h 121"/>
                  <a:gd name="T34" fmla="*/ 46 w 121"/>
                  <a:gd name="T35" fmla="*/ 13 h 121"/>
                  <a:gd name="T36" fmla="*/ 38 w 121"/>
                  <a:gd name="T37" fmla="*/ 4 h 121"/>
                  <a:gd name="T38" fmla="*/ 37 w 121"/>
                  <a:gd name="T39" fmla="*/ 7 h 121"/>
                  <a:gd name="T40" fmla="*/ 32 w 121"/>
                  <a:gd name="T41" fmla="*/ 20 h 121"/>
                  <a:gd name="T42" fmla="*/ 22 w 121"/>
                  <a:gd name="T43" fmla="*/ 14 h 121"/>
                  <a:gd name="T44" fmla="*/ 21 w 121"/>
                  <a:gd name="T45" fmla="*/ 17 h 121"/>
                  <a:gd name="T46" fmla="*/ 21 w 121"/>
                  <a:gd name="T47" fmla="*/ 31 h 121"/>
                  <a:gd name="T48" fmla="*/ 9 w 121"/>
                  <a:gd name="T49" fmla="*/ 28 h 121"/>
                  <a:gd name="T50" fmla="*/ 10 w 121"/>
                  <a:gd name="T51" fmla="*/ 31 h 121"/>
                  <a:gd name="T52" fmla="*/ 14 w 121"/>
                  <a:gd name="T53" fmla="*/ 45 h 121"/>
                  <a:gd name="T54" fmla="*/ 2 w 121"/>
                  <a:gd name="T55" fmla="*/ 46 h 121"/>
                  <a:gd name="T56" fmla="*/ 3 w 121"/>
                  <a:gd name="T57" fmla="*/ 48 h 121"/>
                  <a:gd name="T58" fmla="*/ 11 w 121"/>
                  <a:gd name="T59" fmla="*/ 60 h 121"/>
                  <a:gd name="T60" fmla="*/ 0 w 121"/>
                  <a:gd name="T61" fmla="*/ 65 h 121"/>
                  <a:gd name="T62" fmla="*/ 2 w 121"/>
                  <a:gd name="T63" fmla="*/ 67 h 121"/>
                  <a:gd name="T64" fmla="*/ 14 w 121"/>
                  <a:gd name="T65" fmla="*/ 75 h 121"/>
                  <a:gd name="T66" fmla="*/ 4 w 121"/>
                  <a:gd name="T67" fmla="*/ 83 h 121"/>
                  <a:gd name="T68" fmla="*/ 7 w 121"/>
                  <a:gd name="T69" fmla="*/ 84 h 121"/>
                  <a:gd name="T70" fmla="*/ 20 w 121"/>
                  <a:gd name="T71" fmla="*/ 89 h 121"/>
                  <a:gd name="T72" fmla="*/ 14 w 121"/>
                  <a:gd name="T73" fmla="*/ 98 h 121"/>
                  <a:gd name="T74" fmla="*/ 17 w 121"/>
                  <a:gd name="T75" fmla="*/ 100 h 121"/>
                  <a:gd name="T76" fmla="*/ 31 w 121"/>
                  <a:gd name="T77" fmla="*/ 100 h 121"/>
                  <a:gd name="T78" fmla="*/ 28 w 121"/>
                  <a:gd name="T79" fmla="*/ 110 h 121"/>
                  <a:gd name="T80" fmla="*/ 31 w 121"/>
                  <a:gd name="T81" fmla="*/ 112 h 121"/>
                  <a:gd name="T82" fmla="*/ 45 w 121"/>
                  <a:gd name="T83" fmla="*/ 107 h 121"/>
                  <a:gd name="T84" fmla="*/ 45 w 121"/>
                  <a:gd name="T85" fmla="*/ 118 h 121"/>
                  <a:gd name="T86" fmla="*/ 49 w 121"/>
                  <a:gd name="T87" fmla="*/ 118 h 121"/>
                  <a:gd name="T88" fmla="*/ 60 w 121"/>
                  <a:gd name="T89" fmla="*/ 110 h 121"/>
                  <a:gd name="T90" fmla="*/ 65 w 121"/>
                  <a:gd name="T91" fmla="*/ 121 h 121"/>
                  <a:gd name="T92" fmla="*/ 67 w 121"/>
                  <a:gd name="T93" fmla="*/ 119 h 121"/>
                  <a:gd name="T94" fmla="*/ 68 w 121"/>
                  <a:gd name="T95" fmla="*/ 109 h 121"/>
                  <a:gd name="T96" fmla="*/ 81 w 121"/>
                  <a:gd name="T97" fmla="*/ 116 h 121"/>
                  <a:gd name="T98" fmla="*/ 85 w 121"/>
                  <a:gd name="T99" fmla="*/ 115 h 121"/>
                  <a:gd name="T100" fmla="*/ 83 w 121"/>
                  <a:gd name="T101" fmla="*/ 104 h 121"/>
                  <a:gd name="T102" fmla="*/ 97 w 121"/>
                  <a:gd name="T103" fmla="*/ 107 h 121"/>
                  <a:gd name="T104" fmla="*/ 101 w 121"/>
                  <a:gd name="T105" fmla="*/ 106 h 121"/>
                  <a:gd name="T106" fmla="*/ 96 w 121"/>
                  <a:gd name="T107" fmla="*/ 95 h 121"/>
                  <a:gd name="T108" fmla="*/ 110 w 121"/>
                  <a:gd name="T109" fmla="*/ 93 h 121"/>
                  <a:gd name="T110" fmla="*/ 113 w 121"/>
                  <a:gd name="T111" fmla="*/ 92 h 121"/>
                  <a:gd name="T112" fmla="*/ 105 w 121"/>
                  <a:gd name="T113" fmla="*/ 83 h 121"/>
                  <a:gd name="T114" fmla="*/ 117 w 121"/>
                  <a:gd name="T115" fmla="*/ 77 h 121"/>
                  <a:gd name="T116" fmla="*/ 120 w 121"/>
                  <a:gd name="T117" fmla="*/ 75 h 121"/>
                  <a:gd name="T118" fmla="*/ 109 w 121"/>
                  <a:gd name="T119" fmla="*/ 68 h 121"/>
                  <a:gd name="T120" fmla="*/ 120 w 121"/>
                  <a:gd name="T121" fmla="*/ 58 h 121"/>
                  <a:gd name="T122" fmla="*/ 50 w 121"/>
                  <a:gd name="T123" fmla="*/ 61 h 121"/>
                  <a:gd name="T124" fmla="*/ 72 w 121"/>
                  <a:gd name="T125"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121">
                    <a:moveTo>
                      <a:pt x="120" y="58"/>
                    </a:moveTo>
                    <a:cubicBezTo>
                      <a:pt x="121" y="58"/>
                      <a:pt x="121" y="57"/>
                      <a:pt x="121" y="56"/>
                    </a:cubicBezTo>
                    <a:cubicBezTo>
                      <a:pt x="121" y="56"/>
                      <a:pt x="121" y="56"/>
                      <a:pt x="121" y="56"/>
                    </a:cubicBezTo>
                    <a:cubicBezTo>
                      <a:pt x="121" y="55"/>
                      <a:pt x="120" y="54"/>
                      <a:pt x="119" y="54"/>
                    </a:cubicBezTo>
                    <a:cubicBezTo>
                      <a:pt x="110" y="53"/>
                      <a:pt x="110" y="53"/>
                      <a:pt x="110" y="53"/>
                    </a:cubicBezTo>
                    <a:cubicBezTo>
                      <a:pt x="109" y="50"/>
                      <a:pt x="109" y="48"/>
                      <a:pt x="108" y="46"/>
                    </a:cubicBezTo>
                    <a:cubicBezTo>
                      <a:pt x="116" y="40"/>
                      <a:pt x="116" y="40"/>
                      <a:pt x="116" y="40"/>
                    </a:cubicBezTo>
                    <a:cubicBezTo>
                      <a:pt x="117" y="40"/>
                      <a:pt x="117" y="39"/>
                      <a:pt x="117" y="38"/>
                    </a:cubicBezTo>
                    <a:cubicBezTo>
                      <a:pt x="117" y="38"/>
                      <a:pt x="117" y="38"/>
                      <a:pt x="117" y="38"/>
                    </a:cubicBezTo>
                    <a:cubicBezTo>
                      <a:pt x="117" y="37"/>
                      <a:pt x="116" y="36"/>
                      <a:pt x="115" y="37"/>
                    </a:cubicBezTo>
                    <a:cubicBezTo>
                      <a:pt x="105" y="38"/>
                      <a:pt x="105" y="38"/>
                      <a:pt x="105" y="38"/>
                    </a:cubicBezTo>
                    <a:cubicBezTo>
                      <a:pt x="104" y="36"/>
                      <a:pt x="102" y="34"/>
                      <a:pt x="101" y="32"/>
                    </a:cubicBezTo>
                    <a:cubicBezTo>
                      <a:pt x="107" y="24"/>
                      <a:pt x="107" y="24"/>
                      <a:pt x="107" y="24"/>
                    </a:cubicBezTo>
                    <a:cubicBezTo>
                      <a:pt x="108" y="24"/>
                      <a:pt x="108" y="23"/>
                      <a:pt x="108" y="23"/>
                    </a:cubicBezTo>
                    <a:cubicBezTo>
                      <a:pt x="108" y="22"/>
                      <a:pt x="108" y="22"/>
                      <a:pt x="107" y="21"/>
                    </a:cubicBezTo>
                    <a:cubicBezTo>
                      <a:pt x="107" y="21"/>
                      <a:pt x="105" y="20"/>
                      <a:pt x="105" y="21"/>
                    </a:cubicBezTo>
                    <a:cubicBezTo>
                      <a:pt x="96" y="26"/>
                      <a:pt x="96" y="26"/>
                      <a:pt x="96" y="26"/>
                    </a:cubicBezTo>
                    <a:cubicBezTo>
                      <a:pt x="94" y="24"/>
                      <a:pt x="92" y="22"/>
                      <a:pt x="90" y="21"/>
                    </a:cubicBezTo>
                    <a:cubicBezTo>
                      <a:pt x="94" y="12"/>
                      <a:pt x="94" y="12"/>
                      <a:pt x="94" y="12"/>
                    </a:cubicBezTo>
                    <a:cubicBezTo>
                      <a:pt x="94" y="11"/>
                      <a:pt x="94" y="11"/>
                      <a:pt x="94" y="11"/>
                    </a:cubicBezTo>
                    <a:cubicBezTo>
                      <a:pt x="94" y="10"/>
                      <a:pt x="94" y="9"/>
                      <a:pt x="93" y="9"/>
                    </a:cubicBezTo>
                    <a:cubicBezTo>
                      <a:pt x="92" y="8"/>
                      <a:pt x="91" y="9"/>
                      <a:pt x="90" y="10"/>
                    </a:cubicBezTo>
                    <a:cubicBezTo>
                      <a:pt x="83" y="17"/>
                      <a:pt x="83" y="17"/>
                      <a:pt x="83" y="17"/>
                    </a:cubicBezTo>
                    <a:cubicBezTo>
                      <a:pt x="81" y="15"/>
                      <a:pt x="79" y="15"/>
                      <a:pt x="77" y="14"/>
                    </a:cubicBezTo>
                    <a:cubicBezTo>
                      <a:pt x="77" y="4"/>
                      <a:pt x="77" y="4"/>
                      <a:pt x="77" y="4"/>
                    </a:cubicBezTo>
                    <a:cubicBezTo>
                      <a:pt x="77" y="4"/>
                      <a:pt x="77" y="4"/>
                      <a:pt x="77" y="3"/>
                    </a:cubicBezTo>
                    <a:cubicBezTo>
                      <a:pt x="77" y="2"/>
                      <a:pt x="76" y="2"/>
                      <a:pt x="75" y="1"/>
                    </a:cubicBezTo>
                    <a:cubicBezTo>
                      <a:pt x="74" y="1"/>
                      <a:pt x="73" y="2"/>
                      <a:pt x="73" y="3"/>
                    </a:cubicBezTo>
                    <a:cubicBezTo>
                      <a:pt x="69" y="12"/>
                      <a:pt x="69" y="12"/>
                      <a:pt x="69" y="12"/>
                    </a:cubicBezTo>
                    <a:cubicBezTo>
                      <a:pt x="66" y="11"/>
                      <a:pt x="64" y="11"/>
                      <a:pt x="61" y="11"/>
                    </a:cubicBezTo>
                    <a:cubicBezTo>
                      <a:pt x="59" y="2"/>
                      <a:pt x="59" y="2"/>
                      <a:pt x="59" y="2"/>
                    </a:cubicBezTo>
                    <a:cubicBezTo>
                      <a:pt x="58" y="1"/>
                      <a:pt x="58" y="0"/>
                      <a:pt x="56" y="0"/>
                    </a:cubicBezTo>
                    <a:cubicBezTo>
                      <a:pt x="55" y="0"/>
                      <a:pt x="55" y="1"/>
                      <a:pt x="55" y="2"/>
                    </a:cubicBezTo>
                    <a:cubicBezTo>
                      <a:pt x="55" y="2"/>
                      <a:pt x="55" y="2"/>
                      <a:pt x="55" y="2"/>
                    </a:cubicBezTo>
                    <a:cubicBezTo>
                      <a:pt x="53" y="12"/>
                      <a:pt x="53" y="12"/>
                      <a:pt x="53" y="12"/>
                    </a:cubicBezTo>
                    <a:cubicBezTo>
                      <a:pt x="51" y="12"/>
                      <a:pt x="48" y="13"/>
                      <a:pt x="46" y="13"/>
                    </a:cubicBezTo>
                    <a:cubicBezTo>
                      <a:pt x="40" y="5"/>
                      <a:pt x="40" y="5"/>
                      <a:pt x="40" y="5"/>
                    </a:cubicBezTo>
                    <a:cubicBezTo>
                      <a:pt x="40" y="4"/>
                      <a:pt x="39" y="4"/>
                      <a:pt x="38" y="4"/>
                    </a:cubicBezTo>
                    <a:cubicBezTo>
                      <a:pt x="37" y="4"/>
                      <a:pt x="37" y="5"/>
                      <a:pt x="37" y="6"/>
                    </a:cubicBezTo>
                    <a:cubicBezTo>
                      <a:pt x="37" y="6"/>
                      <a:pt x="37" y="6"/>
                      <a:pt x="37" y="7"/>
                    </a:cubicBezTo>
                    <a:cubicBezTo>
                      <a:pt x="38" y="17"/>
                      <a:pt x="38" y="17"/>
                      <a:pt x="38" y="17"/>
                    </a:cubicBezTo>
                    <a:cubicBezTo>
                      <a:pt x="36" y="18"/>
                      <a:pt x="34" y="19"/>
                      <a:pt x="32" y="20"/>
                    </a:cubicBezTo>
                    <a:cubicBezTo>
                      <a:pt x="24" y="14"/>
                      <a:pt x="24" y="14"/>
                      <a:pt x="24" y="14"/>
                    </a:cubicBezTo>
                    <a:cubicBezTo>
                      <a:pt x="24" y="13"/>
                      <a:pt x="22" y="13"/>
                      <a:pt x="22" y="14"/>
                    </a:cubicBezTo>
                    <a:cubicBezTo>
                      <a:pt x="21" y="14"/>
                      <a:pt x="21" y="15"/>
                      <a:pt x="21" y="15"/>
                    </a:cubicBezTo>
                    <a:cubicBezTo>
                      <a:pt x="21" y="16"/>
                      <a:pt x="21" y="16"/>
                      <a:pt x="21" y="17"/>
                    </a:cubicBezTo>
                    <a:cubicBezTo>
                      <a:pt x="26" y="26"/>
                      <a:pt x="26" y="26"/>
                      <a:pt x="26" y="26"/>
                    </a:cubicBezTo>
                    <a:cubicBezTo>
                      <a:pt x="24" y="27"/>
                      <a:pt x="23" y="29"/>
                      <a:pt x="21" y="31"/>
                    </a:cubicBezTo>
                    <a:cubicBezTo>
                      <a:pt x="12" y="28"/>
                      <a:pt x="12" y="28"/>
                      <a:pt x="12" y="28"/>
                    </a:cubicBezTo>
                    <a:cubicBezTo>
                      <a:pt x="11" y="27"/>
                      <a:pt x="10" y="27"/>
                      <a:pt x="9" y="28"/>
                    </a:cubicBezTo>
                    <a:cubicBezTo>
                      <a:pt x="9" y="29"/>
                      <a:pt x="9" y="29"/>
                      <a:pt x="9" y="29"/>
                    </a:cubicBezTo>
                    <a:cubicBezTo>
                      <a:pt x="9" y="30"/>
                      <a:pt x="9" y="31"/>
                      <a:pt x="10" y="31"/>
                    </a:cubicBezTo>
                    <a:cubicBezTo>
                      <a:pt x="17" y="38"/>
                      <a:pt x="17" y="38"/>
                      <a:pt x="17" y="38"/>
                    </a:cubicBezTo>
                    <a:cubicBezTo>
                      <a:pt x="16" y="40"/>
                      <a:pt x="15" y="42"/>
                      <a:pt x="14" y="45"/>
                    </a:cubicBezTo>
                    <a:cubicBezTo>
                      <a:pt x="4" y="44"/>
                      <a:pt x="4" y="44"/>
                      <a:pt x="4" y="44"/>
                    </a:cubicBezTo>
                    <a:cubicBezTo>
                      <a:pt x="3" y="44"/>
                      <a:pt x="2" y="45"/>
                      <a:pt x="2" y="46"/>
                    </a:cubicBezTo>
                    <a:cubicBezTo>
                      <a:pt x="2" y="46"/>
                      <a:pt x="2" y="46"/>
                      <a:pt x="2" y="46"/>
                    </a:cubicBezTo>
                    <a:cubicBezTo>
                      <a:pt x="2" y="47"/>
                      <a:pt x="2" y="48"/>
                      <a:pt x="3" y="48"/>
                    </a:cubicBezTo>
                    <a:cubicBezTo>
                      <a:pt x="12" y="53"/>
                      <a:pt x="12" y="53"/>
                      <a:pt x="12" y="53"/>
                    </a:cubicBezTo>
                    <a:cubicBezTo>
                      <a:pt x="12" y="55"/>
                      <a:pt x="11" y="57"/>
                      <a:pt x="11" y="60"/>
                    </a:cubicBezTo>
                    <a:cubicBezTo>
                      <a:pt x="2" y="63"/>
                      <a:pt x="2" y="63"/>
                      <a:pt x="2" y="63"/>
                    </a:cubicBezTo>
                    <a:cubicBezTo>
                      <a:pt x="1" y="63"/>
                      <a:pt x="0" y="64"/>
                      <a:pt x="0" y="65"/>
                    </a:cubicBezTo>
                    <a:cubicBezTo>
                      <a:pt x="0" y="65"/>
                      <a:pt x="0" y="65"/>
                      <a:pt x="0" y="65"/>
                    </a:cubicBezTo>
                    <a:cubicBezTo>
                      <a:pt x="0" y="66"/>
                      <a:pt x="1" y="67"/>
                      <a:pt x="2" y="67"/>
                    </a:cubicBezTo>
                    <a:cubicBezTo>
                      <a:pt x="12" y="68"/>
                      <a:pt x="12" y="68"/>
                      <a:pt x="12" y="68"/>
                    </a:cubicBezTo>
                    <a:cubicBezTo>
                      <a:pt x="12" y="71"/>
                      <a:pt x="13" y="73"/>
                      <a:pt x="14" y="75"/>
                    </a:cubicBezTo>
                    <a:cubicBezTo>
                      <a:pt x="5" y="81"/>
                      <a:pt x="5" y="81"/>
                      <a:pt x="5" y="81"/>
                    </a:cubicBezTo>
                    <a:cubicBezTo>
                      <a:pt x="5" y="81"/>
                      <a:pt x="4" y="82"/>
                      <a:pt x="4" y="83"/>
                    </a:cubicBezTo>
                    <a:cubicBezTo>
                      <a:pt x="4" y="83"/>
                      <a:pt x="4" y="83"/>
                      <a:pt x="4" y="83"/>
                    </a:cubicBezTo>
                    <a:cubicBezTo>
                      <a:pt x="5" y="84"/>
                      <a:pt x="6" y="85"/>
                      <a:pt x="7" y="84"/>
                    </a:cubicBezTo>
                    <a:cubicBezTo>
                      <a:pt x="17" y="83"/>
                      <a:pt x="17" y="83"/>
                      <a:pt x="17" y="83"/>
                    </a:cubicBezTo>
                    <a:cubicBezTo>
                      <a:pt x="18" y="85"/>
                      <a:pt x="19" y="87"/>
                      <a:pt x="20" y="89"/>
                    </a:cubicBezTo>
                    <a:cubicBezTo>
                      <a:pt x="14" y="97"/>
                      <a:pt x="14" y="97"/>
                      <a:pt x="14" y="97"/>
                    </a:cubicBezTo>
                    <a:cubicBezTo>
                      <a:pt x="14" y="97"/>
                      <a:pt x="14" y="98"/>
                      <a:pt x="14" y="98"/>
                    </a:cubicBezTo>
                    <a:cubicBezTo>
                      <a:pt x="14" y="99"/>
                      <a:pt x="14" y="99"/>
                      <a:pt x="14" y="100"/>
                    </a:cubicBezTo>
                    <a:cubicBezTo>
                      <a:pt x="15" y="100"/>
                      <a:pt x="16" y="101"/>
                      <a:pt x="17" y="100"/>
                    </a:cubicBezTo>
                    <a:cubicBezTo>
                      <a:pt x="26" y="95"/>
                      <a:pt x="26" y="95"/>
                      <a:pt x="26" y="95"/>
                    </a:cubicBezTo>
                    <a:cubicBezTo>
                      <a:pt x="28" y="97"/>
                      <a:pt x="29" y="99"/>
                      <a:pt x="31" y="100"/>
                    </a:cubicBezTo>
                    <a:cubicBezTo>
                      <a:pt x="28" y="109"/>
                      <a:pt x="28" y="109"/>
                      <a:pt x="28" y="109"/>
                    </a:cubicBezTo>
                    <a:cubicBezTo>
                      <a:pt x="28" y="110"/>
                      <a:pt x="28" y="110"/>
                      <a:pt x="28" y="110"/>
                    </a:cubicBezTo>
                    <a:cubicBezTo>
                      <a:pt x="28" y="111"/>
                      <a:pt x="28" y="112"/>
                      <a:pt x="29" y="112"/>
                    </a:cubicBezTo>
                    <a:cubicBezTo>
                      <a:pt x="30" y="113"/>
                      <a:pt x="31" y="112"/>
                      <a:pt x="31" y="112"/>
                    </a:cubicBezTo>
                    <a:cubicBezTo>
                      <a:pt x="38" y="104"/>
                      <a:pt x="38" y="104"/>
                      <a:pt x="38" y="104"/>
                    </a:cubicBezTo>
                    <a:cubicBezTo>
                      <a:pt x="40" y="106"/>
                      <a:pt x="43" y="106"/>
                      <a:pt x="45" y="107"/>
                    </a:cubicBezTo>
                    <a:cubicBezTo>
                      <a:pt x="45" y="117"/>
                      <a:pt x="45" y="117"/>
                      <a:pt x="45" y="117"/>
                    </a:cubicBezTo>
                    <a:cubicBezTo>
                      <a:pt x="45" y="117"/>
                      <a:pt x="45" y="117"/>
                      <a:pt x="45" y="118"/>
                    </a:cubicBezTo>
                    <a:cubicBezTo>
                      <a:pt x="45" y="119"/>
                      <a:pt x="45" y="119"/>
                      <a:pt x="46" y="120"/>
                    </a:cubicBezTo>
                    <a:cubicBezTo>
                      <a:pt x="47" y="120"/>
                      <a:pt x="48" y="119"/>
                      <a:pt x="49" y="118"/>
                    </a:cubicBezTo>
                    <a:cubicBezTo>
                      <a:pt x="53" y="109"/>
                      <a:pt x="53" y="109"/>
                      <a:pt x="53" y="109"/>
                    </a:cubicBezTo>
                    <a:cubicBezTo>
                      <a:pt x="55" y="110"/>
                      <a:pt x="58" y="110"/>
                      <a:pt x="60" y="110"/>
                    </a:cubicBezTo>
                    <a:cubicBezTo>
                      <a:pt x="63" y="119"/>
                      <a:pt x="63" y="119"/>
                      <a:pt x="63" y="119"/>
                    </a:cubicBezTo>
                    <a:cubicBezTo>
                      <a:pt x="63" y="120"/>
                      <a:pt x="64" y="121"/>
                      <a:pt x="65" y="121"/>
                    </a:cubicBezTo>
                    <a:cubicBezTo>
                      <a:pt x="65" y="121"/>
                      <a:pt x="65" y="121"/>
                      <a:pt x="65" y="121"/>
                    </a:cubicBezTo>
                    <a:cubicBezTo>
                      <a:pt x="66" y="121"/>
                      <a:pt x="67" y="120"/>
                      <a:pt x="67" y="119"/>
                    </a:cubicBezTo>
                    <a:cubicBezTo>
                      <a:pt x="67" y="119"/>
                      <a:pt x="67" y="119"/>
                      <a:pt x="67" y="119"/>
                    </a:cubicBezTo>
                    <a:cubicBezTo>
                      <a:pt x="68" y="109"/>
                      <a:pt x="68" y="109"/>
                      <a:pt x="68" y="109"/>
                    </a:cubicBezTo>
                    <a:cubicBezTo>
                      <a:pt x="71" y="109"/>
                      <a:pt x="73" y="108"/>
                      <a:pt x="75" y="108"/>
                    </a:cubicBezTo>
                    <a:cubicBezTo>
                      <a:pt x="81" y="116"/>
                      <a:pt x="81" y="116"/>
                      <a:pt x="81" y="116"/>
                    </a:cubicBezTo>
                    <a:cubicBezTo>
                      <a:pt x="82" y="117"/>
                      <a:pt x="83" y="117"/>
                      <a:pt x="84" y="117"/>
                    </a:cubicBezTo>
                    <a:cubicBezTo>
                      <a:pt x="84" y="117"/>
                      <a:pt x="85" y="116"/>
                      <a:pt x="85" y="115"/>
                    </a:cubicBezTo>
                    <a:cubicBezTo>
                      <a:pt x="85" y="115"/>
                      <a:pt x="85" y="115"/>
                      <a:pt x="85" y="114"/>
                    </a:cubicBezTo>
                    <a:cubicBezTo>
                      <a:pt x="83" y="104"/>
                      <a:pt x="83" y="104"/>
                      <a:pt x="83" y="104"/>
                    </a:cubicBezTo>
                    <a:cubicBezTo>
                      <a:pt x="85" y="103"/>
                      <a:pt x="87" y="102"/>
                      <a:pt x="89" y="101"/>
                    </a:cubicBezTo>
                    <a:cubicBezTo>
                      <a:pt x="97" y="107"/>
                      <a:pt x="97" y="107"/>
                      <a:pt x="97" y="107"/>
                    </a:cubicBezTo>
                    <a:cubicBezTo>
                      <a:pt x="98" y="108"/>
                      <a:pt x="99" y="108"/>
                      <a:pt x="100" y="107"/>
                    </a:cubicBezTo>
                    <a:cubicBezTo>
                      <a:pt x="100" y="107"/>
                      <a:pt x="101" y="106"/>
                      <a:pt x="101" y="106"/>
                    </a:cubicBezTo>
                    <a:cubicBezTo>
                      <a:pt x="101" y="105"/>
                      <a:pt x="100" y="105"/>
                      <a:pt x="100" y="104"/>
                    </a:cubicBezTo>
                    <a:cubicBezTo>
                      <a:pt x="96" y="95"/>
                      <a:pt x="96" y="95"/>
                      <a:pt x="96" y="95"/>
                    </a:cubicBezTo>
                    <a:cubicBezTo>
                      <a:pt x="97" y="94"/>
                      <a:pt x="99" y="92"/>
                      <a:pt x="100" y="90"/>
                    </a:cubicBezTo>
                    <a:cubicBezTo>
                      <a:pt x="110" y="93"/>
                      <a:pt x="110" y="93"/>
                      <a:pt x="110" y="93"/>
                    </a:cubicBezTo>
                    <a:cubicBezTo>
                      <a:pt x="111" y="94"/>
                      <a:pt x="112" y="94"/>
                      <a:pt x="112" y="93"/>
                    </a:cubicBezTo>
                    <a:cubicBezTo>
                      <a:pt x="113" y="92"/>
                      <a:pt x="113" y="92"/>
                      <a:pt x="113" y="92"/>
                    </a:cubicBezTo>
                    <a:cubicBezTo>
                      <a:pt x="113" y="91"/>
                      <a:pt x="112" y="90"/>
                      <a:pt x="112" y="90"/>
                    </a:cubicBezTo>
                    <a:cubicBezTo>
                      <a:pt x="105" y="83"/>
                      <a:pt x="105" y="83"/>
                      <a:pt x="105" y="83"/>
                    </a:cubicBezTo>
                    <a:cubicBezTo>
                      <a:pt x="106" y="81"/>
                      <a:pt x="107" y="79"/>
                      <a:pt x="107" y="76"/>
                    </a:cubicBezTo>
                    <a:cubicBezTo>
                      <a:pt x="117" y="77"/>
                      <a:pt x="117" y="77"/>
                      <a:pt x="117" y="77"/>
                    </a:cubicBezTo>
                    <a:cubicBezTo>
                      <a:pt x="118" y="77"/>
                      <a:pt x="120" y="76"/>
                      <a:pt x="120" y="75"/>
                    </a:cubicBezTo>
                    <a:cubicBezTo>
                      <a:pt x="120" y="75"/>
                      <a:pt x="120" y="75"/>
                      <a:pt x="120" y="75"/>
                    </a:cubicBezTo>
                    <a:cubicBezTo>
                      <a:pt x="120" y="74"/>
                      <a:pt x="119" y="73"/>
                      <a:pt x="118" y="73"/>
                    </a:cubicBezTo>
                    <a:cubicBezTo>
                      <a:pt x="109" y="68"/>
                      <a:pt x="109" y="68"/>
                      <a:pt x="109" y="68"/>
                    </a:cubicBezTo>
                    <a:cubicBezTo>
                      <a:pt x="110" y="66"/>
                      <a:pt x="110" y="64"/>
                      <a:pt x="110" y="61"/>
                    </a:cubicBezTo>
                    <a:lnTo>
                      <a:pt x="120" y="58"/>
                    </a:lnTo>
                    <a:close/>
                    <a:moveTo>
                      <a:pt x="61" y="72"/>
                    </a:moveTo>
                    <a:cubicBezTo>
                      <a:pt x="55" y="72"/>
                      <a:pt x="50" y="67"/>
                      <a:pt x="50" y="61"/>
                    </a:cubicBezTo>
                    <a:cubicBezTo>
                      <a:pt x="50" y="54"/>
                      <a:pt x="55" y="49"/>
                      <a:pt x="61" y="49"/>
                    </a:cubicBezTo>
                    <a:cubicBezTo>
                      <a:pt x="67" y="49"/>
                      <a:pt x="72" y="54"/>
                      <a:pt x="72" y="61"/>
                    </a:cubicBezTo>
                    <a:cubicBezTo>
                      <a:pt x="72" y="67"/>
                      <a:pt x="67" y="72"/>
                      <a:pt x="61"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en-US" sz="1015">
                  <a:latin typeface="微软雅黑" panose="020B0503020204020204" pitchFamily="34" charset="-122"/>
                  <a:ea typeface="微软雅黑" panose="020B0503020204020204" pitchFamily="34" charset="-122"/>
                </a:endParaRPr>
              </a:p>
            </p:txBody>
          </p:sp>
          <p:sp>
            <p:nvSpPr>
              <p:cNvPr id="42" name="Oval 21"/>
              <p:cNvSpPr>
                <a:spLocks noChangeArrowheads="1"/>
              </p:cNvSpPr>
              <p:nvPr/>
            </p:nvSpPr>
            <p:spPr bwMode="auto">
              <a:xfrm>
                <a:off x="-1055688" y="2462213"/>
                <a:ext cx="171450" cy="171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en-US" sz="1015">
                  <a:latin typeface="微软雅黑" panose="020B0503020204020204" pitchFamily="34" charset="-122"/>
                  <a:ea typeface="微软雅黑" panose="020B0503020204020204" pitchFamily="34" charset="-122"/>
                </a:endParaRPr>
              </a:p>
            </p:txBody>
          </p:sp>
          <p:sp>
            <p:nvSpPr>
              <p:cNvPr id="43" name="Oval 22"/>
              <p:cNvSpPr>
                <a:spLocks noChangeArrowheads="1"/>
              </p:cNvSpPr>
              <p:nvPr/>
            </p:nvSpPr>
            <p:spPr bwMode="auto">
              <a:xfrm>
                <a:off x="-1776413" y="2792413"/>
                <a:ext cx="115888" cy="1190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en-US" sz="1015">
                  <a:latin typeface="微软雅黑" panose="020B0503020204020204" pitchFamily="34" charset="-122"/>
                  <a:ea typeface="微软雅黑" panose="020B0503020204020204" pitchFamily="34" charset="-122"/>
                </a:endParaRPr>
              </a:p>
            </p:txBody>
          </p:sp>
          <p:sp>
            <p:nvSpPr>
              <p:cNvPr id="44" name="Freeform 23"/>
              <p:cNvSpPr>
                <a:spLocks noEditPoints="1"/>
              </p:cNvSpPr>
              <p:nvPr/>
            </p:nvSpPr>
            <p:spPr bwMode="auto">
              <a:xfrm>
                <a:off x="-2773363" y="2439988"/>
                <a:ext cx="2692401" cy="2659063"/>
              </a:xfrm>
              <a:custGeom>
                <a:avLst/>
                <a:gdLst>
                  <a:gd name="T0" fmla="*/ 605 w 718"/>
                  <a:gd name="T1" fmla="*/ 20 h 709"/>
                  <a:gd name="T2" fmla="*/ 602 w 718"/>
                  <a:gd name="T3" fmla="*/ 58 h 709"/>
                  <a:gd name="T4" fmla="*/ 587 w 718"/>
                  <a:gd name="T5" fmla="*/ 93 h 709"/>
                  <a:gd name="T6" fmla="*/ 563 w 718"/>
                  <a:gd name="T7" fmla="*/ 121 h 709"/>
                  <a:gd name="T8" fmla="*/ 530 w 718"/>
                  <a:gd name="T9" fmla="*/ 141 h 709"/>
                  <a:gd name="T10" fmla="*/ 493 w 718"/>
                  <a:gd name="T11" fmla="*/ 149 h 709"/>
                  <a:gd name="T12" fmla="*/ 456 w 718"/>
                  <a:gd name="T13" fmla="*/ 147 h 709"/>
                  <a:gd name="T14" fmla="*/ 420 w 718"/>
                  <a:gd name="T15" fmla="*/ 134 h 709"/>
                  <a:gd name="T16" fmla="*/ 391 w 718"/>
                  <a:gd name="T17" fmla="*/ 110 h 709"/>
                  <a:gd name="T18" fmla="*/ 371 w 718"/>
                  <a:gd name="T19" fmla="*/ 78 h 709"/>
                  <a:gd name="T20" fmla="*/ 361 w 718"/>
                  <a:gd name="T21" fmla="*/ 42 h 709"/>
                  <a:gd name="T22" fmla="*/ 363 w 718"/>
                  <a:gd name="T23" fmla="*/ 4 h 709"/>
                  <a:gd name="T24" fmla="*/ 68 w 718"/>
                  <a:gd name="T25" fmla="*/ 221 h 709"/>
                  <a:gd name="T26" fmla="*/ 162 w 718"/>
                  <a:gd name="T27" fmla="*/ 514 h 709"/>
                  <a:gd name="T28" fmla="*/ 334 w 718"/>
                  <a:gd name="T29" fmla="*/ 176 h 709"/>
                  <a:gd name="T30" fmla="*/ 311 w 718"/>
                  <a:gd name="T31" fmla="*/ 189 h 709"/>
                  <a:gd name="T32" fmla="*/ 288 w 718"/>
                  <a:gd name="T33" fmla="*/ 197 h 709"/>
                  <a:gd name="T34" fmla="*/ 258 w 718"/>
                  <a:gd name="T35" fmla="*/ 192 h 709"/>
                  <a:gd name="T36" fmla="*/ 234 w 718"/>
                  <a:gd name="T37" fmla="*/ 181 h 709"/>
                  <a:gd name="T38" fmla="*/ 214 w 718"/>
                  <a:gd name="T39" fmla="*/ 164 h 709"/>
                  <a:gd name="T40" fmla="*/ 201 w 718"/>
                  <a:gd name="T41" fmla="*/ 141 h 709"/>
                  <a:gd name="T42" fmla="*/ 195 w 718"/>
                  <a:gd name="T43" fmla="*/ 116 h 709"/>
                  <a:gd name="T44" fmla="*/ 197 w 718"/>
                  <a:gd name="T45" fmla="*/ 89 h 709"/>
                  <a:gd name="T46" fmla="*/ 207 w 718"/>
                  <a:gd name="T47" fmla="*/ 64 h 709"/>
                  <a:gd name="T48" fmla="*/ 225 w 718"/>
                  <a:gd name="T49" fmla="*/ 43 h 709"/>
                  <a:gd name="T50" fmla="*/ 249 w 718"/>
                  <a:gd name="T51" fmla="*/ 29 h 709"/>
                  <a:gd name="T52" fmla="*/ 275 w 718"/>
                  <a:gd name="T53" fmla="*/ 23 h 709"/>
                  <a:gd name="T54" fmla="*/ 305 w 718"/>
                  <a:gd name="T55" fmla="*/ 28 h 709"/>
                  <a:gd name="T56" fmla="*/ 329 w 718"/>
                  <a:gd name="T57" fmla="*/ 38 h 709"/>
                  <a:gd name="T58" fmla="*/ 349 w 718"/>
                  <a:gd name="T59" fmla="*/ 55 h 709"/>
                  <a:gd name="T60" fmla="*/ 362 w 718"/>
                  <a:gd name="T61" fmla="*/ 78 h 709"/>
                  <a:gd name="T62" fmla="*/ 368 w 718"/>
                  <a:gd name="T63" fmla="*/ 104 h 709"/>
                  <a:gd name="T64" fmla="*/ 366 w 718"/>
                  <a:gd name="T65" fmla="*/ 131 h 709"/>
                  <a:gd name="T66" fmla="*/ 356 w 718"/>
                  <a:gd name="T67" fmla="*/ 156 h 709"/>
                  <a:gd name="T68" fmla="*/ 338 w 718"/>
                  <a:gd name="T69" fmla="*/ 176 h 709"/>
                  <a:gd name="T70" fmla="*/ 451 w 718"/>
                  <a:gd name="T71" fmla="*/ 208 h 709"/>
                  <a:gd name="T72" fmla="*/ 444 w 718"/>
                  <a:gd name="T73" fmla="*/ 224 h 709"/>
                  <a:gd name="T74" fmla="*/ 433 w 718"/>
                  <a:gd name="T75" fmla="*/ 237 h 709"/>
                  <a:gd name="T76" fmla="*/ 418 w 718"/>
                  <a:gd name="T77" fmla="*/ 247 h 709"/>
                  <a:gd name="T78" fmla="*/ 401 w 718"/>
                  <a:gd name="T79" fmla="*/ 251 h 709"/>
                  <a:gd name="T80" fmla="*/ 383 w 718"/>
                  <a:gd name="T81" fmla="*/ 250 h 709"/>
                  <a:gd name="T82" fmla="*/ 367 w 718"/>
                  <a:gd name="T83" fmla="*/ 243 h 709"/>
                  <a:gd name="T84" fmla="*/ 353 w 718"/>
                  <a:gd name="T85" fmla="*/ 232 h 709"/>
                  <a:gd name="T86" fmla="*/ 343 w 718"/>
                  <a:gd name="T87" fmla="*/ 217 h 709"/>
                  <a:gd name="T88" fmla="*/ 339 w 718"/>
                  <a:gd name="T89" fmla="*/ 200 h 709"/>
                  <a:gd name="T90" fmla="*/ 340 w 718"/>
                  <a:gd name="T91" fmla="*/ 183 h 709"/>
                  <a:gd name="T92" fmla="*/ 346 w 718"/>
                  <a:gd name="T93" fmla="*/ 166 h 709"/>
                  <a:gd name="T94" fmla="*/ 357 w 718"/>
                  <a:gd name="T95" fmla="*/ 153 h 709"/>
                  <a:gd name="T96" fmla="*/ 372 w 718"/>
                  <a:gd name="T97" fmla="*/ 143 h 709"/>
                  <a:gd name="T98" fmla="*/ 389 w 718"/>
                  <a:gd name="T99" fmla="*/ 138 h 709"/>
                  <a:gd name="T100" fmla="*/ 407 w 718"/>
                  <a:gd name="T101" fmla="*/ 139 h 709"/>
                  <a:gd name="T102" fmla="*/ 423 w 718"/>
                  <a:gd name="T103" fmla="*/ 146 h 709"/>
                  <a:gd name="T104" fmla="*/ 437 w 718"/>
                  <a:gd name="T105" fmla="*/ 157 h 709"/>
                  <a:gd name="T106" fmla="*/ 446 w 718"/>
                  <a:gd name="T107" fmla="*/ 172 h 709"/>
                  <a:gd name="T108" fmla="*/ 451 w 718"/>
                  <a:gd name="T109" fmla="*/ 18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en-US" sz="1015">
                  <a:latin typeface="微软雅黑" panose="020B0503020204020204" pitchFamily="34" charset="-122"/>
                  <a:ea typeface="微软雅黑" panose="020B0503020204020204" pitchFamily="34" charset="-122"/>
                </a:endParaRPr>
              </a:p>
            </p:txBody>
          </p:sp>
          <p:sp>
            <p:nvSpPr>
              <p:cNvPr id="2" name="Oval 24"/>
              <p:cNvSpPr>
                <a:spLocks noChangeArrowheads="1"/>
              </p:cNvSpPr>
              <p:nvPr/>
            </p:nvSpPr>
            <p:spPr bwMode="auto">
              <a:xfrm>
                <a:off x="-1333500" y="3128963"/>
                <a:ext cx="77788" cy="793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en-US" sz="1015">
                  <a:latin typeface="微软雅黑" panose="020B0503020204020204" pitchFamily="34" charset="-122"/>
                  <a:ea typeface="微软雅黑" panose="020B0503020204020204" pitchFamily="34" charset="-122"/>
                </a:endParaRPr>
              </a:p>
            </p:txBody>
          </p:sp>
          <p:sp>
            <p:nvSpPr>
              <p:cNvPr id="5" name="Freeform 25"/>
              <p:cNvSpPr/>
              <p:nvPr/>
            </p:nvSpPr>
            <p:spPr bwMode="auto">
              <a:xfrm>
                <a:off x="-1423988" y="2082800"/>
                <a:ext cx="889000" cy="357188"/>
              </a:xfrm>
              <a:custGeom>
                <a:avLst/>
                <a:gdLst>
                  <a:gd name="T0" fmla="*/ 218 w 237"/>
                  <a:gd name="T1" fmla="*/ 95 h 95"/>
                  <a:gd name="T2" fmla="*/ 217 w 237"/>
                  <a:gd name="T3" fmla="*/ 94 h 95"/>
                  <a:gd name="T4" fmla="*/ 234 w 237"/>
                  <a:gd name="T5" fmla="*/ 82 h 95"/>
                  <a:gd name="T6" fmla="*/ 237 w 237"/>
                  <a:gd name="T7" fmla="*/ 79 h 95"/>
                  <a:gd name="T8" fmla="*/ 236 w 237"/>
                  <a:gd name="T9" fmla="*/ 77 h 95"/>
                  <a:gd name="T10" fmla="*/ 231 w 237"/>
                  <a:gd name="T11" fmla="*/ 75 h 95"/>
                  <a:gd name="T12" fmla="*/ 211 w 237"/>
                  <a:gd name="T13" fmla="*/ 78 h 95"/>
                  <a:gd name="T14" fmla="*/ 203 w 237"/>
                  <a:gd name="T15" fmla="*/ 66 h 95"/>
                  <a:gd name="T16" fmla="*/ 216 w 237"/>
                  <a:gd name="T17" fmla="*/ 49 h 95"/>
                  <a:gd name="T18" fmla="*/ 217 w 237"/>
                  <a:gd name="T19" fmla="*/ 46 h 95"/>
                  <a:gd name="T20" fmla="*/ 216 w 237"/>
                  <a:gd name="T21" fmla="*/ 44 h 95"/>
                  <a:gd name="T22" fmla="*/ 211 w 237"/>
                  <a:gd name="T23" fmla="*/ 43 h 95"/>
                  <a:gd name="T24" fmla="*/ 192 w 237"/>
                  <a:gd name="T25" fmla="*/ 53 h 95"/>
                  <a:gd name="T26" fmla="*/ 181 w 237"/>
                  <a:gd name="T27" fmla="*/ 43 h 95"/>
                  <a:gd name="T28" fmla="*/ 188 w 237"/>
                  <a:gd name="T29" fmla="*/ 24 h 95"/>
                  <a:gd name="T30" fmla="*/ 189 w 237"/>
                  <a:gd name="T31" fmla="*/ 22 h 95"/>
                  <a:gd name="T32" fmla="*/ 187 w 237"/>
                  <a:gd name="T33" fmla="*/ 18 h 95"/>
                  <a:gd name="T34" fmla="*/ 181 w 237"/>
                  <a:gd name="T35" fmla="*/ 20 h 95"/>
                  <a:gd name="T36" fmla="*/ 167 w 237"/>
                  <a:gd name="T37" fmla="*/ 34 h 95"/>
                  <a:gd name="T38" fmla="*/ 153 w 237"/>
                  <a:gd name="T39" fmla="*/ 28 h 95"/>
                  <a:gd name="T40" fmla="*/ 154 w 237"/>
                  <a:gd name="T41" fmla="*/ 8 h 95"/>
                  <a:gd name="T42" fmla="*/ 154 w 237"/>
                  <a:gd name="T43" fmla="*/ 7 h 95"/>
                  <a:gd name="T44" fmla="*/ 151 w 237"/>
                  <a:gd name="T45" fmla="*/ 3 h 95"/>
                  <a:gd name="T46" fmla="*/ 146 w 237"/>
                  <a:gd name="T47" fmla="*/ 6 h 95"/>
                  <a:gd name="T48" fmla="*/ 137 w 237"/>
                  <a:gd name="T49" fmla="*/ 24 h 95"/>
                  <a:gd name="T50" fmla="*/ 122 w 237"/>
                  <a:gd name="T51" fmla="*/ 23 h 95"/>
                  <a:gd name="T52" fmla="*/ 116 w 237"/>
                  <a:gd name="T53" fmla="*/ 4 h 95"/>
                  <a:gd name="T54" fmla="*/ 112 w 237"/>
                  <a:gd name="T55" fmla="*/ 0 h 95"/>
                  <a:gd name="T56" fmla="*/ 108 w 237"/>
                  <a:gd name="T57" fmla="*/ 4 h 95"/>
                  <a:gd name="T58" fmla="*/ 108 w 237"/>
                  <a:gd name="T59" fmla="*/ 4 h 95"/>
                  <a:gd name="T60" fmla="*/ 105 w 237"/>
                  <a:gd name="T61" fmla="*/ 24 h 95"/>
                  <a:gd name="T62" fmla="*/ 91 w 237"/>
                  <a:gd name="T63" fmla="*/ 28 h 95"/>
                  <a:gd name="T64" fmla="*/ 79 w 237"/>
                  <a:gd name="T65" fmla="*/ 11 h 95"/>
                  <a:gd name="T66" fmla="*/ 74 w 237"/>
                  <a:gd name="T67" fmla="*/ 9 h 95"/>
                  <a:gd name="T68" fmla="*/ 71 w 237"/>
                  <a:gd name="T69" fmla="*/ 12 h 95"/>
                  <a:gd name="T70" fmla="*/ 72 w 237"/>
                  <a:gd name="T71" fmla="*/ 14 h 95"/>
                  <a:gd name="T72" fmla="*/ 75 w 237"/>
                  <a:gd name="T73" fmla="*/ 34 h 95"/>
                  <a:gd name="T74" fmla="*/ 63 w 237"/>
                  <a:gd name="T75" fmla="*/ 42 h 95"/>
                  <a:gd name="T76" fmla="*/ 46 w 237"/>
                  <a:gd name="T77" fmla="*/ 29 h 95"/>
                  <a:gd name="T78" fmla="*/ 41 w 237"/>
                  <a:gd name="T79" fmla="*/ 29 h 95"/>
                  <a:gd name="T80" fmla="*/ 39 w 237"/>
                  <a:gd name="T81" fmla="*/ 32 h 95"/>
                  <a:gd name="T82" fmla="*/ 40 w 237"/>
                  <a:gd name="T83" fmla="*/ 34 h 95"/>
                  <a:gd name="T84" fmla="*/ 49 w 237"/>
                  <a:gd name="T85" fmla="*/ 53 h 95"/>
                  <a:gd name="T86" fmla="*/ 40 w 237"/>
                  <a:gd name="T87" fmla="*/ 64 h 95"/>
                  <a:gd name="T88" fmla="*/ 21 w 237"/>
                  <a:gd name="T89" fmla="*/ 57 h 95"/>
                  <a:gd name="T90" fmla="*/ 15 w 237"/>
                  <a:gd name="T91" fmla="*/ 58 h 95"/>
                  <a:gd name="T92" fmla="*/ 14 w 237"/>
                  <a:gd name="T93" fmla="*/ 60 h 95"/>
                  <a:gd name="T94" fmla="*/ 16 w 237"/>
                  <a:gd name="T95" fmla="*/ 64 h 95"/>
                  <a:gd name="T96" fmla="*/ 31 w 237"/>
                  <a:gd name="T97" fmla="*/ 78 h 95"/>
                  <a:gd name="T98" fmla="*/ 25 w 237"/>
                  <a:gd name="T99" fmla="*/ 92 h 95"/>
                  <a:gd name="T100" fmla="*/ 5 w 237"/>
                  <a:gd name="T101" fmla="*/ 91 h 95"/>
                  <a:gd name="T102" fmla="*/ 0 w 237"/>
                  <a:gd name="T103" fmla="*/ 94 h 95"/>
                  <a:gd name="T104" fmla="*/ 0 w 237"/>
                  <a:gd name="T105" fmla="*/ 95 h 95"/>
                  <a:gd name="T106" fmla="*/ 218 w 237"/>
                  <a:gd name="T10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 h="95">
                    <a:moveTo>
                      <a:pt x="218" y="95"/>
                    </a:moveTo>
                    <a:cubicBezTo>
                      <a:pt x="218" y="95"/>
                      <a:pt x="217" y="94"/>
                      <a:pt x="217" y="94"/>
                    </a:cubicBezTo>
                    <a:cubicBezTo>
                      <a:pt x="234" y="82"/>
                      <a:pt x="234" y="82"/>
                      <a:pt x="234" y="82"/>
                    </a:cubicBezTo>
                    <a:cubicBezTo>
                      <a:pt x="236" y="82"/>
                      <a:pt x="237" y="80"/>
                      <a:pt x="237" y="79"/>
                    </a:cubicBezTo>
                    <a:cubicBezTo>
                      <a:pt x="237" y="78"/>
                      <a:pt x="236" y="78"/>
                      <a:pt x="236" y="77"/>
                    </a:cubicBezTo>
                    <a:cubicBezTo>
                      <a:pt x="235" y="75"/>
                      <a:pt x="233" y="74"/>
                      <a:pt x="231" y="75"/>
                    </a:cubicBezTo>
                    <a:cubicBezTo>
                      <a:pt x="211" y="78"/>
                      <a:pt x="211" y="78"/>
                      <a:pt x="211" y="78"/>
                    </a:cubicBezTo>
                    <a:cubicBezTo>
                      <a:pt x="209" y="74"/>
                      <a:pt x="206" y="70"/>
                      <a:pt x="203" y="66"/>
                    </a:cubicBezTo>
                    <a:cubicBezTo>
                      <a:pt x="216" y="49"/>
                      <a:pt x="216" y="49"/>
                      <a:pt x="216" y="49"/>
                    </a:cubicBezTo>
                    <a:cubicBezTo>
                      <a:pt x="217" y="49"/>
                      <a:pt x="217" y="48"/>
                      <a:pt x="217" y="46"/>
                    </a:cubicBezTo>
                    <a:cubicBezTo>
                      <a:pt x="217" y="46"/>
                      <a:pt x="217" y="45"/>
                      <a:pt x="216" y="44"/>
                    </a:cubicBezTo>
                    <a:cubicBezTo>
                      <a:pt x="215" y="42"/>
                      <a:pt x="212" y="42"/>
                      <a:pt x="211" y="43"/>
                    </a:cubicBezTo>
                    <a:cubicBezTo>
                      <a:pt x="192" y="53"/>
                      <a:pt x="192" y="53"/>
                      <a:pt x="192" y="53"/>
                    </a:cubicBezTo>
                    <a:cubicBezTo>
                      <a:pt x="189" y="49"/>
                      <a:pt x="185" y="46"/>
                      <a:pt x="181" y="43"/>
                    </a:cubicBezTo>
                    <a:cubicBezTo>
                      <a:pt x="188" y="24"/>
                      <a:pt x="188" y="24"/>
                      <a:pt x="188" y="24"/>
                    </a:cubicBezTo>
                    <a:cubicBezTo>
                      <a:pt x="188" y="23"/>
                      <a:pt x="189" y="22"/>
                      <a:pt x="189" y="22"/>
                    </a:cubicBezTo>
                    <a:cubicBezTo>
                      <a:pt x="189" y="20"/>
                      <a:pt x="188" y="19"/>
                      <a:pt x="187" y="18"/>
                    </a:cubicBezTo>
                    <a:cubicBezTo>
                      <a:pt x="185" y="17"/>
                      <a:pt x="182" y="18"/>
                      <a:pt x="181" y="20"/>
                    </a:cubicBezTo>
                    <a:cubicBezTo>
                      <a:pt x="167" y="34"/>
                      <a:pt x="167" y="34"/>
                      <a:pt x="167" y="34"/>
                    </a:cubicBezTo>
                    <a:cubicBezTo>
                      <a:pt x="162" y="32"/>
                      <a:pt x="158" y="30"/>
                      <a:pt x="153" y="28"/>
                    </a:cubicBezTo>
                    <a:cubicBezTo>
                      <a:pt x="154" y="8"/>
                      <a:pt x="154" y="8"/>
                      <a:pt x="154" y="8"/>
                    </a:cubicBezTo>
                    <a:cubicBezTo>
                      <a:pt x="154" y="8"/>
                      <a:pt x="154" y="7"/>
                      <a:pt x="154" y="7"/>
                    </a:cubicBezTo>
                    <a:cubicBezTo>
                      <a:pt x="154" y="5"/>
                      <a:pt x="153" y="4"/>
                      <a:pt x="151" y="3"/>
                    </a:cubicBezTo>
                    <a:cubicBezTo>
                      <a:pt x="149" y="3"/>
                      <a:pt x="146" y="4"/>
                      <a:pt x="146" y="6"/>
                    </a:cubicBezTo>
                    <a:cubicBezTo>
                      <a:pt x="137" y="24"/>
                      <a:pt x="137" y="24"/>
                      <a:pt x="137" y="24"/>
                    </a:cubicBezTo>
                    <a:cubicBezTo>
                      <a:pt x="132" y="24"/>
                      <a:pt x="127" y="23"/>
                      <a:pt x="122" y="23"/>
                    </a:cubicBezTo>
                    <a:cubicBezTo>
                      <a:pt x="116" y="4"/>
                      <a:pt x="116" y="4"/>
                      <a:pt x="116" y="4"/>
                    </a:cubicBezTo>
                    <a:cubicBezTo>
                      <a:pt x="116" y="1"/>
                      <a:pt x="114" y="0"/>
                      <a:pt x="112" y="0"/>
                    </a:cubicBezTo>
                    <a:cubicBezTo>
                      <a:pt x="110" y="0"/>
                      <a:pt x="108" y="2"/>
                      <a:pt x="108" y="4"/>
                    </a:cubicBezTo>
                    <a:cubicBezTo>
                      <a:pt x="108" y="4"/>
                      <a:pt x="108" y="4"/>
                      <a:pt x="108" y="4"/>
                    </a:cubicBezTo>
                    <a:cubicBezTo>
                      <a:pt x="105" y="24"/>
                      <a:pt x="105" y="24"/>
                      <a:pt x="105" y="24"/>
                    </a:cubicBezTo>
                    <a:cubicBezTo>
                      <a:pt x="100" y="25"/>
                      <a:pt x="95" y="26"/>
                      <a:pt x="91" y="28"/>
                    </a:cubicBezTo>
                    <a:cubicBezTo>
                      <a:pt x="79" y="11"/>
                      <a:pt x="79" y="11"/>
                      <a:pt x="79" y="11"/>
                    </a:cubicBezTo>
                    <a:cubicBezTo>
                      <a:pt x="78" y="9"/>
                      <a:pt x="76" y="8"/>
                      <a:pt x="74" y="9"/>
                    </a:cubicBezTo>
                    <a:cubicBezTo>
                      <a:pt x="72" y="9"/>
                      <a:pt x="71" y="11"/>
                      <a:pt x="71" y="12"/>
                    </a:cubicBezTo>
                    <a:cubicBezTo>
                      <a:pt x="71" y="13"/>
                      <a:pt x="72" y="13"/>
                      <a:pt x="72" y="14"/>
                    </a:cubicBezTo>
                    <a:cubicBezTo>
                      <a:pt x="75" y="34"/>
                      <a:pt x="75" y="34"/>
                      <a:pt x="75" y="34"/>
                    </a:cubicBezTo>
                    <a:cubicBezTo>
                      <a:pt x="71" y="36"/>
                      <a:pt x="66" y="39"/>
                      <a:pt x="63" y="42"/>
                    </a:cubicBezTo>
                    <a:cubicBezTo>
                      <a:pt x="46" y="29"/>
                      <a:pt x="46" y="29"/>
                      <a:pt x="46" y="29"/>
                    </a:cubicBezTo>
                    <a:cubicBezTo>
                      <a:pt x="45" y="28"/>
                      <a:pt x="42" y="27"/>
                      <a:pt x="41" y="29"/>
                    </a:cubicBezTo>
                    <a:cubicBezTo>
                      <a:pt x="40" y="30"/>
                      <a:pt x="39" y="31"/>
                      <a:pt x="39" y="32"/>
                    </a:cubicBezTo>
                    <a:cubicBezTo>
                      <a:pt x="39" y="33"/>
                      <a:pt x="39" y="34"/>
                      <a:pt x="40" y="34"/>
                    </a:cubicBezTo>
                    <a:cubicBezTo>
                      <a:pt x="49" y="53"/>
                      <a:pt x="49" y="53"/>
                      <a:pt x="49" y="53"/>
                    </a:cubicBezTo>
                    <a:cubicBezTo>
                      <a:pt x="46" y="56"/>
                      <a:pt x="43" y="60"/>
                      <a:pt x="40" y="64"/>
                    </a:cubicBezTo>
                    <a:cubicBezTo>
                      <a:pt x="21" y="57"/>
                      <a:pt x="21" y="57"/>
                      <a:pt x="21" y="57"/>
                    </a:cubicBezTo>
                    <a:cubicBezTo>
                      <a:pt x="19" y="56"/>
                      <a:pt x="16" y="56"/>
                      <a:pt x="15" y="58"/>
                    </a:cubicBezTo>
                    <a:cubicBezTo>
                      <a:pt x="15" y="59"/>
                      <a:pt x="14" y="60"/>
                      <a:pt x="14" y="60"/>
                    </a:cubicBezTo>
                    <a:cubicBezTo>
                      <a:pt x="14" y="62"/>
                      <a:pt x="15" y="63"/>
                      <a:pt x="16" y="64"/>
                    </a:cubicBezTo>
                    <a:cubicBezTo>
                      <a:pt x="31" y="78"/>
                      <a:pt x="31" y="78"/>
                      <a:pt x="31" y="78"/>
                    </a:cubicBezTo>
                    <a:cubicBezTo>
                      <a:pt x="29" y="82"/>
                      <a:pt x="27" y="87"/>
                      <a:pt x="25" y="92"/>
                    </a:cubicBezTo>
                    <a:cubicBezTo>
                      <a:pt x="5" y="91"/>
                      <a:pt x="5" y="91"/>
                      <a:pt x="5" y="91"/>
                    </a:cubicBezTo>
                    <a:cubicBezTo>
                      <a:pt x="3" y="91"/>
                      <a:pt x="0" y="92"/>
                      <a:pt x="0" y="94"/>
                    </a:cubicBezTo>
                    <a:cubicBezTo>
                      <a:pt x="0" y="94"/>
                      <a:pt x="0" y="95"/>
                      <a:pt x="0" y="95"/>
                    </a:cubicBezTo>
                    <a:lnTo>
                      <a:pt x="218"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en-US" sz="1015">
                  <a:latin typeface="微软雅黑" panose="020B0503020204020204" pitchFamily="34" charset="-122"/>
                  <a:ea typeface="微软雅黑" panose="020B0503020204020204" pitchFamily="34" charset="-122"/>
                </a:endParaRPr>
              </a:p>
            </p:txBody>
          </p:sp>
        </p:grpSp>
      </p:grpSp>
      <p:sp>
        <p:nvSpPr>
          <p:cNvPr id="20" name="矩形 19"/>
          <p:cNvSpPr/>
          <p:nvPr/>
        </p:nvSpPr>
        <p:spPr>
          <a:xfrm>
            <a:off x="8323580" y="195580"/>
            <a:ext cx="561340"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22" presetClass="entr" presetSubtype="8" fill="hold" nodeType="withEffect">
                                  <p:stCondLst>
                                    <p:cond delay="0"/>
                                  </p:stCondLst>
                                  <p:childTnLst>
                                    <p:set>
                                      <p:cBhvr>
                                        <p:cTn id="21" dur="500"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10" presetClass="entr" presetSubtype="0" fill="hold" nodeType="withEffect">
                                  <p:stCondLst>
                                    <p:cond delay="0"/>
                                  </p:stCondLst>
                                  <p:childTnLst>
                                    <p:set>
                                      <p:cBhvr>
                                        <p:cTn id="24" dur="500"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22" presetClass="entr" presetSubtype="8" fill="hold" grpId="0" nodeType="withEffect">
                                  <p:stCondLst>
                                    <p:cond delay="0"/>
                                  </p:stCondLst>
                                  <p:childTnLst>
                                    <p:set>
                                      <p:cBhvr>
                                        <p:cTn id="27" dur="500"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par>
                                <p:cTn id="29" presetID="22" presetClass="entr" presetSubtype="8" fill="hold" nodeType="withEffect">
                                  <p:stCondLst>
                                    <p:cond delay="0"/>
                                  </p:stCondLst>
                                  <p:childTnLst>
                                    <p:set>
                                      <p:cBhvr>
                                        <p:cTn id="30" dur="500"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par>
                                <p:cTn id="32" presetID="10" presetClass="entr" presetSubtype="0" fill="hold" nodeType="withEffect">
                                  <p:stCondLst>
                                    <p:cond delay="0"/>
                                  </p:stCondLst>
                                  <p:childTnLst>
                                    <p:set>
                                      <p:cBhvr>
                                        <p:cTn id="33" dur="500"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22" presetClass="entr" presetSubtype="8" fill="hold" grpId="0" nodeType="withEffect">
                                  <p:stCondLst>
                                    <p:cond delay="0"/>
                                  </p:stCondLst>
                                  <p:childTnLst>
                                    <p:set>
                                      <p:cBhvr>
                                        <p:cTn id="36" dur="500"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nodeType="withEffect">
                                  <p:stCondLst>
                                    <p:cond delay="0"/>
                                  </p:stCondLst>
                                  <p:childTnLst>
                                    <p:set>
                                      <p:cBhvr>
                                        <p:cTn id="39" dur="500"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0" presetClass="entr" presetSubtype="0" fill="hold" nodeType="withEffect">
                                  <p:stCondLst>
                                    <p:cond delay="0"/>
                                  </p:stCondLst>
                                  <p:childTnLst>
                                    <p:set>
                                      <p:cBhvr>
                                        <p:cTn id="42" dur="500"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22" presetClass="entr" presetSubtype="8" fill="hold" grpId="0" nodeType="withEffect">
                                  <p:stCondLst>
                                    <p:cond delay="0"/>
                                  </p:stCondLst>
                                  <p:childTnLst>
                                    <p:set>
                                      <p:cBhvr>
                                        <p:cTn id="45" dur="500"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9" grpId="0"/>
      <p:bldP spid="21"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70844"/>
            <a:ext cx="9144000" cy="2376264"/>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8"/>
          <p:cNvSpPr txBox="1"/>
          <p:nvPr/>
        </p:nvSpPr>
        <p:spPr>
          <a:xfrm>
            <a:off x="3491777" y="2715766"/>
            <a:ext cx="2880320"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THANKS</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 name="文本框 11"/>
          <p:cNvSpPr txBox="1"/>
          <p:nvPr/>
        </p:nvSpPr>
        <p:spPr>
          <a:xfrm>
            <a:off x="1547664" y="1635646"/>
            <a:ext cx="6768546" cy="923330"/>
          </a:xfrm>
          <a:prstGeom prst="rect">
            <a:avLst/>
          </a:prstGeom>
          <a:noFill/>
        </p:spPr>
        <p:txBody>
          <a:bodyPr wrap="square" rtlCol="0">
            <a:spAutoFit/>
          </a:bodyPr>
          <a:lstStyle/>
          <a:p>
            <a:r>
              <a:rPr lang="zh-CN" altLang="en-US" sz="5400" b="1" dirty="0" smtClean="0">
                <a:solidFill>
                  <a:schemeClr val="bg1"/>
                </a:solidFill>
                <a:latin typeface="微软雅黑" panose="020B0503020204020204" pitchFamily="34" charset="-122"/>
                <a:ea typeface="微软雅黑" panose="020B0503020204020204" pitchFamily="34" charset="-122"/>
              </a:rPr>
              <a:t>谢谢聆听，请您指导</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75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400" y="-13970"/>
            <a:ext cx="9178925" cy="5179060"/>
          </a:xfrm>
          <a:prstGeom prst="rect">
            <a:avLst/>
          </a:prstGeom>
          <a:solidFill>
            <a:srgbClr val="10253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26"/>
          <p:cNvSpPr/>
          <p:nvPr/>
        </p:nvSpPr>
        <p:spPr>
          <a:xfrm rot="5400000">
            <a:off x="265949" y="3103290"/>
            <a:ext cx="531270" cy="601918"/>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 name="connsiteX0-17" fmla="*/ 369815 w 1135134"/>
              <a:gd name="connsiteY0-18" fmla="*/ 675524 h 675524"/>
              <a:gd name="connsiteX1-19" fmla="*/ 0 w 1135134"/>
              <a:gd name="connsiteY1-20" fmla="*/ 0 h 675524"/>
              <a:gd name="connsiteX2-21" fmla="*/ 1135134 w 1135134"/>
              <a:gd name="connsiteY2-22" fmla="*/ 391312 h 675524"/>
              <a:gd name="connsiteX3-23" fmla="*/ 369815 w 1135134"/>
              <a:gd name="connsiteY3-24" fmla="*/ 675524 h 675524"/>
              <a:gd name="connsiteX0-25" fmla="*/ 369815 w 1199659"/>
              <a:gd name="connsiteY0-26" fmla="*/ 675524 h 1359189"/>
              <a:gd name="connsiteX1-27" fmla="*/ 0 w 1199659"/>
              <a:gd name="connsiteY1-28" fmla="*/ 0 h 1359189"/>
              <a:gd name="connsiteX2-29" fmla="*/ 1199659 w 1199659"/>
              <a:gd name="connsiteY2-30" fmla="*/ 1359189 h 1359189"/>
              <a:gd name="connsiteX3-31" fmla="*/ 369815 w 1199659"/>
              <a:gd name="connsiteY3-32" fmla="*/ 675524 h 1359189"/>
            </a:gdLst>
            <a:ahLst/>
            <a:cxnLst>
              <a:cxn ang="0">
                <a:pos x="connsiteX0-1" y="connsiteY0-2"/>
              </a:cxn>
              <a:cxn ang="0">
                <a:pos x="connsiteX1-3" y="connsiteY1-4"/>
              </a:cxn>
              <a:cxn ang="0">
                <a:pos x="connsiteX2-5" y="connsiteY2-6"/>
              </a:cxn>
              <a:cxn ang="0">
                <a:pos x="connsiteX3-7" y="connsiteY3-8"/>
              </a:cxn>
            </a:cxnLst>
            <a:rect l="l" t="t" r="r" b="b"/>
            <a:pathLst>
              <a:path w="1199659" h="1359189">
                <a:moveTo>
                  <a:pt x="369815" y="675524"/>
                </a:moveTo>
                <a:lnTo>
                  <a:pt x="0" y="0"/>
                </a:lnTo>
                <a:lnTo>
                  <a:pt x="1199659" y="1359189"/>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 name="矩形 3"/>
          <p:cNvSpPr/>
          <p:nvPr/>
        </p:nvSpPr>
        <p:spPr>
          <a:xfrm>
            <a:off x="-4445" y="1473835"/>
            <a:ext cx="9153525" cy="3669665"/>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25"/>
          <p:cNvSpPr>
            <a:spLocks noChangeArrowheads="1"/>
          </p:cNvSpPr>
          <p:nvPr/>
        </p:nvSpPr>
        <p:spPr bwMode="auto">
          <a:xfrm>
            <a:off x="1748155" y="2931795"/>
            <a:ext cx="5631180" cy="193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sym typeface="+mn-ea"/>
              </a:rPr>
              <a:t>组别：第</a:t>
            </a:r>
            <a:r>
              <a:rPr lang="en-US" altLang="zh-CN" b="1" dirty="0" smtClean="0">
                <a:solidFill>
                  <a:schemeClr val="bg1"/>
                </a:solidFill>
                <a:latin typeface="微软雅黑" panose="020B0503020204020204" pitchFamily="34" charset="-122"/>
                <a:ea typeface="微软雅黑" panose="020B0503020204020204" pitchFamily="34" charset="-122"/>
                <a:sym typeface="+mn-ea"/>
              </a:rPr>
              <a:t>1</a:t>
            </a:r>
            <a:r>
              <a:rPr lang="zh-CN" altLang="en-US" b="1" dirty="0" smtClean="0">
                <a:solidFill>
                  <a:schemeClr val="bg1"/>
                </a:solidFill>
                <a:latin typeface="微软雅黑" panose="020B0503020204020204" pitchFamily="34" charset="-122"/>
                <a:ea typeface="微软雅黑" panose="020B0503020204020204" pitchFamily="34" charset="-122"/>
                <a:sym typeface="+mn-ea"/>
              </a:rPr>
              <a:t>组</a:t>
            </a:r>
            <a:endParaRPr lang="zh-CN" altLang="en-US" b="1"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组名：</a:t>
            </a:r>
            <a:r>
              <a:rPr lang="en-US" altLang="zh-CN"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bug</a:t>
            </a:r>
            <a:r>
              <a:rPr lang="zh-CN" altLang="en-US"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制造机</a:t>
            </a:r>
            <a:endParaRPr lang="zh-CN" altLang="en-US" b="1"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组长：</a:t>
            </a:r>
            <a:r>
              <a:rPr lang="zh-CN" altLang="en-US" b="1" dirty="0" smtClean="0">
                <a:solidFill>
                  <a:schemeClr val="bg1"/>
                </a:solidFill>
                <a:latin typeface="微软雅黑" panose="020B0503020204020204" pitchFamily="34" charset="-122"/>
                <a:ea typeface="微软雅黑" panose="020B0503020204020204" pitchFamily="34" charset="-122"/>
                <a:sym typeface="+mn-ea"/>
              </a:rPr>
              <a:t>金庸</a:t>
            </a:r>
            <a:r>
              <a:rPr lang="zh-CN" altLang="en-US" b="1" dirty="0" smtClean="0">
                <a:solidFill>
                  <a:schemeClr val="bg1"/>
                </a:solidFill>
                <a:latin typeface="微软雅黑" panose="020B0503020204020204" pitchFamily="34" charset="-122"/>
                <a:ea typeface="微软雅黑" panose="020B0503020204020204" pitchFamily="34" charset="-122"/>
              </a:rPr>
              <a:t>    </a:t>
            </a:r>
            <a:endParaRPr lang="zh-CN" altLang="en-US" b="1"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组员：</a:t>
            </a:r>
            <a:r>
              <a:rPr lang="zh-CN" altLang="en-US" b="1" dirty="0" smtClean="0">
                <a:solidFill>
                  <a:schemeClr val="bg1"/>
                </a:solidFill>
                <a:latin typeface="微软雅黑" panose="020B0503020204020204" pitchFamily="34" charset="-122"/>
                <a:ea typeface="微软雅黑" panose="020B0503020204020204" pitchFamily="34" charset="-122"/>
                <a:sym typeface="+mn-ea"/>
              </a:rPr>
              <a:t>黄霑，刘德华，</a:t>
            </a:r>
            <a:r>
              <a:rPr lang="zh-CN" altLang="en-US" b="1" dirty="0" smtClean="0">
                <a:solidFill>
                  <a:schemeClr val="bg1"/>
                </a:solidFill>
                <a:latin typeface="微软雅黑" panose="020B0503020204020204" pitchFamily="34" charset="-122"/>
                <a:ea typeface="微软雅黑" panose="020B0503020204020204" pitchFamily="34" charset="-122"/>
              </a:rPr>
              <a:t>李嘉欣</a:t>
            </a:r>
            <a:r>
              <a:rPr lang="zh-CN" altLang="en-US" b="1" dirty="0" smtClean="0">
                <a:solidFill>
                  <a:schemeClr val="bg1"/>
                </a:solidFill>
                <a:latin typeface="微软雅黑" panose="020B0503020204020204" pitchFamily="34" charset="-122"/>
                <a:ea typeface="微软雅黑" panose="020B0503020204020204" pitchFamily="34" charset="-122"/>
              </a:rPr>
              <a:t>，郭富城，周星驰</a:t>
            </a:r>
            <a:endParaRPr lang="zh-CN" altLang="en-US" b="1" dirty="0" smtClean="0">
              <a:solidFill>
                <a:schemeClr val="bg1"/>
              </a:solidFill>
              <a:latin typeface="微软雅黑" panose="020B0503020204020204" pitchFamily="34" charset="-122"/>
              <a:ea typeface="微软雅黑" panose="020B0503020204020204" pitchFamily="34" charset="-122"/>
            </a:endParaRPr>
          </a:p>
          <a:p>
            <a:pPr algn="ctr"/>
            <a:endParaRPr lang="zh-CN" altLang="en-US"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矩形 6"/>
          <p:cNvSpPr/>
          <p:nvPr/>
        </p:nvSpPr>
        <p:spPr>
          <a:xfrm>
            <a:off x="1115695" y="1668780"/>
            <a:ext cx="7200900" cy="96901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a:spLocks noChangeArrowheads="1"/>
          </p:cNvSpPr>
          <p:nvPr/>
        </p:nvSpPr>
        <p:spPr bwMode="auto">
          <a:xfrm>
            <a:off x="1374502" y="1715480"/>
            <a:ext cx="6480720" cy="73850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p>
            <a:pPr algn="ctr">
              <a:lnSpc>
                <a:spcPct val="150000"/>
              </a:lnSpc>
            </a:pPr>
            <a:r>
              <a:rPr lang="zh-CN" altLang="en-US" sz="3200" dirty="0" smtClean="0">
                <a:solidFill>
                  <a:schemeClr val="bg1"/>
                </a:solidFill>
                <a:latin typeface="时尚中黑简体" panose="01010104010101010101" pitchFamily="2" charset="-122"/>
                <a:ea typeface="时尚中黑简体" panose="01010104010101010101" pitchFamily="2" charset="-122"/>
                <a:sym typeface="+mn-ea"/>
              </a:rPr>
              <a:t>搜索引擎项目汇报展示</a:t>
            </a:r>
            <a:endParaRPr lang="zh-CN" altLang="en-US" sz="3200" dirty="0" smtClean="0">
              <a:solidFill>
                <a:schemeClr val="bg1"/>
              </a:solidFill>
              <a:latin typeface="时尚中黑简体" panose="01010104010101010101" pitchFamily="2" charset="-122"/>
              <a:ea typeface="时尚中黑简体" panose="0101010401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7838"/>
            <a:ext cx="3131840" cy="5143500"/>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38"/>
          <p:cNvSpPr txBox="1"/>
          <p:nvPr/>
        </p:nvSpPr>
        <p:spPr>
          <a:xfrm>
            <a:off x="307283" y="2777545"/>
            <a:ext cx="2578185" cy="584775"/>
          </a:xfrm>
          <a:prstGeom prst="rect">
            <a:avLst/>
          </a:prstGeom>
          <a:noFill/>
        </p:spPr>
        <p:txBody>
          <a:bodyPr wrap="square" rtlCol="0">
            <a:spAutoFit/>
          </a:bodyPr>
          <a:lstStyle/>
          <a:p>
            <a:r>
              <a:rPr lang="en-US" altLang="zh-CN" sz="3200" b="1" dirty="0" smtClean="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sz="3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文本框 11"/>
          <p:cNvSpPr txBox="1"/>
          <p:nvPr/>
        </p:nvSpPr>
        <p:spPr>
          <a:xfrm>
            <a:off x="1228995" y="1726804"/>
            <a:ext cx="1569660" cy="923330"/>
          </a:xfrm>
          <a:prstGeom prst="rect">
            <a:avLst/>
          </a:prstGeom>
          <a:noFill/>
        </p:spPr>
        <p:txBody>
          <a:bodyPr wrap="none" rtlCol="0">
            <a:spAutoFit/>
          </a:bodyPr>
          <a:lstStyle/>
          <a:p>
            <a:r>
              <a:rPr lang="zh-CN" altLang="en-US" sz="5400" b="1" dirty="0">
                <a:solidFill>
                  <a:schemeClr val="bg1"/>
                </a:solidFill>
                <a:latin typeface="微软雅黑" panose="020B0503020204020204" pitchFamily="34" charset="-122"/>
                <a:ea typeface="微软雅黑" panose="020B0503020204020204" pitchFamily="34" charset="-122"/>
              </a:rPr>
              <a:t>目录</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17" name="文本框 18"/>
          <p:cNvSpPr txBox="1"/>
          <p:nvPr/>
        </p:nvSpPr>
        <p:spPr>
          <a:xfrm>
            <a:off x="4958997" y="625794"/>
            <a:ext cx="1402080" cy="460375"/>
          </a:xfrm>
          <a:prstGeom prst="rect">
            <a:avLst/>
          </a:prstGeom>
          <a:noFill/>
        </p:spPr>
        <p:txBody>
          <a:bodyPr wrap="none" rtlCol="0">
            <a:spAutoFit/>
          </a:bodyPr>
          <a:lstStyle/>
          <a:p>
            <a:r>
              <a:rPr lang="zh-CN" altLang="en-US" sz="2400" dirty="0" smtClean="0">
                <a:solidFill>
                  <a:srgbClr val="10253F"/>
                </a:solidFill>
                <a:latin typeface="微软雅黑" panose="020B0503020204020204" pitchFamily="34" charset="-122"/>
                <a:ea typeface="微软雅黑" panose="020B0503020204020204" pitchFamily="34" charset="-122"/>
              </a:rPr>
              <a:t>功能演示</a:t>
            </a:r>
            <a:endParaRPr lang="zh-CN" altLang="en-US" sz="2400" dirty="0">
              <a:solidFill>
                <a:srgbClr val="10253F"/>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4479404" y="459128"/>
            <a:ext cx="555144" cy="707886"/>
            <a:chOff x="3618344" y="1947828"/>
            <a:chExt cx="555144" cy="707886"/>
          </a:xfrm>
        </p:grpSpPr>
        <p:sp>
          <p:nvSpPr>
            <p:cNvPr id="16" name="文本框 16"/>
            <p:cNvSpPr txBox="1"/>
            <p:nvPr/>
          </p:nvSpPr>
          <p:spPr>
            <a:xfrm>
              <a:off x="3618344" y="1947828"/>
              <a:ext cx="444352" cy="707886"/>
            </a:xfrm>
            <a:prstGeom prst="rect">
              <a:avLst/>
            </a:prstGeom>
            <a:noFill/>
          </p:spPr>
          <p:txBody>
            <a:bodyPr wrap="none" rtlCol="0">
              <a:spAutoFit/>
            </a:bodyPr>
            <a:lstStyle/>
            <a:p>
              <a:pPr algn="ctr"/>
              <a:r>
                <a:rPr lang="en-US" altLang="zh-CN" sz="4000" dirty="0">
                  <a:solidFill>
                    <a:srgbClr val="10253F"/>
                  </a:solidFill>
                  <a:ea typeface="微软雅黑" panose="020B0503020204020204" pitchFamily="34" charset="-122"/>
                </a:rPr>
                <a:t>1</a:t>
              </a:r>
              <a:endParaRPr lang="zh-CN" altLang="en-US" sz="4000" dirty="0">
                <a:solidFill>
                  <a:srgbClr val="10253F"/>
                </a:solidFill>
                <a:ea typeface="微软雅黑" panose="020B0503020204020204" pitchFamily="34" charset="-122"/>
              </a:endParaRPr>
            </a:p>
          </p:txBody>
        </p:sp>
        <p:cxnSp>
          <p:nvCxnSpPr>
            <p:cNvPr id="18" name="直接连接符 17"/>
            <p:cNvCxnSpPr/>
            <p:nvPr/>
          </p:nvCxnSpPr>
          <p:spPr>
            <a:xfrm flipH="1">
              <a:off x="3923928" y="2119776"/>
              <a:ext cx="249560" cy="453828"/>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grpSp>
      <p:sp>
        <p:nvSpPr>
          <p:cNvPr id="23" name="文本框 24"/>
          <p:cNvSpPr txBox="1"/>
          <p:nvPr/>
        </p:nvSpPr>
        <p:spPr>
          <a:xfrm>
            <a:off x="4964817" y="1758435"/>
            <a:ext cx="3230880" cy="460375"/>
          </a:xfrm>
          <a:prstGeom prst="rect">
            <a:avLst/>
          </a:prstGeom>
          <a:noFill/>
        </p:spPr>
        <p:txBody>
          <a:bodyPr wrap="none" rtlCol="0">
            <a:spAutoFit/>
          </a:bodyPr>
          <a:lstStyle/>
          <a:p>
            <a:r>
              <a:rPr lang="zh-CN" altLang="en-US" sz="2400" dirty="0" smtClean="0">
                <a:solidFill>
                  <a:srgbClr val="10253F"/>
                </a:solidFill>
                <a:latin typeface="微软雅黑" panose="020B0503020204020204" pitchFamily="34" charset="-122"/>
                <a:ea typeface="微软雅黑" panose="020B0503020204020204" pitchFamily="34" charset="-122"/>
              </a:rPr>
              <a:t>各模块使用的数据结构</a:t>
            </a:r>
            <a:endParaRPr lang="zh-CN" altLang="en-US" sz="2400" dirty="0">
              <a:solidFill>
                <a:srgbClr val="10253F"/>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4495228" y="1640628"/>
            <a:ext cx="528248" cy="707886"/>
            <a:chOff x="3514455" y="2576069"/>
            <a:chExt cx="528248" cy="707886"/>
          </a:xfrm>
        </p:grpSpPr>
        <p:sp>
          <p:nvSpPr>
            <p:cNvPr id="22" name="文本框 23"/>
            <p:cNvSpPr txBox="1"/>
            <p:nvPr/>
          </p:nvSpPr>
          <p:spPr>
            <a:xfrm>
              <a:off x="3514455" y="2576069"/>
              <a:ext cx="444352" cy="707886"/>
            </a:xfrm>
            <a:prstGeom prst="rect">
              <a:avLst/>
            </a:prstGeom>
            <a:noFill/>
          </p:spPr>
          <p:txBody>
            <a:bodyPr wrap="none" rtlCol="0">
              <a:spAutoFit/>
            </a:bodyPr>
            <a:lstStyle/>
            <a:p>
              <a:pPr algn="ctr"/>
              <a:r>
                <a:rPr lang="en-US" altLang="zh-CN" sz="4000" dirty="0">
                  <a:solidFill>
                    <a:srgbClr val="10253F"/>
                  </a:solidFill>
                  <a:ea typeface="微软雅黑" panose="020B0503020204020204" pitchFamily="34" charset="-122"/>
                </a:rPr>
                <a:t>2</a:t>
              </a:r>
              <a:endParaRPr lang="zh-CN" altLang="en-US" sz="4000" dirty="0">
                <a:solidFill>
                  <a:srgbClr val="10253F"/>
                </a:solidFill>
                <a:ea typeface="微软雅黑" panose="020B0503020204020204" pitchFamily="34" charset="-122"/>
              </a:endParaRPr>
            </a:p>
          </p:txBody>
        </p:sp>
        <p:cxnSp>
          <p:nvCxnSpPr>
            <p:cNvPr id="24" name="直接连接符 23"/>
            <p:cNvCxnSpPr/>
            <p:nvPr/>
          </p:nvCxnSpPr>
          <p:spPr>
            <a:xfrm flipH="1">
              <a:off x="3815094" y="2720082"/>
              <a:ext cx="227609" cy="482551"/>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grpSp>
      <p:sp>
        <p:nvSpPr>
          <p:cNvPr id="29" name="文本框 30"/>
          <p:cNvSpPr txBox="1"/>
          <p:nvPr/>
        </p:nvSpPr>
        <p:spPr>
          <a:xfrm>
            <a:off x="4928622" y="3008155"/>
            <a:ext cx="3199130" cy="460375"/>
          </a:xfrm>
          <a:prstGeom prst="rect">
            <a:avLst/>
          </a:prstGeom>
          <a:noFill/>
        </p:spPr>
        <p:txBody>
          <a:bodyPr wrap="none" rtlCol="0">
            <a:spAutoFit/>
          </a:bodyPr>
          <a:lstStyle/>
          <a:p>
            <a:r>
              <a:rPr lang="zh-CN" altLang="en-US" sz="2400" dirty="0">
                <a:solidFill>
                  <a:srgbClr val="10253F"/>
                </a:solidFill>
                <a:latin typeface="微软雅黑" panose="020B0503020204020204" pitchFamily="34" charset="-122"/>
                <a:ea typeface="微软雅黑" panose="020B0503020204020204" pitchFamily="34" charset="-122"/>
              </a:rPr>
              <a:t>遇到的</a:t>
            </a:r>
            <a:r>
              <a:rPr lang="en-US" altLang="zh-CN" sz="2400" dirty="0">
                <a:solidFill>
                  <a:srgbClr val="10253F"/>
                </a:solidFill>
                <a:latin typeface="微软雅黑" panose="020B0503020204020204" pitchFamily="34" charset="-122"/>
                <a:ea typeface="微软雅黑" panose="020B0503020204020204" pitchFamily="34" charset="-122"/>
              </a:rPr>
              <a:t>bug</a:t>
            </a:r>
            <a:r>
              <a:rPr lang="zh-CN" altLang="en-US" sz="2400" dirty="0">
                <a:solidFill>
                  <a:srgbClr val="10253F"/>
                </a:solidFill>
                <a:latin typeface="微软雅黑" panose="020B0503020204020204" pitchFamily="34" charset="-122"/>
                <a:ea typeface="微软雅黑" panose="020B0503020204020204" pitchFamily="34" charset="-122"/>
              </a:rPr>
              <a:t>及解决方案</a:t>
            </a:r>
            <a:endParaRPr lang="zh-CN" altLang="en-US" sz="2400" dirty="0">
              <a:solidFill>
                <a:srgbClr val="10253F"/>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4494151" y="2850050"/>
            <a:ext cx="513561" cy="707886"/>
            <a:chOff x="3549573" y="3109514"/>
            <a:chExt cx="513561" cy="707886"/>
          </a:xfrm>
        </p:grpSpPr>
        <p:sp>
          <p:nvSpPr>
            <p:cNvPr id="28" name="文本框 29"/>
            <p:cNvSpPr txBox="1"/>
            <p:nvPr/>
          </p:nvSpPr>
          <p:spPr>
            <a:xfrm>
              <a:off x="3549573" y="3109514"/>
              <a:ext cx="444352" cy="707886"/>
            </a:xfrm>
            <a:prstGeom prst="rect">
              <a:avLst/>
            </a:prstGeom>
            <a:noFill/>
          </p:spPr>
          <p:txBody>
            <a:bodyPr wrap="none" rtlCol="0">
              <a:spAutoFit/>
            </a:bodyPr>
            <a:lstStyle/>
            <a:p>
              <a:pPr algn="ctr"/>
              <a:r>
                <a:rPr lang="en-US" altLang="zh-CN" sz="4000" dirty="0">
                  <a:solidFill>
                    <a:srgbClr val="10253F"/>
                  </a:solidFill>
                  <a:ea typeface="微软雅黑" panose="020B0503020204020204" pitchFamily="34" charset="-122"/>
                </a:rPr>
                <a:t>3</a:t>
              </a:r>
              <a:endParaRPr lang="zh-CN" altLang="en-US" sz="4000" dirty="0">
                <a:solidFill>
                  <a:srgbClr val="10253F"/>
                </a:solidFill>
                <a:ea typeface="微软雅黑" panose="020B0503020204020204" pitchFamily="34" charset="-122"/>
              </a:endParaRPr>
            </a:p>
          </p:txBody>
        </p:sp>
        <p:cxnSp>
          <p:nvCxnSpPr>
            <p:cNvPr id="30" name="直接连接符 29"/>
            <p:cNvCxnSpPr/>
            <p:nvPr/>
          </p:nvCxnSpPr>
          <p:spPr>
            <a:xfrm flipH="1">
              <a:off x="3842514" y="3250840"/>
              <a:ext cx="220620" cy="485595"/>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grpSp>
      <p:sp>
        <p:nvSpPr>
          <p:cNvPr id="3" name="文本框 30"/>
          <p:cNvSpPr txBox="1"/>
          <p:nvPr/>
        </p:nvSpPr>
        <p:spPr>
          <a:xfrm>
            <a:off x="4974977" y="4128295"/>
            <a:ext cx="1402080" cy="460375"/>
          </a:xfrm>
          <a:prstGeom prst="rect">
            <a:avLst/>
          </a:prstGeom>
          <a:noFill/>
        </p:spPr>
        <p:txBody>
          <a:bodyPr wrap="none" rtlCol="0">
            <a:spAutoFit/>
          </a:bodyPr>
          <a:p>
            <a:r>
              <a:rPr lang="zh-CN" altLang="en-US" sz="2400" dirty="0">
                <a:solidFill>
                  <a:srgbClr val="10253F"/>
                </a:solidFill>
                <a:latin typeface="微软雅黑" panose="020B0503020204020204" pitchFamily="34" charset="-122"/>
                <a:ea typeface="微软雅黑" panose="020B0503020204020204" pitchFamily="34" charset="-122"/>
              </a:rPr>
              <a:t>优化方案</a:t>
            </a:r>
            <a:endParaRPr lang="zh-CN" altLang="en-US" sz="2400" dirty="0">
              <a:solidFill>
                <a:srgbClr val="10253F"/>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4542654" y="3970190"/>
            <a:ext cx="511413" cy="706755"/>
            <a:chOff x="3551721" y="3109514"/>
            <a:chExt cx="511413" cy="706755"/>
          </a:xfrm>
        </p:grpSpPr>
        <p:sp>
          <p:nvSpPr>
            <p:cNvPr id="5" name="文本框 29"/>
            <p:cNvSpPr txBox="1"/>
            <p:nvPr/>
          </p:nvSpPr>
          <p:spPr>
            <a:xfrm>
              <a:off x="3551721" y="3109514"/>
              <a:ext cx="440055" cy="706755"/>
            </a:xfrm>
            <a:prstGeom prst="rect">
              <a:avLst/>
            </a:prstGeom>
            <a:noFill/>
          </p:spPr>
          <p:txBody>
            <a:bodyPr wrap="none" rtlCol="0">
              <a:spAutoFit/>
            </a:bodyPr>
            <a:p>
              <a:pPr algn="ctr"/>
              <a:r>
                <a:rPr lang="en-US" altLang="zh-CN" sz="4000" dirty="0">
                  <a:solidFill>
                    <a:srgbClr val="10253F"/>
                  </a:solidFill>
                  <a:ea typeface="微软雅黑" panose="020B0503020204020204" pitchFamily="34" charset="-122"/>
                </a:rPr>
                <a:t>4</a:t>
              </a:r>
              <a:endParaRPr lang="zh-CN" altLang="en-US" sz="4000" dirty="0">
                <a:solidFill>
                  <a:srgbClr val="10253F"/>
                </a:solidFill>
                <a:ea typeface="微软雅黑" panose="020B0503020204020204" pitchFamily="34" charset="-122"/>
              </a:endParaRPr>
            </a:p>
          </p:txBody>
        </p:sp>
        <p:cxnSp>
          <p:nvCxnSpPr>
            <p:cNvPr id="6" name="直接连接符 5"/>
            <p:cNvCxnSpPr/>
            <p:nvPr/>
          </p:nvCxnSpPr>
          <p:spPr>
            <a:xfrm flipH="1">
              <a:off x="3842514" y="3250840"/>
              <a:ext cx="220620" cy="485595"/>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8"/>
          <p:cNvSpPr>
            <a:spLocks noGrp="1"/>
          </p:cNvSpPr>
          <p:nvPr>
            <p:ph type="body" sz="quarter" idx="12"/>
          </p:nvPr>
        </p:nvSpPr>
        <p:spPr>
          <a:xfrm>
            <a:off x="5290185" y="1610360"/>
            <a:ext cx="2473960" cy="763905"/>
          </a:xfrm>
        </p:spPr>
        <p:txBody>
          <a:bodyPr/>
          <a:lstStyle/>
          <a:p>
            <a:r>
              <a:rPr lang="zh-CN" altLang="en-US" sz="4000" dirty="0"/>
              <a:t>功能展示</a:t>
            </a:r>
            <a:endParaRPr lang="zh-CN" altLang="en-US" sz="4000" dirty="0"/>
          </a:p>
        </p:txBody>
      </p:sp>
      <p:sp>
        <p:nvSpPr>
          <p:cNvPr id="8" name="文本占位符 19"/>
          <p:cNvSpPr>
            <a:spLocks noGrp="1"/>
          </p:cNvSpPr>
          <p:nvPr>
            <p:ph type="body" sz="quarter" idx="13"/>
          </p:nvPr>
        </p:nvSpPr>
        <p:spPr>
          <a:xfrm>
            <a:off x="5578475" y="2787650"/>
            <a:ext cx="4231005" cy="2075815"/>
          </a:xfrm>
        </p:spPr>
        <p:txBody>
          <a:bodyPr/>
          <a:lstStyle/>
          <a:p>
            <a:pPr marL="214630" indent="-214630" algn="l">
              <a:lnSpc>
                <a:spcPct val="150000"/>
              </a:lnSpc>
            </a:pPr>
            <a:r>
              <a:rPr lang="zh-CN" altLang="en-US" sz="2400" dirty="0" smtClean="0"/>
              <a:t>离线部分</a:t>
            </a:r>
            <a:endParaRPr lang="en-US" altLang="zh-CN" sz="2400" dirty="0" smtClean="0"/>
          </a:p>
          <a:p>
            <a:pPr marL="214630" indent="-214630" algn="l">
              <a:lnSpc>
                <a:spcPct val="150000"/>
              </a:lnSpc>
            </a:pPr>
            <a:r>
              <a:rPr lang="zh-CN" altLang="en-US" sz="2400" dirty="0"/>
              <a:t>在线部分</a:t>
            </a:r>
            <a:endParaRPr lang="zh-CN" altLang="en-US" sz="2400" dirty="0"/>
          </a:p>
        </p:txBody>
      </p:sp>
      <p:sp>
        <p:nvSpPr>
          <p:cNvPr id="9" name="文本占位符 16"/>
          <p:cNvSpPr>
            <a:spLocks noGrp="1"/>
          </p:cNvSpPr>
          <p:nvPr>
            <p:ph type="body" sz="quarter" idx="10"/>
          </p:nvPr>
        </p:nvSpPr>
        <p:spPr>
          <a:xfrm>
            <a:off x="1007842" y="1463898"/>
            <a:ext cx="1949971" cy="914400"/>
          </a:xfrm>
        </p:spPr>
        <p:txBody>
          <a:bodyPr/>
          <a:lstStyle/>
          <a:p>
            <a:r>
              <a:rPr lang="zh-CN" altLang="en-US" dirty="0"/>
              <a:t>第一部分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3531164" y="114945"/>
            <a:ext cx="3744441" cy="457101"/>
          </a:xfrm>
        </p:spPr>
        <p:txBody>
          <a:bodyPr/>
          <a:lstStyle/>
          <a:p>
            <a:r>
              <a:rPr lang="zh-CN" altLang="en-US" dirty="0"/>
              <a:t>功能展示</a:t>
            </a:r>
            <a:r>
              <a:rPr lang="en-US" altLang="zh-CN" dirty="0"/>
              <a:t>——</a:t>
            </a:r>
            <a:r>
              <a:rPr lang="zh-CN" altLang="en-US" dirty="0"/>
              <a:t>离线部分</a:t>
            </a:r>
            <a:endParaRPr lang="zh-CN" altLang="en-US" dirty="0"/>
          </a:p>
        </p:txBody>
      </p:sp>
      <p:sp>
        <p:nvSpPr>
          <p:cNvPr id="2" name="矩形 1"/>
          <p:cNvSpPr/>
          <p:nvPr/>
        </p:nvSpPr>
        <p:spPr>
          <a:xfrm>
            <a:off x="8324850" y="195580"/>
            <a:ext cx="567055"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96875" y="987425"/>
            <a:ext cx="2376805" cy="398780"/>
          </a:xfrm>
          <a:prstGeom prst="rect">
            <a:avLst/>
          </a:prstGeom>
          <a:noFill/>
          <a:ln w="9525">
            <a:noFill/>
          </a:ln>
        </p:spPr>
        <p:txBody>
          <a:bodyPr wrap="square">
            <a:spAutoFit/>
          </a:bodyPr>
          <a:p>
            <a:pPr indent="127000"/>
            <a:r>
              <a:rPr lang="zh-CN" altLang="en-US" sz="2000" b="1">
                <a:solidFill>
                  <a:schemeClr val="tx1"/>
                </a:solidFill>
                <a:latin typeface="微软雅黑" panose="020B0503020204020204" pitchFamily="34" charset="-122"/>
                <a:ea typeface="微软雅黑" panose="020B0503020204020204" pitchFamily="34" charset="-122"/>
              </a:rPr>
              <a:t>模块一</a:t>
            </a:r>
            <a:r>
              <a:rPr lang="en-US" altLang="zh-CN" sz="2000" b="1">
                <a:solidFill>
                  <a:schemeClr val="tx1"/>
                </a:solidFill>
                <a:latin typeface="微软雅黑" panose="020B0503020204020204" pitchFamily="34" charset="-122"/>
                <a:ea typeface="微软雅黑" panose="020B0503020204020204" pitchFamily="34" charset="-122"/>
              </a:rPr>
              <a:t>:</a:t>
            </a:r>
            <a:endParaRPr lang="zh-CN" altLang="en-US" sz="2000" b="1">
              <a:solidFill>
                <a:schemeClr val="tx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11505" y="1420495"/>
            <a:ext cx="2743200" cy="506730"/>
          </a:xfrm>
          <a:prstGeom prst="rect">
            <a:avLst/>
          </a:prstGeom>
          <a:noFill/>
        </p:spPr>
        <p:txBody>
          <a:bodyPr wrap="none" rtlCol="0" anchor="t">
            <a:spAutoFit/>
          </a:bodyPr>
          <a:p>
            <a:pPr indent="0">
              <a:lnSpc>
                <a:spcPct val="150000"/>
              </a:lnSpc>
              <a:buFont typeface="Wingdings" panose="05000000000000000000" charset="0"/>
              <a:buNone/>
            </a:pPr>
            <a:r>
              <a:rPr lang="en-US" altLang="zh-CN" b="1">
                <a:solidFill>
                  <a:schemeClr val="tx2"/>
                </a:solidFill>
                <a:latin typeface="微软雅黑" panose="020B0503020204020204" pitchFamily="34" charset="-122"/>
                <a:ea typeface="微软雅黑" panose="020B0503020204020204" pitchFamily="34" charset="-122"/>
                <a:sym typeface="+mn-ea"/>
              </a:rPr>
              <a:t>1. </a:t>
            </a:r>
            <a:r>
              <a:rPr lang="zh-CN" b="1">
                <a:solidFill>
                  <a:schemeClr val="tx2"/>
                </a:solidFill>
                <a:latin typeface="微软雅黑" panose="020B0503020204020204" pitchFamily="34" charset="-122"/>
                <a:ea typeface="微软雅黑" panose="020B0503020204020204" pitchFamily="34" charset="-122"/>
                <a:sym typeface="+mn-ea"/>
              </a:rPr>
              <a:t>中文词典及其索引文件</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396875" y="2139950"/>
            <a:ext cx="3185160" cy="2308860"/>
          </a:xfrm>
          <a:prstGeom prst="rect">
            <a:avLst/>
          </a:prstGeom>
        </p:spPr>
      </p:pic>
      <p:pic>
        <p:nvPicPr>
          <p:cNvPr id="7" name="图片 6"/>
          <p:cNvPicPr>
            <a:picLocks noChangeAspect="1"/>
          </p:cNvPicPr>
          <p:nvPr/>
        </p:nvPicPr>
        <p:blipFill>
          <a:blip r:embed="rId3"/>
          <a:srcRect b="7295"/>
          <a:stretch>
            <a:fillRect/>
          </a:stretch>
        </p:blipFill>
        <p:spPr>
          <a:xfrm>
            <a:off x="3708400" y="2133600"/>
            <a:ext cx="4975860" cy="2324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3531164" y="114945"/>
            <a:ext cx="3744441" cy="457101"/>
          </a:xfrm>
        </p:spPr>
        <p:txBody>
          <a:bodyPr/>
          <a:lstStyle/>
          <a:p>
            <a:r>
              <a:rPr lang="zh-CN" altLang="en-US" dirty="0"/>
              <a:t>功能展示</a:t>
            </a:r>
            <a:r>
              <a:rPr lang="en-US" altLang="zh-CN" dirty="0"/>
              <a:t>——</a:t>
            </a:r>
            <a:r>
              <a:rPr lang="zh-CN" altLang="en-US" dirty="0"/>
              <a:t>离线部分</a:t>
            </a:r>
            <a:endParaRPr lang="zh-CN" altLang="en-US" dirty="0"/>
          </a:p>
        </p:txBody>
      </p:sp>
      <p:sp>
        <p:nvSpPr>
          <p:cNvPr id="2" name="矩形 1"/>
          <p:cNvSpPr/>
          <p:nvPr/>
        </p:nvSpPr>
        <p:spPr>
          <a:xfrm>
            <a:off x="8324850" y="195580"/>
            <a:ext cx="567055"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95605" y="987425"/>
            <a:ext cx="2376805" cy="398780"/>
          </a:xfrm>
          <a:prstGeom prst="rect">
            <a:avLst/>
          </a:prstGeom>
          <a:noFill/>
          <a:ln w="9525">
            <a:noFill/>
          </a:ln>
        </p:spPr>
        <p:txBody>
          <a:bodyPr wrap="square">
            <a:spAutoFit/>
          </a:bodyPr>
          <a:p>
            <a:pPr indent="127000"/>
            <a:r>
              <a:rPr lang="zh-CN" altLang="en-US" sz="2000" b="1">
                <a:solidFill>
                  <a:schemeClr val="tx1"/>
                </a:solidFill>
                <a:latin typeface="微软雅黑" panose="020B0503020204020204" pitchFamily="34" charset="-122"/>
                <a:ea typeface="微软雅黑" panose="020B0503020204020204" pitchFamily="34" charset="-122"/>
              </a:rPr>
              <a:t>模块一</a:t>
            </a:r>
            <a:r>
              <a:rPr lang="en-US" altLang="zh-CN" sz="2000" b="1">
                <a:solidFill>
                  <a:schemeClr val="tx1"/>
                </a:solidFill>
                <a:latin typeface="微软雅黑" panose="020B0503020204020204" pitchFamily="34" charset="-122"/>
                <a:ea typeface="微软雅黑" panose="020B0503020204020204" pitchFamily="34" charset="-122"/>
              </a:rPr>
              <a:t>:</a:t>
            </a:r>
            <a:endParaRPr lang="zh-CN" altLang="en-US" sz="2000" b="1">
              <a:solidFill>
                <a:schemeClr val="tx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11505" y="1420495"/>
            <a:ext cx="2743200" cy="506730"/>
          </a:xfrm>
          <a:prstGeom prst="rect">
            <a:avLst/>
          </a:prstGeom>
          <a:noFill/>
        </p:spPr>
        <p:txBody>
          <a:bodyPr wrap="none" rtlCol="0" anchor="t">
            <a:spAutoFit/>
          </a:bodyPr>
          <a:p>
            <a:pPr indent="0" algn="l">
              <a:lnSpc>
                <a:spcPct val="150000"/>
              </a:lnSpc>
              <a:buFont typeface="Wingdings" panose="05000000000000000000" charset="0"/>
              <a:buNone/>
            </a:pPr>
            <a:r>
              <a:rPr lang="en-US" altLang="zh-CN" b="1">
                <a:solidFill>
                  <a:schemeClr val="tx2"/>
                </a:solidFill>
                <a:latin typeface="微软雅黑" panose="020B0503020204020204" pitchFamily="34" charset="-122"/>
                <a:ea typeface="微软雅黑" panose="020B0503020204020204" pitchFamily="34" charset="-122"/>
                <a:sym typeface="+mn-ea"/>
              </a:rPr>
              <a:t>2. </a:t>
            </a:r>
            <a:r>
              <a:rPr lang="zh-CN" b="1">
                <a:solidFill>
                  <a:schemeClr val="tx2"/>
                </a:solidFill>
                <a:latin typeface="微软雅黑" panose="020B0503020204020204" pitchFamily="34" charset="-122"/>
                <a:ea typeface="微软雅黑" panose="020B0503020204020204" pitchFamily="34" charset="-122"/>
                <a:sym typeface="+mn-ea"/>
              </a:rPr>
              <a:t>英文词典及其索引文件</a:t>
            </a:r>
            <a:endParaRPr lang="zh-CN" altLang="en-US"/>
          </a:p>
        </p:txBody>
      </p:sp>
      <p:pic>
        <p:nvPicPr>
          <p:cNvPr id="8" name="图片 7"/>
          <p:cNvPicPr>
            <a:picLocks noChangeAspect="1"/>
          </p:cNvPicPr>
          <p:nvPr/>
        </p:nvPicPr>
        <p:blipFill>
          <a:blip r:embed="rId1"/>
          <a:stretch>
            <a:fillRect/>
          </a:stretch>
        </p:blipFill>
        <p:spPr>
          <a:xfrm>
            <a:off x="483870" y="2068195"/>
            <a:ext cx="3346450" cy="2490470"/>
          </a:xfrm>
          <a:prstGeom prst="rect">
            <a:avLst/>
          </a:prstGeom>
        </p:spPr>
      </p:pic>
      <p:pic>
        <p:nvPicPr>
          <p:cNvPr id="9" name="图片 8"/>
          <p:cNvPicPr>
            <a:picLocks noChangeAspect="1"/>
          </p:cNvPicPr>
          <p:nvPr/>
        </p:nvPicPr>
        <p:blipFill>
          <a:blip r:embed="rId2"/>
          <a:srcRect r="58522" b="18967"/>
          <a:stretch>
            <a:fillRect/>
          </a:stretch>
        </p:blipFill>
        <p:spPr>
          <a:xfrm>
            <a:off x="3891915" y="2068195"/>
            <a:ext cx="4750435" cy="1364615"/>
          </a:xfrm>
          <a:prstGeom prst="rect">
            <a:avLst/>
          </a:prstGeom>
        </p:spPr>
      </p:pic>
      <p:pic>
        <p:nvPicPr>
          <p:cNvPr id="10" name="图片 9"/>
          <p:cNvPicPr>
            <a:picLocks noChangeAspect="1"/>
          </p:cNvPicPr>
          <p:nvPr/>
        </p:nvPicPr>
        <p:blipFill>
          <a:blip r:embed="rId3"/>
          <a:srcRect t="3806" r="17513"/>
          <a:stretch>
            <a:fillRect/>
          </a:stretch>
        </p:blipFill>
        <p:spPr>
          <a:xfrm>
            <a:off x="3891915" y="3627755"/>
            <a:ext cx="4764405" cy="9309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3531164" y="114945"/>
            <a:ext cx="3744441" cy="457101"/>
          </a:xfrm>
        </p:spPr>
        <p:txBody>
          <a:bodyPr/>
          <a:lstStyle/>
          <a:p>
            <a:r>
              <a:rPr lang="zh-CN" altLang="en-US" dirty="0"/>
              <a:t>功能展示</a:t>
            </a:r>
            <a:r>
              <a:rPr lang="en-US" altLang="zh-CN" dirty="0"/>
              <a:t>——</a:t>
            </a:r>
            <a:r>
              <a:rPr lang="zh-CN" altLang="en-US" dirty="0"/>
              <a:t>离线部分</a:t>
            </a:r>
            <a:endParaRPr lang="zh-CN" altLang="en-US" dirty="0"/>
          </a:p>
        </p:txBody>
      </p:sp>
      <p:sp>
        <p:nvSpPr>
          <p:cNvPr id="2" name="矩形 1"/>
          <p:cNvSpPr/>
          <p:nvPr/>
        </p:nvSpPr>
        <p:spPr>
          <a:xfrm>
            <a:off x="8324850" y="195580"/>
            <a:ext cx="567055" cy="2876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95605" y="987425"/>
            <a:ext cx="2376805" cy="398780"/>
          </a:xfrm>
          <a:prstGeom prst="rect">
            <a:avLst/>
          </a:prstGeom>
          <a:noFill/>
          <a:ln w="9525">
            <a:noFill/>
          </a:ln>
        </p:spPr>
        <p:txBody>
          <a:bodyPr wrap="square">
            <a:spAutoFit/>
          </a:bodyPr>
          <a:p>
            <a:pPr indent="127000"/>
            <a:r>
              <a:rPr lang="zh-CN" altLang="en-US" sz="2000" b="1">
                <a:solidFill>
                  <a:schemeClr val="tx1"/>
                </a:solidFill>
                <a:latin typeface="微软雅黑" panose="020B0503020204020204" pitchFamily="34" charset="-122"/>
                <a:ea typeface="微软雅黑" panose="020B0503020204020204" pitchFamily="34" charset="-122"/>
              </a:rPr>
              <a:t>模块二</a:t>
            </a:r>
            <a:r>
              <a:rPr lang="en-US" altLang="zh-CN" sz="2000" b="1">
                <a:solidFill>
                  <a:schemeClr val="tx1"/>
                </a:solidFill>
                <a:latin typeface="微软雅黑" panose="020B0503020204020204" pitchFamily="34" charset="-122"/>
                <a:ea typeface="微软雅黑" panose="020B0503020204020204" pitchFamily="34" charset="-122"/>
              </a:rPr>
              <a:t>:</a:t>
            </a:r>
            <a:endParaRPr lang="zh-CN" altLang="en-US" sz="2000" b="1">
              <a:solidFill>
                <a:schemeClr val="tx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11505" y="1420495"/>
            <a:ext cx="3429000" cy="506730"/>
          </a:xfrm>
          <a:prstGeom prst="rect">
            <a:avLst/>
          </a:prstGeom>
          <a:noFill/>
        </p:spPr>
        <p:txBody>
          <a:bodyPr wrap="none" rtlCol="0" anchor="t">
            <a:spAutoFit/>
          </a:bodyPr>
          <a:p>
            <a:pPr indent="0">
              <a:lnSpc>
                <a:spcPct val="150000"/>
              </a:lnSpc>
              <a:buFont typeface="Wingdings" panose="05000000000000000000" charset="0"/>
              <a:buNone/>
            </a:pPr>
            <a:r>
              <a:rPr lang="en-US" b="1">
                <a:solidFill>
                  <a:schemeClr val="tx2"/>
                </a:solidFill>
                <a:latin typeface="微软雅黑" panose="020B0503020204020204" pitchFamily="34" charset="-122"/>
                <a:ea typeface="微软雅黑" panose="020B0503020204020204" pitchFamily="34" charset="-122"/>
                <a:sym typeface="+mn-ea"/>
              </a:rPr>
              <a:t>1. </a:t>
            </a:r>
            <a:r>
              <a:rPr lang="zh-CN" altLang="en-US" b="1">
                <a:solidFill>
                  <a:schemeClr val="tx2"/>
                </a:solidFill>
                <a:latin typeface="微软雅黑" panose="020B0503020204020204" pitchFamily="34" charset="-122"/>
                <a:ea typeface="微软雅黑" panose="020B0503020204020204" pitchFamily="34" charset="-122"/>
                <a:sym typeface="+mn-ea"/>
              </a:rPr>
              <a:t>去重前的网页库及网页偏移库</a:t>
            </a:r>
            <a:endParaRPr lang="zh-CN" altLang="en-US" b="1">
              <a:solidFill>
                <a:schemeClr val="tx2"/>
              </a:solidFill>
              <a:latin typeface="微软雅黑" panose="020B0503020204020204" pitchFamily="34" charset="-122"/>
              <a:ea typeface="微软雅黑" panose="020B0503020204020204" pitchFamily="34" charset="-122"/>
              <a:sym typeface="+mn-ea"/>
            </a:endParaRPr>
          </a:p>
        </p:txBody>
      </p:sp>
      <p:pic>
        <p:nvPicPr>
          <p:cNvPr id="13" name="图片 12"/>
          <p:cNvPicPr>
            <a:picLocks noChangeAspect="1"/>
          </p:cNvPicPr>
          <p:nvPr/>
        </p:nvPicPr>
        <p:blipFill>
          <a:blip r:embed="rId1"/>
          <a:stretch>
            <a:fillRect/>
          </a:stretch>
        </p:blipFill>
        <p:spPr>
          <a:xfrm>
            <a:off x="5868035" y="2025650"/>
            <a:ext cx="2101215" cy="2441575"/>
          </a:xfrm>
          <a:prstGeom prst="rect">
            <a:avLst/>
          </a:prstGeom>
        </p:spPr>
      </p:pic>
      <p:pic>
        <p:nvPicPr>
          <p:cNvPr id="14" name="图片 13"/>
          <p:cNvPicPr>
            <a:picLocks noChangeAspect="1"/>
          </p:cNvPicPr>
          <p:nvPr/>
        </p:nvPicPr>
        <p:blipFill>
          <a:blip r:embed="rId2"/>
          <a:stretch>
            <a:fillRect/>
          </a:stretch>
        </p:blipFill>
        <p:spPr>
          <a:xfrm>
            <a:off x="755650" y="2211705"/>
            <a:ext cx="4039235" cy="2070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pull/>
      </p:transition>
    </mc:Choice>
    <mc:Fallback>
      <p:transition>
        <p:pull/>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3636,&quot;width&quot;:5016}"/>
</p:tagLst>
</file>

<file path=ppt/tags/tag2.xml><?xml version="1.0" encoding="utf-8"?>
<p:tagLst xmlns:p="http://schemas.openxmlformats.org/presentationml/2006/main">
  <p:tag name="TIMING" val="|3.673"/>
</p:tagLst>
</file>

<file path=ppt/tags/tag3.xml><?xml version="1.0" encoding="utf-8"?>
<p:tagLst xmlns:p="http://schemas.openxmlformats.org/presentationml/2006/main">
  <p:tag name="TIMING" val="|3.295|1.721|13.816"/>
</p:tagLst>
</file>

<file path=ppt/tags/tag4.xml><?xml version="1.0" encoding="utf-8"?>
<p:tagLst xmlns:p="http://schemas.openxmlformats.org/presentationml/2006/main">
  <p:tag name="TIMING" val="|6.047|1.893"/>
</p:tagLst>
</file>

<file path=ppt/tags/tag5.xml><?xml version="1.0" encoding="utf-8"?>
<p:tagLst xmlns:p="http://schemas.openxmlformats.org/presentationml/2006/main">
  <p:tag name="TIMING" val="|6.047|1.893"/>
</p:tagLst>
</file>

<file path=ppt/tags/tag6.xml><?xml version="1.0" encoding="utf-8"?>
<p:tagLst xmlns:p="http://schemas.openxmlformats.org/presentationml/2006/main">
  <p:tag name="TIMING" val="|6.047|1.893"/>
</p:tagLst>
</file>

<file path=ppt/tags/tag7.xml><?xml version="1.0" encoding="utf-8"?>
<p:tagLst xmlns:p="http://schemas.openxmlformats.org/presentationml/2006/main">
  <p:tag name="TIMING" val="|6.047|1.893"/>
</p:tagLst>
</file>

<file path=ppt/tags/tag8.xml><?xml version="1.0" encoding="utf-8"?>
<p:tagLst xmlns:p="http://schemas.openxmlformats.org/presentationml/2006/main">
  <p:tag name="COMMONDATA" val="eyJoZGlkIjoiMGRlMjEyNWVmZjNjZDU2ZTQ2N2U1NGY0MWQ2ODFhZTYifQ=="/>
  <p:tag name="KSO_WPP_MARK_KEY" val="fc133629-09e9-4812-8093-8d539198cef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2670</Words>
  <Application>WPS 演示</Application>
  <PresentationFormat>全屏显示(16:9)</PresentationFormat>
  <Paragraphs>303</Paragraphs>
  <Slides>31</Slides>
  <Notes>42</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宋体</vt:lpstr>
      <vt:lpstr>Wingdings</vt:lpstr>
      <vt:lpstr>微软雅黑</vt:lpstr>
      <vt:lpstr>Impact</vt:lpstr>
      <vt:lpstr>时尚中黑简体</vt:lpstr>
      <vt:lpstr>黑体</vt:lpstr>
      <vt:lpstr>Wingdings</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boldness</cp:lastModifiedBy>
  <cp:revision>258</cp:revision>
  <dcterms:created xsi:type="dcterms:W3CDTF">2014-09-01T14:19:00Z</dcterms:created>
  <dcterms:modified xsi:type="dcterms:W3CDTF">2023-06-08T06:19:06Z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0B10D5B6A10641C58AF3DBEF9B648880</vt:lpwstr>
  </property>
</Properties>
</file>