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82" r:id="rId4"/>
    <p:sldId id="257" r:id="rId5"/>
    <p:sldId id="283" r:id="rId6"/>
    <p:sldId id="284" r:id="rId7"/>
    <p:sldId id="285" r:id="rId8"/>
    <p:sldId id="286" r:id="rId9"/>
    <p:sldId id="287" r:id="rId10"/>
    <p:sldId id="288" r:id="rId11"/>
    <p:sldId id="289" r:id="rId12"/>
    <p:sldId id="290" r:id="rId13"/>
    <p:sldId id="291" r:id="rId14"/>
    <p:sldId id="292" r:id="rId15"/>
    <p:sldId id="293" r:id="rId16"/>
    <p:sldId id="295" r:id="rId17"/>
    <p:sldId id="294" r:id="rId18"/>
    <p:sldId id="296" r:id="rId19"/>
    <p:sldId id="297"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3B383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102" d="100"/>
          <a:sy n="102" d="100"/>
        </p:scale>
        <p:origin x="150" y="28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9391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87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9476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82929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555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295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4545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909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8810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7625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712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9/17/2022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9/17/2022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999555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FF6600"/>
                </a:solidFill>
                <a:effectLst/>
                <a:uLnTx/>
                <a:uFillTx/>
                <a:latin typeface="Calibri" panose="020F0502020204030204"/>
                <a:ea typeface="+mn-ea"/>
                <a:cs typeface="+mn-cs"/>
              </a:rPr>
              <a:t>Exploratory Data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FF6600"/>
                </a:solidFill>
                <a:effectLst/>
                <a:uLnTx/>
                <a:uFillTx/>
                <a:latin typeface="Calibri" panose="020F0502020204030204"/>
                <a:ea typeface="+mn-ea"/>
                <a:cs typeface="+mn-cs"/>
              </a:rPr>
              <a:t>G2M insight for Cab Investment firm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i="0" u="none" strike="noStrike" kern="1200" cap="none" spc="0" normalizeH="0" baseline="0" noProof="0" dirty="0">
              <a:ln>
                <a:noFill/>
              </a:ln>
              <a:solidFill>
                <a:srgbClr val="FF66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rgbClr val="FF6600"/>
                </a:solidFill>
                <a:effectLst/>
                <a:uLnTx/>
                <a:uFillTx/>
                <a:latin typeface="Calibri" panose="020F0502020204030204"/>
                <a:ea typeface="+mn-ea"/>
                <a:cs typeface="+mn-cs"/>
              </a:rPr>
              <a:t>17-S</a:t>
            </a:r>
            <a:r>
              <a:rPr kumimoji="0" lang="en-US" altLang="zh-CN" sz="2800" i="0" u="none" strike="noStrike" kern="1200" cap="none" spc="0" normalizeH="0" baseline="0" noProof="0" dirty="0">
                <a:ln>
                  <a:noFill/>
                </a:ln>
                <a:solidFill>
                  <a:srgbClr val="FF6600"/>
                </a:solidFill>
                <a:effectLst/>
                <a:uLnTx/>
                <a:uFillTx/>
                <a:latin typeface="Calibri" panose="020F0502020204030204"/>
                <a:ea typeface="+mn-ea"/>
                <a:cs typeface="+mn-cs"/>
              </a:rPr>
              <a:t>ep-2022</a:t>
            </a:r>
            <a:endParaRPr kumimoji="0" lang="en-US" sz="2800" i="0" u="none" strike="noStrike" kern="1200" cap="none" spc="0" normalizeH="0" baseline="0" noProof="0" dirty="0">
              <a:ln>
                <a:noFill/>
              </a:ln>
              <a:solidFill>
                <a:srgbClr val="FF66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N</a:t>
            </a:r>
            <a:r>
              <a:rPr lang="en-US" altLang="zh-CN" sz="1800" dirty="0"/>
              <a:t>umerical</a:t>
            </a:r>
            <a:r>
              <a:rPr lang="en-US" sz="1800" dirty="0"/>
              <a:t>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4" y="2295917"/>
            <a:ext cx="10219443" cy="923330"/>
          </a:xfrm>
          <a:prstGeom prst="rect">
            <a:avLst/>
          </a:prstGeom>
          <a:noFill/>
        </p:spPr>
        <p:txBody>
          <a:bodyPr wrap="square" rtlCol="0">
            <a:spAutoFit/>
          </a:bodyPr>
          <a:lstStyle/>
          <a:p>
            <a:r>
              <a:rPr lang="en-US" dirty="0"/>
              <a:t>Month: </a:t>
            </a:r>
            <a:r>
              <a:rPr lang="en-US" dirty="0">
                <a:solidFill>
                  <a:srgbClr val="ED7D31"/>
                </a:solidFill>
              </a:rPr>
              <a:t>December</a:t>
            </a:r>
            <a:r>
              <a:rPr lang="en-US" dirty="0"/>
              <a:t> has the most transactions while February with the least. </a:t>
            </a:r>
          </a:p>
          <a:p>
            <a:pPr marL="285750" indent="-285750">
              <a:buFont typeface="Arial" panose="020B0604020202020204" pitchFamily="34" charset="0"/>
              <a:buChar char="•"/>
            </a:pPr>
            <a:r>
              <a:rPr lang="en-US" dirty="0"/>
              <a:t>It can be said that transactions </a:t>
            </a:r>
            <a:r>
              <a:rPr lang="en-US" dirty="0">
                <a:solidFill>
                  <a:srgbClr val="ED7D31"/>
                </a:solidFill>
              </a:rPr>
              <a:t>increase by month</a:t>
            </a:r>
            <a:r>
              <a:rPr lang="en-US" dirty="0"/>
              <a:t>. </a:t>
            </a:r>
            <a:r>
              <a:rPr lang="en-US" dirty="0">
                <a:solidFill>
                  <a:srgbClr val="ED7D31"/>
                </a:solidFill>
              </a:rPr>
              <a:t>No seasonality </a:t>
            </a:r>
            <a:r>
              <a:rPr lang="en-US" dirty="0"/>
              <a:t>can be observed.</a:t>
            </a:r>
          </a:p>
          <a:p>
            <a:pPr marL="285750" indent="-285750">
              <a:buFont typeface="Arial" panose="020B0604020202020204" pitchFamily="34" charset="0"/>
              <a:buChar char="•"/>
            </a:pPr>
            <a:r>
              <a:rPr lang="en-US" dirty="0"/>
              <a:t>Same trends in both Pink Cab &amp; Yellow Cab. </a:t>
            </a:r>
          </a:p>
        </p:txBody>
      </p:sp>
      <p:pic>
        <p:nvPicPr>
          <p:cNvPr id="5" name="图片 4">
            <a:extLst>
              <a:ext uri="{FF2B5EF4-FFF2-40B4-BE49-F238E27FC236}">
                <a16:creationId xmlns:a16="http://schemas.microsoft.com/office/drawing/2014/main" id="{6B66538E-8B00-49E0-9D98-D0B479104262}"/>
              </a:ext>
            </a:extLst>
          </p:cNvPr>
          <p:cNvPicPr>
            <a:picLocks noChangeAspect="1"/>
          </p:cNvPicPr>
          <p:nvPr/>
        </p:nvPicPr>
        <p:blipFill>
          <a:blip r:embed="rId2"/>
          <a:stretch>
            <a:fillRect/>
          </a:stretch>
        </p:blipFill>
        <p:spPr>
          <a:xfrm>
            <a:off x="1780506" y="3458858"/>
            <a:ext cx="4063308" cy="2993200"/>
          </a:xfrm>
          <a:prstGeom prst="rect">
            <a:avLst/>
          </a:prstGeom>
        </p:spPr>
      </p:pic>
      <p:pic>
        <p:nvPicPr>
          <p:cNvPr id="9" name="图片 8">
            <a:extLst>
              <a:ext uri="{FF2B5EF4-FFF2-40B4-BE49-F238E27FC236}">
                <a16:creationId xmlns:a16="http://schemas.microsoft.com/office/drawing/2014/main" id="{3118E8CF-0055-4E41-B42C-B5D432979860}"/>
              </a:ext>
            </a:extLst>
          </p:cNvPr>
          <p:cNvPicPr>
            <a:picLocks noChangeAspect="1"/>
          </p:cNvPicPr>
          <p:nvPr/>
        </p:nvPicPr>
        <p:blipFill>
          <a:blip r:embed="rId3"/>
          <a:stretch>
            <a:fillRect/>
          </a:stretch>
        </p:blipFill>
        <p:spPr>
          <a:xfrm>
            <a:off x="6348189" y="3585949"/>
            <a:ext cx="4228686" cy="2866109"/>
          </a:xfrm>
          <a:prstGeom prst="rect">
            <a:avLst/>
          </a:prstGeom>
        </p:spPr>
      </p:pic>
    </p:spTree>
    <p:extLst>
      <p:ext uri="{BB962C8B-B14F-4D97-AF65-F5344CB8AC3E}">
        <p14:creationId xmlns:p14="http://schemas.microsoft.com/office/powerpoint/2010/main" val="373645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N</a:t>
            </a:r>
            <a:r>
              <a:rPr lang="en-US" altLang="zh-CN" sz="1800" dirty="0"/>
              <a:t>umerical</a:t>
            </a:r>
            <a:r>
              <a:rPr lang="en-US" sz="1800" dirty="0"/>
              <a:t>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5" y="2295917"/>
            <a:ext cx="6458148" cy="1477328"/>
          </a:xfrm>
          <a:prstGeom prst="rect">
            <a:avLst/>
          </a:prstGeom>
          <a:noFill/>
        </p:spPr>
        <p:txBody>
          <a:bodyPr wrap="square" rtlCol="0">
            <a:spAutoFit/>
          </a:bodyPr>
          <a:lstStyle/>
          <a:p>
            <a:r>
              <a:rPr lang="en-US" b="1" dirty="0" err="1"/>
              <a:t>KM_Travelled</a:t>
            </a:r>
            <a:r>
              <a:rPr lang="en-US" dirty="0"/>
              <a:t>: </a:t>
            </a:r>
          </a:p>
          <a:p>
            <a:r>
              <a:rPr lang="en-US" dirty="0"/>
              <a:t>For both Pink Cab &amp; Yellow Cab: </a:t>
            </a:r>
          </a:p>
          <a:p>
            <a:pPr marL="285750" indent="-285750">
              <a:buFont typeface="Arial" panose="020B0604020202020204" pitchFamily="34" charset="0"/>
              <a:buChar char="•"/>
            </a:pPr>
            <a:r>
              <a:rPr lang="en-US" dirty="0"/>
              <a:t>Most transactions travel </a:t>
            </a:r>
            <a:r>
              <a:rPr lang="en-US" dirty="0">
                <a:solidFill>
                  <a:srgbClr val="ED7D31"/>
                </a:solidFill>
              </a:rPr>
              <a:t>2~40 </a:t>
            </a:r>
            <a:r>
              <a:rPr lang="en-US" dirty="0"/>
              <a:t>KM. The most transactions are </a:t>
            </a:r>
            <a:r>
              <a:rPr lang="en-US" dirty="0">
                <a:solidFill>
                  <a:srgbClr val="ED7D31"/>
                </a:solidFill>
              </a:rPr>
              <a:t>short-distance</a:t>
            </a:r>
            <a:r>
              <a:rPr lang="en-US" dirty="0"/>
              <a:t> travel.</a:t>
            </a:r>
          </a:p>
          <a:p>
            <a:pPr marL="285750" indent="-285750">
              <a:buFont typeface="Arial" panose="020B0604020202020204" pitchFamily="34" charset="0"/>
              <a:buChar char="•"/>
            </a:pPr>
            <a:r>
              <a:rPr lang="en-US" dirty="0">
                <a:solidFill>
                  <a:srgbClr val="ED7D31"/>
                </a:solidFill>
              </a:rPr>
              <a:t>2017</a:t>
            </a:r>
            <a:r>
              <a:rPr lang="en-US" dirty="0"/>
              <a:t> has the most </a:t>
            </a:r>
            <a:r>
              <a:rPr lang="en-US" dirty="0" err="1"/>
              <a:t>KM_Travelled</a:t>
            </a:r>
            <a:r>
              <a:rPr lang="en-US" dirty="0"/>
              <a:t> sum.</a:t>
            </a:r>
          </a:p>
        </p:txBody>
      </p:sp>
      <p:pic>
        <p:nvPicPr>
          <p:cNvPr id="7" name="图片 6">
            <a:extLst>
              <a:ext uri="{FF2B5EF4-FFF2-40B4-BE49-F238E27FC236}">
                <a16:creationId xmlns:a16="http://schemas.microsoft.com/office/drawing/2014/main" id="{08C111F4-3558-4CC1-9BE7-FFA5AA308772}"/>
              </a:ext>
            </a:extLst>
          </p:cNvPr>
          <p:cNvPicPr>
            <a:picLocks noChangeAspect="1"/>
          </p:cNvPicPr>
          <p:nvPr/>
        </p:nvPicPr>
        <p:blipFill>
          <a:blip r:embed="rId2"/>
          <a:stretch>
            <a:fillRect/>
          </a:stretch>
        </p:blipFill>
        <p:spPr>
          <a:xfrm>
            <a:off x="1294615" y="3878701"/>
            <a:ext cx="3937261" cy="2590877"/>
          </a:xfrm>
          <a:prstGeom prst="rect">
            <a:avLst/>
          </a:prstGeom>
        </p:spPr>
      </p:pic>
      <p:pic>
        <p:nvPicPr>
          <p:cNvPr id="11" name="图片 10">
            <a:extLst>
              <a:ext uri="{FF2B5EF4-FFF2-40B4-BE49-F238E27FC236}">
                <a16:creationId xmlns:a16="http://schemas.microsoft.com/office/drawing/2014/main" id="{980A4164-1ACD-457F-BA17-9EB51B2941B7}"/>
              </a:ext>
            </a:extLst>
          </p:cNvPr>
          <p:cNvPicPr>
            <a:picLocks noChangeAspect="1"/>
          </p:cNvPicPr>
          <p:nvPr/>
        </p:nvPicPr>
        <p:blipFill>
          <a:blip r:embed="rId3"/>
          <a:stretch>
            <a:fillRect/>
          </a:stretch>
        </p:blipFill>
        <p:spPr>
          <a:xfrm>
            <a:off x="7256283" y="2487376"/>
            <a:ext cx="4022104" cy="3982202"/>
          </a:xfrm>
          <a:prstGeom prst="rect">
            <a:avLst/>
          </a:prstGeom>
        </p:spPr>
      </p:pic>
    </p:spTree>
    <p:extLst>
      <p:ext uri="{BB962C8B-B14F-4D97-AF65-F5344CB8AC3E}">
        <p14:creationId xmlns:p14="http://schemas.microsoft.com/office/powerpoint/2010/main" val="243052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N</a:t>
            </a:r>
            <a:r>
              <a:rPr lang="en-US" altLang="zh-CN" sz="1800" dirty="0"/>
              <a:t>umerical</a:t>
            </a:r>
            <a:r>
              <a:rPr lang="en-US" sz="1800" dirty="0"/>
              <a:t>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4" y="2295917"/>
            <a:ext cx="10431545" cy="646331"/>
          </a:xfrm>
          <a:prstGeom prst="rect">
            <a:avLst/>
          </a:prstGeom>
          <a:noFill/>
        </p:spPr>
        <p:txBody>
          <a:bodyPr wrap="square" rtlCol="0">
            <a:spAutoFit/>
          </a:bodyPr>
          <a:lstStyle/>
          <a:p>
            <a:r>
              <a:rPr lang="en-US" b="1" dirty="0"/>
              <a:t>Price_Charged, Cost_of_Trip, Profit: </a:t>
            </a:r>
            <a:r>
              <a:rPr lang="en-US" dirty="0"/>
              <a:t>For both Pink Cab &amp; Yellow Cab, Profit are </a:t>
            </a:r>
            <a:r>
              <a:rPr lang="en-US" dirty="0">
                <a:solidFill>
                  <a:srgbClr val="ED7D31"/>
                </a:solidFill>
              </a:rPr>
              <a:t>not </a:t>
            </a:r>
            <a:r>
              <a:rPr lang="en-US" dirty="0"/>
              <a:t>too high. Maybe since the most transactions are short-distance travel.</a:t>
            </a:r>
          </a:p>
        </p:txBody>
      </p:sp>
      <p:pic>
        <p:nvPicPr>
          <p:cNvPr id="5" name="图片 4">
            <a:extLst>
              <a:ext uri="{FF2B5EF4-FFF2-40B4-BE49-F238E27FC236}">
                <a16:creationId xmlns:a16="http://schemas.microsoft.com/office/drawing/2014/main" id="{4C1FBB52-47B5-4A64-9A0C-5E1919A668A2}"/>
              </a:ext>
            </a:extLst>
          </p:cNvPr>
          <p:cNvPicPr>
            <a:picLocks noChangeAspect="1"/>
          </p:cNvPicPr>
          <p:nvPr/>
        </p:nvPicPr>
        <p:blipFill>
          <a:blip r:embed="rId2"/>
          <a:stretch>
            <a:fillRect/>
          </a:stretch>
        </p:blipFill>
        <p:spPr>
          <a:xfrm>
            <a:off x="1581150" y="3383255"/>
            <a:ext cx="9029700" cy="2819400"/>
          </a:xfrm>
          <a:prstGeom prst="rect">
            <a:avLst/>
          </a:prstGeom>
        </p:spPr>
      </p:pic>
    </p:spTree>
    <p:extLst>
      <p:ext uri="{BB962C8B-B14F-4D97-AF65-F5344CB8AC3E}">
        <p14:creationId xmlns:p14="http://schemas.microsoft.com/office/powerpoint/2010/main" val="283549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N</a:t>
            </a:r>
            <a:r>
              <a:rPr lang="en-US" altLang="zh-CN" sz="1800" dirty="0"/>
              <a:t>umerical</a:t>
            </a:r>
            <a:r>
              <a:rPr lang="en-US" sz="1800" dirty="0"/>
              <a:t>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4" y="2295917"/>
            <a:ext cx="10431545" cy="1200329"/>
          </a:xfrm>
          <a:prstGeom prst="rect">
            <a:avLst/>
          </a:prstGeom>
          <a:noFill/>
        </p:spPr>
        <p:txBody>
          <a:bodyPr wrap="square" rtlCol="0">
            <a:spAutoFit/>
          </a:bodyPr>
          <a:lstStyle/>
          <a:p>
            <a:r>
              <a:rPr lang="en-US" b="1" dirty="0"/>
              <a:t>Age, Income_(USD/Month): </a:t>
            </a:r>
            <a:endParaRPr lang="en-US" dirty="0"/>
          </a:p>
          <a:p>
            <a:pPr marL="285750" indent="-285750">
              <a:buFont typeface="Arial" panose="020B0604020202020204" pitchFamily="34" charset="0"/>
              <a:buChar char="•"/>
            </a:pPr>
            <a:r>
              <a:rPr lang="en-US" dirty="0"/>
              <a:t>People ages in the range of </a:t>
            </a:r>
            <a:r>
              <a:rPr lang="en-US" dirty="0">
                <a:solidFill>
                  <a:srgbClr val="ED7D31"/>
                </a:solidFill>
              </a:rPr>
              <a:t>18~40</a:t>
            </a:r>
            <a:r>
              <a:rPr lang="en-US" dirty="0"/>
              <a:t> use cab more frequently than those whose age is over 40. </a:t>
            </a:r>
          </a:p>
          <a:p>
            <a:pPr marL="285750" indent="-285750">
              <a:buFont typeface="Arial" panose="020B0604020202020204" pitchFamily="34" charset="0"/>
              <a:buChar char="•"/>
            </a:pPr>
            <a:r>
              <a:rPr lang="en-US" dirty="0"/>
              <a:t>People’s income in the range of </a:t>
            </a:r>
            <a:r>
              <a:rPr lang="en-US" dirty="0">
                <a:solidFill>
                  <a:srgbClr val="ED7D31"/>
                </a:solidFill>
              </a:rPr>
              <a:t>5000~25000</a:t>
            </a:r>
            <a:r>
              <a:rPr lang="en-US" dirty="0"/>
              <a:t> USD/Month use cab more frequently than those whose income is over 25000.</a:t>
            </a:r>
          </a:p>
        </p:txBody>
      </p:sp>
      <p:pic>
        <p:nvPicPr>
          <p:cNvPr id="7" name="图片 6">
            <a:extLst>
              <a:ext uri="{FF2B5EF4-FFF2-40B4-BE49-F238E27FC236}">
                <a16:creationId xmlns:a16="http://schemas.microsoft.com/office/drawing/2014/main" id="{7064BFA5-C2BD-4914-9AE1-5D18D00703DA}"/>
              </a:ext>
            </a:extLst>
          </p:cNvPr>
          <p:cNvPicPr>
            <a:picLocks noChangeAspect="1"/>
          </p:cNvPicPr>
          <p:nvPr/>
        </p:nvPicPr>
        <p:blipFill>
          <a:blip r:embed="rId2"/>
          <a:stretch>
            <a:fillRect/>
          </a:stretch>
        </p:blipFill>
        <p:spPr>
          <a:xfrm>
            <a:off x="2102177" y="3600434"/>
            <a:ext cx="7987645" cy="2987046"/>
          </a:xfrm>
          <a:prstGeom prst="rect">
            <a:avLst/>
          </a:prstGeom>
        </p:spPr>
      </p:pic>
    </p:spTree>
    <p:extLst>
      <p:ext uri="{BB962C8B-B14F-4D97-AF65-F5344CB8AC3E}">
        <p14:creationId xmlns:p14="http://schemas.microsoft.com/office/powerpoint/2010/main" val="292541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5129753" cy="4879061"/>
          </a:xfrm>
        </p:spPr>
        <p:txBody>
          <a:bodyPr>
            <a:normAutofit/>
          </a:bodyPr>
          <a:lstStyle/>
          <a:p>
            <a:pPr>
              <a:lnSpc>
                <a:spcPct val="110000"/>
              </a:lnSpc>
              <a:spcBef>
                <a:spcPts val="0"/>
              </a:spcBef>
              <a:spcAft>
                <a:spcPts val="1200"/>
              </a:spcAft>
            </a:pPr>
            <a:r>
              <a:rPr lang="en-US" sz="1800" dirty="0"/>
              <a:t>Correlation</a:t>
            </a:r>
          </a:p>
          <a:p>
            <a:pPr marL="0" indent="0">
              <a:lnSpc>
                <a:spcPct val="110000"/>
              </a:lnSpc>
              <a:spcBef>
                <a:spcPts val="0"/>
              </a:spcBef>
              <a:spcAft>
                <a:spcPts val="1200"/>
              </a:spcAft>
              <a:buNone/>
            </a:pPr>
            <a:r>
              <a:rPr lang="en-US" sz="1800" dirty="0"/>
              <a:t>     There is strongly positive correlation between </a:t>
            </a:r>
            <a:r>
              <a:rPr lang="en-US" sz="1800" dirty="0" err="1">
                <a:solidFill>
                  <a:srgbClr val="ED7D31"/>
                </a:solidFill>
              </a:rPr>
              <a:t>KM_Travelled</a:t>
            </a:r>
            <a:r>
              <a:rPr lang="en-US" sz="1800" dirty="0">
                <a:solidFill>
                  <a:srgbClr val="ED7D31"/>
                </a:solidFill>
              </a:rPr>
              <a:t> &amp; Price_Charged </a:t>
            </a:r>
            <a:r>
              <a:rPr lang="en-US" sz="1800" dirty="0"/>
              <a:t>, </a:t>
            </a:r>
            <a:r>
              <a:rPr lang="en-US" sz="1800" dirty="0" err="1">
                <a:solidFill>
                  <a:srgbClr val="ED7D31"/>
                </a:solidFill>
              </a:rPr>
              <a:t>KM_Travelled</a:t>
            </a:r>
            <a:r>
              <a:rPr lang="en-US" sz="1800" dirty="0">
                <a:solidFill>
                  <a:srgbClr val="ED7D31"/>
                </a:solidFill>
              </a:rPr>
              <a:t> &amp; Cost_of_Trip</a:t>
            </a:r>
            <a:r>
              <a:rPr lang="en-US" sz="1800" dirty="0"/>
              <a:t>, </a:t>
            </a:r>
            <a:r>
              <a:rPr lang="en-US" sz="1800" dirty="0">
                <a:solidFill>
                  <a:srgbClr val="ED7D31"/>
                </a:solidFill>
              </a:rPr>
              <a:t>Price_Charged &amp; Cost_of_Trip</a:t>
            </a:r>
            <a:r>
              <a:rPr lang="en-US" sz="1800" dirty="0"/>
              <a:t>, </a:t>
            </a:r>
            <a:r>
              <a:rPr lang="en-US" sz="1800" dirty="0">
                <a:solidFill>
                  <a:srgbClr val="ED7D31"/>
                </a:solidFill>
              </a:rPr>
              <a:t>Users &amp; Population</a:t>
            </a:r>
            <a:r>
              <a:rPr lang="en-US" sz="1800" dirty="0"/>
              <a: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图片 4">
            <a:extLst>
              <a:ext uri="{FF2B5EF4-FFF2-40B4-BE49-F238E27FC236}">
                <a16:creationId xmlns:a16="http://schemas.microsoft.com/office/drawing/2014/main" id="{3F762B07-8E83-418C-9C8D-0BADC5A4D001}"/>
              </a:ext>
            </a:extLst>
          </p:cNvPr>
          <p:cNvPicPr>
            <a:picLocks noChangeAspect="1"/>
          </p:cNvPicPr>
          <p:nvPr/>
        </p:nvPicPr>
        <p:blipFill>
          <a:blip r:embed="rId2"/>
          <a:stretch>
            <a:fillRect/>
          </a:stretch>
        </p:blipFill>
        <p:spPr>
          <a:xfrm>
            <a:off x="6300249" y="2312273"/>
            <a:ext cx="4770366" cy="3573965"/>
          </a:xfrm>
          <a:prstGeom prst="rect">
            <a:avLst/>
          </a:prstGeom>
        </p:spPr>
      </p:pic>
      <p:pic>
        <p:nvPicPr>
          <p:cNvPr id="9" name="图片 8">
            <a:extLst>
              <a:ext uri="{FF2B5EF4-FFF2-40B4-BE49-F238E27FC236}">
                <a16:creationId xmlns:a16="http://schemas.microsoft.com/office/drawing/2014/main" id="{D89AD56F-08E3-4F60-AEF7-C1DC4308BDAB}"/>
              </a:ext>
            </a:extLst>
          </p:cNvPr>
          <p:cNvPicPr>
            <a:picLocks noChangeAspect="1"/>
          </p:cNvPicPr>
          <p:nvPr/>
        </p:nvPicPr>
        <p:blipFill>
          <a:blip r:embed="rId3"/>
          <a:stretch>
            <a:fillRect/>
          </a:stretch>
        </p:blipFill>
        <p:spPr>
          <a:xfrm>
            <a:off x="1007883" y="3671112"/>
            <a:ext cx="4046095" cy="1249680"/>
          </a:xfrm>
          <a:prstGeom prst="rect">
            <a:avLst/>
          </a:prstGeom>
        </p:spPr>
      </p:pic>
    </p:spTree>
    <p:extLst>
      <p:ext uri="{BB962C8B-B14F-4D97-AF65-F5344CB8AC3E}">
        <p14:creationId xmlns:p14="http://schemas.microsoft.com/office/powerpoint/2010/main" val="263142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a:t>
            </a:r>
            <a:r>
              <a:rPr lang="en-US" altLang="zh-CN" sz="3500" b="1" dirty="0">
                <a:solidFill>
                  <a:schemeClr val="accent2"/>
                </a:solidFill>
                <a:latin typeface="Calibri" panose="020F0502020204030204" pitchFamily="34" charset="0"/>
                <a:cs typeface="Calibri" panose="020F0502020204030204" pitchFamily="34" charset="0"/>
              </a:rPr>
              <a:t>ummary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C6B6913D-6714-4BCC-AA5F-E840FC1103C4}"/>
              </a:ext>
            </a:extLst>
          </p:cNvPr>
          <p:cNvPicPr>
            <a:picLocks noChangeAspect="1"/>
          </p:cNvPicPr>
          <p:nvPr/>
        </p:nvPicPr>
        <p:blipFill>
          <a:blip r:embed="rId2"/>
          <a:stretch>
            <a:fillRect/>
          </a:stretch>
        </p:blipFill>
        <p:spPr>
          <a:xfrm>
            <a:off x="838200" y="1726332"/>
            <a:ext cx="9353550" cy="2047875"/>
          </a:xfrm>
          <a:prstGeom prst="rect">
            <a:avLst/>
          </a:prstGeom>
        </p:spPr>
      </p:pic>
      <p:pic>
        <p:nvPicPr>
          <p:cNvPr id="7" name="图片 6">
            <a:extLst>
              <a:ext uri="{FF2B5EF4-FFF2-40B4-BE49-F238E27FC236}">
                <a16:creationId xmlns:a16="http://schemas.microsoft.com/office/drawing/2014/main" id="{9D400985-F7E0-48F4-A6AC-384C64AF8058}"/>
              </a:ext>
            </a:extLst>
          </p:cNvPr>
          <p:cNvPicPr>
            <a:picLocks noChangeAspect="1"/>
          </p:cNvPicPr>
          <p:nvPr/>
        </p:nvPicPr>
        <p:blipFill>
          <a:blip r:embed="rId3"/>
          <a:stretch>
            <a:fillRect/>
          </a:stretch>
        </p:blipFill>
        <p:spPr>
          <a:xfrm>
            <a:off x="838200" y="4128939"/>
            <a:ext cx="9182100" cy="2095500"/>
          </a:xfrm>
          <a:prstGeom prst="rect">
            <a:avLst/>
          </a:prstGeom>
        </p:spPr>
      </p:pic>
    </p:spTree>
    <p:extLst>
      <p:ext uri="{BB962C8B-B14F-4D97-AF65-F5344CB8AC3E}">
        <p14:creationId xmlns:p14="http://schemas.microsoft.com/office/powerpoint/2010/main" val="2686135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a:t>
            </a:r>
            <a:r>
              <a:rPr lang="en-US" altLang="zh-CN" sz="3500" b="1" dirty="0">
                <a:solidFill>
                  <a:schemeClr val="accent2"/>
                </a:solidFill>
                <a:latin typeface="Calibri" panose="020F0502020204030204" pitchFamily="34" charset="0"/>
                <a:cs typeface="Calibri" panose="020F0502020204030204" pitchFamily="34" charset="0"/>
              </a:rPr>
              <a:t>ummary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8ADF31D9-DF38-4F55-B20F-EF849CDB2F96}"/>
              </a:ext>
            </a:extLst>
          </p:cNvPr>
          <p:cNvPicPr>
            <a:picLocks noChangeAspect="1"/>
          </p:cNvPicPr>
          <p:nvPr/>
        </p:nvPicPr>
        <p:blipFill>
          <a:blip r:embed="rId2"/>
          <a:stretch>
            <a:fillRect/>
          </a:stretch>
        </p:blipFill>
        <p:spPr>
          <a:xfrm>
            <a:off x="838200" y="2024062"/>
            <a:ext cx="9144000" cy="2809875"/>
          </a:xfrm>
          <a:prstGeom prst="rect">
            <a:avLst/>
          </a:prstGeom>
        </p:spPr>
      </p:pic>
      <p:pic>
        <p:nvPicPr>
          <p:cNvPr id="12" name="图片 11">
            <a:extLst>
              <a:ext uri="{FF2B5EF4-FFF2-40B4-BE49-F238E27FC236}">
                <a16:creationId xmlns:a16="http://schemas.microsoft.com/office/drawing/2014/main" id="{C5981719-7445-414B-A98C-F5754BB76D53}"/>
              </a:ext>
            </a:extLst>
          </p:cNvPr>
          <p:cNvPicPr>
            <a:picLocks noChangeAspect="1"/>
          </p:cNvPicPr>
          <p:nvPr/>
        </p:nvPicPr>
        <p:blipFill>
          <a:blip r:embed="rId3"/>
          <a:stretch>
            <a:fillRect/>
          </a:stretch>
        </p:blipFill>
        <p:spPr>
          <a:xfrm>
            <a:off x="838200" y="4963457"/>
            <a:ext cx="9344025" cy="1323975"/>
          </a:xfrm>
          <a:prstGeom prst="rect">
            <a:avLst/>
          </a:prstGeom>
        </p:spPr>
      </p:pic>
    </p:spTree>
    <p:extLst>
      <p:ext uri="{BB962C8B-B14F-4D97-AF65-F5344CB8AC3E}">
        <p14:creationId xmlns:p14="http://schemas.microsoft.com/office/powerpoint/2010/main" val="164129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 and Test</a:t>
            </a:r>
          </a:p>
        </p:txBody>
      </p:sp>
      <p:pic>
        <p:nvPicPr>
          <p:cNvPr id="7" name="图片 6">
            <a:extLst>
              <a:ext uri="{FF2B5EF4-FFF2-40B4-BE49-F238E27FC236}">
                <a16:creationId xmlns:a16="http://schemas.microsoft.com/office/drawing/2014/main" id="{8FE2FF08-C0D7-4D63-AF82-41F6ED8CFC34}"/>
              </a:ext>
            </a:extLst>
          </p:cNvPr>
          <p:cNvPicPr>
            <a:picLocks noChangeAspect="1"/>
          </p:cNvPicPr>
          <p:nvPr/>
        </p:nvPicPr>
        <p:blipFill>
          <a:blip r:embed="rId2"/>
          <a:stretch>
            <a:fillRect/>
          </a:stretch>
        </p:blipFill>
        <p:spPr>
          <a:xfrm>
            <a:off x="76200" y="1580676"/>
            <a:ext cx="12039600" cy="5200650"/>
          </a:xfrm>
          <a:prstGeom prst="rect">
            <a:avLst/>
          </a:prstGeom>
        </p:spPr>
      </p:pic>
    </p:spTree>
    <p:extLst>
      <p:ext uri="{BB962C8B-B14F-4D97-AF65-F5344CB8AC3E}">
        <p14:creationId xmlns:p14="http://schemas.microsoft.com/office/powerpoint/2010/main" val="900420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 and Insights</a:t>
            </a:r>
          </a:p>
        </p:txBody>
      </p:sp>
      <p:sp>
        <p:nvSpPr>
          <p:cNvPr id="8" name="文本框 7">
            <a:extLst>
              <a:ext uri="{FF2B5EF4-FFF2-40B4-BE49-F238E27FC236}">
                <a16:creationId xmlns:a16="http://schemas.microsoft.com/office/drawing/2014/main" id="{D7C5996D-B378-40DF-A635-DD063A9E34E3}"/>
              </a:ext>
            </a:extLst>
          </p:cNvPr>
          <p:cNvSpPr txBox="1"/>
          <p:nvPr/>
        </p:nvSpPr>
        <p:spPr>
          <a:xfrm>
            <a:off x="838200" y="1842123"/>
            <a:ext cx="10515600" cy="4096634"/>
          </a:xfrm>
          <a:prstGeom prst="rect">
            <a:avLst/>
          </a:prstGeom>
          <a:noFill/>
        </p:spPr>
        <p:txBody>
          <a:bodyPr wrap="square">
            <a:spAutoFit/>
          </a:bodyPr>
          <a:lstStyle/>
          <a:p>
            <a:pPr>
              <a:lnSpc>
                <a:spcPct val="150000"/>
              </a:lnSpc>
              <a:spcAft>
                <a:spcPts val="2400"/>
              </a:spcAft>
            </a:pPr>
            <a:r>
              <a:rPr lang="en-US" dirty="0"/>
              <a:t>Briefly, based on the analysis, </a:t>
            </a:r>
            <a:r>
              <a:rPr lang="en-US" b="1" i="1" dirty="0">
                <a:solidFill>
                  <a:srgbClr val="ED7D31"/>
                </a:solidFill>
              </a:rPr>
              <a:t>Yellow Cab</a:t>
            </a:r>
            <a:r>
              <a:rPr lang="en-US" dirty="0">
                <a:solidFill>
                  <a:srgbClr val="ED7D31"/>
                </a:solidFill>
              </a:rPr>
              <a:t> </a:t>
            </a:r>
            <a:r>
              <a:rPr lang="en-US" dirty="0"/>
              <a:t>is more worthy to make investment. </a:t>
            </a:r>
          </a:p>
          <a:p>
            <a:pPr marL="285750" indent="-285750">
              <a:lnSpc>
                <a:spcPct val="150000"/>
              </a:lnSpc>
              <a:buFont typeface="Arial" panose="020B0604020202020204" pitchFamily="34" charset="0"/>
              <a:buChar char="•"/>
            </a:pPr>
            <a:r>
              <a:rPr lang="en-US" dirty="0"/>
              <a:t>Yellow Cab is </a:t>
            </a:r>
            <a:r>
              <a:rPr lang="en-US" dirty="0">
                <a:solidFill>
                  <a:srgbClr val="ED7D31"/>
                </a:solidFill>
              </a:rPr>
              <a:t>more popular </a:t>
            </a:r>
            <a:r>
              <a:rPr lang="en-US" dirty="0"/>
              <a:t>and has more market sharing. </a:t>
            </a:r>
          </a:p>
          <a:p>
            <a:pPr marL="285750" indent="-285750">
              <a:lnSpc>
                <a:spcPct val="150000"/>
              </a:lnSpc>
              <a:buFont typeface="Arial" panose="020B0604020202020204" pitchFamily="34" charset="0"/>
              <a:buChar char="•"/>
            </a:pPr>
            <a:r>
              <a:rPr lang="en-US" dirty="0"/>
              <a:t>In many cities (especially New York, Washington, Chicago, Boston, Los Angeles, </a:t>
            </a:r>
            <a:r>
              <a:rPr lang="en-US" dirty="0" err="1"/>
              <a:t>etc</a:t>
            </a:r>
            <a:r>
              <a:rPr lang="en-US" dirty="0"/>
              <a:t>), Yellow Cab has </a:t>
            </a:r>
            <a:r>
              <a:rPr lang="en-US" dirty="0">
                <a:solidFill>
                  <a:srgbClr val="ED7D31"/>
                </a:solidFill>
              </a:rPr>
              <a:t>overwhelming expansion advantage</a:t>
            </a:r>
            <a:r>
              <a:rPr lang="en-US" dirty="0"/>
              <a:t>. </a:t>
            </a:r>
          </a:p>
          <a:p>
            <a:pPr marL="285750" indent="-285750">
              <a:lnSpc>
                <a:spcPct val="150000"/>
              </a:lnSpc>
              <a:buFont typeface="Arial" panose="020B0604020202020204" pitchFamily="34" charset="0"/>
              <a:buChar char="•"/>
            </a:pPr>
            <a:r>
              <a:rPr lang="en-US" dirty="0"/>
              <a:t>What’s more, in New York, Yellow Cab’s </a:t>
            </a:r>
            <a:r>
              <a:rPr lang="en-US" dirty="0">
                <a:solidFill>
                  <a:srgbClr val="ED7D31"/>
                </a:solidFill>
              </a:rPr>
              <a:t>profit is extremely higher than </a:t>
            </a:r>
            <a:r>
              <a:rPr lang="en-US" dirty="0"/>
              <a:t>Pink Cab. </a:t>
            </a:r>
          </a:p>
          <a:p>
            <a:pPr marL="285750" indent="-285750">
              <a:lnSpc>
                <a:spcPct val="150000"/>
              </a:lnSpc>
              <a:buFont typeface="Arial" panose="020B0604020202020204" pitchFamily="34" charset="0"/>
              <a:buChar char="•"/>
            </a:pPr>
            <a:r>
              <a:rPr lang="en-US" dirty="0"/>
              <a:t>Though target customers have similar features (age range: 18 to 40, income range: 5000 to 25000), Yellow Cab is </a:t>
            </a:r>
            <a:r>
              <a:rPr lang="en-US" dirty="0">
                <a:solidFill>
                  <a:srgbClr val="ED7D31"/>
                </a:solidFill>
              </a:rPr>
              <a:t>more appeal to males </a:t>
            </a:r>
            <a:r>
              <a:rPr lang="en-US" dirty="0"/>
              <a:t>and has higher profit gained from this group. </a:t>
            </a:r>
          </a:p>
          <a:p>
            <a:pPr marL="285750" indent="-285750">
              <a:lnSpc>
                <a:spcPct val="150000"/>
              </a:lnSpc>
              <a:buFont typeface="Arial" panose="020B0604020202020204" pitchFamily="34" charset="0"/>
              <a:buChar char="•"/>
            </a:pPr>
            <a:r>
              <a:rPr lang="en-US" dirty="0"/>
              <a:t>Though short-distance travel are the main market, Yellow Cab </a:t>
            </a:r>
            <a:r>
              <a:rPr lang="en-US" dirty="0">
                <a:solidFill>
                  <a:srgbClr val="ED7D31"/>
                </a:solidFill>
              </a:rPr>
              <a:t>has the ability to deal with long-distance travel</a:t>
            </a:r>
            <a:r>
              <a:rPr lang="en-US" dirty="0"/>
              <a:t>, which can directly lead to higher profit. </a:t>
            </a:r>
          </a:p>
        </p:txBody>
      </p:sp>
    </p:spTree>
    <p:extLst>
      <p:ext uri="{BB962C8B-B14F-4D97-AF65-F5344CB8AC3E}">
        <p14:creationId xmlns:p14="http://schemas.microsoft.com/office/powerpoint/2010/main" val="105283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Data Preprocessing</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and Test</a:t>
            </a:r>
          </a:p>
          <a:p>
            <a:pPr algn="just"/>
            <a:r>
              <a:rPr lang="en-US" sz="2800" dirty="0">
                <a:solidFill>
                  <a:srgbClr val="FF6600"/>
                </a:solidFill>
              </a:rPr>
              <a:t>         Recommendations and Insights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pPr>
            <a:r>
              <a:rPr lang="en-US" sz="1800" dirty="0"/>
              <a:t>XYZ is a private equity firm in US. Due to remarkable growth in the Cab Industry in last few years and multiple key players in the market, it is planning for an investment in Cab industry. </a:t>
            </a:r>
          </a:p>
          <a:p>
            <a:pPr marL="0" indent="0">
              <a:lnSpc>
                <a:spcPct val="110000"/>
              </a:lnSpc>
              <a:spcBef>
                <a:spcPts val="0"/>
              </a:spcBef>
              <a:buNone/>
            </a:pPr>
            <a:endParaRPr lang="en-US" sz="1800" dirty="0"/>
          </a:p>
          <a:p>
            <a:pPr>
              <a:lnSpc>
                <a:spcPct val="110000"/>
              </a:lnSpc>
              <a:spcBef>
                <a:spcPts val="0"/>
              </a:spcBef>
            </a:pPr>
            <a:r>
              <a:rPr lang="en-US" sz="1800" dirty="0"/>
              <a:t>Objective: Provide actionable insights to help XYZ firm in </a:t>
            </a:r>
            <a:r>
              <a:rPr lang="en-US" sz="1800" dirty="0">
                <a:highlight>
                  <a:srgbClr val="ED7D31"/>
                </a:highlight>
              </a:rPr>
              <a:t>identifying the right company (Yellow/ Pink Cab) for making investment</a:t>
            </a:r>
            <a:r>
              <a:rPr lang="en-US" sz="1800" dirty="0"/>
              <a:t>.</a:t>
            </a:r>
          </a:p>
          <a:p>
            <a:pPr>
              <a:lnSpc>
                <a:spcPct val="110000"/>
              </a:lnSpc>
              <a:spcBef>
                <a:spcPts val="0"/>
              </a:spcBef>
            </a:pPr>
            <a:endParaRPr lang="en-US" sz="1800" dirty="0"/>
          </a:p>
          <a:p>
            <a:pPr>
              <a:lnSpc>
                <a:spcPct val="110000"/>
              </a:lnSpc>
              <a:spcBef>
                <a:spcPts val="0"/>
              </a:spcBef>
            </a:pPr>
            <a:r>
              <a:rPr lang="en-US" sz="1800" dirty="0"/>
              <a:t>Datasets: </a:t>
            </a:r>
          </a:p>
          <a:p>
            <a:pPr marL="0" indent="0">
              <a:lnSpc>
                <a:spcPct val="110000"/>
              </a:lnSpc>
              <a:spcBef>
                <a:spcPts val="0"/>
              </a:spcBef>
              <a:buNone/>
            </a:pPr>
            <a:r>
              <a:rPr lang="en-US" sz="1800" dirty="0"/>
              <a:t>4 individual data sets. </a:t>
            </a:r>
          </a:p>
          <a:p>
            <a:pPr marL="0" indent="0">
              <a:lnSpc>
                <a:spcPct val="110000"/>
              </a:lnSpc>
              <a:spcBef>
                <a:spcPts val="0"/>
              </a:spcBef>
              <a:buNone/>
            </a:pPr>
            <a:r>
              <a:rPr lang="en-US" sz="1800" dirty="0"/>
              <a:t>Time period of data is from 31/01/2016 to 31/12/2018. </a:t>
            </a:r>
          </a:p>
          <a:p>
            <a:pPr marL="0" indent="0">
              <a:lnSpc>
                <a:spcPct val="110000"/>
              </a:lnSpc>
              <a:spcBef>
                <a:spcPts val="0"/>
              </a:spcBef>
              <a:buNone/>
            </a:pPr>
            <a:r>
              <a:rPr lang="en-US" sz="1800" b="1" i="1" dirty="0"/>
              <a:t>Cab_Data.csv </a:t>
            </a:r>
            <a:r>
              <a:rPr lang="en-US" sz="1800" dirty="0"/>
              <a:t>– this file includes details of transaction for 2 cab companies </a:t>
            </a:r>
          </a:p>
          <a:p>
            <a:pPr marL="0" indent="0">
              <a:lnSpc>
                <a:spcPct val="110000"/>
              </a:lnSpc>
              <a:spcBef>
                <a:spcPts val="0"/>
              </a:spcBef>
              <a:buNone/>
            </a:pPr>
            <a:r>
              <a:rPr lang="en-US" sz="1800" b="1" i="1" dirty="0"/>
              <a:t>Customer_ID.csv </a:t>
            </a:r>
            <a:r>
              <a:rPr lang="en-US" sz="1800" dirty="0"/>
              <a:t>– this is a mapping table that contains a unique identifier which links the customer’s demographic details </a:t>
            </a:r>
          </a:p>
          <a:p>
            <a:pPr marL="0" indent="0">
              <a:lnSpc>
                <a:spcPct val="110000"/>
              </a:lnSpc>
              <a:spcBef>
                <a:spcPts val="0"/>
              </a:spcBef>
              <a:buNone/>
            </a:pPr>
            <a:r>
              <a:rPr lang="en-US" sz="1800" b="1" i="1" dirty="0"/>
              <a:t>Transaction_ID.csv </a:t>
            </a:r>
            <a:r>
              <a:rPr lang="en-US" sz="1800" dirty="0"/>
              <a:t>– this is a mapping table that contains transaction to customer mapping and payment mode </a:t>
            </a:r>
          </a:p>
          <a:p>
            <a:pPr marL="0" indent="0">
              <a:lnSpc>
                <a:spcPct val="110000"/>
              </a:lnSpc>
              <a:spcBef>
                <a:spcPts val="0"/>
              </a:spcBef>
              <a:buNone/>
            </a:pPr>
            <a:r>
              <a:rPr lang="en-US" sz="1800" b="1" i="1" dirty="0"/>
              <a:t>City.csv </a:t>
            </a:r>
            <a:r>
              <a:rPr lang="en-US" sz="1800" dirty="0"/>
              <a:t>– this file contains list of US cities, their population and number of cab users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G2M insight for Cab Investment firm</a:t>
            </a:r>
          </a:p>
        </p:txBody>
      </p:sp>
      <p:grpSp>
        <p:nvGrpSpPr>
          <p:cNvPr id="7" name="Group 31">
            <a:extLst>
              <a:ext uri="{FF2B5EF4-FFF2-40B4-BE49-F238E27FC236}">
                <a16:creationId xmlns:a16="http://schemas.microsoft.com/office/drawing/2014/main" id="{39AAA6B0-0962-49B3-9CE8-F5A60E4E3A4A}"/>
              </a:ext>
            </a:extLst>
          </p:cNvPr>
          <p:cNvGrpSpPr/>
          <p:nvPr/>
        </p:nvGrpSpPr>
        <p:grpSpPr>
          <a:xfrm>
            <a:off x="7070497" y="3275502"/>
            <a:ext cx="4843320" cy="2569132"/>
            <a:chOff x="1702411" y="3452991"/>
            <a:chExt cx="5181098" cy="3858818"/>
          </a:xfrm>
        </p:grpSpPr>
        <p:grpSp>
          <p:nvGrpSpPr>
            <p:cNvPr id="11" name="Group 12">
              <a:extLst>
                <a:ext uri="{FF2B5EF4-FFF2-40B4-BE49-F238E27FC236}">
                  <a16:creationId xmlns:a16="http://schemas.microsoft.com/office/drawing/2014/main" id="{0DCA12E3-1664-4699-B190-154F83D033F6}"/>
                </a:ext>
              </a:extLst>
            </p:cNvPr>
            <p:cNvGrpSpPr/>
            <p:nvPr/>
          </p:nvGrpSpPr>
          <p:grpSpPr>
            <a:xfrm>
              <a:off x="1702411" y="3452991"/>
              <a:ext cx="5168575" cy="1602250"/>
              <a:chOff x="1702411" y="4026102"/>
              <a:chExt cx="5168575" cy="1602250"/>
            </a:xfrm>
          </p:grpSpPr>
          <p:sp>
            <p:nvSpPr>
              <p:cNvPr id="18" name="Freeform 86">
                <a:extLst>
                  <a:ext uri="{FF2B5EF4-FFF2-40B4-BE49-F238E27FC236}">
                    <a16:creationId xmlns:a16="http://schemas.microsoft.com/office/drawing/2014/main" id="{D6CAAE07-9BBB-461C-9285-1D0248CF7E63}"/>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0D60B040-2309-4753-849E-A52BCF6923F5}"/>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C0C0E246-43E5-4CA4-97E2-DE188776E6D1}"/>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86">
                <a:extLst>
                  <a:ext uri="{FF2B5EF4-FFF2-40B4-BE49-F238E27FC236}">
                    <a16:creationId xmlns:a16="http://schemas.microsoft.com/office/drawing/2014/main" id="{CDCC1EC0-D7D7-4EA5-B7AB-BFE51F3BCC02}"/>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TextBox 8">
                <a:extLst>
                  <a:ext uri="{FF2B5EF4-FFF2-40B4-BE49-F238E27FC236}">
                    <a16:creationId xmlns:a16="http://schemas.microsoft.com/office/drawing/2014/main" id="{4015E7BF-8F5C-4569-8B43-1B2375722F45}"/>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3" name="TextBox 9">
                <a:extLst>
                  <a:ext uri="{FF2B5EF4-FFF2-40B4-BE49-F238E27FC236}">
                    <a16:creationId xmlns:a16="http://schemas.microsoft.com/office/drawing/2014/main" id="{E5980F97-F428-449D-ADAC-94A935321C4D}"/>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4" name="TextBox 10">
                <a:extLst>
                  <a:ext uri="{FF2B5EF4-FFF2-40B4-BE49-F238E27FC236}">
                    <a16:creationId xmlns:a16="http://schemas.microsoft.com/office/drawing/2014/main" id="{4A4ACEDE-42D4-4F92-9ABA-F4E4F6A558AD}"/>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5" name="TextBox 11">
                <a:extLst>
                  <a:ext uri="{FF2B5EF4-FFF2-40B4-BE49-F238E27FC236}">
                    <a16:creationId xmlns:a16="http://schemas.microsoft.com/office/drawing/2014/main" id="{77147FE7-FD14-4093-89E2-21313B32219A}"/>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2" name="Straight Arrow Connector 14">
              <a:extLst>
                <a:ext uri="{FF2B5EF4-FFF2-40B4-BE49-F238E27FC236}">
                  <a16:creationId xmlns:a16="http://schemas.microsoft.com/office/drawing/2014/main" id="{9137D0CA-D3B9-4403-8C0E-C7B113C57CF5}"/>
                </a:ext>
              </a:extLst>
            </p:cNvPr>
            <p:cNvCxnSpPr>
              <a:cxnSpLocks/>
            </p:cNvCxnSpPr>
            <p:nvPr/>
          </p:nvCxnSpPr>
          <p:spPr>
            <a:xfrm>
              <a:off x="2624242" y="4379438"/>
              <a:ext cx="3427152" cy="145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5">
              <a:extLst>
                <a:ext uri="{FF2B5EF4-FFF2-40B4-BE49-F238E27FC236}">
                  <a16:creationId xmlns:a16="http://schemas.microsoft.com/office/drawing/2014/main" id="{6FCC05A6-6794-40EB-A463-A4E8BECD49A1}"/>
                </a:ext>
              </a:extLst>
            </p:cNvPr>
            <p:cNvCxnSpPr>
              <a:cxnSpLocks/>
            </p:cNvCxnSpPr>
            <p:nvPr/>
          </p:nvCxnSpPr>
          <p:spPr>
            <a:xfrm flipH="1">
              <a:off x="6433232" y="4389149"/>
              <a:ext cx="1117" cy="116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9">
              <a:extLst>
                <a:ext uri="{FF2B5EF4-FFF2-40B4-BE49-F238E27FC236}">
                  <a16:creationId xmlns:a16="http://schemas.microsoft.com/office/drawing/2014/main" id="{BA99110A-CC5D-486A-AA0C-5CF9B50E0223}"/>
                </a:ext>
              </a:extLst>
            </p:cNvPr>
            <p:cNvCxnSpPr>
              <a:cxnSpLocks/>
              <a:endCxn id="16" idx="22"/>
            </p:cNvCxnSpPr>
            <p:nvPr/>
          </p:nvCxnSpPr>
          <p:spPr>
            <a:xfrm>
              <a:off x="3631064" y="4379438"/>
              <a:ext cx="2458249" cy="118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20">
              <a:extLst>
                <a:ext uri="{FF2B5EF4-FFF2-40B4-BE49-F238E27FC236}">
                  <a16:creationId xmlns:a16="http://schemas.microsoft.com/office/drawing/2014/main" id="{AA660766-DF9E-4528-AC09-99D0119D0A6D}"/>
                </a:ext>
              </a:extLst>
            </p:cNvPr>
            <p:cNvCxnSpPr>
              <a:cxnSpLocks/>
            </p:cNvCxnSpPr>
            <p:nvPr/>
          </p:nvCxnSpPr>
          <p:spPr>
            <a:xfrm>
              <a:off x="5168686" y="4379440"/>
              <a:ext cx="1151408" cy="1173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eeform 86">
              <a:extLst>
                <a:ext uri="{FF2B5EF4-FFF2-40B4-BE49-F238E27FC236}">
                  <a16:creationId xmlns:a16="http://schemas.microsoft.com/office/drawing/2014/main" id="{8425944E-F940-4A0A-A9F5-80CA8032E570}"/>
                </a:ext>
              </a:extLst>
            </p:cNvPr>
            <p:cNvSpPr>
              <a:spLocks noEditPoints="1"/>
            </p:cNvSpPr>
            <p:nvPr/>
          </p:nvSpPr>
          <p:spPr bwMode="auto">
            <a:xfrm>
              <a:off x="6051395" y="5562970"/>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TextBox 30">
              <a:extLst>
                <a:ext uri="{FF2B5EF4-FFF2-40B4-BE49-F238E27FC236}">
                  <a16:creationId xmlns:a16="http://schemas.microsoft.com/office/drawing/2014/main" id="{CD904BF7-D859-477D-B7C8-47846E316BEB}"/>
                </a:ext>
              </a:extLst>
            </p:cNvPr>
            <p:cNvSpPr txBox="1"/>
            <p:nvPr/>
          </p:nvSpPr>
          <p:spPr>
            <a:xfrm>
              <a:off x="5878569" y="6479708"/>
              <a:ext cx="1004940" cy="832101"/>
            </a:xfrm>
            <a:prstGeom prst="rect">
              <a:avLst/>
            </a:prstGeom>
            <a:noFill/>
          </p:spPr>
          <p:txBody>
            <a:bodyPr wrap="none" rtlCol="0">
              <a:spAutoFit/>
            </a:bodyPr>
            <a:lstStyle/>
            <a:p>
              <a:r>
                <a:rPr lang="en-US" sz="1200" dirty="0"/>
                <a:t>M</a:t>
              </a:r>
              <a:r>
                <a:rPr lang="en-US" altLang="zh-CN" sz="1200" dirty="0"/>
                <a:t>aster </a:t>
              </a:r>
              <a:r>
                <a:rPr lang="en-US" sz="1200" dirty="0"/>
                <a:t>data</a:t>
              </a:r>
            </a:p>
            <a:p>
              <a:endParaRPr lang="en-US" dirty="0"/>
            </a:p>
          </p:txBody>
        </p:sp>
      </p:gr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Executive Summary</a:t>
            </a:r>
          </a:p>
          <a:p>
            <a:pPr lvl="1">
              <a:lnSpc>
                <a:spcPct val="150000"/>
              </a:lnSpc>
              <a:spcBef>
                <a:spcPts val="0"/>
              </a:spcBef>
            </a:pPr>
            <a:r>
              <a:rPr lang="en-US" sz="1800" dirty="0"/>
              <a:t>Create Master Data: Identify relationships across the 4 files</a:t>
            </a:r>
          </a:p>
          <a:p>
            <a:pPr lvl="1">
              <a:lnSpc>
                <a:spcPct val="150000"/>
              </a:lnSpc>
              <a:spcBef>
                <a:spcPts val="0"/>
              </a:spcBef>
            </a:pPr>
            <a:r>
              <a:rPr lang="en-US" sz="1800" dirty="0"/>
              <a:t>Replacing spaces with '_' in column names</a:t>
            </a:r>
          </a:p>
          <a:p>
            <a:pPr lvl="1">
              <a:lnSpc>
                <a:spcPct val="150000"/>
              </a:lnSpc>
              <a:spcBef>
                <a:spcPts val="0"/>
              </a:spcBef>
            </a:pPr>
            <a:r>
              <a:rPr lang="en-US" sz="1800" dirty="0"/>
              <a:t>Convert the 'Date of Travel' column into datetime standard format</a:t>
            </a:r>
          </a:p>
          <a:p>
            <a:pPr lvl="1">
              <a:lnSpc>
                <a:spcPct val="150000"/>
              </a:lnSpc>
              <a:spcBef>
                <a:spcPts val="0"/>
              </a:spcBef>
            </a:pPr>
            <a:r>
              <a:rPr lang="en-US" sz="1800" dirty="0"/>
              <a:t>Add column of 'Profit’ = Price_Charged -  Cost_of_Trip</a:t>
            </a:r>
          </a:p>
          <a:p>
            <a:pPr lvl="1">
              <a:lnSpc>
                <a:spcPct val="150000"/>
              </a:lnSpc>
              <a:spcBef>
                <a:spcPts val="0"/>
              </a:spcBef>
            </a:pPr>
            <a:r>
              <a:rPr lang="en-US" sz="1800" dirty="0"/>
              <a:t>Removing ',' in population and users column values</a:t>
            </a:r>
          </a:p>
          <a:p>
            <a:pPr lvl="1">
              <a:lnSpc>
                <a:spcPct val="150000"/>
              </a:lnSpc>
              <a:spcBef>
                <a:spcPts val="0"/>
              </a:spcBef>
            </a:pPr>
            <a:r>
              <a:rPr lang="en-US" sz="1800" dirty="0"/>
              <a:t>Convert some columns from object to category</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P</a:t>
            </a:r>
            <a:r>
              <a:rPr lang="en-US" altLang="zh-CN" sz="3500" b="1" dirty="0">
                <a:solidFill>
                  <a:schemeClr val="accent2"/>
                </a:solidFill>
                <a:latin typeface="Calibri" panose="020F0502020204030204" pitchFamily="34" charset="0"/>
                <a:cs typeface="Calibri" panose="020F0502020204030204" pitchFamily="34" charset="0"/>
              </a:rPr>
              <a:t>reprocessing</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BAF610EC-2CF6-4766-A311-97B0175F9E91}"/>
              </a:ext>
            </a:extLst>
          </p:cNvPr>
          <p:cNvPicPr>
            <a:picLocks noChangeAspect="1"/>
          </p:cNvPicPr>
          <p:nvPr/>
        </p:nvPicPr>
        <p:blipFill>
          <a:blip r:embed="rId2"/>
          <a:stretch>
            <a:fillRect/>
          </a:stretch>
        </p:blipFill>
        <p:spPr>
          <a:xfrm>
            <a:off x="8188799" y="2413812"/>
            <a:ext cx="2733675" cy="3676650"/>
          </a:xfrm>
          <a:prstGeom prst="rect">
            <a:avLst/>
          </a:prstGeom>
        </p:spPr>
      </p:pic>
    </p:spTree>
    <p:extLst>
      <p:ext uri="{BB962C8B-B14F-4D97-AF65-F5344CB8AC3E}">
        <p14:creationId xmlns:p14="http://schemas.microsoft.com/office/powerpoint/2010/main" val="24883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Data Check</a:t>
            </a:r>
          </a:p>
          <a:p>
            <a:pPr lvl="1">
              <a:lnSpc>
                <a:spcPct val="150000"/>
              </a:lnSpc>
              <a:spcBef>
                <a:spcPts val="0"/>
              </a:spcBef>
            </a:pPr>
            <a:r>
              <a:rPr lang="en-US" sz="1800" dirty="0"/>
              <a:t>There are </a:t>
            </a:r>
            <a:r>
              <a:rPr lang="en-US" sz="1800" dirty="0">
                <a:solidFill>
                  <a:srgbClr val="ED7D31"/>
                </a:solidFill>
              </a:rPr>
              <a:t>no</a:t>
            </a:r>
            <a:r>
              <a:rPr lang="en-US" sz="1800" dirty="0"/>
              <a:t> missing values. </a:t>
            </a:r>
          </a:p>
          <a:p>
            <a:pPr lvl="1">
              <a:lnSpc>
                <a:spcPct val="150000"/>
              </a:lnSpc>
              <a:spcBef>
                <a:spcPts val="0"/>
              </a:spcBef>
            </a:pPr>
            <a:r>
              <a:rPr lang="en-US" sz="1800" dirty="0"/>
              <a:t>There are </a:t>
            </a:r>
            <a:r>
              <a:rPr lang="en-US" sz="1800" dirty="0">
                <a:solidFill>
                  <a:srgbClr val="ED7D31"/>
                </a:solidFill>
              </a:rPr>
              <a:t>no</a:t>
            </a:r>
            <a:r>
              <a:rPr lang="en-US" sz="1800" dirty="0"/>
              <a:t> duplicated rows.</a:t>
            </a:r>
          </a:p>
          <a:p>
            <a:pPr lvl="1">
              <a:lnSpc>
                <a:spcPct val="150000"/>
              </a:lnSpc>
              <a:spcBef>
                <a:spcPts val="0"/>
              </a:spcBef>
            </a:pPr>
            <a:r>
              <a:rPr lang="en-US" sz="1800" dirty="0"/>
              <a:t>Price_Charged and Population have outliers (statistically).  Considering lack of further background information, so keep the data at this stage.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7" name="图片 6">
            <a:extLst>
              <a:ext uri="{FF2B5EF4-FFF2-40B4-BE49-F238E27FC236}">
                <a16:creationId xmlns:a16="http://schemas.microsoft.com/office/drawing/2014/main" id="{D2E70A79-D16B-442F-9AA2-A175277965D1}"/>
              </a:ext>
            </a:extLst>
          </p:cNvPr>
          <p:cNvPicPr>
            <a:picLocks noChangeAspect="1"/>
          </p:cNvPicPr>
          <p:nvPr/>
        </p:nvPicPr>
        <p:blipFill>
          <a:blip r:embed="rId2"/>
          <a:stretch>
            <a:fillRect/>
          </a:stretch>
        </p:blipFill>
        <p:spPr>
          <a:xfrm>
            <a:off x="1809848" y="4122585"/>
            <a:ext cx="8380527" cy="2569083"/>
          </a:xfrm>
          <a:prstGeom prst="rect">
            <a:avLst/>
          </a:prstGeom>
        </p:spPr>
      </p:pic>
    </p:spTree>
    <p:extLst>
      <p:ext uri="{BB962C8B-B14F-4D97-AF65-F5344CB8AC3E}">
        <p14:creationId xmlns:p14="http://schemas.microsoft.com/office/powerpoint/2010/main" val="106343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Categorical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图片 4">
            <a:extLst>
              <a:ext uri="{FF2B5EF4-FFF2-40B4-BE49-F238E27FC236}">
                <a16:creationId xmlns:a16="http://schemas.microsoft.com/office/drawing/2014/main" id="{C156664A-CBB8-48F9-8C32-382E53DABD11}"/>
              </a:ext>
            </a:extLst>
          </p:cNvPr>
          <p:cNvPicPr>
            <a:picLocks noChangeAspect="1"/>
          </p:cNvPicPr>
          <p:nvPr/>
        </p:nvPicPr>
        <p:blipFill>
          <a:blip r:embed="rId2"/>
          <a:stretch>
            <a:fillRect/>
          </a:stretch>
        </p:blipFill>
        <p:spPr>
          <a:xfrm>
            <a:off x="1919181" y="3337088"/>
            <a:ext cx="2746260" cy="3161661"/>
          </a:xfrm>
          <a:prstGeom prst="rect">
            <a:avLst/>
          </a:prstGeom>
        </p:spPr>
      </p:pic>
      <p:pic>
        <p:nvPicPr>
          <p:cNvPr id="9" name="图片 8">
            <a:extLst>
              <a:ext uri="{FF2B5EF4-FFF2-40B4-BE49-F238E27FC236}">
                <a16:creationId xmlns:a16="http://schemas.microsoft.com/office/drawing/2014/main" id="{D5852C06-31B3-46F5-A7CF-C749E989971E}"/>
              </a:ext>
            </a:extLst>
          </p:cNvPr>
          <p:cNvPicPr>
            <a:picLocks noChangeAspect="1"/>
          </p:cNvPicPr>
          <p:nvPr/>
        </p:nvPicPr>
        <p:blipFill>
          <a:blip r:embed="rId3"/>
          <a:stretch>
            <a:fillRect/>
          </a:stretch>
        </p:blipFill>
        <p:spPr>
          <a:xfrm>
            <a:off x="6889324" y="3358558"/>
            <a:ext cx="3810099" cy="3140191"/>
          </a:xfrm>
          <a:prstGeom prst="rect">
            <a:avLst/>
          </a:prstGeom>
        </p:spPr>
      </p:pic>
      <p:sp>
        <p:nvSpPr>
          <p:cNvPr id="10" name="文本框 9">
            <a:extLst>
              <a:ext uri="{FF2B5EF4-FFF2-40B4-BE49-F238E27FC236}">
                <a16:creationId xmlns:a16="http://schemas.microsoft.com/office/drawing/2014/main" id="{3CFC191A-540E-416E-BEB8-E12C7F0A6C13}"/>
              </a:ext>
            </a:extLst>
          </p:cNvPr>
          <p:cNvSpPr txBox="1"/>
          <p:nvPr/>
        </p:nvSpPr>
        <p:spPr>
          <a:xfrm>
            <a:off x="998455" y="2295917"/>
            <a:ext cx="5004750" cy="1200329"/>
          </a:xfrm>
          <a:prstGeom prst="rect">
            <a:avLst/>
          </a:prstGeom>
          <a:noFill/>
        </p:spPr>
        <p:txBody>
          <a:bodyPr wrap="square" rtlCol="0">
            <a:spAutoFit/>
          </a:bodyPr>
          <a:lstStyle/>
          <a:p>
            <a:r>
              <a:rPr lang="en-US" b="1" dirty="0"/>
              <a:t>C</a:t>
            </a:r>
            <a:r>
              <a:rPr lang="en-US" altLang="zh-CN" b="1" dirty="0"/>
              <a:t>ompany</a:t>
            </a:r>
            <a:r>
              <a:rPr lang="en-US" altLang="zh-CN" dirty="0"/>
              <a:t>: </a:t>
            </a:r>
            <a:r>
              <a:rPr lang="en-US" sz="1800" dirty="0">
                <a:solidFill>
                  <a:srgbClr val="ED7D31"/>
                </a:solidFill>
              </a:rPr>
              <a:t>Yellow Cab </a:t>
            </a:r>
            <a:r>
              <a:rPr lang="en-US" sz="1800" dirty="0"/>
              <a:t>is used more than Pink Cab. 76.4% of the transactions are from Yellow Cab, approximately </a:t>
            </a:r>
            <a:r>
              <a:rPr lang="en-US" sz="1800" dirty="0">
                <a:solidFill>
                  <a:srgbClr val="ED7D31"/>
                </a:solidFill>
              </a:rPr>
              <a:t>3 times </a:t>
            </a:r>
            <a:r>
              <a:rPr lang="en-US" sz="1800" dirty="0"/>
              <a:t>that of Pink Cab. </a:t>
            </a:r>
          </a:p>
          <a:p>
            <a:r>
              <a:rPr lang="en-US" altLang="zh-CN" dirty="0"/>
              <a:t> </a:t>
            </a:r>
            <a:endParaRPr lang="en-US" dirty="0"/>
          </a:p>
        </p:txBody>
      </p:sp>
      <p:sp>
        <p:nvSpPr>
          <p:cNvPr id="11" name="文本框 10">
            <a:extLst>
              <a:ext uri="{FF2B5EF4-FFF2-40B4-BE49-F238E27FC236}">
                <a16:creationId xmlns:a16="http://schemas.microsoft.com/office/drawing/2014/main" id="{B96E82E3-1F7E-4A91-A4B4-51B5778FBF46}"/>
              </a:ext>
            </a:extLst>
          </p:cNvPr>
          <p:cNvSpPr txBox="1"/>
          <p:nvPr/>
        </p:nvSpPr>
        <p:spPr>
          <a:xfrm>
            <a:off x="6349050" y="2295916"/>
            <a:ext cx="5004750" cy="646331"/>
          </a:xfrm>
          <a:prstGeom prst="rect">
            <a:avLst/>
          </a:prstGeom>
          <a:noFill/>
        </p:spPr>
        <p:txBody>
          <a:bodyPr wrap="square" rtlCol="0">
            <a:spAutoFit/>
          </a:bodyPr>
          <a:lstStyle/>
          <a:p>
            <a:r>
              <a:rPr lang="en-US" b="1" dirty="0"/>
              <a:t>Payment</a:t>
            </a:r>
            <a:r>
              <a:rPr lang="en-US" altLang="zh-CN" dirty="0"/>
              <a:t>: </a:t>
            </a:r>
            <a:r>
              <a:rPr lang="en-US" sz="1800" dirty="0"/>
              <a:t>Num of transactions paid by </a:t>
            </a:r>
            <a:r>
              <a:rPr lang="en-US" sz="1800" dirty="0">
                <a:solidFill>
                  <a:srgbClr val="ED7D31"/>
                </a:solidFill>
              </a:rPr>
              <a:t>Card</a:t>
            </a:r>
            <a:r>
              <a:rPr lang="en-US" sz="1800" dirty="0"/>
              <a:t> is </a:t>
            </a:r>
            <a:r>
              <a:rPr lang="en-US" sz="1800" dirty="0">
                <a:solidFill>
                  <a:srgbClr val="ED7D31"/>
                </a:solidFill>
              </a:rPr>
              <a:t>1.5 times</a:t>
            </a:r>
            <a:r>
              <a:rPr lang="en-US" sz="1800" dirty="0"/>
              <a:t> num of those paid by cash.</a:t>
            </a:r>
            <a:endParaRPr lang="en-US" dirty="0"/>
          </a:p>
        </p:txBody>
      </p:sp>
    </p:spTree>
    <p:extLst>
      <p:ext uri="{BB962C8B-B14F-4D97-AF65-F5344CB8AC3E}">
        <p14:creationId xmlns:p14="http://schemas.microsoft.com/office/powerpoint/2010/main" val="39757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Categorical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4" y="2295917"/>
            <a:ext cx="10219443" cy="1277273"/>
          </a:xfrm>
          <a:prstGeom prst="rect">
            <a:avLst/>
          </a:prstGeom>
          <a:noFill/>
        </p:spPr>
        <p:txBody>
          <a:bodyPr wrap="square" rtlCol="0">
            <a:spAutoFit/>
          </a:bodyPr>
          <a:lstStyle/>
          <a:p>
            <a:r>
              <a:rPr lang="en-US" b="1" dirty="0"/>
              <a:t>C</a:t>
            </a:r>
            <a:r>
              <a:rPr lang="en-US" altLang="zh-CN" b="1" dirty="0"/>
              <a:t>ity</a:t>
            </a:r>
            <a:r>
              <a:rPr lang="en-US" altLang="zh-CN" dirty="0"/>
              <a:t>: </a:t>
            </a:r>
            <a:r>
              <a:rPr lang="en-US" altLang="zh-CN" dirty="0">
                <a:solidFill>
                  <a:srgbClr val="ED7D31"/>
                </a:solidFill>
              </a:rPr>
              <a:t>NEW YORK NY </a:t>
            </a:r>
            <a:r>
              <a:rPr lang="en-US" altLang="zh-CN" dirty="0"/>
              <a:t>has the most transactions while PITTSBURGH PA with least. </a:t>
            </a:r>
          </a:p>
          <a:p>
            <a:pPr marL="285750" indent="-285750">
              <a:buFont typeface="Arial" panose="020B0604020202020204" pitchFamily="34" charset="0"/>
              <a:buChar char="•"/>
            </a:pPr>
            <a:r>
              <a:rPr lang="en-US" sz="1800" dirty="0"/>
              <a:t>For Pink Cab: LOS ANGELES CA has the most transactions, followed by NEW YORK NY, SAN DIEGO CA. For </a:t>
            </a:r>
          </a:p>
          <a:p>
            <a:pPr marL="285750" indent="-285750">
              <a:buFont typeface="Arial" panose="020B0604020202020204" pitchFamily="34" charset="0"/>
              <a:buChar char="•"/>
            </a:pPr>
            <a:r>
              <a:rPr lang="en-US" sz="1800" dirty="0"/>
              <a:t>Yellow Cab: NEW YORK NY has the most transactions, followed by CHICAGO IL, WASHINGTON DC.</a:t>
            </a:r>
          </a:p>
          <a:p>
            <a:pPr>
              <a:spcBef>
                <a:spcPts val="600"/>
              </a:spcBef>
            </a:pPr>
            <a:r>
              <a:rPr lang="en-US" altLang="zh-CN" dirty="0"/>
              <a:t>Especially in New York, Yellow Cab’s profit is extremely higher than Pink Cab.</a:t>
            </a:r>
            <a:endParaRPr lang="en-US" dirty="0"/>
          </a:p>
        </p:txBody>
      </p:sp>
      <p:pic>
        <p:nvPicPr>
          <p:cNvPr id="7" name="图片 6">
            <a:extLst>
              <a:ext uri="{FF2B5EF4-FFF2-40B4-BE49-F238E27FC236}">
                <a16:creationId xmlns:a16="http://schemas.microsoft.com/office/drawing/2014/main" id="{ABDFAF13-36B1-4E24-BA8E-577D364D416D}"/>
              </a:ext>
            </a:extLst>
          </p:cNvPr>
          <p:cNvPicPr>
            <a:picLocks noChangeAspect="1"/>
          </p:cNvPicPr>
          <p:nvPr/>
        </p:nvPicPr>
        <p:blipFill>
          <a:blip r:embed="rId2"/>
          <a:stretch>
            <a:fillRect/>
          </a:stretch>
        </p:blipFill>
        <p:spPr>
          <a:xfrm>
            <a:off x="838200" y="3642540"/>
            <a:ext cx="3460816" cy="3215460"/>
          </a:xfrm>
          <a:prstGeom prst="rect">
            <a:avLst/>
          </a:prstGeom>
        </p:spPr>
      </p:pic>
      <p:pic>
        <p:nvPicPr>
          <p:cNvPr id="12" name="图片 11">
            <a:extLst>
              <a:ext uri="{FF2B5EF4-FFF2-40B4-BE49-F238E27FC236}">
                <a16:creationId xmlns:a16="http://schemas.microsoft.com/office/drawing/2014/main" id="{158A894E-C23B-43FF-A287-060CC8B18D73}"/>
              </a:ext>
            </a:extLst>
          </p:cNvPr>
          <p:cNvPicPr>
            <a:picLocks noChangeAspect="1"/>
          </p:cNvPicPr>
          <p:nvPr/>
        </p:nvPicPr>
        <p:blipFill>
          <a:blip r:embed="rId3"/>
          <a:stretch>
            <a:fillRect/>
          </a:stretch>
        </p:blipFill>
        <p:spPr>
          <a:xfrm>
            <a:off x="4469704" y="3695244"/>
            <a:ext cx="3460817" cy="3169247"/>
          </a:xfrm>
          <a:prstGeom prst="rect">
            <a:avLst/>
          </a:prstGeom>
        </p:spPr>
      </p:pic>
      <p:pic>
        <p:nvPicPr>
          <p:cNvPr id="14" name="图片 13">
            <a:extLst>
              <a:ext uri="{FF2B5EF4-FFF2-40B4-BE49-F238E27FC236}">
                <a16:creationId xmlns:a16="http://schemas.microsoft.com/office/drawing/2014/main" id="{E39AFCC7-65D8-410A-A11D-D38148885D55}"/>
              </a:ext>
            </a:extLst>
          </p:cNvPr>
          <p:cNvPicPr>
            <a:picLocks noChangeAspect="1"/>
          </p:cNvPicPr>
          <p:nvPr/>
        </p:nvPicPr>
        <p:blipFill>
          <a:blip r:embed="rId4"/>
          <a:stretch>
            <a:fillRect/>
          </a:stretch>
        </p:blipFill>
        <p:spPr>
          <a:xfrm>
            <a:off x="8101209" y="3642540"/>
            <a:ext cx="3221905" cy="3215461"/>
          </a:xfrm>
          <a:prstGeom prst="rect">
            <a:avLst/>
          </a:prstGeom>
        </p:spPr>
      </p:pic>
    </p:spTree>
    <p:extLst>
      <p:ext uri="{BB962C8B-B14F-4D97-AF65-F5344CB8AC3E}">
        <p14:creationId xmlns:p14="http://schemas.microsoft.com/office/powerpoint/2010/main" val="146491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Categorical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4" y="2295917"/>
            <a:ext cx="10219443" cy="1477328"/>
          </a:xfrm>
          <a:prstGeom prst="rect">
            <a:avLst/>
          </a:prstGeom>
          <a:noFill/>
        </p:spPr>
        <p:txBody>
          <a:bodyPr wrap="square" rtlCol="0">
            <a:spAutoFit/>
          </a:bodyPr>
          <a:lstStyle/>
          <a:p>
            <a:r>
              <a:rPr lang="en-US" b="1" dirty="0"/>
              <a:t>Gender</a:t>
            </a:r>
            <a:r>
              <a:rPr lang="en-US" dirty="0"/>
              <a:t>: </a:t>
            </a:r>
            <a:r>
              <a:rPr lang="en-US" dirty="0">
                <a:solidFill>
                  <a:srgbClr val="ED7D31"/>
                </a:solidFill>
              </a:rPr>
              <a:t>Male </a:t>
            </a:r>
            <a:r>
              <a:rPr lang="en-US" dirty="0"/>
              <a:t>use cab more frequently than female.</a:t>
            </a:r>
          </a:p>
          <a:p>
            <a:pPr marL="285750" indent="-285750">
              <a:buFont typeface="Arial" panose="020B0604020202020204" pitchFamily="34" charset="0"/>
              <a:buChar char="•"/>
            </a:pPr>
            <a:r>
              <a:rPr lang="en-US" dirty="0"/>
              <a:t>Yellow Cab has bigger gap in </a:t>
            </a:r>
            <a:r>
              <a:rPr lang="en-US" dirty="0">
                <a:solidFill>
                  <a:srgbClr val="ED7D31"/>
                </a:solidFill>
              </a:rPr>
              <a:t>gender difference </a:t>
            </a:r>
            <a:r>
              <a:rPr lang="en-US" dirty="0"/>
              <a:t>than Pink Cab, but they both have more male users.</a:t>
            </a:r>
          </a:p>
          <a:p>
            <a:pPr marL="285750" indent="-285750">
              <a:buFont typeface="Arial" panose="020B0604020202020204" pitchFamily="34" charset="0"/>
              <a:buChar char="•"/>
            </a:pPr>
            <a:r>
              <a:rPr lang="en-US" dirty="0"/>
              <a:t>Looks there is more obvious gender difference in profit of Yellow Cab. Later wee can further raise hypothesis and test.</a:t>
            </a:r>
          </a:p>
          <a:p>
            <a:r>
              <a:rPr lang="en-US" dirty="0"/>
              <a:t> </a:t>
            </a:r>
          </a:p>
        </p:txBody>
      </p:sp>
      <p:pic>
        <p:nvPicPr>
          <p:cNvPr id="5" name="图片 4">
            <a:extLst>
              <a:ext uri="{FF2B5EF4-FFF2-40B4-BE49-F238E27FC236}">
                <a16:creationId xmlns:a16="http://schemas.microsoft.com/office/drawing/2014/main" id="{8D8E684B-DC0A-40FD-8F32-1B710AF8E092}"/>
              </a:ext>
            </a:extLst>
          </p:cNvPr>
          <p:cNvPicPr>
            <a:picLocks noChangeAspect="1"/>
          </p:cNvPicPr>
          <p:nvPr/>
        </p:nvPicPr>
        <p:blipFill>
          <a:blip r:embed="rId2"/>
          <a:stretch>
            <a:fillRect/>
          </a:stretch>
        </p:blipFill>
        <p:spPr>
          <a:xfrm>
            <a:off x="998454" y="3846136"/>
            <a:ext cx="3463405" cy="2965827"/>
          </a:xfrm>
          <a:prstGeom prst="rect">
            <a:avLst/>
          </a:prstGeom>
        </p:spPr>
      </p:pic>
      <p:pic>
        <p:nvPicPr>
          <p:cNvPr id="9" name="图片 8">
            <a:extLst>
              <a:ext uri="{FF2B5EF4-FFF2-40B4-BE49-F238E27FC236}">
                <a16:creationId xmlns:a16="http://schemas.microsoft.com/office/drawing/2014/main" id="{5C138452-C2FB-45FE-9082-C3D405EBA005}"/>
              </a:ext>
            </a:extLst>
          </p:cNvPr>
          <p:cNvPicPr>
            <a:picLocks noChangeAspect="1"/>
          </p:cNvPicPr>
          <p:nvPr/>
        </p:nvPicPr>
        <p:blipFill>
          <a:blip r:embed="rId3"/>
          <a:stretch>
            <a:fillRect/>
          </a:stretch>
        </p:blipFill>
        <p:spPr>
          <a:xfrm>
            <a:off x="4544667" y="3773245"/>
            <a:ext cx="3838772" cy="2660809"/>
          </a:xfrm>
          <a:prstGeom prst="rect">
            <a:avLst/>
          </a:prstGeom>
        </p:spPr>
      </p:pic>
      <p:pic>
        <p:nvPicPr>
          <p:cNvPr id="13" name="图片 12">
            <a:extLst>
              <a:ext uri="{FF2B5EF4-FFF2-40B4-BE49-F238E27FC236}">
                <a16:creationId xmlns:a16="http://schemas.microsoft.com/office/drawing/2014/main" id="{72DA7238-C078-4E34-9943-5DD94A1D0250}"/>
              </a:ext>
            </a:extLst>
          </p:cNvPr>
          <p:cNvPicPr>
            <a:picLocks noChangeAspect="1"/>
          </p:cNvPicPr>
          <p:nvPr/>
        </p:nvPicPr>
        <p:blipFill>
          <a:blip r:embed="rId4"/>
          <a:stretch>
            <a:fillRect/>
          </a:stretch>
        </p:blipFill>
        <p:spPr>
          <a:xfrm>
            <a:off x="8466247" y="3846137"/>
            <a:ext cx="3528657" cy="2554530"/>
          </a:xfrm>
          <a:prstGeom prst="rect">
            <a:avLst/>
          </a:prstGeom>
        </p:spPr>
      </p:pic>
    </p:spTree>
    <p:extLst>
      <p:ext uri="{BB962C8B-B14F-4D97-AF65-F5344CB8AC3E}">
        <p14:creationId xmlns:p14="http://schemas.microsoft.com/office/powerpoint/2010/main" val="300625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823542" cy="4879061"/>
          </a:xfrm>
        </p:spPr>
        <p:txBody>
          <a:bodyPr>
            <a:normAutofit/>
          </a:bodyPr>
          <a:lstStyle/>
          <a:p>
            <a:pPr>
              <a:lnSpc>
                <a:spcPct val="110000"/>
              </a:lnSpc>
              <a:spcBef>
                <a:spcPts val="0"/>
              </a:spcBef>
              <a:spcAft>
                <a:spcPts val="1200"/>
              </a:spcAft>
            </a:pPr>
            <a:r>
              <a:rPr lang="en-US" sz="1800" dirty="0"/>
              <a:t>N</a:t>
            </a:r>
            <a:r>
              <a:rPr lang="en-US" altLang="zh-CN" sz="1800" dirty="0"/>
              <a:t>umerical</a:t>
            </a:r>
            <a:r>
              <a:rPr lang="en-US" sz="1800" dirty="0"/>
              <a:t> variables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10" name="文本框 9">
            <a:extLst>
              <a:ext uri="{FF2B5EF4-FFF2-40B4-BE49-F238E27FC236}">
                <a16:creationId xmlns:a16="http://schemas.microsoft.com/office/drawing/2014/main" id="{3CFC191A-540E-416E-BEB8-E12C7F0A6C13}"/>
              </a:ext>
            </a:extLst>
          </p:cNvPr>
          <p:cNvSpPr txBox="1"/>
          <p:nvPr/>
        </p:nvSpPr>
        <p:spPr>
          <a:xfrm>
            <a:off x="998454" y="2295917"/>
            <a:ext cx="10219443" cy="369332"/>
          </a:xfrm>
          <a:prstGeom prst="rect">
            <a:avLst/>
          </a:prstGeom>
          <a:noFill/>
        </p:spPr>
        <p:txBody>
          <a:bodyPr wrap="square" rtlCol="0">
            <a:spAutoFit/>
          </a:bodyPr>
          <a:lstStyle/>
          <a:p>
            <a:r>
              <a:rPr lang="en-US" b="1" dirty="0"/>
              <a:t>Year</a:t>
            </a:r>
            <a:r>
              <a:rPr lang="en-US" dirty="0"/>
              <a:t>: </a:t>
            </a:r>
            <a:r>
              <a:rPr lang="en-US" dirty="0">
                <a:solidFill>
                  <a:srgbClr val="ED7D31"/>
                </a:solidFill>
              </a:rPr>
              <a:t>2017 </a:t>
            </a:r>
            <a:r>
              <a:rPr lang="en-US" dirty="0"/>
              <a:t>has the most transactions but the ‘Year’ column approximately has fairly distributed data.</a:t>
            </a:r>
          </a:p>
        </p:txBody>
      </p:sp>
      <p:pic>
        <p:nvPicPr>
          <p:cNvPr id="7" name="图片 6">
            <a:extLst>
              <a:ext uri="{FF2B5EF4-FFF2-40B4-BE49-F238E27FC236}">
                <a16:creationId xmlns:a16="http://schemas.microsoft.com/office/drawing/2014/main" id="{7C8D8B82-BDBA-4875-BE55-C2ED3D437D59}"/>
              </a:ext>
            </a:extLst>
          </p:cNvPr>
          <p:cNvPicPr>
            <a:picLocks noChangeAspect="1"/>
          </p:cNvPicPr>
          <p:nvPr/>
        </p:nvPicPr>
        <p:blipFill>
          <a:blip r:embed="rId2"/>
          <a:stretch>
            <a:fillRect/>
          </a:stretch>
        </p:blipFill>
        <p:spPr>
          <a:xfrm>
            <a:off x="1714206" y="2824774"/>
            <a:ext cx="4083278" cy="3586052"/>
          </a:xfrm>
          <a:prstGeom prst="rect">
            <a:avLst/>
          </a:prstGeom>
        </p:spPr>
      </p:pic>
      <p:pic>
        <p:nvPicPr>
          <p:cNvPr id="11" name="图片 10">
            <a:extLst>
              <a:ext uri="{FF2B5EF4-FFF2-40B4-BE49-F238E27FC236}">
                <a16:creationId xmlns:a16="http://schemas.microsoft.com/office/drawing/2014/main" id="{55C99F9E-C214-4F2B-AF26-5AA2CC00B9FE}"/>
              </a:ext>
            </a:extLst>
          </p:cNvPr>
          <p:cNvPicPr>
            <a:picLocks noChangeAspect="1"/>
          </p:cNvPicPr>
          <p:nvPr/>
        </p:nvPicPr>
        <p:blipFill>
          <a:blip r:embed="rId3"/>
          <a:stretch>
            <a:fillRect/>
          </a:stretch>
        </p:blipFill>
        <p:spPr>
          <a:xfrm>
            <a:off x="6394518" y="2825117"/>
            <a:ext cx="4268672" cy="3866551"/>
          </a:xfrm>
          <a:prstGeom prst="rect">
            <a:avLst/>
          </a:prstGeom>
        </p:spPr>
      </p:pic>
    </p:spTree>
    <p:extLst>
      <p:ext uri="{BB962C8B-B14F-4D97-AF65-F5344CB8AC3E}">
        <p14:creationId xmlns:p14="http://schemas.microsoft.com/office/powerpoint/2010/main" val="4043599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otalTime>2728</TotalTime>
  <Words>881</Words>
  <Application>Microsoft Office PowerPoint</Application>
  <PresentationFormat>宽屏</PresentationFormat>
  <Paragraphs>97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19</vt:i4>
      </vt:variant>
    </vt:vector>
  </HeadingPairs>
  <TitlesOfParts>
    <vt:vector size="24" baseType="lpstr">
      <vt:lpstr>Arial</vt:lpstr>
      <vt:lpstr>Calibri</vt:lpstr>
      <vt:lpstr>Calibri Light</vt:lpstr>
      <vt:lpstr>Office Theme</vt:lpstr>
      <vt:lpstr>Office 主题​​</vt:lpstr>
      <vt:lpstr>PowerPoint 演示文稿</vt:lpstr>
      <vt:lpstr>   Agenda</vt:lpstr>
      <vt:lpstr>Background – G2M insight for Cab Investment firm</vt:lpstr>
      <vt:lpstr>Data Preprocessing</vt:lpstr>
      <vt:lpstr>EDA</vt:lpstr>
      <vt:lpstr>EDA</vt:lpstr>
      <vt:lpstr>EDA</vt:lpstr>
      <vt:lpstr>EDA</vt:lpstr>
      <vt:lpstr>EDA</vt:lpstr>
      <vt:lpstr>EDA</vt:lpstr>
      <vt:lpstr>EDA</vt:lpstr>
      <vt:lpstr>EDA</vt:lpstr>
      <vt:lpstr>EDA</vt:lpstr>
      <vt:lpstr>EDA</vt:lpstr>
      <vt:lpstr>EDA Summary</vt:lpstr>
      <vt:lpstr>EDA Summary</vt:lpstr>
      <vt:lpstr>Hypothesis and Test</vt:lpstr>
      <vt:lpstr>Recommendations and Insights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LIU SIJING</cp:lastModifiedBy>
  <cp:revision>153</cp:revision>
  <cp:lastPrinted>2019-08-24T08:13:50Z</cp:lastPrinted>
  <dcterms:created xsi:type="dcterms:W3CDTF">2019-08-19T15:39:24Z</dcterms:created>
  <dcterms:modified xsi:type="dcterms:W3CDTF">2022-09-18T03:18:07Z</dcterms:modified>
</cp:coreProperties>
</file>