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y="10058400" cx="7772400"/>
  <p:notesSz cx="7772400" cy="10058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3683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368301"/>
          </a:xfrm>
        </p:spPr>
        <p:txBody>
          <a:bodyPr bIns="0" lIns="0" rIns="0" tIns="0"/>
          <a:lstStyle>
            <a:lvl1pPr>
              <a:defRPr b="0" sz="25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66701"/>
          </a:xfrm>
        </p:spPr>
        <p:txBody>
          <a:bodyPr bIns="0" lIns="0" rIns="0" tIns="0"/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368301"/>
          </a:xfrm>
        </p:spPr>
        <p:txBody>
          <a:bodyPr bIns="0" lIns="0" rIns="0" tIns="0"/>
          <a:lstStyle>
            <a:lvl1pPr>
              <a:defRPr b="0" sz="25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667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667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368301"/>
          </a:xfrm>
        </p:spPr>
        <p:txBody>
          <a:bodyPr bIns="0" lIns="0" rIns="0" tIns="0"/>
          <a:lstStyle>
            <a:lvl1pPr>
              <a:defRPr b="0" sz="25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41211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5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38380" y="346114"/>
            <a:ext cx="4834533" cy="701886"/>
          </a:xfrm>
          <a:prstGeom prst="rect"/>
        </p:spPr>
      </p:pic>
      <p:sp>
        <p:nvSpPr>
          <p:cNvPr id="1048584" name="object 3"/>
          <p:cNvSpPr txBox="1"/>
          <p:nvPr/>
        </p:nvSpPr>
        <p:spPr>
          <a:xfrm>
            <a:off x="1541463" y="1223833"/>
            <a:ext cx="4899240" cy="2701443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1750" spc="5">
                <a:latin typeface="Calibri"/>
                <a:cs typeface="Calibri"/>
              </a:rPr>
              <a:t>Department</a:t>
            </a:r>
            <a:r>
              <a:rPr b="1" dirty="0" sz="1750" spc="40">
                <a:latin typeface="Calibri"/>
                <a:cs typeface="Calibri"/>
              </a:rPr>
              <a:t> </a:t>
            </a:r>
            <a:r>
              <a:rPr b="1" dirty="0" sz="1750" spc="5">
                <a:latin typeface="Calibri"/>
                <a:cs typeface="Calibri"/>
              </a:rPr>
              <a:t>of</a:t>
            </a:r>
            <a:r>
              <a:rPr b="1" dirty="0" sz="1750" spc="50">
                <a:latin typeface="Calibri"/>
                <a:cs typeface="Calibri"/>
              </a:rPr>
              <a:t> </a:t>
            </a:r>
            <a:r>
              <a:rPr b="1" dirty="0" sz="1750" spc="10">
                <a:latin typeface="Calibri"/>
                <a:cs typeface="Calibri"/>
              </a:rPr>
              <a:t>computer</a:t>
            </a:r>
            <a:r>
              <a:rPr b="1" dirty="0" sz="1750" spc="30">
                <a:latin typeface="Calibri"/>
                <a:cs typeface="Calibri"/>
              </a:rPr>
              <a:t> </a:t>
            </a:r>
            <a:r>
              <a:rPr b="1" dirty="0" sz="1750" spc="5">
                <a:latin typeface="Calibri"/>
                <a:cs typeface="Calibri"/>
              </a:rPr>
              <a:t>science</a:t>
            </a:r>
            <a:r>
              <a:rPr b="1" dirty="0" sz="1750" spc="45">
                <a:latin typeface="Calibri"/>
                <a:cs typeface="Calibri"/>
              </a:rPr>
              <a:t> </a:t>
            </a:r>
            <a:r>
              <a:rPr b="1" dirty="0" sz="1750" spc="5">
                <a:latin typeface="Calibri"/>
                <a:cs typeface="Calibri"/>
              </a:rPr>
              <a:t>and</a:t>
            </a:r>
            <a:r>
              <a:rPr b="1" dirty="0" sz="1750" spc="45">
                <a:latin typeface="Calibri"/>
                <a:cs typeface="Calibri"/>
              </a:rPr>
              <a:t> </a:t>
            </a:r>
            <a:r>
              <a:rPr b="1" dirty="0" sz="1750" spc="10">
                <a:latin typeface="Calibri"/>
                <a:cs typeface="Calibri"/>
              </a:rPr>
              <a:t>engineering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b="1" dirty="0" sz="1300">
                <a:latin typeface="Palatino Linotype"/>
                <a:cs typeface="Palatino Linotype"/>
              </a:rPr>
              <a:t>Project</a:t>
            </a:r>
            <a:r>
              <a:rPr b="1" dirty="0" sz="1300" spc="-135">
                <a:latin typeface="Palatino Linotype"/>
                <a:cs typeface="Palatino Linotype"/>
              </a:rPr>
              <a:t> </a:t>
            </a:r>
            <a:r>
              <a:rPr b="1" dirty="0" sz="1300">
                <a:latin typeface="Palatino Linotype"/>
                <a:cs typeface="Palatino Linotype"/>
              </a:rPr>
              <a:t>name</a:t>
            </a:r>
            <a:r>
              <a:rPr b="1" dirty="0" sz="1300" spc="-114">
                <a:latin typeface="Palatino Linotype"/>
                <a:cs typeface="Palatino Linotype"/>
              </a:rPr>
              <a:t> </a:t>
            </a:r>
            <a:r>
              <a:rPr b="1" dirty="0" sz="1300" spc="-5">
                <a:latin typeface="Palatino Linotype"/>
                <a:cs typeface="Palatino Linotype"/>
              </a:rPr>
              <a:t>:</a:t>
            </a:r>
            <a:r>
              <a:rPr b="1" dirty="0" sz="1300" spc="30">
                <a:latin typeface="Palatino Linotype"/>
                <a:cs typeface="Palatino Linotype"/>
              </a:rPr>
              <a:t> </a:t>
            </a:r>
            <a:r>
              <a:rPr dirty="0" sz="1150">
                <a:latin typeface="Palatino Linotype"/>
                <a:cs typeface="Palatino Linotype"/>
              </a:rPr>
              <a:t>NOISE</a:t>
            </a:r>
            <a:r>
              <a:rPr dirty="0" sz="1150" spc="-35">
                <a:latin typeface="Palatino Linotype"/>
                <a:cs typeface="Palatino Linotype"/>
              </a:rPr>
              <a:t> </a:t>
            </a:r>
            <a:r>
              <a:rPr dirty="0" sz="1150">
                <a:latin typeface="Palatino Linotype"/>
                <a:cs typeface="Palatino Linotype"/>
              </a:rPr>
              <a:t>POLLUTION</a:t>
            </a:r>
            <a:r>
              <a:rPr dirty="0" sz="1150" spc="-50">
                <a:latin typeface="Palatino Linotype"/>
                <a:cs typeface="Palatino Linotype"/>
              </a:rPr>
              <a:t> </a:t>
            </a:r>
            <a:r>
              <a:rPr dirty="0" sz="1150" spc="-10">
                <a:latin typeface="Palatino Linotype"/>
                <a:cs typeface="Palatino Linotype"/>
              </a:rPr>
              <a:t>MONITORING</a:t>
            </a:r>
            <a:endParaRPr sz="1150">
              <a:latin typeface="Palatino Linotype"/>
              <a:cs typeface="Palatino Linotype"/>
            </a:endParaRPr>
          </a:p>
          <a:p>
            <a:pPr marL="316865" marR="2104390">
              <a:lnSpc>
                <a:spcPct val="187200"/>
              </a:lnSpc>
              <a:spcBef>
                <a:spcPts val="145"/>
              </a:spcBef>
            </a:pPr>
            <a:r>
              <a:rPr b="1" dirty="0" sz="1300" spc="-105">
                <a:latin typeface="Palatino Linotype"/>
                <a:cs typeface="Palatino Linotype"/>
              </a:rPr>
              <a:t>T</a:t>
            </a:r>
            <a:r>
              <a:rPr b="1" dirty="0" sz="1300" spc="15">
                <a:latin typeface="Palatino Linotype"/>
                <a:cs typeface="Palatino Linotype"/>
              </a:rPr>
              <a:t>ea</a:t>
            </a:r>
            <a:r>
              <a:rPr b="1" dirty="0" sz="1300" spc="-10">
                <a:latin typeface="Palatino Linotype"/>
                <a:cs typeface="Palatino Linotype"/>
              </a:rPr>
              <a:t>m</a:t>
            </a:r>
            <a:r>
              <a:rPr b="1" dirty="0" sz="1300" spc="-140">
                <a:latin typeface="Palatino Linotype"/>
                <a:cs typeface="Palatino Linotype"/>
              </a:rPr>
              <a:t> </a:t>
            </a:r>
            <a:r>
              <a:rPr b="1" dirty="0" sz="1300" spc="15">
                <a:latin typeface="Palatino Linotype"/>
                <a:cs typeface="Palatino Linotype"/>
              </a:rPr>
              <a:t>na</a:t>
            </a:r>
            <a:r>
              <a:rPr b="1" dirty="0" sz="1300" spc="-15">
                <a:latin typeface="Palatino Linotype"/>
                <a:cs typeface="Palatino Linotype"/>
              </a:rPr>
              <a:t>m</a:t>
            </a:r>
            <a:r>
              <a:rPr b="1" dirty="0" sz="1300" spc="-5">
                <a:latin typeface="Palatino Linotype"/>
                <a:cs typeface="Palatino Linotype"/>
              </a:rPr>
              <a:t>e</a:t>
            </a:r>
            <a:r>
              <a:rPr b="1" dirty="0" sz="1300" spc="-70">
                <a:latin typeface="Palatino Linotype"/>
                <a:cs typeface="Palatino Linotype"/>
              </a:rPr>
              <a:t> </a:t>
            </a:r>
            <a:r>
              <a:rPr b="1" dirty="0" sz="1300" spc="15">
                <a:latin typeface="Palatino Linotype"/>
                <a:cs typeface="Palatino Linotype"/>
              </a:rPr>
              <a:t>:</a:t>
            </a:r>
            <a:r>
              <a:rPr dirty="0" sz="1150" spc="20">
                <a:latin typeface="Palatino Linotype"/>
                <a:cs typeface="Palatino Linotype"/>
              </a:rPr>
              <a:t>P</a:t>
            </a:r>
            <a:r>
              <a:rPr dirty="0" sz="1150" spc="-25">
                <a:latin typeface="Palatino Linotype"/>
                <a:cs typeface="Palatino Linotype"/>
              </a:rPr>
              <a:t>r</a:t>
            </a:r>
            <a:r>
              <a:rPr dirty="0" sz="1150" spc="-5">
                <a:latin typeface="Palatino Linotype"/>
                <a:cs typeface="Palatino Linotype"/>
              </a:rPr>
              <a:t>o</a:t>
            </a:r>
            <a:r>
              <a:rPr dirty="0" sz="1150" spc="15">
                <a:latin typeface="Palatino Linotype"/>
                <a:cs typeface="Palatino Linotype"/>
              </a:rPr>
              <a:t>j</a:t>
            </a:r>
            <a:r>
              <a:rPr dirty="0" sz="1150">
                <a:latin typeface="Palatino Linotype"/>
                <a:cs typeface="Palatino Linotype"/>
              </a:rPr>
              <a:t>_224</a:t>
            </a:r>
            <a:r>
              <a:rPr dirty="0" sz="1150" spc="-5">
                <a:latin typeface="Palatino Linotype"/>
                <a:cs typeface="Palatino Linotype"/>
              </a:rPr>
              <a:t>7</a:t>
            </a:r>
            <a:r>
              <a:rPr dirty="0" sz="1150">
                <a:latin typeface="Palatino Linotype"/>
                <a:cs typeface="Palatino Linotype"/>
              </a:rPr>
              <a:t>88_</a:t>
            </a:r>
            <a:r>
              <a:rPr dirty="0" sz="1150" spc="-135">
                <a:latin typeface="Palatino Linotype"/>
                <a:cs typeface="Palatino Linotype"/>
              </a:rPr>
              <a:t>T</a:t>
            </a:r>
            <a:r>
              <a:rPr dirty="0" sz="1150" spc="20">
                <a:latin typeface="Palatino Linotype"/>
                <a:cs typeface="Palatino Linotype"/>
              </a:rPr>
              <a:t>e</a:t>
            </a:r>
            <a:r>
              <a:rPr dirty="0" sz="1150">
                <a:latin typeface="Palatino Linotype"/>
                <a:cs typeface="Palatino Linotype"/>
              </a:rPr>
              <a:t>a</a:t>
            </a:r>
            <a:r>
              <a:rPr dirty="0" sz="1150" spc="-60">
                <a:latin typeface="Palatino Linotype"/>
                <a:cs typeface="Palatino Linotype"/>
              </a:rPr>
              <a:t>m</a:t>
            </a:r>
            <a:r>
              <a:rPr dirty="0" sz="1150">
                <a:latin typeface="Palatino Linotype"/>
                <a:cs typeface="Palatino Linotype"/>
              </a:rPr>
              <a:t>_4 </a:t>
            </a:r>
            <a:endParaRPr sz="1300">
              <a:latin typeface="Palatino Linotype"/>
              <a:cs typeface="Palatino Linotype"/>
            </a:endParaRPr>
          </a:p>
          <a:p>
            <a:pPr marL="316865" marR="2104390">
              <a:lnSpc>
                <a:spcPct val="187200"/>
              </a:lnSpc>
              <a:spcBef>
                <a:spcPts val="145"/>
              </a:spcBef>
            </a:pPr>
            <a:r>
              <a:rPr dirty="0" sz="1150">
                <a:latin typeface="Palatino Linotype"/>
                <a:cs typeface="Palatino Linotype"/>
              </a:rPr>
              <a:t> </a:t>
            </a:r>
            <a:r>
              <a:rPr b="1" dirty="0" sz="1300" spc="-105">
                <a:latin typeface="Palatino Linotype"/>
                <a:cs typeface="Palatino Linotype"/>
              </a:rPr>
              <a:t>T</a:t>
            </a:r>
            <a:r>
              <a:rPr b="1" dirty="0" sz="1300" spc="15">
                <a:latin typeface="Palatino Linotype"/>
                <a:cs typeface="Palatino Linotype"/>
              </a:rPr>
              <a:t>ea</a:t>
            </a:r>
            <a:r>
              <a:rPr b="1" dirty="0" sz="1300" spc="-10">
                <a:latin typeface="Palatino Linotype"/>
                <a:cs typeface="Palatino Linotype"/>
              </a:rPr>
              <a:t>m</a:t>
            </a:r>
            <a:r>
              <a:rPr b="1" dirty="0" sz="1300" spc="-140">
                <a:latin typeface="Palatino Linotype"/>
                <a:cs typeface="Palatino Linotype"/>
              </a:rPr>
              <a:t> </a:t>
            </a:r>
            <a:r>
              <a:rPr b="1" dirty="0" sz="1300" spc="-15">
                <a:latin typeface="Palatino Linotype"/>
                <a:cs typeface="Palatino Linotype"/>
              </a:rPr>
              <a:t>m</a:t>
            </a:r>
            <a:r>
              <a:rPr b="1" dirty="0" sz="1300" spc="15">
                <a:latin typeface="Palatino Linotype"/>
                <a:cs typeface="Palatino Linotype"/>
              </a:rPr>
              <a:t>e</a:t>
            </a:r>
            <a:r>
              <a:rPr b="1" dirty="0" sz="1300" spc="-15">
                <a:latin typeface="Palatino Linotype"/>
                <a:cs typeface="Palatino Linotype"/>
              </a:rPr>
              <a:t>m</a:t>
            </a:r>
            <a:r>
              <a:rPr b="1" dirty="0" sz="1300" spc="15">
                <a:latin typeface="Palatino Linotype"/>
                <a:cs typeface="Palatino Linotype"/>
              </a:rPr>
              <a:t>ber</a:t>
            </a:r>
            <a:r>
              <a:rPr b="1" dirty="0" sz="1300" spc="-5">
                <a:latin typeface="Palatino Linotype"/>
                <a:cs typeface="Palatino Linotype"/>
              </a:rPr>
              <a:t>s</a:t>
            </a:r>
            <a:r>
              <a:rPr b="1" dirty="0" sz="1300" spc="-135">
                <a:latin typeface="Palatino Linotype"/>
                <a:cs typeface="Palatino Linotype"/>
              </a:rPr>
              <a:t> </a:t>
            </a:r>
            <a:r>
              <a:rPr b="1" dirty="0" sz="1300" spc="-5">
                <a:latin typeface="Palatino Linotype"/>
                <a:cs typeface="Palatino Linotype"/>
              </a:rPr>
              <a:t>:</a:t>
            </a:r>
            <a:endParaRPr sz="13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Palatino Linotype"/>
              <a:cs typeface="Palatino Linotype"/>
            </a:endParaRPr>
          </a:p>
          <a:p>
            <a:pPr marL="899794">
              <a:lnSpc>
                <a:spcPct val="100000"/>
              </a:lnSpc>
              <a:spcBef>
                <a:spcPts val="5"/>
              </a:spcBef>
            </a:pPr>
            <a:r>
              <a:rPr dirty="0" sz="1150" spc="-20">
                <a:latin typeface="Palatino Linotype"/>
                <a:cs typeface="Palatino Linotype"/>
              </a:rPr>
              <a:t>Sijayini</a:t>
            </a:r>
            <a:r>
              <a:rPr dirty="0" sz="1150" spc="125">
                <a:latin typeface="Palatino Linotype"/>
                <a:cs typeface="Palatino Linotype"/>
              </a:rPr>
              <a:t> </a:t>
            </a:r>
            <a:r>
              <a:rPr dirty="0" sz="1150">
                <a:latin typeface="Palatino Linotype"/>
                <a:cs typeface="Palatino Linotype"/>
              </a:rPr>
              <a:t>M</a:t>
            </a:r>
            <a:r>
              <a:rPr dirty="0" sz="1150" spc="225">
                <a:latin typeface="Palatino Linotype"/>
                <a:cs typeface="Palatino Linotype"/>
              </a:rPr>
              <a:t> </a:t>
            </a:r>
            <a:r>
              <a:rPr dirty="0" sz="1150" spc="-5">
                <a:latin typeface="Palatino Linotype"/>
                <a:cs typeface="Palatino Linotype"/>
              </a:rPr>
              <a:t>(1133</a:t>
            </a:r>
            <a:r>
              <a:rPr dirty="0" sz="1150" spc="-10">
                <a:latin typeface="Palatino Linotype"/>
                <a:cs typeface="Palatino Linotype"/>
              </a:rPr>
              <a:t> </a:t>
            </a:r>
            <a:r>
              <a:rPr dirty="0" sz="1150" spc="-5">
                <a:latin typeface="Palatino Linotype"/>
                <a:cs typeface="Palatino Linotype"/>
              </a:rPr>
              <a:t>21104093)</a:t>
            </a:r>
            <a:endParaRPr sz="1150">
              <a:latin typeface="Palatino Linotype"/>
              <a:cs typeface="Palatino Linotype"/>
            </a:endParaRPr>
          </a:p>
          <a:p>
            <a:pPr marL="899794" marR="1623695">
              <a:lnSpc>
                <a:spcPct val="197700"/>
              </a:lnSpc>
              <a:spcBef>
                <a:spcPts val="45"/>
              </a:spcBef>
            </a:pPr>
            <a:r>
              <a:rPr dirty="0" sz="1150" spc="-40">
                <a:latin typeface="Palatino Linotype"/>
                <a:cs typeface="Palatino Linotype"/>
              </a:rPr>
              <a:t>Siva</a:t>
            </a:r>
            <a:r>
              <a:rPr dirty="0" sz="1150" spc="-35">
                <a:latin typeface="Palatino Linotype"/>
                <a:cs typeface="Palatino Linotype"/>
              </a:rPr>
              <a:t> </a:t>
            </a:r>
            <a:r>
              <a:rPr dirty="0" sz="1150" spc="-15">
                <a:latin typeface="Palatino Linotype"/>
                <a:cs typeface="Palatino Linotype"/>
              </a:rPr>
              <a:t>Nandhini </a:t>
            </a:r>
            <a:r>
              <a:rPr dirty="0" sz="1150">
                <a:latin typeface="Palatino Linotype"/>
                <a:cs typeface="Palatino Linotype"/>
              </a:rPr>
              <a:t>V</a:t>
            </a:r>
            <a:r>
              <a:rPr dirty="0" sz="1150" spc="5">
                <a:latin typeface="Palatino Linotype"/>
                <a:cs typeface="Palatino Linotype"/>
              </a:rPr>
              <a:t> </a:t>
            </a:r>
            <a:r>
              <a:rPr dirty="0" sz="1150" spc="-5">
                <a:latin typeface="Palatino Linotype"/>
                <a:cs typeface="Palatino Linotype"/>
              </a:rPr>
              <a:t>(113321104094) </a:t>
            </a:r>
            <a:r>
              <a:rPr dirty="0" sz="1150" spc="-275">
                <a:latin typeface="Palatino Linotype"/>
                <a:cs typeface="Palatino Linotype"/>
              </a:rPr>
              <a:t> </a:t>
            </a:r>
            <a:endParaRPr sz="1150">
              <a:latin typeface="Palatino Linotype"/>
              <a:cs typeface="Palatino Linotype"/>
            </a:endParaRPr>
          </a:p>
          <a:p>
            <a:pPr marL="899794" marR="1623695">
              <a:lnSpc>
                <a:spcPct val="197700"/>
              </a:lnSpc>
              <a:spcBef>
                <a:spcPts val="45"/>
              </a:spcBef>
            </a:pPr>
            <a:r>
              <a:rPr dirty="0" sz="1150" spc="-10">
                <a:latin typeface="Palatino Linotype"/>
                <a:cs typeface="Palatino Linotype"/>
              </a:rPr>
              <a:t>Sneka</a:t>
            </a:r>
            <a:r>
              <a:rPr dirty="0" sz="1150" spc="-5">
                <a:latin typeface="Palatino Linotype"/>
                <a:cs typeface="Palatino Linotype"/>
              </a:rPr>
              <a:t> </a:t>
            </a:r>
            <a:r>
              <a:rPr dirty="0" sz="1150">
                <a:latin typeface="Palatino Linotype"/>
                <a:cs typeface="Palatino Linotype"/>
              </a:rPr>
              <a:t>K</a:t>
            </a:r>
            <a:r>
              <a:rPr dirty="0" sz="1150" spc="15">
                <a:latin typeface="Palatino Linotype"/>
                <a:cs typeface="Palatino Linotype"/>
              </a:rPr>
              <a:t> </a:t>
            </a:r>
            <a:r>
              <a:rPr dirty="0" sz="1150" spc="-5">
                <a:latin typeface="Palatino Linotype"/>
                <a:cs typeface="Palatino Linotype"/>
              </a:rPr>
              <a:t>(113321104096)</a:t>
            </a:r>
            <a:endParaRPr sz="11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Palatino Linotype"/>
              <a:cs typeface="Palatino Linotype"/>
            </a:endParaRPr>
          </a:p>
          <a:p>
            <a:pPr marL="899794">
              <a:lnSpc>
                <a:spcPct val="100000"/>
              </a:lnSpc>
            </a:pPr>
            <a:r>
              <a:rPr dirty="0" sz="1150" spc="-5">
                <a:latin typeface="Palatino Linotype"/>
                <a:cs typeface="Palatino Linotype"/>
              </a:rPr>
              <a:t>Subashree</a:t>
            </a:r>
            <a:r>
              <a:rPr dirty="0" sz="1150" spc="10">
                <a:latin typeface="Palatino Linotype"/>
                <a:cs typeface="Palatino Linotype"/>
              </a:rPr>
              <a:t> </a:t>
            </a:r>
            <a:r>
              <a:rPr dirty="0" sz="1150">
                <a:latin typeface="Palatino Linotype"/>
                <a:cs typeface="Palatino Linotype"/>
              </a:rPr>
              <a:t>S</a:t>
            </a:r>
            <a:r>
              <a:rPr dirty="0" sz="1150" spc="265">
                <a:latin typeface="Palatino Linotype"/>
                <a:cs typeface="Palatino Linotype"/>
              </a:rPr>
              <a:t> </a:t>
            </a:r>
            <a:r>
              <a:rPr dirty="0" sz="1150" spc="-5">
                <a:latin typeface="Palatino Linotype"/>
                <a:cs typeface="Palatino Linotype"/>
              </a:rPr>
              <a:t>(113321104098)</a:t>
            </a:r>
            <a:endParaRPr sz="11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580350" y="383813"/>
            <a:ext cx="4292239" cy="4349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/>
              <a:t>CONCLUSION:</a:t>
            </a:r>
            <a:endParaRPr sz="2800"/>
          </a:p>
        </p:txBody>
      </p:sp>
      <p:sp>
        <p:nvSpPr>
          <p:cNvPr id="1048608" name="object 3"/>
          <p:cNvSpPr txBox="1"/>
          <p:nvPr/>
        </p:nvSpPr>
        <p:spPr>
          <a:xfrm>
            <a:off x="580350" y="1235296"/>
            <a:ext cx="6576059" cy="2129790"/>
          </a:xfrm>
          <a:prstGeom prst="rect"/>
        </p:spPr>
        <p:txBody>
          <a:bodyPr bIns="0" lIns="0" rIns="0" rtlCol="0" tIns="38100" vert="horz" wrap="square">
            <a:spAutoFit/>
          </a:bodyPr>
          <a:p>
            <a:pPr marL="12700" marR="5080">
              <a:lnSpc>
                <a:spcPct val="91500"/>
              </a:lnSpc>
              <a:spcBef>
                <a:spcPts val="300"/>
              </a:spcBef>
            </a:pP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Building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noise </a:t>
            </a:r>
            <a:r>
              <a:rPr dirty="0" sz="1750" spc="-20">
                <a:solidFill>
                  <a:srgbClr val="374151"/>
                </a:solidFill>
                <a:latin typeface="Times New Roman"/>
                <a:cs typeface="Times New Roman"/>
              </a:rPr>
              <a:t>pollution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using </a:t>
            </a:r>
            <a:r>
              <a:rPr dirty="0" sz="1750" spc="-25">
                <a:solidFill>
                  <a:srgbClr val="374151"/>
                </a:solidFill>
                <a:latin typeface="Times New Roman"/>
                <a:cs typeface="Times New Roman"/>
              </a:rPr>
              <a:t>IoT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involves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75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combination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of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hardware components,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software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solutions,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careful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considerations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to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ensure </a:t>
            </a:r>
            <a:r>
              <a:rPr dirty="0" sz="1750" spc="-25">
                <a:solidFill>
                  <a:srgbClr val="374151"/>
                </a:solidFill>
                <a:latin typeface="Times New Roman"/>
                <a:cs typeface="Times New Roman"/>
              </a:rPr>
              <a:t>its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effectiveness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compliance</a:t>
            </a:r>
            <a:r>
              <a:rPr dirty="0" sz="1750" spc="4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with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regulations.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Additionally,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 creating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user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interfaces,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implementing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alerting </a:t>
            </a:r>
            <a:r>
              <a:rPr dirty="0" sz="1750" spc="-4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1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reporting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features,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ensuring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are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essential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aspects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of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developing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robust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750" spc="-25">
                <a:solidFill>
                  <a:srgbClr val="374151"/>
                </a:solidFill>
                <a:latin typeface="Times New Roman"/>
                <a:cs typeface="Times New Roman"/>
              </a:rPr>
              <a:t>reliable</a:t>
            </a:r>
            <a:r>
              <a:rPr dirty="0" sz="1750" spc="3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noise monitoring</a:t>
            </a:r>
            <a:r>
              <a:rPr dirty="0" sz="1750" spc="4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system.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This </a:t>
            </a:r>
            <a:r>
              <a:rPr dirty="0" sz="1750" spc="-20">
                <a:solidFill>
                  <a:srgbClr val="374151"/>
                </a:solidFill>
                <a:latin typeface="Times New Roman"/>
                <a:cs typeface="Times New Roman"/>
              </a:rPr>
              <a:t>system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can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contribute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environmental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awareness</a:t>
            </a:r>
            <a:r>
              <a:rPr dirty="0" sz="1750" spc="4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750" spc="-20">
                <a:solidFill>
                  <a:srgbClr val="374151"/>
                </a:solidFill>
                <a:latin typeface="Times New Roman"/>
                <a:cs typeface="Times New Roman"/>
              </a:rPr>
              <a:t>public</a:t>
            </a:r>
            <a:r>
              <a:rPr dirty="0" sz="1750" spc="4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health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dirty="0" sz="17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p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roviding</a:t>
            </a:r>
            <a:r>
              <a:rPr dirty="0" sz="1750" spc="2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valuable</a:t>
            </a:r>
            <a:r>
              <a:rPr dirty="0" sz="1750" spc="2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dirty="0" sz="1750" spc="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dirty="0" sz="17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Times New Roman"/>
                <a:cs typeface="Times New Roman"/>
              </a:rPr>
              <a:t>noise</a:t>
            </a:r>
            <a:r>
              <a:rPr dirty="0" sz="1750" spc="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Times New Roman"/>
                <a:cs typeface="Times New Roman"/>
              </a:rPr>
              <a:t>pollution</a:t>
            </a:r>
            <a:r>
              <a:rPr dirty="0" sz="1750" spc="25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750" spc="-30">
                <a:solidFill>
                  <a:srgbClr val="374151"/>
                </a:solidFill>
                <a:latin typeface="Times New Roman"/>
                <a:cs typeface="Times New Roman"/>
              </a:rPr>
              <a:t>levels</a:t>
            </a:r>
            <a:r>
              <a:rPr dirty="0" sz="1750" spc="-3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3161402" y="3725849"/>
            <a:ext cx="5998650" cy="2692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1750">
              <a:latin typeface="Calibri"/>
              <a:cs typeface="Calibri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2626570" y="437543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>
            <a:spLocks noGrp="1"/>
          </p:cNvSpPr>
          <p:nvPr>
            <p:ph type="title"/>
          </p:nvPr>
        </p:nvSpPr>
        <p:spPr>
          <a:xfrm>
            <a:off x="287266" y="724063"/>
            <a:ext cx="1824355" cy="459106"/>
          </a:xfrm>
          <a:prstGeom prst="rect"/>
        </p:spPr>
        <p:txBody>
          <a:bodyPr bIns="0" lIns="0" rIns="0" rtlCol="0" tIns="14605" vert="horz" wrap="square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 sz="3050" spc="-180">
                <a:latin typeface="Georgia"/>
                <a:cs typeface="Georgia"/>
              </a:rPr>
              <a:t>P</a:t>
            </a:r>
            <a:r>
              <a:rPr b="1" dirty="0" sz="3050" spc="-380">
                <a:latin typeface="Georgia"/>
                <a:cs typeface="Georgia"/>
              </a:rPr>
              <a:t>R</a:t>
            </a:r>
            <a:r>
              <a:rPr b="1" dirty="0" sz="3050" spc="-160">
                <a:latin typeface="Georgia"/>
                <a:cs typeface="Georgia"/>
              </a:rPr>
              <a:t>O</a:t>
            </a:r>
            <a:r>
              <a:rPr b="1" dirty="0" sz="3050" spc="-229">
                <a:latin typeface="Georgia"/>
                <a:cs typeface="Georgia"/>
              </a:rPr>
              <a:t>JE</a:t>
            </a:r>
            <a:r>
              <a:rPr b="1" dirty="0" sz="3050" spc="-240">
                <a:latin typeface="Georgia"/>
                <a:cs typeface="Georgia"/>
              </a:rPr>
              <a:t>C</a:t>
            </a:r>
            <a:r>
              <a:rPr b="1" dirty="0" sz="3050" spc="210">
                <a:latin typeface="Georgia"/>
                <a:cs typeface="Georgia"/>
              </a:rPr>
              <a:t>T</a:t>
            </a:r>
            <a:endParaRPr sz="3050">
              <a:latin typeface="Georgia"/>
              <a:cs typeface="Georgia"/>
            </a:endParaRPr>
          </a:p>
        </p:txBody>
      </p:sp>
      <p:sp>
        <p:nvSpPr>
          <p:cNvPr id="1048591" name="object 3"/>
          <p:cNvSpPr txBox="1"/>
          <p:nvPr/>
        </p:nvSpPr>
        <p:spPr>
          <a:xfrm>
            <a:off x="287266" y="1579694"/>
            <a:ext cx="7030084" cy="102298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marL="12700" marR="5080">
              <a:lnSpc>
                <a:spcPct val="109100"/>
              </a:lnSpc>
              <a:spcBef>
                <a:spcPts val="95"/>
              </a:spcBef>
            </a:pP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Creating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Noise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pollution Monitoring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(Internet </a:t>
            </a:r>
            <a:r>
              <a:rPr dirty="0" sz="1500" spc="35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Things) 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involves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a combination </a:t>
            </a:r>
            <a:r>
              <a:rPr dirty="0" sz="1500" spc="55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dirty="0" sz="150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hardware,</a:t>
            </a:r>
            <a:r>
              <a:rPr dirty="0" sz="1500" spc="3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software,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connectivity. While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web development technologies may </a:t>
            </a:r>
            <a:r>
              <a:rPr dirty="0" sz="1500" spc="-5">
                <a:solidFill>
                  <a:srgbClr val="374151"/>
                </a:solidFill>
                <a:latin typeface="Times New Roman"/>
                <a:cs typeface="Times New Roman"/>
              </a:rPr>
              <a:t>not </a:t>
            </a:r>
            <a:r>
              <a:rPr dirty="0" sz="1500" spc="55">
                <a:solidFill>
                  <a:srgbClr val="374151"/>
                </a:solidFill>
                <a:latin typeface="Times New Roman"/>
                <a:cs typeface="Times New Roman"/>
              </a:rPr>
              <a:t>be </a:t>
            </a:r>
            <a:r>
              <a:rPr dirty="0" sz="150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25">
                <a:solidFill>
                  <a:srgbClr val="374151"/>
                </a:solidFill>
                <a:latin typeface="Times New Roman"/>
                <a:cs typeface="Times New Roman"/>
              </a:rPr>
              <a:t>only</a:t>
            </a:r>
            <a:r>
              <a:rPr dirty="0" sz="1500" spc="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requirement,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20">
                <a:solidFill>
                  <a:srgbClr val="374151"/>
                </a:solidFill>
                <a:latin typeface="Times New Roman"/>
                <a:cs typeface="Times New Roman"/>
              </a:rPr>
              <a:t>they</a:t>
            </a:r>
            <a:r>
              <a:rPr dirty="0" sz="15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2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dirty="0" sz="15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20">
                <a:solidFill>
                  <a:srgbClr val="374151"/>
                </a:solidFill>
                <a:latin typeface="Times New Roman"/>
                <a:cs typeface="Times New Roman"/>
              </a:rPr>
              <a:t>play</a:t>
            </a:r>
            <a:r>
              <a:rPr dirty="0" sz="15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crucial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 role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35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150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creating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Times New Roman"/>
                <a:cs typeface="Times New Roman"/>
              </a:rPr>
              <a:t>interface</a:t>
            </a:r>
            <a:r>
              <a:rPr dirty="0" sz="15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dirty="0" sz="1500" spc="1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00" spc="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controlling</a:t>
            </a:r>
            <a:r>
              <a:rPr dirty="0" sz="150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00" spc="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374151"/>
                </a:solidFill>
                <a:latin typeface="Times New Roman"/>
                <a:cs typeface="Times New Roman"/>
              </a:rPr>
              <a:t>air</a:t>
            </a:r>
            <a:r>
              <a:rPr dirty="0" sz="15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74151"/>
                </a:solidFill>
                <a:latin typeface="Times New Roman"/>
                <a:cs typeface="Times New Roman"/>
              </a:rPr>
              <a:t>conditions</a:t>
            </a:r>
            <a:r>
              <a:rPr dirty="0" sz="1500" spc="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Times New Roman"/>
                <a:cs typeface="Times New Roman"/>
              </a:rPr>
              <a:t>processing.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580350" y="587800"/>
            <a:ext cx="5426332" cy="38544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PLATFORM</a:t>
            </a:r>
            <a:r>
              <a:rPr dirty="0" spc="25"/>
              <a:t> </a:t>
            </a:r>
            <a:r>
              <a:rPr dirty="0" spc="5"/>
              <a:t>REQUIRED: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334598" y="973245"/>
            <a:ext cx="6870707" cy="3151251"/>
          </a:xfrm>
          <a:prstGeom prst="rect"/>
        </p:spPr>
        <p:txBody>
          <a:bodyPr bIns="0" lIns="0" rIns="0" rtlCol="0" tIns="57150" vert="horz" wrap="square">
            <a:spAutoFit/>
          </a:bodyPr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b="1" dirty="0" sz="1150">
                <a:latin typeface="Times New Roman"/>
                <a:cs typeface="Times New Roman"/>
              </a:rPr>
              <a:t>1.</a:t>
            </a:r>
            <a:r>
              <a:rPr b="1" dirty="0" sz="1150" spc="-20">
                <a:latin typeface="Times New Roman"/>
                <a:cs typeface="Times New Roman"/>
              </a:rPr>
              <a:t> </a:t>
            </a:r>
            <a:r>
              <a:rPr b="1" dirty="0" sz="1150" spc="-5">
                <a:latin typeface="Times New Roman"/>
                <a:cs typeface="Times New Roman"/>
              </a:rPr>
              <a:t>Hardware</a:t>
            </a:r>
            <a:r>
              <a:rPr b="1" dirty="0" sz="1150" spc="-40">
                <a:latin typeface="Times New Roman"/>
                <a:cs typeface="Times New Roman"/>
              </a:rPr>
              <a:t> </a:t>
            </a:r>
            <a:r>
              <a:rPr b="1" dirty="0" sz="1150" spc="-15">
                <a:latin typeface="Times New Roman"/>
                <a:cs typeface="Times New Roman"/>
              </a:rPr>
              <a:t>Components:</a:t>
            </a:r>
            <a:endParaRPr sz="1150">
              <a:latin typeface="Times New Roman"/>
              <a:cs typeface="Times New Roman"/>
            </a:endParaRPr>
          </a:p>
          <a:p>
            <a:pPr marL="73025">
              <a:lnSpc>
                <a:spcPts val="975"/>
              </a:lnSpc>
              <a:spcBef>
                <a:spcPts val="305"/>
              </a:spcBef>
            </a:pPr>
            <a:r>
              <a:rPr dirty="0" sz="950" spc="-5">
                <a:latin typeface="Times New Roman"/>
                <a:cs typeface="Times New Roman"/>
              </a:rPr>
              <a:t>-IoT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Hardware: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Choose</a:t>
            </a:r>
            <a:r>
              <a:rPr dirty="0" sz="950" spc="1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an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IoT</a:t>
            </a:r>
            <a:r>
              <a:rPr dirty="0" sz="950" spc="9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development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board</a:t>
            </a:r>
            <a:r>
              <a:rPr dirty="0" sz="950" spc="10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or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microcontroller,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such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as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Arduino,</a:t>
            </a:r>
            <a:r>
              <a:rPr dirty="0" sz="950" spc="9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Raspberry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Pi,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or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specialized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IoT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platforms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975"/>
              </a:lnSpc>
            </a:pPr>
            <a:r>
              <a:rPr dirty="0" sz="950" spc="-5">
                <a:latin typeface="Times New Roman"/>
                <a:cs typeface="Times New Roman"/>
              </a:rPr>
              <a:t>like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ESP8266 </a:t>
            </a:r>
            <a:r>
              <a:rPr dirty="0" sz="950">
                <a:latin typeface="Times New Roman"/>
                <a:cs typeface="Times New Roman"/>
              </a:rPr>
              <a:t>or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ESP32.</a:t>
            </a:r>
            <a:endParaRPr sz="9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95"/>
              </a:spcBef>
            </a:pPr>
            <a:r>
              <a:rPr dirty="0" sz="950">
                <a:latin typeface="Times New Roman"/>
                <a:cs typeface="Times New Roman"/>
              </a:rPr>
              <a:t>-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Power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Supply: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Ensure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stable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power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source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for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your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IoT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device,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which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may</a:t>
            </a:r>
            <a:r>
              <a:rPr dirty="0" sz="950" spc="11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include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batteries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or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direct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power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connection.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b="1" dirty="0" sz="1150">
                <a:latin typeface="Times New Roman"/>
                <a:cs typeface="Times New Roman"/>
              </a:rPr>
              <a:t>2.</a:t>
            </a:r>
            <a:r>
              <a:rPr b="1" dirty="0" sz="1150" spc="-20">
                <a:latin typeface="Times New Roman"/>
                <a:cs typeface="Times New Roman"/>
              </a:rPr>
              <a:t> </a:t>
            </a:r>
            <a:r>
              <a:rPr b="1" dirty="0" sz="1150" spc="-10">
                <a:latin typeface="Times New Roman"/>
                <a:cs typeface="Times New Roman"/>
              </a:rPr>
              <a:t>User</a:t>
            </a:r>
            <a:r>
              <a:rPr b="1" dirty="0" sz="1150" spc="5">
                <a:latin typeface="Times New Roman"/>
                <a:cs typeface="Times New Roman"/>
              </a:rPr>
              <a:t> </a:t>
            </a:r>
            <a:r>
              <a:rPr b="1" dirty="0" sz="1150" spc="-10">
                <a:latin typeface="Times New Roman"/>
                <a:cs typeface="Times New Roman"/>
              </a:rPr>
              <a:t>Interface</a:t>
            </a:r>
            <a:r>
              <a:rPr b="1" dirty="0" sz="1150" spc="5">
                <a:latin typeface="Times New Roman"/>
                <a:cs typeface="Times New Roman"/>
              </a:rPr>
              <a:t> </a:t>
            </a:r>
            <a:r>
              <a:rPr b="1" dirty="0" sz="115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algn="just" indent="90805" marL="12700" marR="5080">
              <a:lnSpc>
                <a:spcPct val="100000"/>
              </a:lnSpc>
              <a:spcBef>
                <a:spcPts val="595"/>
              </a:spcBef>
            </a:pPr>
            <a:r>
              <a:rPr dirty="0" sz="950">
                <a:latin typeface="Times New Roman"/>
                <a:cs typeface="Times New Roman"/>
              </a:rPr>
              <a:t>- </a:t>
            </a:r>
            <a:r>
              <a:rPr dirty="0" sz="950" spc="-20">
                <a:latin typeface="Times New Roman"/>
                <a:cs typeface="Times New Roman"/>
              </a:rPr>
              <a:t>If </a:t>
            </a:r>
            <a:r>
              <a:rPr dirty="0" sz="950">
                <a:latin typeface="Times New Roman"/>
                <a:cs typeface="Times New Roman"/>
              </a:rPr>
              <a:t>you </a:t>
            </a:r>
            <a:r>
              <a:rPr dirty="0" sz="950" spc="10">
                <a:latin typeface="Times New Roman"/>
                <a:cs typeface="Times New Roman"/>
              </a:rPr>
              <a:t>want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provide </a:t>
            </a:r>
            <a:r>
              <a:rPr dirty="0" sz="950" spc="-10">
                <a:latin typeface="Times New Roman"/>
                <a:cs typeface="Times New Roman"/>
              </a:rPr>
              <a:t>real-time</a:t>
            </a:r>
            <a:r>
              <a:rPr dirty="0" sz="950" spc="-5">
                <a:latin typeface="Times New Roman"/>
                <a:cs typeface="Times New Roman"/>
              </a:rPr>
              <a:t> monitoring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data visualization,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you'll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need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204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create a </a:t>
            </a:r>
            <a:r>
              <a:rPr dirty="0" sz="950" spc="-10">
                <a:latin typeface="Times New Roman"/>
                <a:cs typeface="Times New Roman"/>
              </a:rPr>
              <a:t>user </a:t>
            </a:r>
            <a:r>
              <a:rPr dirty="0" sz="950" spc="-5">
                <a:latin typeface="Times New Roman"/>
                <a:cs typeface="Times New Roman"/>
              </a:rPr>
              <a:t>interface. </a:t>
            </a:r>
            <a:r>
              <a:rPr dirty="0" sz="950" spc="-10">
                <a:latin typeface="Times New Roman"/>
                <a:cs typeface="Times New Roman"/>
              </a:rPr>
              <a:t>This</a:t>
            </a:r>
            <a:r>
              <a:rPr dirty="0" sz="950" spc="22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can </a:t>
            </a:r>
            <a:r>
              <a:rPr dirty="0" sz="950" spc="25">
                <a:latin typeface="Times New Roman"/>
                <a:cs typeface="Times New Roman"/>
              </a:rPr>
              <a:t>be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web 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application or a </a:t>
            </a:r>
            <a:r>
              <a:rPr dirty="0" sz="950" spc="-5">
                <a:latin typeface="Times New Roman"/>
                <a:cs typeface="Times New Roman"/>
              </a:rPr>
              <a:t>mobile </a:t>
            </a:r>
            <a:r>
              <a:rPr dirty="0" sz="950">
                <a:latin typeface="Times New Roman"/>
                <a:cs typeface="Times New Roman"/>
              </a:rPr>
              <a:t>app. </a:t>
            </a:r>
            <a:r>
              <a:rPr dirty="0" sz="950" spc="-5">
                <a:latin typeface="Times New Roman"/>
                <a:cs typeface="Times New Roman"/>
              </a:rPr>
              <a:t>Consider using frameworks like </a:t>
            </a:r>
            <a:r>
              <a:rPr dirty="0" sz="950" spc="-10">
                <a:latin typeface="Times New Roman"/>
                <a:cs typeface="Times New Roman"/>
              </a:rPr>
              <a:t>React, </a:t>
            </a:r>
            <a:r>
              <a:rPr dirty="0" sz="950" spc="-5">
                <a:latin typeface="Times New Roman"/>
                <a:cs typeface="Times New Roman"/>
              </a:rPr>
              <a:t>Angular,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-15">
                <a:latin typeface="Times New Roman"/>
                <a:cs typeface="Times New Roman"/>
              </a:rPr>
              <a:t>Vue.js </a:t>
            </a:r>
            <a:r>
              <a:rPr dirty="0" sz="950" spc="-10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web </a:t>
            </a:r>
            <a:r>
              <a:rPr dirty="0" sz="950" spc="-5">
                <a:latin typeface="Times New Roman"/>
                <a:cs typeface="Times New Roman"/>
              </a:rPr>
              <a:t>development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-5">
                <a:latin typeface="Times New Roman"/>
                <a:cs typeface="Times New Roman"/>
              </a:rPr>
              <a:t>languages like </a:t>
            </a:r>
            <a:r>
              <a:rPr dirty="0" sz="950">
                <a:latin typeface="Times New Roman"/>
                <a:cs typeface="Times New Roman"/>
              </a:rPr>
              <a:t>Swift </a:t>
            </a:r>
            <a:r>
              <a:rPr dirty="0" sz="950" spc="-10">
                <a:latin typeface="Times New Roman"/>
                <a:cs typeface="Times New Roman"/>
              </a:rPr>
              <a:t>for </a:t>
            </a:r>
            <a:r>
              <a:rPr dirty="0" sz="950" spc="-5">
                <a:latin typeface="Times New Roman"/>
                <a:cs typeface="Times New Roman"/>
              </a:rPr>
              <a:t> mobile</a:t>
            </a:r>
            <a:r>
              <a:rPr dirty="0" sz="950">
                <a:latin typeface="Times New Roman"/>
                <a:cs typeface="Times New Roman"/>
              </a:rPr>
              <a:t> app </a:t>
            </a:r>
            <a:r>
              <a:rPr dirty="0" sz="950" spc="-10">
                <a:latin typeface="Times New Roman"/>
                <a:cs typeface="Times New Roman"/>
              </a:rPr>
              <a:t>development.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b="1" dirty="0" sz="1150">
                <a:latin typeface="Times New Roman"/>
                <a:cs typeface="Times New Roman"/>
              </a:rPr>
              <a:t>3.</a:t>
            </a:r>
            <a:r>
              <a:rPr b="1" dirty="0" sz="1150" spc="215">
                <a:latin typeface="Times New Roman"/>
                <a:cs typeface="Times New Roman"/>
              </a:rPr>
              <a:t> </a:t>
            </a:r>
            <a:r>
              <a:rPr b="1" dirty="0" sz="1150">
                <a:latin typeface="Times New Roman"/>
                <a:cs typeface="Times New Roman"/>
              </a:rPr>
              <a:t>Alerting</a:t>
            </a:r>
            <a:r>
              <a:rPr b="1" dirty="0" sz="1150" spc="-50">
                <a:latin typeface="Times New Roman"/>
                <a:cs typeface="Times New Roman"/>
              </a:rPr>
              <a:t> </a:t>
            </a:r>
            <a:r>
              <a:rPr b="1" dirty="0" sz="1150" spc="-10">
                <a:latin typeface="Times New Roman"/>
                <a:cs typeface="Times New Roman"/>
              </a:rPr>
              <a:t>and</a:t>
            </a:r>
            <a:r>
              <a:rPr b="1" dirty="0" sz="1150" spc="15">
                <a:latin typeface="Times New Roman"/>
                <a:cs typeface="Times New Roman"/>
              </a:rPr>
              <a:t> </a:t>
            </a:r>
            <a:r>
              <a:rPr b="1" dirty="0" sz="1150" spc="-5">
                <a:latin typeface="Times New Roman"/>
                <a:cs typeface="Times New Roman"/>
              </a:rPr>
              <a:t>Reporting </a:t>
            </a:r>
            <a:r>
              <a:rPr b="1" dirty="0" sz="115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indent="90805" marL="12700" marR="7620">
              <a:lnSpc>
                <a:spcPct val="71400"/>
              </a:lnSpc>
              <a:spcBef>
                <a:spcPts val="580"/>
              </a:spcBef>
            </a:pPr>
            <a:r>
              <a:rPr dirty="0" sz="950">
                <a:latin typeface="Times New Roman"/>
                <a:cs typeface="Times New Roman"/>
              </a:rPr>
              <a:t>-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Implement</a:t>
            </a:r>
            <a:r>
              <a:rPr dirty="0" sz="950" spc="3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system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generate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alerts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or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reports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based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on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noise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pollution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thresholds.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This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can </a:t>
            </a:r>
            <a:r>
              <a:rPr dirty="0" sz="950">
                <a:latin typeface="Times New Roman"/>
                <a:cs typeface="Times New Roman"/>
              </a:rPr>
              <a:t>be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integrated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into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cloud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platform 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or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handled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separately.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b="1" dirty="0" sz="1150">
                <a:latin typeface="Times New Roman"/>
                <a:cs typeface="Times New Roman"/>
              </a:rPr>
              <a:t>4.</a:t>
            </a:r>
            <a:r>
              <a:rPr b="1" dirty="0" sz="1150" spc="229">
                <a:latin typeface="Times New Roman"/>
                <a:cs typeface="Times New Roman"/>
              </a:rPr>
              <a:t> </a:t>
            </a:r>
            <a:r>
              <a:rPr b="1" dirty="0" sz="1150">
                <a:latin typeface="Times New Roman"/>
                <a:cs typeface="Times New Roman"/>
              </a:rPr>
              <a:t>Security:</a:t>
            </a:r>
            <a:endParaRPr sz="1150">
              <a:latin typeface="Times New Roman"/>
              <a:cs typeface="Times New Roman"/>
            </a:endParaRPr>
          </a:p>
          <a:p>
            <a:pPr indent="90805" marL="12700" marR="17780">
              <a:lnSpc>
                <a:spcPct val="100000"/>
              </a:lnSpc>
              <a:spcBef>
                <a:spcPts val="640"/>
              </a:spcBef>
            </a:pPr>
            <a:r>
              <a:rPr dirty="0" sz="950">
                <a:latin typeface="Times New Roman"/>
                <a:cs typeface="Times New Roman"/>
              </a:rPr>
              <a:t>-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Ensure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that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transmitted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from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IoT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device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the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cloud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and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stored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in</a:t>
            </a:r>
            <a:r>
              <a:rPr dirty="0" sz="950" spc="24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database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is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secure.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Use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encryption, 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authentication,</a:t>
            </a:r>
            <a:r>
              <a:rPr dirty="0" sz="950" spc="19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access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control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measures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protect</a:t>
            </a:r>
            <a:r>
              <a:rPr dirty="0" sz="950" spc="-25">
                <a:latin typeface="Times New Roman"/>
                <a:cs typeface="Times New Roman"/>
              </a:rPr>
              <a:t> the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data.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b="1" dirty="0" sz="950">
                <a:latin typeface="Times New Roman"/>
                <a:cs typeface="Times New Roman"/>
              </a:rPr>
              <a:t>5.</a:t>
            </a:r>
            <a:r>
              <a:rPr b="1" dirty="0" sz="950" spc="229">
                <a:latin typeface="Times New Roman"/>
                <a:cs typeface="Times New Roman"/>
              </a:rPr>
              <a:t> </a:t>
            </a:r>
            <a:r>
              <a:rPr b="1" dirty="0" sz="950" spc="-10">
                <a:latin typeface="Times New Roman"/>
                <a:cs typeface="Times New Roman"/>
              </a:rPr>
              <a:t>Regulatory</a:t>
            </a:r>
            <a:r>
              <a:rPr b="1" dirty="0" sz="950" spc="50">
                <a:latin typeface="Times New Roman"/>
                <a:cs typeface="Times New Roman"/>
              </a:rPr>
              <a:t> </a:t>
            </a:r>
            <a:r>
              <a:rPr b="1" dirty="0" sz="950" spc="-15">
                <a:latin typeface="Times New Roman"/>
                <a:cs typeface="Times New Roman"/>
              </a:rPr>
              <a:t>Considerations:</a:t>
            </a:r>
            <a:endParaRPr sz="950">
              <a:latin typeface="Times New Roman"/>
              <a:cs typeface="Times New Roman"/>
            </a:endParaRPr>
          </a:p>
          <a:p>
            <a:pPr indent="90805" marL="12700" marR="19050">
              <a:lnSpc>
                <a:spcPct val="100000"/>
              </a:lnSpc>
              <a:spcBef>
                <a:spcPts val="635"/>
              </a:spcBef>
            </a:pPr>
            <a:r>
              <a:rPr dirty="0" sz="950">
                <a:latin typeface="Times New Roman"/>
                <a:cs typeface="Times New Roman"/>
              </a:rPr>
              <a:t>-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Depending </a:t>
            </a:r>
            <a:r>
              <a:rPr dirty="0" sz="950" spc="25">
                <a:latin typeface="Times New Roman"/>
                <a:cs typeface="Times New Roman"/>
              </a:rPr>
              <a:t>on </a:t>
            </a:r>
            <a:r>
              <a:rPr dirty="0" sz="950" spc="-15">
                <a:latin typeface="Times New Roman"/>
                <a:cs typeface="Times New Roman"/>
              </a:rPr>
              <a:t>your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location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-10">
                <a:latin typeface="Times New Roman"/>
                <a:cs typeface="Times New Roman"/>
              </a:rPr>
              <a:t> the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purpose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25">
                <a:latin typeface="Times New Roman"/>
                <a:cs typeface="Times New Roman"/>
              </a:rPr>
              <a:t>of </a:t>
            </a: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-5">
                <a:latin typeface="Times New Roman"/>
                <a:cs typeface="Times New Roman"/>
              </a:rPr>
              <a:t> noise</a:t>
            </a:r>
            <a:r>
              <a:rPr dirty="0" sz="950">
                <a:latin typeface="Times New Roman"/>
                <a:cs typeface="Times New Roman"/>
              </a:rPr>
              <a:t> monitoring </a:t>
            </a:r>
            <a:r>
              <a:rPr dirty="0" sz="950" spc="-5">
                <a:latin typeface="Times New Roman"/>
                <a:cs typeface="Times New Roman"/>
              </a:rPr>
              <a:t>system,</a:t>
            </a:r>
            <a:r>
              <a:rPr dirty="0" sz="950">
                <a:latin typeface="Times New Roman"/>
                <a:cs typeface="Times New Roman"/>
              </a:rPr>
              <a:t> you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may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need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comply </a:t>
            </a:r>
            <a:r>
              <a:rPr dirty="0" sz="950" spc="15">
                <a:latin typeface="Times New Roman"/>
                <a:cs typeface="Times New Roman"/>
              </a:rPr>
              <a:t>with </a:t>
            </a:r>
            <a:r>
              <a:rPr dirty="0" sz="950" spc="5">
                <a:latin typeface="Times New Roman"/>
                <a:cs typeface="Times New Roman"/>
              </a:rPr>
              <a:t>local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regulations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regarding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privacy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noise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monitoring.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Research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ensure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that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your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system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adheres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any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applicable</a:t>
            </a:r>
            <a:r>
              <a:rPr dirty="0" sz="950" spc="-7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laws</a:t>
            </a:r>
            <a:r>
              <a:rPr dirty="0" sz="950" spc="-8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regulations.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b="1" dirty="0" sz="950">
                <a:latin typeface="Times New Roman"/>
                <a:cs typeface="Times New Roman"/>
              </a:rPr>
              <a:t>6.</a:t>
            </a:r>
            <a:r>
              <a:rPr b="1" dirty="0" sz="950" spc="215">
                <a:latin typeface="Times New Roman"/>
                <a:cs typeface="Times New Roman"/>
              </a:rPr>
              <a:t> </a:t>
            </a:r>
            <a:r>
              <a:rPr b="1" dirty="0" sz="950" spc="-15">
                <a:latin typeface="Times New Roman"/>
                <a:cs typeface="Times New Roman"/>
              </a:rPr>
              <a:t>Maintenance</a:t>
            </a:r>
            <a:r>
              <a:rPr b="1" dirty="0" sz="950" spc="145">
                <a:latin typeface="Times New Roman"/>
                <a:cs typeface="Times New Roman"/>
              </a:rPr>
              <a:t> </a:t>
            </a:r>
            <a:r>
              <a:rPr b="1" dirty="0" sz="950" spc="-20">
                <a:latin typeface="Times New Roman"/>
                <a:cs typeface="Times New Roman"/>
              </a:rPr>
              <a:t>and</a:t>
            </a:r>
            <a:r>
              <a:rPr b="1" dirty="0" sz="950" spc="30">
                <a:latin typeface="Times New Roman"/>
                <a:cs typeface="Times New Roman"/>
              </a:rPr>
              <a:t> </a:t>
            </a:r>
            <a:r>
              <a:rPr b="1" dirty="0" sz="950" spc="-5">
                <a:latin typeface="Times New Roman"/>
                <a:cs typeface="Times New Roman"/>
              </a:rPr>
              <a:t>Updates:</a:t>
            </a:r>
            <a:endParaRPr sz="9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95"/>
              </a:spcBef>
            </a:pPr>
            <a:r>
              <a:rPr dirty="0" sz="950">
                <a:latin typeface="Times New Roman"/>
                <a:cs typeface="Times New Roman"/>
              </a:rPr>
              <a:t>-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Plan</a:t>
            </a:r>
            <a:r>
              <a:rPr dirty="0" sz="950" spc="-4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for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regular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maintenance</a:t>
            </a:r>
            <a:r>
              <a:rPr dirty="0" sz="950" spc="21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updates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of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both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the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hardware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and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software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Times New Roman"/>
                <a:cs typeface="Times New Roman"/>
              </a:rPr>
              <a:t>components</a:t>
            </a:r>
            <a:r>
              <a:rPr dirty="0" sz="950" spc="16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to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keep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the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system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running</a:t>
            </a:r>
            <a:r>
              <a:rPr dirty="0" sz="950" spc="204">
                <a:latin typeface="Times New Roman"/>
                <a:cs typeface="Times New Roman"/>
              </a:rPr>
              <a:t> </a:t>
            </a:r>
            <a:r>
              <a:rPr dirty="0" sz="950" spc="-25">
                <a:latin typeface="Times New Roman"/>
                <a:cs typeface="Times New Roman"/>
              </a:rPr>
              <a:t>smoothly.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580350" y="381484"/>
            <a:ext cx="6448872" cy="4349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15"/>
              <a:t>WEB</a:t>
            </a:r>
            <a:r>
              <a:rPr dirty="0" sz="2800" spc="-55"/>
              <a:t> </a:t>
            </a:r>
            <a:r>
              <a:rPr dirty="0" sz="2800" spc="5"/>
              <a:t>DEVELOPMENT</a:t>
            </a:r>
            <a:r>
              <a:rPr dirty="0" sz="2800" spc="-150"/>
              <a:t> </a:t>
            </a:r>
            <a:r>
              <a:rPr dirty="0" sz="2800"/>
              <a:t>TECHNOLOGIES:</a:t>
            </a:r>
            <a:endParaRPr sz="2800"/>
          </a:p>
        </p:txBody>
      </p:sp>
      <p:sp>
        <p:nvSpPr>
          <p:cNvPr id="1048595" name="object 3"/>
          <p:cNvSpPr txBox="1"/>
          <p:nvPr/>
        </p:nvSpPr>
        <p:spPr>
          <a:xfrm>
            <a:off x="580350" y="1023255"/>
            <a:ext cx="6594475" cy="2665222"/>
          </a:xfrm>
          <a:prstGeom prst="rect"/>
        </p:spPr>
        <p:txBody>
          <a:bodyPr bIns="0" lIns="0" rIns="0" rtlCol="0" tIns="35560" vert="horz" wrap="square">
            <a:spAutoFit/>
          </a:bodyPr>
          <a:p>
            <a:pPr indent="-146050" marL="158115" marR="5080">
              <a:lnSpc>
                <a:spcPct val="92300"/>
              </a:lnSpc>
              <a:spcBef>
                <a:spcPts val="280"/>
              </a:spcBef>
              <a:buFont typeface="Arial MT"/>
              <a:buChar char="•"/>
              <a:tabLst>
                <a:tab algn="l" pos="158750"/>
              </a:tabLst>
            </a:pPr>
            <a:r>
              <a:rPr b="1" dirty="0" sz="1750" spc="5">
                <a:solidFill>
                  <a:srgbClr val="374151"/>
                </a:solidFill>
                <a:latin typeface="Calibri"/>
                <a:cs typeface="Calibri"/>
              </a:rPr>
              <a:t>Front-End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dirty="0" sz="1750" spc="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35">
                <a:solidFill>
                  <a:srgbClr val="374151"/>
                </a:solidFill>
                <a:latin typeface="Calibri"/>
                <a:cs typeface="Calibri"/>
              </a:rPr>
              <a:t>You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 can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374151"/>
                </a:solidFill>
                <a:latin typeface="Calibri"/>
                <a:cs typeface="Calibri"/>
              </a:rPr>
              <a:t>HTML,</a:t>
            </a:r>
            <a:r>
              <a:rPr dirty="0" sz="1750" spc="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CSS,</a:t>
            </a:r>
            <a:r>
              <a:rPr dirty="0" sz="1750" spc="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JavaScript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1750" spc="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creating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dirty="0" sz="1750" spc="-15">
                <a:solidFill>
                  <a:srgbClr val="374151"/>
                </a:solidFill>
                <a:latin typeface="Calibri"/>
                <a:cs typeface="Calibri"/>
              </a:rPr>
              <a:t>web-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dirty="0" sz="1750" spc="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dashboard</a:t>
            </a:r>
            <a:r>
              <a:rPr dirty="0" sz="1750" spc="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dirty="0" sz="1750" spc="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user</a:t>
            </a:r>
            <a:r>
              <a:rPr dirty="0" sz="1750" spc="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interface.</a:t>
            </a:r>
            <a:r>
              <a:rPr dirty="0" sz="1750" spc="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Frameworks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Calibri"/>
                <a:cs typeface="Calibri"/>
              </a:rPr>
              <a:t>like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React,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25">
                <a:solidFill>
                  <a:srgbClr val="374151"/>
                </a:solidFill>
                <a:latin typeface="Calibri"/>
                <a:cs typeface="Calibri"/>
              </a:rPr>
              <a:t>Angular,</a:t>
            </a:r>
            <a:r>
              <a:rPr dirty="0" sz="1750" spc="17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dirty="0" sz="1750" spc="-3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Calibri"/>
                <a:cs typeface="Calibri"/>
              </a:rPr>
              <a:t>Vue.js</a:t>
            </a:r>
            <a:r>
              <a:rPr dirty="0" sz="1750" spc="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can</a:t>
            </a:r>
            <a:r>
              <a:rPr dirty="0" sz="1750" spc="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simplify</a:t>
            </a:r>
            <a:r>
              <a:rPr dirty="0" sz="1750" spc="1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dirty="0" sz="1750" spc="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development</a:t>
            </a:r>
            <a:r>
              <a:rPr dirty="0" sz="1750" spc="1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process.</a:t>
            </a:r>
            <a:endParaRPr sz="1750">
              <a:latin typeface="Calibri"/>
              <a:cs typeface="Calibri"/>
            </a:endParaRPr>
          </a:p>
          <a:p>
            <a:pPr indent="-146050" marL="158115" marR="316230">
              <a:lnSpc>
                <a:spcPct val="92300"/>
              </a:lnSpc>
              <a:spcBef>
                <a:spcPts val="600"/>
              </a:spcBef>
              <a:buFont typeface="Arial MT"/>
              <a:buChar char="•"/>
              <a:tabLst>
                <a:tab algn="l" pos="158750"/>
              </a:tabLst>
            </a:pPr>
            <a:r>
              <a:rPr b="1" dirty="0" sz="1750" spc="5">
                <a:solidFill>
                  <a:srgbClr val="374151"/>
                </a:solidFill>
                <a:latin typeface="Calibri"/>
                <a:cs typeface="Calibri"/>
              </a:rPr>
              <a:t>Back-End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dirty="0" sz="1750" spc="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35">
                <a:solidFill>
                  <a:srgbClr val="374151"/>
                </a:solidFill>
                <a:latin typeface="Calibri"/>
                <a:cs typeface="Calibri"/>
              </a:rPr>
              <a:t>You</a:t>
            </a:r>
            <a:r>
              <a:rPr dirty="0" sz="1750" spc="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might</a:t>
            </a:r>
            <a:r>
              <a:rPr dirty="0" sz="1750" spc="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need</a:t>
            </a:r>
            <a:r>
              <a:rPr dirty="0" sz="1750" spc="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server</a:t>
            </a:r>
            <a:r>
              <a:rPr dirty="0" sz="1750" spc="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handle</a:t>
            </a:r>
            <a:r>
              <a:rPr dirty="0" sz="1750" spc="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dirty="0" sz="1750" spc="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processing,</a:t>
            </a:r>
            <a:r>
              <a:rPr dirty="0" sz="1750" spc="2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user </a:t>
            </a:r>
            <a:r>
              <a:rPr dirty="0" sz="1750" spc="-3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authentication,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other backend functionalities.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35">
                <a:solidFill>
                  <a:srgbClr val="374151"/>
                </a:solidFill>
                <a:latin typeface="Calibri"/>
                <a:cs typeface="Calibri"/>
              </a:rPr>
              <a:t>You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use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 Node.js,</a:t>
            </a:r>
            <a:r>
              <a:rPr dirty="0" sz="1750" spc="114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Python,</a:t>
            </a:r>
            <a:r>
              <a:rPr dirty="0" sz="1750" spc="1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30">
                <a:solidFill>
                  <a:srgbClr val="374151"/>
                </a:solidFill>
                <a:latin typeface="Calibri"/>
                <a:cs typeface="Calibri"/>
              </a:rPr>
              <a:t>Ruby,</a:t>
            </a:r>
            <a:r>
              <a:rPr dirty="0" sz="1750" spc="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dirty="0" sz="1750" spc="4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any</a:t>
            </a:r>
            <a:r>
              <a:rPr dirty="0" sz="1750" spc="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other</a:t>
            </a:r>
            <a:r>
              <a:rPr dirty="0" sz="1750" spc="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server-side</a:t>
            </a:r>
            <a:r>
              <a:rPr dirty="0" sz="1750" spc="1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technology.</a:t>
            </a:r>
            <a:endParaRPr sz="1750">
              <a:latin typeface="Calibri"/>
              <a:cs typeface="Calibri"/>
            </a:endParaRPr>
          </a:p>
          <a:p>
            <a:pPr indent="-146050" marL="158115" marR="309245">
              <a:lnSpc>
                <a:spcPts val="1910"/>
              </a:lnSpc>
              <a:spcBef>
                <a:spcPts val="710"/>
              </a:spcBef>
              <a:buFont typeface="Arial MT"/>
              <a:buChar char="•"/>
              <a:tabLst>
                <a:tab algn="l" pos="158750"/>
              </a:tabLst>
            </a:pPr>
            <a:r>
              <a:rPr b="1" dirty="0" sz="1750" spc="5">
                <a:solidFill>
                  <a:srgbClr val="374151"/>
                </a:solidFill>
                <a:latin typeface="Calibri"/>
                <a:cs typeface="Calibri"/>
              </a:rPr>
              <a:t>Databases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dirty="0" sz="1750" spc="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dirty="0" sz="1750" spc="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databases</a:t>
            </a:r>
            <a:r>
              <a:rPr dirty="0" sz="1750" spc="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(e.g.,</a:t>
            </a:r>
            <a:r>
              <a:rPr dirty="0" sz="1750" spc="114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MySQL,</a:t>
            </a:r>
            <a:r>
              <a:rPr dirty="0" sz="1750" spc="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PostgreSQL,</a:t>
            </a:r>
            <a:r>
              <a:rPr dirty="0" sz="1750" spc="1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374151"/>
                </a:solidFill>
                <a:latin typeface="Calibri"/>
                <a:cs typeface="Calibri"/>
              </a:rPr>
              <a:t>MongoDB)</a:t>
            </a:r>
            <a:r>
              <a:rPr dirty="0" sz="175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dirty="0" sz="1750" spc="-3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store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 and</a:t>
            </a:r>
            <a:r>
              <a:rPr dirty="0" sz="1750" spc="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retrieve</a:t>
            </a:r>
            <a:r>
              <a:rPr dirty="0" sz="1750" spc="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sz="1750">
              <a:latin typeface="Calibri"/>
              <a:cs typeface="Calibri"/>
            </a:endParaRPr>
          </a:p>
          <a:p>
            <a:pPr indent="-146050" marL="158115" marR="187325">
              <a:lnSpc>
                <a:spcPts val="1910"/>
              </a:lnSpc>
              <a:spcBef>
                <a:spcPts val="680"/>
              </a:spcBef>
              <a:buClr>
                <a:srgbClr val="374151"/>
              </a:buClr>
              <a:buFont typeface="Arial MT"/>
              <a:buChar char="•"/>
              <a:tabLst>
                <a:tab algn="l" pos="158750"/>
              </a:tabLst>
            </a:pPr>
            <a:r>
              <a:rPr b="1" dirty="0" sz="1750" spc="5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b="1" dirty="0" sz="1750" spc="5">
                <a:solidFill>
                  <a:srgbClr val="374151"/>
                </a:solidFill>
                <a:latin typeface="Calibri"/>
                <a:cs typeface="Calibri"/>
              </a:rPr>
              <a:t>PIs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: Create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APIs to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connect </a:t>
            </a:r>
            <a:r>
              <a:rPr dirty="0" sz="1750" spc="-10">
                <a:solidFill>
                  <a:srgbClr val="374151"/>
                </a:solidFill>
                <a:latin typeface="Calibri"/>
                <a:cs typeface="Calibri"/>
              </a:rPr>
              <a:t>the front-end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5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back-end.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 RESTful </a:t>
            </a:r>
            <a:r>
              <a:rPr dirty="0" sz="1750" spc="15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dirty="0" sz="1750" spc="-3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GraphQL</a:t>
            </a:r>
            <a:r>
              <a:rPr dirty="0" sz="1750" spc="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Calibri"/>
                <a:cs typeface="Calibri"/>
              </a:rPr>
              <a:t>APIs</a:t>
            </a:r>
            <a:r>
              <a:rPr dirty="0" sz="1750" spc="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1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dirty="0" sz="175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 spc="25">
                <a:solidFill>
                  <a:srgbClr val="374151"/>
                </a:solidFill>
                <a:latin typeface="Calibri"/>
                <a:cs typeface="Calibri"/>
              </a:rPr>
              <a:t>common</a:t>
            </a:r>
            <a:r>
              <a:rPr dirty="0" sz="1750" spc="-3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374151"/>
                </a:solidFill>
                <a:latin typeface="Calibri"/>
                <a:cs typeface="Calibri"/>
              </a:rPr>
              <a:t>choices.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580350" y="959052"/>
            <a:ext cx="6548120" cy="3173501"/>
          </a:xfrm>
          <a:prstGeom prst="rect"/>
        </p:spPr>
        <p:txBody>
          <a:bodyPr bIns="0" lIns="0" rIns="0" rtlCol="0" tIns="81915" vert="horz" wrap="square">
            <a:spAutoFit/>
          </a:bodyPr>
          <a:p>
            <a:pPr indent="-146050" marL="158115" marR="11430">
              <a:lnSpc>
                <a:spcPct val="72100"/>
              </a:lnSpc>
              <a:spcBef>
                <a:spcPts val="645"/>
              </a:spcBef>
              <a:buAutoNum type="arabicPeriod"/>
              <a:tabLst>
                <a:tab algn="l" pos="213360"/>
              </a:tabLst>
            </a:pPr>
            <a:r>
              <a:rPr b="1"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Security:</a:t>
            </a:r>
            <a:r>
              <a:rPr b="1" dirty="0" sz="1550" spc="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Ensure</a:t>
            </a:r>
            <a:r>
              <a:rPr dirty="0" sz="1550" spc="10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that</a:t>
            </a:r>
            <a:r>
              <a:rPr dirty="0" sz="1550" spc="8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data</a:t>
            </a:r>
            <a:r>
              <a:rPr dirty="0" sz="1550" spc="6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transmitted</a:t>
            </a:r>
            <a:r>
              <a:rPr dirty="0" sz="1550" spc="204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from</a:t>
            </a:r>
            <a:r>
              <a:rPr dirty="0" sz="1550" spc="11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IoT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device</a:t>
            </a:r>
            <a:r>
              <a:rPr dirty="0" sz="1550" spc="204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to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cloud </a:t>
            </a:r>
            <a:r>
              <a:rPr dirty="0" sz="1550" spc="5">
                <a:latin typeface="Times New Roman"/>
                <a:cs typeface="Times New Roman"/>
              </a:rPr>
              <a:t> and </a:t>
            </a:r>
            <a:r>
              <a:rPr dirty="0" sz="1550" spc="-10">
                <a:latin typeface="Times New Roman"/>
                <a:cs typeface="Times New Roman"/>
              </a:rPr>
              <a:t>stored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in </a:t>
            </a:r>
            <a:r>
              <a:rPr dirty="0" sz="1550" spc="-5">
                <a:latin typeface="Times New Roman"/>
                <a:cs typeface="Times New Roman"/>
              </a:rPr>
              <a:t>the </a:t>
            </a:r>
            <a:r>
              <a:rPr dirty="0" sz="1550">
                <a:latin typeface="Times New Roman"/>
                <a:cs typeface="Times New Roman"/>
              </a:rPr>
              <a:t>database </a:t>
            </a:r>
            <a:r>
              <a:rPr dirty="0" sz="1550" spc="5">
                <a:latin typeface="Times New Roman"/>
                <a:cs typeface="Times New Roman"/>
              </a:rPr>
              <a:t>is </a:t>
            </a:r>
            <a:r>
              <a:rPr dirty="0" sz="1550" spc="-10">
                <a:latin typeface="Times New Roman"/>
                <a:cs typeface="Times New Roman"/>
              </a:rPr>
              <a:t>secure.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-15">
                <a:latin typeface="Times New Roman"/>
                <a:cs typeface="Times New Roman"/>
              </a:rPr>
              <a:t>Use </a:t>
            </a:r>
            <a:r>
              <a:rPr dirty="0" sz="1550" spc="-5">
                <a:latin typeface="Times New Roman"/>
                <a:cs typeface="Times New Roman"/>
              </a:rPr>
              <a:t>encryption,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authentication,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and </a:t>
            </a:r>
            <a:r>
              <a:rPr dirty="0" sz="1550" spc="-15">
                <a:latin typeface="Times New Roman"/>
                <a:cs typeface="Times New Roman"/>
              </a:rPr>
              <a:t>access </a:t>
            </a:r>
            <a:r>
              <a:rPr dirty="0" sz="1550" spc="-37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control</a:t>
            </a:r>
            <a:r>
              <a:rPr dirty="0" sz="1550" spc="17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measures</a:t>
            </a:r>
            <a:r>
              <a:rPr dirty="0" sz="1550" spc="19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to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protect</a:t>
            </a:r>
            <a:r>
              <a:rPr dirty="0" sz="1550" spc="17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the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data.</a:t>
            </a:r>
            <a:endParaRPr sz="1550">
              <a:latin typeface="Times New Roman"/>
              <a:cs typeface="Times New Roman"/>
            </a:endParaRPr>
          </a:p>
          <a:p>
            <a:pPr indent="-154305" marL="166370">
              <a:lnSpc>
                <a:spcPts val="1600"/>
              </a:lnSpc>
              <a:spcBef>
                <a:spcPts val="105"/>
              </a:spcBef>
              <a:buAutoNum type="arabicPeriod"/>
              <a:tabLst>
                <a:tab algn="l" pos="167005"/>
              </a:tabLst>
            </a:pPr>
            <a:r>
              <a:rPr b="1"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Mobile</a:t>
            </a:r>
            <a:r>
              <a:rPr b="1" dirty="0" sz="155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>
                <a:solidFill>
                  <a:srgbClr val="374151"/>
                </a:solidFill>
                <a:latin typeface="Times New Roman"/>
                <a:cs typeface="Times New Roman"/>
              </a:rPr>
              <a:t>Application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dirty="0" sz="1550" spc="1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Consider</a:t>
            </a:r>
            <a:r>
              <a:rPr dirty="0" sz="1550" spc="2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developing</a:t>
            </a:r>
            <a:r>
              <a:rPr dirty="0" sz="1550" spc="2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mobile</a:t>
            </a:r>
            <a:r>
              <a:rPr dirty="0" sz="1550" spc="1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app</a:t>
            </a:r>
            <a:r>
              <a:rPr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550" spc="1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users</a:t>
            </a:r>
            <a:r>
              <a:rPr dirty="0" sz="1550" spc="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access</a:t>
            </a:r>
            <a:r>
              <a:rPr dirty="0" sz="1550" spc="1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endParaRPr sz="1550">
              <a:latin typeface="Times New Roman"/>
              <a:cs typeface="Times New Roman"/>
            </a:endParaRPr>
          </a:p>
          <a:p>
            <a:pPr marL="158115">
              <a:lnSpc>
                <a:spcPts val="1600"/>
              </a:lnSpc>
            </a:pP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smart</a:t>
            </a:r>
            <a:r>
              <a:rPr dirty="0" sz="1550" spc="1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dirty="0" sz="1550" spc="20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systematic</a:t>
            </a:r>
            <a:r>
              <a:rPr dirty="0" sz="1550" spc="2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features</a:t>
            </a:r>
            <a:r>
              <a:rPr dirty="0" sz="1550" spc="1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receive</a:t>
            </a:r>
            <a:r>
              <a:rPr dirty="0" sz="1550" spc="1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dirty="0" sz="1550" spc="2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updates.</a:t>
            </a:r>
            <a:endParaRPr sz="1550">
              <a:latin typeface="Times New Roman"/>
              <a:cs typeface="Times New Roman"/>
            </a:endParaRPr>
          </a:p>
          <a:p>
            <a:pPr indent="-146050" marL="158115" marR="194945">
              <a:lnSpc>
                <a:spcPct val="72000"/>
              </a:lnSpc>
              <a:spcBef>
                <a:spcPts val="675"/>
              </a:spcBef>
              <a:buAutoNum type="arabicPeriod"/>
              <a:tabLst>
                <a:tab algn="l" pos="167005"/>
              </a:tabLst>
            </a:pPr>
            <a:r>
              <a:rPr b="1"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b="1" dirty="0" sz="155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Analytics</a:t>
            </a:r>
            <a:r>
              <a:rPr b="1" dirty="0" sz="1550" spc="2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b="1" dirty="0" sz="155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>
                <a:solidFill>
                  <a:srgbClr val="374151"/>
                </a:solidFill>
                <a:latin typeface="Times New Roman"/>
                <a:cs typeface="Times New Roman"/>
              </a:rPr>
              <a:t>Visualization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dirty="0" sz="1550" spc="229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Use</a:t>
            </a:r>
            <a:r>
              <a:rPr dirty="0" sz="1550" spc="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tools</a:t>
            </a:r>
            <a:r>
              <a:rPr dirty="0" sz="1550" spc="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50" spc="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libraries</a:t>
            </a:r>
            <a:r>
              <a:rPr dirty="0" sz="1550" spc="1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550" spc="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dirty="0" sz="1550" spc="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analytics </a:t>
            </a:r>
            <a:r>
              <a:rPr dirty="0" sz="1550" spc="-3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visualization</a:t>
            </a:r>
            <a:r>
              <a:rPr dirty="0" sz="1550" spc="25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gain</a:t>
            </a:r>
            <a:r>
              <a:rPr dirty="0" sz="15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insights</a:t>
            </a:r>
            <a:r>
              <a:rPr dirty="0" sz="1550" spc="1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from</a:t>
            </a:r>
            <a:r>
              <a:rPr dirty="0" sz="1550" spc="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50" spc="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dirty="0" sz="1550" spc="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collected</a:t>
            </a:r>
            <a:r>
              <a:rPr dirty="0" sz="1550" spc="25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dirty="0" sz="1550" spc="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devices.</a:t>
            </a:r>
            <a:endParaRPr sz="1550">
              <a:latin typeface="Times New Roman"/>
              <a:cs typeface="Times New Roman"/>
            </a:endParaRPr>
          </a:p>
          <a:p>
            <a:pPr indent="-146050" marL="158115" marR="10795">
              <a:lnSpc>
                <a:spcPct val="72100"/>
              </a:lnSpc>
              <a:spcBef>
                <a:spcPts val="620"/>
              </a:spcBef>
              <a:buAutoNum type="arabicPeriod"/>
              <a:tabLst>
                <a:tab algn="l" pos="167005"/>
              </a:tabLst>
            </a:pPr>
            <a:r>
              <a:rPr b="1"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Remote</a:t>
            </a:r>
            <a:r>
              <a:rPr b="1" dirty="0" sz="1550" spc="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b="1"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b="1" dirty="0" sz="1550" spc="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Control</a:t>
            </a:r>
            <a:r>
              <a:rPr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dirty="0" sz="1550" spc="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Implement</a:t>
            </a:r>
            <a:r>
              <a:rPr dirty="0" sz="1550" spc="2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50" spc="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ability</a:t>
            </a:r>
            <a:r>
              <a:rPr dirty="0" sz="1550" spc="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remotely</a:t>
            </a:r>
            <a:r>
              <a:rPr dirty="0" sz="1550" spc="2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monitor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control</a:t>
            </a:r>
            <a:r>
              <a:rPr dirty="0" sz="1550" spc="1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50" spc="1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air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purity</a:t>
            </a:r>
            <a:r>
              <a:rPr dirty="0" sz="1550" spc="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information</a:t>
            </a:r>
            <a:r>
              <a:rPr dirty="0" sz="1550" spc="2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through</a:t>
            </a:r>
            <a:r>
              <a:rPr dirty="0" sz="1550" spc="1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web</a:t>
            </a:r>
            <a:r>
              <a:rPr dirty="0" sz="1550" spc="1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interface</a:t>
            </a:r>
            <a:r>
              <a:rPr dirty="0" sz="1550" spc="20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550" spc="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mobile</a:t>
            </a:r>
            <a:r>
              <a:rPr dirty="0" sz="1550" spc="1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app.</a:t>
            </a:r>
            <a:endParaRPr sz="1550">
              <a:latin typeface="Times New Roman"/>
              <a:cs typeface="Times New Roman"/>
            </a:endParaRPr>
          </a:p>
          <a:p>
            <a:pPr indent="-146050" marL="158115" marR="17780">
              <a:lnSpc>
                <a:spcPct val="72100"/>
              </a:lnSpc>
              <a:spcBef>
                <a:spcPts val="620"/>
              </a:spcBef>
              <a:buAutoNum type="arabicPeriod"/>
              <a:tabLst>
                <a:tab algn="l" pos="167005"/>
              </a:tabLst>
            </a:pPr>
            <a:r>
              <a:rPr b="1"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Notifications</a:t>
            </a:r>
            <a:r>
              <a:rPr b="1" dirty="0" sz="1550" spc="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b="1" dirty="0" sz="155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b="1"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dirty="0" sz="1550" spc="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dirty="0" sz="1550" spc="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up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notifications</a:t>
            </a:r>
            <a:r>
              <a:rPr dirty="0" sz="1550" spc="1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dirty="0" sz="1550" spc="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155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notify</a:t>
            </a:r>
            <a:r>
              <a:rPr dirty="0" sz="1550" spc="1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maintenance </a:t>
            </a:r>
            <a:r>
              <a:rPr dirty="0" sz="1550" spc="-3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p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ersonnel</a:t>
            </a:r>
            <a:r>
              <a:rPr dirty="0" sz="1550" spc="2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55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administrators</a:t>
            </a:r>
            <a:r>
              <a:rPr dirty="0" sz="1550" spc="1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155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any</a:t>
            </a:r>
            <a:r>
              <a:rPr dirty="0" sz="1550" spc="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74151"/>
                </a:solidFill>
                <a:latin typeface="Times New Roman"/>
                <a:cs typeface="Times New Roman"/>
              </a:rPr>
              <a:t>issues</a:t>
            </a:r>
            <a:r>
              <a:rPr dirty="0" sz="1550" spc="1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155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anomalies</a:t>
            </a:r>
            <a:r>
              <a:rPr dirty="0" sz="1550" spc="1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155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1550" spc="1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device.</a:t>
            </a:r>
            <a:endParaRPr sz="1550">
              <a:latin typeface="Times New Roman"/>
              <a:cs typeface="Times New Roman"/>
            </a:endParaRPr>
          </a:p>
          <a:p>
            <a:pPr indent="-200660" marL="21272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algn="l" pos="213360"/>
              </a:tabLst>
            </a:pPr>
            <a:r>
              <a:rPr b="1"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Support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dirty="0" sz="1550" spc="1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5">
                <a:solidFill>
                  <a:srgbClr val="374151"/>
                </a:solidFill>
                <a:latin typeface="Times New Roman"/>
                <a:cs typeface="Times New Roman"/>
              </a:rPr>
              <a:t>Establish</a:t>
            </a:r>
            <a:r>
              <a:rPr dirty="0" sz="1550" spc="1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1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1550" spc="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15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dirty="0" sz="1550" spc="1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1550" spc="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regular</a:t>
            </a:r>
            <a:r>
              <a:rPr dirty="0" sz="1550" spc="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updates</a:t>
            </a:r>
            <a:r>
              <a:rPr dirty="0" sz="1550" spc="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1550" spc="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374151"/>
                </a:solidFill>
                <a:latin typeface="Times New Roman"/>
                <a:cs typeface="Times New Roman"/>
              </a:rPr>
              <a:t>troubleshooting.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790115" y="240598"/>
            <a:ext cx="2364571" cy="3759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1597660"/>
              </a:tabLst>
            </a:pPr>
            <a:r>
              <a:rPr dirty="0" sz="2300" spc="5">
                <a:latin typeface="Times New Roman"/>
                <a:cs typeface="Times New Roman"/>
              </a:rPr>
              <a:t>F</a:t>
            </a:r>
            <a:r>
              <a:rPr dirty="0" sz="2300" spc="-25">
                <a:latin typeface="Times New Roman"/>
                <a:cs typeface="Times New Roman"/>
              </a:rPr>
              <a:t>E</a:t>
            </a:r>
            <a:r>
              <a:rPr dirty="0" sz="2300" spc="-280">
                <a:latin typeface="Times New Roman"/>
                <a:cs typeface="Times New Roman"/>
              </a:rPr>
              <a:t>A</a:t>
            </a:r>
            <a:r>
              <a:rPr dirty="0" sz="2300" spc="-25">
                <a:latin typeface="Times New Roman"/>
                <a:cs typeface="Times New Roman"/>
              </a:rPr>
              <a:t>T</a:t>
            </a:r>
            <a:r>
              <a:rPr dirty="0" sz="2300" spc="5">
                <a:latin typeface="Times New Roman"/>
                <a:cs typeface="Times New Roman"/>
              </a:rPr>
              <a:t>U</a:t>
            </a:r>
            <a:r>
              <a:rPr dirty="0" sz="2300" spc="-5">
                <a:latin typeface="Times New Roman"/>
                <a:cs typeface="Times New Roman"/>
              </a:rPr>
              <a:t>R</a:t>
            </a:r>
            <a:r>
              <a:rPr dirty="0" sz="2300" spc="-25">
                <a:latin typeface="Times New Roman"/>
                <a:cs typeface="Times New Roman"/>
              </a:rPr>
              <a:t>E</a:t>
            </a:r>
            <a:r>
              <a:rPr dirty="0" sz="2300" spc="-5">
                <a:latin typeface="Times New Roman"/>
                <a:cs typeface="Times New Roman"/>
              </a:rPr>
              <a:t>S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5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580350" y="197600"/>
            <a:ext cx="5615550" cy="4349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5"/>
              <a:t>CODE</a:t>
            </a:r>
            <a:r>
              <a:rPr dirty="0" sz="2800" spc="-114"/>
              <a:t> </a:t>
            </a:r>
            <a:r>
              <a:rPr dirty="0" sz="2800" spc="-20"/>
              <a:t>IMPLEMENTATION:</a:t>
            </a:r>
            <a:endParaRPr sz="2800"/>
          </a:p>
        </p:txBody>
      </p:sp>
      <p:sp>
        <p:nvSpPr>
          <p:cNvPr id="1048599" name="object 3"/>
          <p:cNvSpPr txBox="1"/>
          <p:nvPr/>
        </p:nvSpPr>
        <p:spPr>
          <a:xfrm>
            <a:off x="1412887" y="741209"/>
            <a:ext cx="2437130" cy="3538601"/>
          </a:xfrm>
          <a:prstGeom prst="rect"/>
        </p:spPr>
        <p:txBody>
          <a:bodyPr bIns="0" lIns="0" rIns="0" rtlCol="0" tIns="62865" vert="horz" wrap="square">
            <a:spAutoFit/>
          </a:bodyPr>
          <a:p>
            <a:pPr indent="-146050" marL="1581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on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1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85">
                <a:latin typeface="Calibri"/>
                <a:cs typeface="Calibri"/>
              </a:rPr>
              <a:t> </a:t>
            </a:r>
            <a:r>
              <a:rPr dirty="0" sz="700" spc="-25">
                <a:latin typeface="Calibri"/>
                <a:cs typeface="Calibri"/>
              </a:rPr>
              <a:t>7</a:t>
            </a:r>
            <a:r>
              <a:rPr dirty="0" sz="700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46050" marL="15811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on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5">
                <a:latin typeface="Calibri"/>
                <a:cs typeface="Calibri"/>
              </a:rPr>
              <a:t> </a:t>
            </a:r>
            <a:r>
              <a:rPr dirty="0" sz="700" spc="-25">
                <a:latin typeface="Calibri"/>
                <a:cs typeface="Calibri"/>
              </a:rPr>
              <a:t>11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46050" marL="15811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on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b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5">
                <a:latin typeface="Calibri"/>
                <a:cs typeface="Calibri"/>
              </a:rPr>
              <a:t>ue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25">
                <a:latin typeface="Calibri"/>
                <a:cs typeface="Calibri"/>
              </a:rPr>
              <a:t>10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46050" marL="15811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-5">
                <a:latin typeface="Calibri"/>
                <a:cs typeface="Calibri"/>
              </a:rPr>
              <a:t>r</a:t>
            </a:r>
            <a:r>
              <a:rPr dirty="0" sz="700" spc="30">
                <a:latin typeface="Calibri"/>
                <a:cs typeface="Calibri"/>
              </a:rPr>
              <a:t>ee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25">
                <a:latin typeface="Calibri"/>
                <a:cs typeface="Calibri"/>
              </a:rPr>
              <a:t>9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700" spc="5"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  <a:p>
            <a:pPr indent="-146050" marL="15811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Define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pins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for</a:t>
            </a:r>
            <a:r>
              <a:rPr dirty="0" sz="700" spc="-7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noise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LED</a:t>
            </a:r>
            <a:r>
              <a:rPr dirty="0" sz="700" spc="-7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display</a:t>
            </a:r>
            <a:endParaRPr sz="700">
              <a:latin typeface="Calibri"/>
              <a:cs typeface="Calibri"/>
            </a:endParaRPr>
          </a:p>
          <a:p>
            <a:pPr indent="-146050" marL="15811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5">
                <a:latin typeface="Calibri"/>
                <a:cs typeface="Calibri"/>
              </a:rPr>
              <a:t>const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int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noiseLED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8;</a:t>
            </a:r>
            <a:r>
              <a:rPr dirty="0" sz="700" spc="3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You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can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use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any</a:t>
            </a:r>
            <a:r>
              <a:rPr dirty="0" sz="700" spc="-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available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digital</a:t>
            </a:r>
            <a:r>
              <a:rPr dirty="0" sz="700" spc="-85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pin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700" spc="5"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  <a:p>
            <a:pPr indent="-146050" marL="15811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10">
                <a:latin typeface="Calibri"/>
                <a:cs typeface="Calibri"/>
              </a:rPr>
              <a:t>v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tup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)</a:t>
            </a:r>
            <a:r>
              <a:rPr dirty="0" sz="700" spc="-4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{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10">
                <a:latin typeface="Calibri"/>
                <a:cs typeface="Calibri"/>
              </a:rPr>
              <a:t>/</a:t>
            </a:r>
            <a:r>
              <a:rPr dirty="0" sz="700" spc="5">
                <a:latin typeface="Calibri"/>
                <a:cs typeface="Calibri"/>
              </a:rPr>
              <a:t>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20">
                <a:latin typeface="Calibri"/>
                <a:cs typeface="Calibri"/>
              </a:rPr>
              <a:t>i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ze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>
                <a:latin typeface="Calibri"/>
                <a:cs typeface="Calibri"/>
              </a:rPr>
              <a:t>l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10">
                <a:latin typeface="Calibri"/>
                <a:cs typeface="Calibri"/>
              </a:rPr>
              <a:t>ommun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on: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Serial.begin(9600);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30">
                <a:latin typeface="Calibri"/>
                <a:cs typeface="Calibri"/>
              </a:rPr>
              <a:t>M</a:t>
            </a:r>
            <a:r>
              <a:rPr dirty="0" sz="700" spc="5">
                <a:latin typeface="Calibri"/>
                <a:cs typeface="Calibri"/>
              </a:rPr>
              <a:t>od</a:t>
            </a:r>
            <a:r>
              <a:rPr dirty="0" sz="700" spc="35">
                <a:latin typeface="Calibri"/>
                <a:cs typeface="Calibri"/>
              </a:rPr>
              <a:t>e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-5">
                <a:latin typeface="Calibri"/>
                <a:cs typeface="Calibri"/>
              </a:rPr>
              <a:t>r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 spc="10">
                <a:latin typeface="Calibri"/>
                <a:cs typeface="Calibri"/>
              </a:rPr>
              <a:t>d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15">
                <a:latin typeface="Calibri"/>
                <a:cs typeface="Calibri"/>
              </a:rPr>
              <a:t>P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30">
                <a:latin typeface="Calibri"/>
                <a:cs typeface="Calibri"/>
              </a:rPr>
              <a:t>M</a:t>
            </a:r>
            <a:r>
              <a:rPr dirty="0" sz="700" spc="5">
                <a:latin typeface="Calibri"/>
                <a:cs typeface="Calibri"/>
              </a:rPr>
              <a:t>od</a:t>
            </a:r>
            <a:r>
              <a:rPr dirty="0" sz="700" spc="35">
                <a:latin typeface="Calibri"/>
                <a:cs typeface="Calibri"/>
              </a:rPr>
              <a:t>e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10">
                <a:latin typeface="Calibri"/>
                <a:cs typeface="Calibri"/>
              </a:rPr>
              <a:t>b</a:t>
            </a:r>
            <a:r>
              <a:rPr dirty="0" sz="700" spc="-20">
                <a:latin typeface="Calibri"/>
                <a:cs typeface="Calibri"/>
              </a:rPr>
              <a:t>l</a:t>
            </a:r>
            <a:r>
              <a:rPr dirty="0" sz="700" spc="10">
                <a:latin typeface="Calibri"/>
                <a:cs typeface="Calibri"/>
              </a:rPr>
              <a:t>u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15">
                <a:latin typeface="Calibri"/>
                <a:cs typeface="Calibri"/>
              </a:rPr>
              <a:t>P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30">
                <a:latin typeface="Calibri"/>
                <a:cs typeface="Calibri"/>
              </a:rPr>
              <a:t>M</a:t>
            </a:r>
            <a:r>
              <a:rPr dirty="0" sz="700" spc="5">
                <a:latin typeface="Calibri"/>
                <a:cs typeface="Calibri"/>
              </a:rPr>
              <a:t>od</a:t>
            </a:r>
            <a:r>
              <a:rPr dirty="0" sz="700" spc="35">
                <a:latin typeface="Calibri"/>
                <a:cs typeface="Calibri"/>
              </a:rPr>
              <a:t>e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g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40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15">
                <a:latin typeface="Calibri"/>
                <a:cs typeface="Calibri"/>
              </a:rPr>
              <a:t>P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pinMode(noiseLED,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OUTPUT);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Set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noise</a:t>
            </a:r>
            <a:r>
              <a:rPr dirty="0" sz="700" spc="-3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LED</a:t>
            </a:r>
            <a:r>
              <a:rPr dirty="0" sz="700" spc="-7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pin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as </a:t>
            </a:r>
            <a:r>
              <a:rPr dirty="0" sz="700" spc="-5">
                <a:latin typeface="Calibri"/>
                <a:cs typeface="Calibri"/>
              </a:rPr>
              <a:t>OUTPUT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30">
                <a:latin typeface="Calibri"/>
                <a:cs typeface="Calibri"/>
              </a:rPr>
              <a:t>M</a:t>
            </a:r>
            <a:r>
              <a:rPr dirty="0" sz="700" spc="5">
                <a:latin typeface="Calibri"/>
                <a:cs typeface="Calibri"/>
              </a:rPr>
              <a:t>od</a:t>
            </a:r>
            <a:r>
              <a:rPr dirty="0" sz="700" spc="35">
                <a:latin typeface="Calibri"/>
                <a:cs typeface="Calibri"/>
              </a:rPr>
              <a:t>e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-25">
                <a:latin typeface="Calibri"/>
                <a:cs typeface="Calibri"/>
              </a:rPr>
              <a:t>3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15">
                <a:latin typeface="Calibri"/>
                <a:cs typeface="Calibri"/>
              </a:rPr>
              <a:t>P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46050" marL="15811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5">
                <a:latin typeface="Calibri"/>
                <a:cs typeface="Calibri"/>
              </a:rPr>
              <a:t>}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700" spc="5"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  <a:p>
            <a:pPr indent="-146050" marL="15811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 spc="10">
                <a:latin typeface="Calibri"/>
                <a:cs typeface="Calibri"/>
              </a:rPr>
              <a:t>v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5">
                <a:latin typeface="Calibri"/>
                <a:cs typeface="Calibri"/>
              </a:rPr>
              <a:t>oop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)</a:t>
            </a:r>
            <a:r>
              <a:rPr dirty="0" sz="700" spc="-4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{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10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25">
                <a:latin typeface="Calibri"/>
                <a:cs typeface="Calibri"/>
              </a:rPr>
              <a:t>(3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H</a:t>
            </a:r>
            <a:r>
              <a:rPr dirty="0" sz="700" spc="5">
                <a:latin typeface="Calibri"/>
                <a:cs typeface="Calibri"/>
              </a:rPr>
              <a:t>I</a:t>
            </a:r>
            <a:r>
              <a:rPr dirty="0" sz="700" spc="-15">
                <a:latin typeface="Calibri"/>
                <a:cs typeface="Calibri"/>
              </a:rPr>
              <a:t>G</a:t>
            </a:r>
            <a:r>
              <a:rPr dirty="0" sz="700" spc="-10">
                <a:latin typeface="Calibri"/>
                <a:cs typeface="Calibri"/>
              </a:rPr>
              <a:t>H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delay(1000)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10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25">
                <a:latin typeface="Calibri"/>
                <a:cs typeface="Calibri"/>
              </a:rPr>
              <a:t>(3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L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1435719" y="0"/>
            <a:ext cx="2984500" cy="4546218"/>
          </a:xfrm>
          <a:prstGeom prst="rect"/>
        </p:spPr>
        <p:txBody>
          <a:bodyPr bIns="0" lIns="0" rIns="0" rtlCol="0" tIns="63500" vert="horz" wrap="square">
            <a:spAutoFit/>
          </a:bodyPr>
          <a:p>
            <a:pPr indent="-146050" marL="15811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algn="l" pos="158750"/>
              </a:tabLst>
            </a:pPr>
            <a:r>
              <a:rPr dirty="0" sz="700">
                <a:latin typeface="Calibri"/>
                <a:cs typeface="Calibri"/>
              </a:rPr>
              <a:t>Delay(1000);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700" spc="5"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establish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variables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for</a:t>
            </a:r>
            <a:r>
              <a:rPr dirty="0" sz="700" spc="-7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duration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of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ping,</a:t>
            </a:r>
            <a:r>
              <a:rPr dirty="0" sz="700" spc="-5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and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distance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result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10">
                <a:latin typeface="Calibri"/>
                <a:cs typeface="Calibri"/>
              </a:rPr>
              <a:t>/</a:t>
            </a:r>
            <a:r>
              <a:rPr dirty="0" sz="700" spc="5">
                <a:latin typeface="Calibri"/>
                <a:cs typeface="Calibri"/>
              </a:rPr>
              <a:t>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h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s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5">
                <a:latin typeface="Calibri"/>
                <a:cs typeface="Calibri"/>
              </a:rPr>
              <a:t>nd</a:t>
            </a:r>
            <a:r>
              <a:rPr dirty="0" sz="700" spc="-45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nt</a:t>
            </a:r>
            <a:r>
              <a:rPr dirty="0" sz="700" spc="20">
                <a:latin typeface="Calibri"/>
                <a:cs typeface="Calibri"/>
              </a:rPr>
              <a:t>i</a:t>
            </a:r>
            <a:r>
              <a:rPr dirty="0" sz="700" spc="10">
                <a:latin typeface="Calibri"/>
                <a:cs typeface="Calibri"/>
              </a:rPr>
              <a:t>m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15">
                <a:latin typeface="Calibri"/>
                <a:cs typeface="Calibri"/>
              </a:rPr>
              <a:t>s</a:t>
            </a:r>
            <a:r>
              <a:rPr dirty="0" sz="700">
                <a:latin typeface="Calibri"/>
                <a:cs typeface="Calibri"/>
              </a:rPr>
              <a:t>: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5">
                <a:latin typeface="Calibri"/>
                <a:cs typeface="Calibri"/>
              </a:rPr>
              <a:t>ong</a:t>
            </a:r>
            <a:r>
              <a:rPr dirty="0" sz="700" spc="-7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du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20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on,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h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40">
                <a:latin typeface="Calibri"/>
                <a:cs typeface="Calibri"/>
              </a:rPr>
              <a:t>s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m;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The</a:t>
            </a:r>
            <a:r>
              <a:rPr dirty="0" sz="700" spc="10">
                <a:latin typeface="Calibri"/>
                <a:cs typeface="Calibri"/>
              </a:rPr>
              <a:t> PING)))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is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triggered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by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</a:t>
            </a:r>
            <a:r>
              <a:rPr dirty="0" sz="700" spc="-7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HIGH</a:t>
            </a:r>
            <a:r>
              <a:rPr dirty="0" sz="700" spc="-3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pulse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of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2 or</a:t>
            </a:r>
            <a:r>
              <a:rPr dirty="0" sz="700" spc="-2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more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microseconds.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Give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</a:t>
            </a:r>
            <a:r>
              <a:rPr dirty="0" sz="700" spc="2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short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LOW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pulse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beforehand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to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ensure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</a:t>
            </a:r>
            <a:r>
              <a:rPr dirty="0" sz="700" spc="-7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clean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HIGH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pulse: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pinMode(pingPin,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OUTPUT);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10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20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-3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10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L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delayMicroseconds(2);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10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20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-3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10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H</a:t>
            </a:r>
            <a:r>
              <a:rPr dirty="0" sz="700" spc="5">
                <a:latin typeface="Calibri"/>
                <a:cs typeface="Calibri"/>
              </a:rPr>
              <a:t>I</a:t>
            </a:r>
            <a:r>
              <a:rPr dirty="0" sz="700" spc="-15">
                <a:latin typeface="Calibri"/>
                <a:cs typeface="Calibri"/>
              </a:rPr>
              <a:t>G</a:t>
            </a:r>
            <a:r>
              <a:rPr dirty="0" sz="700" spc="-10">
                <a:latin typeface="Calibri"/>
                <a:cs typeface="Calibri"/>
              </a:rPr>
              <a:t>H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delayMicroseconds(5);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10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20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g</a:t>
            </a:r>
            <a:r>
              <a:rPr dirty="0" sz="700" spc="-3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10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L</a:t>
            </a:r>
            <a:r>
              <a:rPr dirty="0" sz="700" spc="10">
                <a:latin typeface="Calibri"/>
                <a:cs typeface="Calibri"/>
              </a:rPr>
              <a:t>O</a:t>
            </a:r>
            <a:r>
              <a:rPr dirty="0" sz="700" spc="-5">
                <a:latin typeface="Calibri"/>
                <a:cs typeface="Calibri"/>
              </a:rPr>
              <a:t>W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700" spc="5"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  <a:p>
            <a:pPr indent="-188595" marL="20066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The</a:t>
            </a:r>
            <a:r>
              <a:rPr dirty="0" sz="700" spc="1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same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pin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is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used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to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read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signal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from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PING))):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</a:t>
            </a:r>
            <a:r>
              <a:rPr dirty="0" sz="700" spc="-7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HIGH</a:t>
            </a:r>
            <a:r>
              <a:rPr dirty="0" sz="700" spc="1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pulse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//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whose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duration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is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time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20">
                <a:latin typeface="Calibri"/>
                <a:cs typeface="Calibri"/>
              </a:rPr>
              <a:t>(in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microseconds)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from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sending</a:t>
            </a:r>
            <a:r>
              <a:rPr dirty="0" sz="700" spc="-7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of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0">
                <a:latin typeface="Calibri"/>
                <a:cs typeface="Calibri"/>
              </a:rPr>
              <a:t>ping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10">
                <a:latin typeface="Calibri"/>
                <a:cs typeface="Calibri"/>
              </a:rPr>
              <a:t>/</a:t>
            </a:r>
            <a:r>
              <a:rPr dirty="0" sz="700" spc="5">
                <a:latin typeface="Calibri"/>
                <a:cs typeface="Calibri"/>
              </a:rPr>
              <a:t>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to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pt</a:t>
            </a:r>
            <a:r>
              <a:rPr dirty="0" sz="700" spc="20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on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of</a:t>
            </a:r>
            <a:r>
              <a:rPr dirty="0" sz="700" spc="-45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ts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ho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20">
                <a:latin typeface="Calibri"/>
                <a:cs typeface="Calibri"/>
              </a:rPr>
              <a:t>f</a:t>
            </a:r>
            <a:r>
              <a:rPr dirty="0" sz="700" spc="5">
                <a:latin typeface="Calibri"/>
                <a:cs typeface="Calibri"/>
              </a:rPr>
              <a:t>f</a:t>
            </a:r>
            <a:r>
              <a:rPr dirty="0" sz="700" spc="-4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of</a:t>
            </a:r>
            <a:r>
              <a:rPr dirty="0" sz="700" spc="-45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ob</a:t>
            </a:r>
            <a:r>
              <a:rPr dirty="0" sz="700" spc="15">
                <a:latin typeface="Calibri"/>
                <a:cs typeface="Calibri"/>
              </a:rPr>
              <a:t>j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t.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30">
                <a:latin typeface="Calibri"/>
                <a:cs typeface="Calibri"/>
              </a:rPr>
              <a:t>M</a:t>
            </a:r>
            <a:r>
              <a:rPr dirty="0" sz="700" spc="5">
                <a:latin typeface="Calibri"/>
                <a:cs typeface="Calibri"/>
              </a:rPr>
              <a:t>od</a:t>
            </a:r>
            <a:r>
              <a:rPr dirty="0" sz="700" spc="35">
                <a:latin typeface="Calibri"/>
                <a:cs typeface="Calibri"/>
              </a:rPr>
              <a:t>e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50">
                <a:latin typeface="Calibri"/>
                <a:cs typeface="Calibri"/>
              </a:rPr>
              <a:t>g</a:t>
            </a:r>
            <a:r>
              <a:rPr dirty="0" sz="700" spc="15">
                <a:latin typeface="Calibri"/>
                <a:cs typeface="Calibri"/>
              </a:rPr>
              <a:t>P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15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INP</a:t>
            </a:r>
            <a:r>
              <a:rPr dirty="0" sz="700" spc="-20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duration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3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pulseIn(pingPin,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HIGH);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700" spc="5"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  <a:p>
            <a:pPr indent="-188595" marL="20066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10">
                <a:latin typeface="Calibri"/>
                <a:cs typeface="Calibri"/>
              </a:rPr>
              <a:t>/</a:t>
            </a:r>
            <a:r>
              <a:rPr dirty="0" sz="700" spc="5">
                <a:latin typeface="Calibri"/>
                <a:cs typeface="Calibri"/>
              </a:rPr>
              <a:t>/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on</a:t>
            </a:r>
            <a:r>
              <a:rPr dirty="0" sz="700" spc="15">
                <a:latin typeface="Calibri"/>
                <a:cs typeface="Calibri"/>
              </a:rPr>
              <a:t>v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6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the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20">
                <a:latin typeface="Calibri"/>
                <a:cs typeface="Calibri"/>
              </a:rPr>
              <a:t>i</a:t>
            </a:r>
            <a:r>
              <a:rPr dirty="0" sz="700" spc="10">
                <a:latin typeface="Calibri"/>
                <a:cs typeface="Calibri"/>
              </a:rPr>
              <a:t>me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nto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a</a:t>
            </a:r>
            <a:r>
              <a:rPr dirty="0" sz="700" spc="-2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d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h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s</a:t>
            </a:r>
            <a:r>
              <a:rPr dirty="0" sz="700" spc="-60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8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m</a:t>
            </a:r>
            <a:r>
              <a:rPr dirty="0" sz="700" spc="20">
                <a:latin typeface="Calibri"/>
                <a:cs typeface="Calibri"/>
              </a:rPr>
              <a:t>i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ond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-15">
                <a:latin typeface="Calibri"/>
                <a:cs typeface="Calibri"/>
              </a:rPr>
              <a:t>T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5">
                <a:latin typeface="Calibri"/>
                <a:cs typeface="Calibri"/>
              </a:rPr>
              <a:t>I</a:t>
            </a:r>
            <a:r>
              <a:rPr dirty="0" sz="700" spc="-40">
                <a:latin typeface="Calibri"/>
                <a:cs typeface="Calibri"/>
              </a:rPr>
              <a:t>n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h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25">
                <a:latin typeface="Calibri"/>
                <a:cs typeface="Calibri"/>
              </a:rPr>
              <a:t>s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-40">
                <a:latin typeface="Calibri"/>
                <a:cs typeface="Calibri"/>
              </a:rPr>
              <a:t>d</a:t>
            </a:r>
            <a:r>
              <a:rPr dirty="0" sz="700" spc="5">
                <a:latin typeface="Calibri"/>
                <a:cs typeface="Calibri"/>
              </a:rPr>
              <a:t>u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on</a:t>
            </a:r>
            <a:r>
              <a:rPr dirty="0" sz="700" spc="-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15">
                <a:latin typeface="Calibri"/>
                <a:cs typeface="Calibri"/>
              </a:rPr>
              <a:t>m</a:t>
            </a:r>
            <a:r>
              <a:rPr dirty="0" sz="700" spc="-15">
                <a:latin typeface="Calibri"/>
                <a:cs typeface="Calibri"/>
              </a:rPr>
              <a:t> </a:t>
            </a:r>
            <a:r>
              <a:rPr dirty="0" sz="700" spc="5">
                <a:latin typeface="Calibri"/>
                <a:cs typeface="Calibri"/>
              </a:rPr>
              <a:t>=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15">
                <a:latin typeface="Calibri"/>
                <a:cs typeface="Calibri"/>
              </a:rPr>
              <a:t>m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-5">
                <a:latin typeface="Calibri"/>
                <a:cs typeface="Calibri"/>
              </a:rPr>
              <a:t>r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10">
                <a:latin typeface="Calibri"/>
                <a:cs typeface="Calibri"/>
              </a:rPr>
              <a:t>s</a:t>
            </a:r>
            <a:r>
              <a:rPr dirty="0" sz="700" spc="30">
                <a:latin typeface="Calibri"/>
                <a:cs typeface="Calibri"/>
              </a:rPr>
              <a:t>e</a:t>
            </a:r>
            <a:r>
              <a:rPr dirty="0" sz="700" spc="-15">
                <a:latin typeface="Calibri"/>
                <a:cs typeface="Calibri"/>
              </a:rPr>
              <a:t>c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10">
                <a:latin typeface="Calibri"/>
                <a:cs typeface="Calibri"/>
              </a:rPr>
              <a:t>nds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5">
                <a:latin typeface="Calibri"/>
                <a:cs typeface="Calibri"/>
              </a:rPr>
              <a:t>C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 spc="10">
                <a:latin typeface="Calibri"/>
                <a:cs typeface="Calibri"/>
              </a:rPr>
              <a:t>n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15">
                <a:latin typeface="Calibri"/>
                <a:cs typeface="Calibri"/>
              </a:rPr>
              <a:t>m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20">
                <a:latin typeface="Calibri"/>
                <a:cs typeface="Calibri"/>
              </a:rPr>
              <a:t>e</a:t>
            </a:r>
            <a:r>
              <a:rPr dirty="0" sz="700" spc="-5">
                <a:latin typeface="Calibri"/>
                <a:cs typeface="Calibri"/>
              </a:rPr>
              <a:t>r</a:t>
            </a:r>
            <a:r>
              <a:rPr dirty="0" sz="700" spc="-15">
                <a:latin typeface="Calibri"/>
                <a:cs typeface="Calibri"/>
              </a:rPr>
              <a:t>s</a:t>
            </a:r>
            <a:r>
              <a:rPr dirty="0" sz="700" spc="25">
                <a:latin typeface="Calibri"/>
                <a:cs typeface="Calibri"/>
              </a:rPr>
              <a:t>(</a:t>
            </a:r>
            <a:r>
              <a:rPr dirty="0" sz="700" spc="-40">
                <a:latin typeface="Calibri"/>
                <a:cs typeface="Calibri"/>
              </a:rPr>
              <a:t>d</a:t>
            </a:r>
            <a:r>
              <a:rPr dirty="0" sz="700" spc="10">
                <a:latin typeface="Calibri"/>
                <a:cs typeface="Calibri"/>
              </a:rPr>
              <a:t>u</a:t>
            </a:r>
            <a:r>
              <a:rPr dirty="0" sz="700" spc="-5">
                <a:latin typeface="Calibri"/>
                <a:cs typeface="Calibri"/>
              </a:rPr>
              <a:t>ra</a:t>
            </a:r>
            <a:r>
              <a:rPr dirty="0" sz="700" spc="5">
                <a:latin typeface="Calibri"/>
                <a:cs typeface="Calibri"/>
              </a:rPr>
              <a:t>t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o</a:t>
            </a:r>
            <a:r>
              <a:rPr dirty="0" sz="700" spc="10">
                <a:latin typeface="Calibri"/>
                <a:cs typeface="Calibri"/>
              </a:rPr>
              <a:t>n</a:t>
            </a:r>
            <a:r>
              <a:rPr dirty="0" sz="700" spc="-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Serial.print(inches);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S</a:t>
            </a:r>
            <a:r>
              <a:rPr dirty="0" sz="700" spc="25">
                <a:latin typeface="Calibri"/>
                <a:cs typeface="Calibri"/>
              </a:rPr>
              <a:t>e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-5">
                <a:latin typeface="Calibri"/>
                <a:cs typeface="Calibri"/>
              </a:rPr>
              <a:t>a</a:t>
            </a:r>
            <a:r>
              <a:rPr dirty="0" sz="700" spc="25">
                <a:latin typeface="Calibri"/>
                <a:cs typeface="Calibri"/>
              </a:rPr>
              <a:t>l</a:t>
            </a:r>
            <a:r>
              <a:rPr dirty="0" sz="700" spc="5">
                <a:latin typeface="Calibri"/>
                <a:cs typeface="Calibri"/>
              </a:rPr>
              <a:t>.</a:t>
            </a:r>
            <a:r>
              <a:rPr dirty="0" sz="700" spc="5">
                <a:latin typeface="Calibri"/>
                <a:cs typeface="Calibri"/>
              </a:rPr>
              <a:t>p</a:t>
            </a:r>
            <a:r>
              <a:rPr dirty="0" sz="700" spc="-10">
                <a:latin typeface="Calibri"/>
                <a:cs typeface="Calibri"/>
              </a:rPr>
              <a:t>r</a:t>
            </a:r>
            <a:r>
              <a:rPr dirty="0" sz="700" spc="-25">
                <a:latin typeface="Calibri"/>
                <a:cs typeface="Calibri"/>
              </a:rPr>
              <a:t>i</a:t>
            </a:r>
            <a:r>
              <a:rPr dirty="0" sz="700" spc="5">
                <a:latin typeface="Calibri"/>
                <a:cs typeface="Calibri"/>
              </a:rPr>
              <a:t>nt</a:t>
            </a:r>
            <a:r>
              <a:rPr dirty="0" sz="700" spc="-25">
                <a:latin typeface="Calibri"/>
                <a:cs typeface="Calibri"/>
              </a:rPr>
              <a:t>(</a:t>
            </a:r>
            <a:r>
              <a:rPr dirty="0" sz="700" spc="-10">
                <a:latin typeface="Calibri"/>
                <a:cs typeface="Calibri"/>
              </a:rPr>
              <a:t>“</a:t>
            </a:r>
            <a:r>
              <a:rPr dirty="0" sz="700" spc="25">
                <a:latin typeface="Calibri"/>
                <a:cs typeface="Calibri"/>
              </a:rPr>
              <a:t>i</a:t>
            </a:r>
            <a:r>
              <a:rPr dirty="0" sz="700" spc="-40">
                <a:latin typeface="Calibri"/>
                <a:cs typeface="Calibri"/>
              </a:rPr>
              <a:t>n</a:t>
            </a:r>
            <a:r>
              <a:rPr dirty="0" sz="700">
                <a:latin typeface="Calibri"/>
                <a:cs typeface="Calibri"/>
              </a:rPr>
              <a:t>,</a:t>
            </a:r>
            <a:r>
              <a:rPr dirty="0" sz="700" spc="-55">
                <a:latin typeface="Calibri"/>
                <a:cs typeface="Calibri"/>
              </a:rPr>
              <a:t> </a:t>
            </a:r>
            <a:r>
              <a:rPr dirty="0" sz="700" spc="-10">
                <a:latin typeface="Calibri"/>
                <a:cs typeface="Calibri"/>
              </a:rPr>
              <a:t>“</a:t>
            </a:r>
            <a:r>
              <a:rPr dirty="0" sz="700" spc="25">
                <a:latin typeface="Calibri"/>
                <a:cs typeface="Calibri"/>
              </a:rPr>
              <a:t>)</a:t>
            </a:r>
            <a:r>
              <a:rPr dirty="0" sz="700" spc="5">
                <a:latin typeface="Calibri"/>
                <a:cs typeface="Calibri"/>
              </a:rPr>
              <a:t>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Serial.print(cm);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>
                <a:latin typeface="Calibri"/>
                <a:cs typeface="Calibri"/>
              </a:rPr>
              <a:t>Serial.print(“cm”);</a:t>
            </a:r>
            <a:endParaRPr sz="700">
              <a:latin typeface="Calibri"/>
              <a:cs typeface="Calibri"/>
            </a:endParaRPr>
          </a:p>
          <a:p>
            <a:pPr indent="-188595" marL="20066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algn="l" pos="200660"/>
                <a:tab algn="l" pos="201295"/>
              </a:tabLst>
            </a:pPr>
            <a:r>
              <a:rPr dirty="0" sz="700" spc="5">
                <a:latin typeface="Calibri"/>
                <a:cs typeface="Calibri"/>
              </a:rPr>
              <a:t>Serial.println();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1433937" y="0"/>
            <a:ext cx="3670935" cy="48971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9075" marL="2311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algn="l" pos="231140"/>
                <a:tab algn="l" pos="231775"/>
              </a:tabLst>
            </a:pP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5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 spc="-65">
                <a:latin typeface="Calibri"/>
                <a:cs typeface="Calibri"/>
              </a:rPr>
              <a:t>W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-5">
                <a:latin typeface="Calibri"/>
                <a:cs typeface="Calibri"/>
              </a:rPr>
              <a:t>e</a:t>
            </a:r>
            <a:r>
              <a:rPr dirty="0" sz="1150" spc="-15">
                <a:latin typeface="Calibri"/>
                <a:cs typeface="Calibri"/>
              </a:rPr>
              <a:t>(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>
                <a:latin typeface="Calibri"/>
                <a:cs typeface="Calibri"/>
              </a:rPr>
              <a:t>e</a:t>
            </a:r>
            <a:r>
              <a:rPr dirty="0" sz="1150" spc="20">
                <a:latin typeface="Calibri"/>
                <a:cs typeface="Calibri"/>
              </a:rPr>
              <a:t>d</a:t>
            </a:r>
            <a:r>
              <a:rPr dirty="0" sz="1150">
                <a:latin typeface="Calibri"/>
                <a:cs typeface="Calibri"/>
              </a:rPr>
              <a:t>,</a:t>
            </a:r>
            <a:r>
              <a:rPr dirty="0" sz="1150" spc="-7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cm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 spc="-70">
                <a:latin typeface="Calibri"/>
                <a:cs typeface="Calibri"/>
              </a:rPr>
              <a:t>W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10">
                <a:latin typeface="Calibri"/>
                <a:cs typeface="Calibri"/>
              </a:rPr>
              <a:t>e</a:t>
            </a:r>
            <a:r>
              <a:rPr dirty="0" sz="1150" spc="-15">
                <a:latin typeface="Calibri"/>
                <a:cs typeface="Calibri"/>
              </a:rPr>
              <a:t>(</a:t>
            </a:r>
            <a:r>
              <a:rPr dirty="0" sz="1150" spc="15">
                <a:latin typeface="Calibri"/>
                <a:cs typeface="Calibri"/>
              </a:rPr>
              <a:t>b</a:t>
            </a:r>
            <a:r>
              <a:rPr dirty="0" sz="1150" spc="20">
                <a:latin typeface="Calibri"/>
                <a:cs typeface="Calibri"/>
              </a:rPr>
              <a:t>l</a:t>
            </a:r>
            <a:r>
              <a:rPr dirty="0" sz="1150" spc="15">
                <a:latin typeface="Calibri"/>
                <a:cs typeface="Calibri"/>
              </a:rPr>
              <a:t>u</a:t>
            </a:r>
            <a:r>
              <a:rPr dirty="0" sz="1150">
                <a:latin typeface="Calibri"/>
                <a:cs typeface="Calibri"/>
              </a:rPr>
              <a:t>e,</a:t>
            </a:r>
            <a:r>
              <a:rPr dirty="0" sz="1150" spc="-114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25</a:t>
            </a:r>
            <a:r>
              <a:rPr dirty="0" sz="1150">
                <a:latin typeface="Calibri"/>
                <a:cs typeface="Calibri"/>
              </a:rPr>
              <a:t>5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–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cm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 spc="-70">
                <a:latin typeface="Calibri"/>
                <a:cs typeface="Calibri"/>
              </a:rPr>
              <a:t>W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10">
                <a:latin typeface="Calibri"/>
                <a:cs typeface="Calibri"/>
              </a:rPr>
              <a:t>e</a:t>
            </a:r>
            <a:r>
              <a:rPr dirty="0" sz="1150" spc="-15">
                <a:latin typeface="Calibri"/>
                <a:cs typeface="Calibri"/>
              </a:rPr>
              <a:t>(g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>
                <a:latin typeface="Calibri"/>
                <a:cs typeface="Calibri"/>
              </a:rPr>
              <a:t>ee</a:t>
            </a:r>
            <a:r>
              <a:rPr dirty="0" sz="1150" spc="20">
                <a:latin typeface="Calibri"/>
                <a:cs typeface="Calibri"/>
              </a:rPr>
              <a:t>n</a:t>
            </a:r>
            <a:r>
              <a:rPr dirty="0" sz="1150">
                <a:latin typeface="Calibri"/>
                <a:cs typeface="Calibri"/>
              </a:rPr>
              <a:t>,</a:t>
            </a:r>
            <a:r>
              <a:rPr dirty="0" sz="1150" spc="-70">
                <a:latin typeface="Calibri"/>
                <a:cs typeface="Calibri"/>
              </a:rPr>
              <a:t> 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-10">
                <a:latin typeface="Calibri"/>
                <a:cs typeface="Calibri"/>
              </a:rPr>
              <a:t>c</a:t>
            </a:r>
            <a:r>
              <a:rPr dirty="0" sz="1150" spc="15">
                <a:latin typeface="Calibri"/>
                <a:cs typeface="Calibri"/>
              </a:rPr>
              <a:t>h</a:t>
            </a:r>
            <a:r>
              <a:rPr dirty="0" sz="1150">
                <a:latin typeface="Calibri"/>
                <a:cs typeface="Calibri"/>
              </a:rPr>
              <a:t>e</a:t>
            </a:r>
            <a:r>
              <a:rPr dirty="0" sz="1150" spc="-20">
                <a:latin typeface="Calibri"/>
                <a:cs typeface="Calibri"/>
              </a:rPr>
              <a:t>s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else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{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 spc="-70">
                <a:latin typeface="Calibri"/>
                <a:cs typeface="Calibri"/>
              </a:rPr>
              <a:t>W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10">
                <a:latin typeface="Calibri"/>
                <a:cs typeface="Calibri"/>
              </a:rPr>
              <a:t>e</a:t>
            </a:r>
            <a:r>
              <a:rPr dirty="0" sz="1150" spc="-15">
                <a:latin typeface="Calibri"/>
                <a:cs typeface="Calibri"/>
              </a:rPr>
              <a:t>(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>
                <a:latin typeface="Calibri"/>
                <a:cs typeface="Calibri"/>
              </a:rPr>
              <a:t>e</a:t>
            </a:r>
            <a:r>
              <a:rPr dirty="0" sz="1150" spc="15">
                <a:latin typeface="Calibri"/>
                <a:cs typeface="Calibri"/>
              </a:rPr>
              <a:t>d</a:t>
            </a:r>
            <a:r>
              <a:rPr dirty="0" sz="1150">
                <a:latin typeface="Calibri"/>
                <a:cs typeface="Calibri"/>
              </a:rPr>
              <a:t>,</a:t>
            </a:r>
            <a:r>
              <a:rPr dirty="0" sz="1150" spc="-7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0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ts val="1360"/>
              </a:lnSpc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 spc="-70">
                <a:latin typeface="Calibri"/>
                <a:cs typeface="Calibri"/>
              </a:rPr>
              <a:t>W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10">
                <a:latin typeface="Calibri"/>
                <a:cs typeface="Calibri"/>
              </a:rPr>
              <a:t>e</a:t>
            </a:r>
            <a:r>
              <a:rPr dirty="0" sz="1150" spc="-15">
                <a:latin typeface="Calibri"/>
                <a:cs typeface="Calibri"/>
              </a:rPr>
              <a:t>(</a:t>
            </a:r>
            <a:r>
              <a:rPr dirty="0" sz="1150" spc="15">
                <a:latin typeface="Calibri"/>
                <a:cs typeface="Calibri"/>
              </a:rPr>
              <a:t>b</a:t>
            </a:r>
            <a:r>
              <a:rPr dirty="0" sz="1150" spc="20">
                <a:latin typeface="Calibri"/>
                <a:cs typeface="Calibri"/>
              </a:rPr>
              <a:t>l</a:t>
            </a:r>
            <a:r>
              <a:rPr dirty="0" sz="1150" spc="15">
                <a:latin typeface="Calibri"/>
                <a:cs typeface="Calibri"/>
              </a:rPr>
              <a:t>u</a:t>
            </a:r>
            <a:r>
              <a:rPr dirty="0" sz="1150">
                <a:latin typeface="Calibri"/>
                <a:cs typeface="Calibri"/>
              </a:rPr>
              <a:t>e,</a:t>
            </a:r>
            <a:r>
              <a:rPr dirty="0" sz="1150" spc="-114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0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 spc="-70">
                <a:latin typeface="Calibri"/>
                <a:cs typeface="Calibri"/>
              </a:rPr>
              <a:t>W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10">
                <a:latin typeface="Calibri"/>
                <a:cs typeface="Calibri"/>
              </a:rPr>
              <a:t>e</a:t>
            </a:r>
            <a:r>
              <a:rPr dirty="0" sz="1150" spc="-15">
                <a:latin typeface="Calibri"/>
                <a:cs typeface="Calibri"/>
              </a:rPr>
              <a:t>(g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>
                <a:latin typeface="Calibri"/>
                <a:cs typeface="Calibri"/>
              </a:rPr>
              <a:t>ee</a:t>
            </a:r>
            <a:r>
              <a:rPr dirty="0" sz="1150" spc="20">
                <a:latin typeface="Calibri"/>
                <a:cs typeface="Calibri"/>
              </a:rPr>
              <a:t>n</a:t>
            </a:r>
            <a:r>
              <a:rPr dirty="0" sz="1150">
                <a:latin typeface="Calibri"/>
                <a:cs typeface="Calibri"/>
              </a:rPr>
              <a:t>,</a:t>
            </a:r>
            <a:r>
              <a:rPr dirty="0" sz="1150" spc="-7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0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-70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s</a:t>
            </a:r>
            <a:r>
              <a:rPr dirty="0" sz="1150" spc="15">
                <a:latin typeface="Calibri"/>
                <a:cs typeface="Calibri"/>
              </a:rPr>
              <a:t>ound</a:t>
            </a:r>
            <a:r>
              <a:rPr dirty="0" sz="1150" spc="-5">
                <a:latin typeface="Calibri"/>
                <a:cs typeface="Calibri"/>
              </a:rPr>
              <a:t>Le</a:t>
            </a:r>
            <a:r>
              <a:rPr dirty="0" sz="1150" spc="5">
                <a:latin typeface="Calibri"/>
                <a:cs typeface="Calibri"/>
              </a:rPr>
              <a:t>v</a:t>
            </a:r>
            <a:r>
              <a:rPr dirty="0" sz="1150">
                <a:latin typeface="Calibri"/>
                <a:cs typeface="Calibri"/>
              </a:rPr>
              <a:t>el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=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 spc="20">
                <a:latin typeface="Calibri"/>
                <a:cs typeface="Calibri"/>
              </a:rPr>
              <a:t>al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15">
                <a:latin typeface="Calibri"/>
                <a:cs typeface="Calibri"/>
              </a:rPr>
              <a:t>g</a:t>
            </a:r>
            <a:r>
              <a:rPr dirty="0" sz="1150">
                <a:latin typeface="Calibri"/>
                <a:cs typeface="Calibri"/>
              </a:rPr>
              <a:t>Re</a:t>
            </a:r>
            <a:r>
              <a:rPr dirty="0" sz="1150" spc="20">
                <a:latin typeface="Calibri"/>
                <a:cs typeface="Calibri"/>
              </a:rPr>
              <a:t>a</a:t>
            </a:r>
            <a:r>
              <a:rPr dirty="0" sz="1150" spc="25">
                <a:latin typeface="Calibri"/>
                <a:cs typeface="Calibri"/>
              </a:rPr>
              <a:t>d</a:t>
            </a:r>
            <a:r>
              <a:rPr dirty="0" sz="1150" spc="-15">
                <a:latin typeface="Calibri"/>
                <a:cs typeface="Calibri"/>
              </a:rPr>
              <a:t>(</a:t>
            </a:r>
            <a:r>
              <a:rPr dirty="0" sz="1150" spc="5">
                <a:latin typeface="Calibri"/>
                <a:cs typeface="Calibri"/>
              </a:rPr>
              <a:t>A</a:t>
            </a:r>
            <a:r>
              <a:rPr dirty="0" sz="1150" spc="-10">
                <a:latin typeface="Calibri"/>
                <a:cs typeface="Calibri"/>
              </a:rPr>
              <a:t>0</a:t>
            </a:r>
            <a:r>
              <a:rPr dirty="0" sz="1150" spc="-15">
                <a:latin typeface="Calibri"/>
                <a:cs typeface="Calibri"/>
              </a:rPr>
              <a:t>)</a:t>
            </a:r>
            <a:r>
              <a:rPr dirty="0" sz="1150"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 spc="10">
                <a:latin typeface="Calibri"/>
                <a:cs typeface="Calibri"/>
              </a:rPr>
              <a:t>if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(soundLevel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&gt;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200)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{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//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Adjust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this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threshold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as</a:t>
            </a:r>
            <a:r>
              <a:rPr dirty="0" sz="1150" spc="-45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needed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ts val="1360"/>
              </a:lnSpc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-5">
                <a:latin typeface="Calibri"/>
                <a:cs typeface="Calibri"/>
              </a:rPr>
              <a:t>digitalWrite(noiseLED,</a:t>
            </a:r>
            <a:r>
              <a:rPr dirty="0" sz="1150" spc="-1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HIGH);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//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Turn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on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the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noise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LED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else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{</a:t>
            </a:r>
            <a:endParaRPr sz="1150">
              <a:latin typeface="Calibri"/>
              <a:cs typeface="Calibri"/>
            </a:endParaRPr>
          </a:p>
          <a:p>
            <a:pPr indent="-352425" marL="36449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364490"/>
                <a:tab algn="l" pos="365125"/>
              </a:tabLst>
            </a:pPr>
            <a:r>
              <a:rPr dirty="0" sz="1150" spc="-5">
                <a:latin typeface="Calibri"/>
                <a:cs typeface="Calibri"/>
              </a:rPr>
              <a:t>digitalWrite(noiseLED,</a:t>
            </a:r>
            <a:r>
              <a:rPr dirty="0" sz="1150" spc="-120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LOW);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//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Turn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off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the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 spc="5">
                <a:latin typeface="Calibri"/>
                <a:cs typeface="Calibri"/>
              </a:rPr>
              <a:t>noise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LED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  <a:spcBef>
                <a:spcPts val="10"/>
              </a:spcBef>
            </a:pPr>
            <a:r>
              <a:rPr dirty="0" sz="1150">
                <a:latin typeface="Arial MT"/>
                <a:cs typeface="Arial MT"/>
              </a:rPr>
              <a:t>•</a:t>
            </a:r>
            <a:endParaRPr sz="1150">
              <a:latin typeface="Arial MT"/>
              <a:cs typeface="Arial MT"/>
            </a:endParaRPr>
          </a:p>
          <a:p>
            <a:pPr indent="-285750" marL="297815">
              <a:lnSpc>
                <a:spcPts val="1360"/>
              </a:lnSpc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>
                <a:latin typeface="Calibri"/>
                <a:cs typeface="Calibri"/>
              </a:rPr>
              <a:t>delay(100);</a:t>
            </a:r>
            <a:endParaRPr sz="1150">
              <a:latin typeface="Calibri"/>
              <a:cs typeface="Calibri"/>
            </a:endParaRPr>
          </a:p>
          <a:p>
            <a:pPr indent="-219075" marL="23114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231140"/>
                <a:tab algn="l" pos="231775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latin typeface="Arial MT"/>
                <a:cs typeface="Arial MT"/>
              </a:rPr>
              <a:t>•</a:t>
            </a:r>
            <a:endParaRPr sz="1150">
              <a:latin typeface="Arial MT"/>
              <a:cs typeface="Arial MT"/>
            </a:endParaRPr>
          </a:p>
          <a:p>
            <a:pPr indent="-219075" marL="23114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231140"/>
                <a:tab algn="l" pos="231775"/>
              </a:tabLst>
            </a:pPr>
            <a:r>
              <a:rPr dirty="0" sz="1150" spc="10">
                <a:latin typeface="Calibri"/>
                <a:cs typeface="Calibri"/>
              </a:rPr>
              <a:t>l</a:t>
            </a:r>
            <a:r>
              <a:rPr dirty="0" sz="1150" spc="10">
                <a:latin typeface="Calibri"/>
                <a:cs typeface="Calibri"/>
              </a:rPr>
              <a:t>ong</a:t>
            </a:r>
            <a:r>
              <a:rPr dirty="0" sz="1150" spc="-25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microsecondsToInches(long</a:t>
            </a:r>
            <a:r>
              <a:rPr dirty="0" sz="1150" spc="-13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microseconds)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{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ts val="1360"/>
              </a:lnSpc>
              <a:spcBef>
                <a:spcPts val="5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 spc="-5">
                <a:latin typeface="Calibri"/>
                <a:cs typeface="Calibri"/>
              </a:rPr>
              <a:t>return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microseconds</a:t>
            </a:r>
            <a:r>
              <a:rPr dirty="0" sz="1150" spc="-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/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74</a:t>
            </a:r>
            <a:r>
              <a:rPr dirty="0" sz="1150">
                <a:latin typeface="Calibri"/>
                <a:cs typeface="Calibri"/>
              </a:rPr>
              <a:t> /</a:t>
            </a:r>
            <a:r>
              <a:rPr dirty="0" sz="1150" spc="-5">
                <a:latin typeface="Calibri"/>
                <a:cs typeface="Calibri"/>
              </a:rPr>
              <a:t> 2;</a:t>
            </a:r>
            <a:endParaRPr sz="1150">
              <a:latin typeface="Calibri"/>
              <a:cs typeface="Calibri"/>
            </a:endParaRPr>
          </a:p>
          <a:p>
            <a:pPr indent="-219075" marL="231140">
              <a:lnSpc>
                <a:spcPts val="1360"/>
              </a:lnSpc>
              <a:buFont typeface="Arial MT"/>
              <a:buChar char="•"/>
              <a:tabLst>
                <a:tab algn="l" pos="231140"/>
                <a:tab algn="l" pos="231775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50">
                <a:latin typeface="Arial MT"/>
                <a:cs typeface="Arial MT"/>
              </a:rPr>
              <a:t>•</a:t>
            </a:r>
            <a:endParaRPr sz="1150">
              <a:latin typeface="Arial MT"/>
              <a:cs typeface="Arial MT"/>
            </a:endParaRPr>
          </a:p>
          <a:p>
            <a:pPr indent="-219075" marL="23114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231140"/>
                <a:tab algn="l" pos="231775"/>
              </a:tabLst>
            </a:pPr>
            <a:r>
              <a:rPr dirty="0" sz="1150" spc="20">
                <a:latin typeface="Calibri"/>
                <a:cs typeface="Calibri"/>
              </a:rPr>
              <a:t>l</a:t>
            </a:r>
            <a:r>
              <a:rPr dirty="0" sz="1150" spc="15">
                <a:latin typeface="Calibri"/>
                <a:cs typeface="Calibri"/>
              </a:rPr>
              <a:t>on</a:t>
            </a:r>
            <a:r>
              <a:rPr dirty="0" sz="1150">
                <a:latin typeface="Calibri"/>
                <a:cs typeface="Calibri"/>
              </a:rPr>
              <a:t>g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 spc="-10">
                <a:latin typeface="Calibri"/>
                <a:cs typeface="Calibri"/>
              </a:rPr>
              <a:t>c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20">
                <a:latin typeface="Calibri"/>
                <a:cs typeface="Calibri"/>
              </a:rPr>
              <a:t>s</a:t>
            </a:r>
            <a:r>
              <a:rPr dirty="0" sz="1150">
                <a:latin typeface="Calibri"/>
                <a:cs typeface="Calibri"/>
              </a:rPr>
              <a:t>e</a:t>
            </a:r>
            <a:r>
              <a:rPr dirty="0" sz="1150" spc="-10">
                <a:latin typeface="Calibri"/>
                <a:cs typeface="Calibri"/>
              </a:rPr>
              <a:t>c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15">
                <a:latin typeface="Calibri"/>
                <a:cs typeface="Calibri"/>
              </a:rPr>
              <a:t>nd</a:t>
            </a:r>
            <a:r>
              <a:rPr dirty="0" sz="1150" spc="-20">
                <a:latin typeface="Calibri"/>
                <a:cs typeface="Calibri"/>
              </a:rPr>
              <a:t>s</a:t>
            </a:r>
            <a:r>
              <a:rPr dirty="0" sz="1150" spc="-85">
                <a:latin typeface="Calibri"/>
                <a:cs typeface="Calibri"/>
              </a:rPr>
              <a:t>T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5">
                <a:latin typeface="Calibri"/>
                <a:cs typeface="Calibri"/>
              </a:rPr>
              <a:t>C</a:t>
            </a:r>
            <a:r>
              <a:rPr dirty="0" sz="1150">
                <a:latin typeface="Calibri"/>
                <a:cs typeface="Calibri"/>
              </a:rPr>
              <a:t>e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>
                <a:latin typeface="Calibri"/>
                <a:cs typeface="Calibri"/>
              </a:rPr>
              <a:t>t</a:t>
            </a:r>
            <a:r>
              <a:rPr dirty="0" sz="1150" spc="15">
                <a:latin typeface="Calibri"/>
                <a:cs typeface="Calibri"/>
              </a:rPr>
              <a:t>i</a:t>
            </a:r>
            <a:r>
              <a:rPr dirty="0" sz="1150" spc="-10">
                <a:latin typeface="Calibri"/>
                <a:cs typeface="Calibri"/>
              </a:rPr>
              <a:t>m</a:t>
            </a:r>
            <a:r>
              <a:rPr dirty="0" sz="1150">
                <a:latin typeface="Calibri"/>
                <a:cs typeface="Calibri"/>
              </a:rPr>
              <a:t>ete</a:t>
            </a:r>
            <a:r>
              <a:rPr dirty="0" sz="1150" spc="-65">
                <a:latin typeface="Calibri"/>
                <a:cs typeface="Calibri"/>
              </a:rPr>
              <a:t>r</a:t>
            </a:r>
            <a:r>
              <a:rPr dirty="0" sz="1150" spc="-5">
                <a:latin typeface="Calibri"/>
                <a:cs typeface="Calibri"/>
              </a:rPr>
              <a:t>s</a:t>
            </a:r>
            <a:r>
              <a:rPr dirty="0" sz="1150" spc="-15">
                <a:latin typeface="Calibri"/>
                <a:cs typeface="Calibri"/>
              </a:rPr>
              <a:t>(</a:t>
            </a:r>
            <a:r>
              <a:rPr dirty="0" sz="1150" spc="20">
                <a:latin typeface="Calibri"/>
                <a:cs typeface="Calibri"/>
              </a:rPr>
              <a:t>l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15">
                <a:latin typeface="Calibri"/>
                <a:cs typeface="Calibri"/>
              </a:rPr>
              <a:t>n</a:t>
            </a:r>
            <a:r>
              <a:rPr dirty="0" sz="1150">
                <a:latin typeface="Calibri"/>
                <a:cs typeface="Calibri"/>
              </a:rPr>
              <a:t>g</a:t>
            </a:r>
            <a:r>
              <a:rPr dirty="0" sz="1150" spc="-13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m</a:t>
            </a:r>
            <a:r>
              <a:rPr dirty="0" sz="1150" spc="20">
                <a:latin typeface="Calibri"/>
                <a:cs typeface="Calibri"/>
              </a:rPr>
              <a:t>i</a:t>
            </a:r>
            <a:r>
              <a:rPr dirty="0" sz="1150" spc="-10">
                <a:latin typeface="Calibri"/>
                <a:cs typeface="Calibri"/>
              </a:rPr>
              <a:t>c</a:t>
            </a:r>
            <a:r>
              <a:rPr dirty="0" sz="1150" spc="-20">
                <a:latin typeface="Calibri"/>
                <a:cs typeface="Calibri"/>
              </a:rPr>
              <a:t>r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-20">
                <a:latin typeface="Calibri"/>
                <a:cs typeface="Calibri"/>
              </a:rPr>
              <a:t>s</a:t>
            </a:r>
            <a:r>
              <a:rPr dirty="0" sz="1150">
                <a:latin typeface="Calibri"/>
                <a:cs typeface="Calibri"/>
              </a:rPr>
              <a:t>e</a:t>
            </a:r>
            <a:r>
              <a:rPr dirty="0" sz="1150" spc="-10">
                <a:latin typeface="Calibri"/>
                <a:cs typeface="Calibri"/>
              </a:rPr>
              <a:t>c</a:t>
            </a:r>
            <a:r>
              <a:rPr dirty="0" sz="1150" spc="10">
                <a:latin typeface="Calibri"/>
                <a:cs typeface="Calibri"/>
              </a:rPr>
              <a:t>o</a:t>
            </a:r>
            <a:r>
              <a:rPr dirty="0" sz="1150" spc="15">
                <a:latin typeface="Calibri"/>
                <a:cs typeface="Calibri"/>
              </a:rPr>
              <a:t>nd</a:t>
            </a:r>
            <a:r>
              <a:rPr dirty="0" sz="1150" spc="-20">
                <a:latin typeface="Calibri"/>
                <a:cs typeface="Calibri"/>
              </a:rPr>
              <a:t>s</a:t>
            </a:r>
            <a:r>
              <a:rPr dirty="0" sz="1150">
                <a:latin typeface="Calibri"/>
                <a:cs typeface="Calibri"/>
              </a:rPr>
              <a:t>)</a:t>
            </a:r>
            <a:r>
              <a:rPr dirty="0" sz="1150" spc="-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{</a:t>
            </a:r>
            <a:endParaRPr sz="1150">
              <a:latin typeface="Calibri"/>
              <a:cs typeface="Calibri"/>
            </a:endParaRPr>
          </a:p>
          <a:p>
            <a:pPr indent="-285750" marL="297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297815"/>
                <a:tab algn="l" pos="298450"/>
              </a:tabLst>
            </a:pPr>
            <a:r>
              <a:rPr dirty="0" sz="1150" spc="-5">
                <a:latin typeface="Calibri"/>
                <a:cs typeface="Calibri"/>
              </a:rPr>
              <a:t>return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microseconds</a:t>
            </a:r>
            <a:r>
              <a:rPr dirty="0" sz="1150" spc="-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/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 spc="-5">
                <a:latin typeface="Calibri"/>
                <a:cs typeface="Calibri"/>
              </a:rPr>
              <a:t>29</a:t>
            </a:r>
            <a:r>
              <a:rPr dirty="0" sz="1150">
                <a:latin typeface="Calibri"/>
                <a:cs typeface="Calibri"/>
              </a:rPr>
              <a:t> /</a:t>
            </a:r>
            <a:r>
              <a:rPr dirty="0" sz="1150" spc="-5">
                <a:latin typeface="Calibri"/>
                <a:cs typeface="Calibri"/>
              </a:rPr>
              <a:t> 2;</a:t>
            </a:r>
            <a:endParaRPr sz="1150">
              <a:latin typeface="Calibri"/>
              <a:cs typeface="Calibri"/>
            </a:endParaRPr>
          </a:p>
          <a:p>
            <a:pPr indent="-219075" marL="23114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algn="l" pos="231140"/>
                <a:tab algn="l" pos="231775"/>
              </a:tabLst>
            </a:pPr>
            <a:r>
              <a:rPr dirty="0" sz="1150">
                <a:latin typeface="Calibri"/>
                <a:cs typeface="Calibri"/>
              </a:rPr>
              <a:t>}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580350" y="383813"/>
            <a:ext cx="5662814" cy="4349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15"/>
              <a:t>S</a:t>
            </a:r>
            <a:r>
              <a:rPr dirty="0" sz="2800" spc="-20"/>
              <a:t>I</a:t>
            </a:r>
            <a:r>
              <a:rPr dirty="0" sz="2800" spc="20"/>
              <a:t>M</a:t>
            </a:r>
            <a:r>
              <a:rPr dirty="0" sz="2800" spc="35"/>
              <a:t>U</a:t>
            </a:r>
            <a:r>
              <a:rPr dirty="0" sz="2800" spc="20"/>
              <a:t>L</a:t>
            </a:r>
            <a:r>
              <a:rPr dirty="0" sz="2800" spc="-245"/>
              <a:t>A</a:t>
            </a:r>
            <a:r>
              <a:rPr dirty="0" sz="2800" spc="25"/>
              <a:t>T</a:t>
            </a:r>
            <a:r>
              <a:rPr dirty="0" sz="2800" spc="-20"/>
              <a:t>I</a:t>
            </a:r>
            <a:r>
              <a:rPr dirty="0" sz="2800" spc="25"/>
              <a:t>O</a:t>
            </a:r>
            <a:r>
              <a:rPr dirty="0" sz="2800" spc="15"/>
              <a:t>N</a:t>
            </a:r>
            <a:r>
              <a:rPr dirty="0" sz="2800" spc="-140"/>
              <a:t> </a:t>
            </a:r>
            <a:r>
              <a:rPr dirty="0" sz="2800" spc="20"/>
              <a:t>V</a:t>
            </a:r>
            <a:r>
              <a:rPr dirty="0" sz="2800" spc="-20"/>
              <a:t>I</a:t>
            </a:r>
            <a:r>
              <a:rPr dirty="0" sz="2800" spc="15"/>
              <a:t>D</a:t>
            </a:r>
            <a:r>
              <a:rPr dirty="0" sz="2800" spc="-25"/>
              <a:t>E</a:t>
            </a:r>
            <a:r>
              <a:rPr dirty="0" sz="2800" spc="25"/>
              <a:t>O</a:t>
            </a:r>
            <a:r>
              <a:rPr dirty="0" sz="2800" spc="5"/>
              <a:t>:</a:t>
            </a:r>
            <a:endParaRPr sz="2800"/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1210" y="1165860"/>
            <a:ext cx="5549979" cy="277498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22127PC95I</dc:creator>
  <dcterms:created xsi:type="dcterms:W3CDTF">2023-10-31T22:45:56Z</dcterms:created>
  <dcterms:modified xsi:type="dcterms:W3CDTF">2023-11-01T09:56:48Z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LastSaved">
    <vt:filetime>2023-11-01T00:00:00Z</vt:filetime>
  </property>
  <property fmtid="{D5CDD505-2E9C-101B-9397-08002B2CF9AE}" pid="4" name="ICV">
    <vt:lpwstr>07765a6a134748748e557577b05dedb3</vt:lpwstr>
  </property>
</Properties>
</file>