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85" r:id="rId3"/>
    <p:sldId id="260" r:id="rId4"/>
    <p:sldId id="267" r:id="rId5"/>
    <p:sldId id="271" r:id="rId6"/>
    <p:sldId id="274" r:id="rId7"/>
    <p:sldId id="280" r:id="rId8"/>
    <p:sldId id="283" r:id="rId9"/>
    <p:sldId id="264" r:id="rId10"/>
    <p:sldId id="268" r:id="rId11"/>
    <p:sldId id="269" r:id="rId12"/>
    <p:sldId id="272" r:id="rId13"/>
    <p:sldId id="282" r:id="rId14"/>
    <p:sldId id="286" r:id="rId15"/>
    <p:sldId id="263" r:id="rId16"/>
    <p:sldId id="266" r:id="rId17"/>
    <p:sldId id="279" r:id="rId18"/>
    <p:sldId id="281" r:id="rId19"/>
    <p:sldId id="261" r:id="rId20"/>
    <p:sldId id="262" r:id="rId21"/>
    <p:sldId id="287" r:id="rId22"/>
    <p:sldId id="276" r:id="rId23"/>
    <p:sldId id="277" r:id="rId24"/>
    <p:sldId id="284"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showGuides="1">
      <p:cViewPr varScale="1">
        <p:scale>
          <a:sx n="104" d="100"/>
          <a:sy n="104" d="100"/>
        </p:scale>
        <p:origin x="792" y="11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t>2021/5/1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t>‹#›</a:t>
            </a:fld>
            <a:endParaRPr lang="zh-CN" altLang="en-US"/>
          </a:p>
        </p:txBody>
      </p:sp>
    </p:spTree>
    <p:extLst>
      <p:ext uri="{BB962C8B-B14F-4D97-AF65-F5344CB8AC3E}">
        <p14:creationId xmlns:p14="http://schemas.microsoft.com/office/powerpoint/2010/main" val="310530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a:t>
            </a:fld>
            <a:endParaRPr lang="zh-CN" altLang="en-US"/>
          </a:p>
        </p:txBody>
      </p:sp>
    </p:spTree>
    <p:extLst>
      <p:ext uri="{BB962C8B-B14F-4D97-AF65-F5344CB8AC3E}">
        <p14:creationId xmlns:p14="http://schemas.microsoft.com/office/powerpoint/2010/main" val="16744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10</a:t>
            </a:fld>
            <a:endParaRPr lang="zh-CN" altLang="en-US"/>
          </a:p>
        </p:txBody>
      </p:sp>
    </p:spTree>
    <p:extLst>
      <p:ext uri="{BB962C8B-B14F-4D97-AF65-F5344CB8AC3E}">
        <p14:creationId xmlns:p14="http://schemas.microsoft.com/office/powerpoint/2010/main" val="3852062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11</a:t>
            </a:fld>
            <a:endParaRPr lang="zh-CN" altLang="en-US"/>
          </a:p>
        </p:txBody>
      </p:sp>
    </p:spTree>
    <p:extLst>
      <p:ext uri="{BB962C8B-B14F-4D97-AF65-F5344CB8AC3E}">
        <p14:creationId xmlns:p14="http://schemas.microsoft.com/office/powerpoint/2010/main" val="4259649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12</a:t>
            </a:fld>
            <a:endParaRPr lang="zh-CN" altLang="en-US"/>
          </a:p>
        </p:txBody>
      </p:sp>
    </p:spTree>
    <p:extLst>
      <p:ext uri="{BB962C8B-B14F-4D97-AF65-F5344CB8AC3E}">
        <p14:creationId xmlns:p14="http://schemas.microsoft.com/office/powerpoint/2010/main" val="3104402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13</a:t>
            </a:fld>
            <a:endParaRPr lang="zh-CN" altLang="en-US"/>
          </a:p>
        </p:txBody>
      </p:sp>
    </p:spTree>
    <p:extLst>
      <p:ext uri="{BB962C8B-B14F-4D97-AF65-F5344CB8AC3E}">
        <p14:creationId xmlns:p14="http://schemas.microsoft.com/office/powerpoint/2010/main" val="156067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14</a:t>
            </a:fld>
            <a:endParaRPr lang="zh-CN" altLang="en-US"/>
          </a:p>
        </p:txBody>
      </p:sp>
    </p:spTree>
    <p:extLst>
      <p:ext uri="{BB962C8B-B14F-4D97-AF65-F5344CB8AC3E}">
        <p14:creationId xmlns:p14="http://schemas.microsoft.com/office/powerpoint/2010/main" val="1236783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15</a:t>
            </a:fld>
            <a:endParaRPr lang="zh-CN" altLang="en-US"/>
          </a:p>
        </p:txBody>
      </p:sp>
    </p:spTree>
    <p:extLst>
      <p:ext uri="{BB962C8B-B14F-4D97-AF65-F5344CB8AC3E}">
        <p14:creationId xmlns:p14="http://schemas.microsoft.com/office/powerpoint/2010/main" val="1316967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16</a:t>
            </a:fld>
            <a:endParaRPr lang="zh-CN" altLang="en-US"/>
          </a:p>
        </p:txBody>
      </p:sp>
    </p:spTree>
    <p:extLst>
      <p:ext uri="{BB962C8B-B14F-4D97-AF65-F5344CB8AC3E}">
        <p14:creationId xmlns:p14="http://schemas.microsoft.com/office/powerpoint/2010/main" val="3399893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17</a:t>
            </a:fld>
            <a:endParaRPr lang="zh-CN" altLang="en-US"/>
          </a:p>
        </p:txBody>
      </p:sp>
    </p:spTree>
    <p:extLst>
      <p:ext uri="{BB962C8B-B14F-4D97-AF65-F5344CB8AC3E}">
        <p14:creationId xmlns:p14="http://schemas.microsoft.com/office/powerpoint/2010/main" val="2982098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未來展望及結論</a:t>
            </a:r>
          </a:p>
          <a:p>
            <a:r>
              <a:rPr lang="zh-TW" altLang="en-US" dirty="0"/>
              <a:t> 這次的發想起源搭了最近討論及爭論度很高的議題</a:t>
            </a:r>
            <a:r>
              <a:rPr lang="en-US" altLang="zh-TW" dirty="0"/>
              <a:t>—</a:t>
            </a:r>
            <a:r>
              <a:rPr lang="zh-TW" altLang="en-US" dirty="0"/>
              <a:t>福島核廢水排入海洋的順風車，勢必會對海洋造成或多或少的影響，所以以海洋為主角著手探討。但是，我們的想法是，倘若這樣的概念確實能夠付諸實行、技術在逐步的發展下也足夠成熟，那是不是有機會擴增範圍，將這樣的想法技術套用到其他層面，例如：套用到大氣循環之中，利用某種觀測的方式偵測污染物或是病菌病毒擴散的來源、來向、去向、擴散程度</a:t>
            </a:r>
            <a:r>
              <a:rPr lang="en-US" altLang="zh-TW" dirty="0"/>
              <a:t>(</a:t>
            </a:r>
            <a:r>
              <a:rPr lang="zh-TW" altLang="en-US" dirty="0"/>
              <a:t>梯度、旋度、散度</a:t>
            </a:r>
            <a:r>
              <a:rPr lang="en-US" altLang="zh-TW" dirty="0"/>
              <a:t>)</a:t>
            </a:r>
            <a:r>
              <a:rPr lang="zh-TW" altLang="en-US" dirty="0"/>
              <a:t>，預先採取防範措施。而這樣的技術可以不侷限於自身國家區域，更可以一步步建立洲際甚至全球的系統，在系統檢測到異常數據資料分析後，立即主動對將遭受威脅的國家、區域發送緊急通知。這樣的做法一舉多得：首先是合乎本次主題的環境永續，如果知道來源，可以做到改善及緩和，盡可能地避免對大自然環境的傷害及其反嗜的結果，促進我們人類和自然環境的和諧相處及和平；再來，這樣的概念如果能夠成功施行的話，能夠確實做到預防勝於治療，就可以避免傷害造成後，需要待在自家中居家隔離、避免與群眾接觸、空氣品質不佳等必須足不出戶的不適感或是出不了門而因此無法參加集會會議、購買生活必需品的不便利，反過來說即是便利生活；最後，這樣的功效不但利己而且利人，可以讓世界看到有這樣的一股力量正在幫助大家趨吉避凶、幫助大家變得更好，即看見台灣。</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18</a:t>
            </a:fld>
            <a:endParaRPr lang="zh-CN" altLang="en-US"/>
          </a:p>
        </p:txBody>
      </p:sp>
    </p:spTree>
    <p:extLst>
      <p:ext uri="{BB962C8B-B14F-4D97-AF65-F5344CB8AC3E}">
        <p14:creationId xmlns:p14="http://schemas.microsoft.com/office/powerpoint/2010/main" val="4229217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19</a:t>
            </a:fld>
            <a:endParaRPr lang="zh-CN" altLang="en-US"/>
          </a:p>
        </p:txBody>
      </p:sp>
    </p:spTree>
    <p:extLst>
      <p:ext uri="{BB962C8B-B14F-4D97-AF65-F5344CB8AC3E}">
        <p14:creationId xmlns:p14="http://schemas.microsoft.com/office/powerpoint/2010/main" val="4051836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前言</a:t>
            </a:r>
          </a:p>
          <a:p>
            <a:r>
              <a:rPr lang="zh-TW" altLang="en-US" dirty="0"/>
              <a:t> 太空發展，無庸置疑是近年來各國舉手投足致力發展的重點項目，不論是基於對於探索未知的好奇心抑或人類們正在尋求第二棲息地，在太空中的一小步都彷彿是人類的一大步。然而，無可避免的是不可計數的金錢和精力的投入，在普及於大眾生活前，老百姓們似乎會覺得那一切都離自己很遙遠，不是需要付出高額成本代價，就是技術尚未成熟。今天介紹的主題 </a:t>
            </a:r>
            <a:r>
              <a:rPr lang="en-US" altLang="zh-TW" dirty="0"/>
              <a:t>— </a:t>
            </a:r>
            <a:r>
              <a:rPr lang="zh-TW" altLang="en-US" dirty="0"/>
              <a:t>環境永續，就想把各位與太空之間的連結拉的近些，讓太空發展在各位心中不再是那麼觸不可及、最熟悉的陌生人。</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2</a:t>
            </a:fld>
            <a:endParaRPr lang="zh-CN" altLang="en-US"/>
          </a:p>
        </p:txBody>
      </p:sp>
    </p:spTree>
    <p:extLst>
      <p:ext uri="{BB962C8B-B14F-4D97-AF65-F5344CB8AC3E}">
        <p14:creationId xmlns:p14="http://schemas.microsoft.com/office/powerpoint/2010/main" val="1140387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20</a:t>
            </a:fld>
            <a:endParaRPr lang="zh-CN" altLang="en-US"/>
          </a:p>
        </p:txBody>
      </p:sp>
    </p:spTree>
    <p:extLst>
      <p:ext uri="{BB962C8B-B14F-4D97-AF65-F5344CB8AC3E}">
        <p14:creationId xmlns:p14="http://schemas.microsoft.com/office/powerpoint/2010/main" val="2905666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21</a:t>
            </a:fld>
            <a:endParaRPr lang="zh-CN" altLang="en-US"/>
          </a:p>
        </p:txBody>
      </p:sp>
    </p:spTree>
    <p:extLst>
      <p:ext uri="{BB962C8B-B14F-4D97-AF65-F5344CB8AC3E}">
        <p14:creationId xmlns:p14="http://schemas.microsoft.com/office/powerpoint/2010/main" val="90383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22</a:t>
            </a:fld>
            <a:endParaRPr lang="zh-CN" altLang="en-US"/>
          </a:p>
        </p:txBody>
      </p:sp>
    </p:spTree>
    <p:extLst>
      <p:ext uri="{BB962C8B-B14F-4D97-AF65-F5344CB8AC3E}">
        <p14:creationId xmlns:p14="http://schemas.microsoft.com/office/powerpoint/2010/main" val="1153384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23</a:t>
            </a:fld>
            <a:endParaRPr lang="zh-CN" altLang="en-US"/>
          </a:p>
        </p:txBody>
      </p:sp>
    </p:spTree>
    <p:extLst>
      <p:ext uri="{BB962C8B-B14F-4D97-AF65-F5344CB8AC3E}">
        <p14:creationId xmlns:p14="http://schemas.microsoft.com/office/powerpoint/2010/main" val="221213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24</a:t>
            </a:fld>
            <a:endParaRPr lang="zh-CN" altLang="en-US"/>
          </a:p>
        </p:txBody>
      </p:sp>
    </p:spTree>
    <p:extLst>
      <p:ext uri="{BB962C8B-B14F-4D97-AF65-F5344CB8AC3E}">
        <p14:creationId xmlns:p14="http://schemas.microsoft.com/office/powerpoint/2010/main" val="11786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3</a:t>
            </a:fld>
            <a:endParaRPr lang="zh-CN" altLang="en-US"/>
          </a:p>
        </p:txBody>
      </p:sp>
    </p:spTree>
    <p:extLst>
      <p:ext uri="{BB962C8B-B14F-4D97-AF65-F5344CB8AC3E}">
        <p14:creationId xmlns:p14="http://schemas.microsoft.com/office/powerpoint/2010/main" val="1830097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動機與概念構想</a:t>
            </a:r>
          </a:p>
          <a:p>
            <a:r>
              <a:rPr lang="zh-TW" altLang="en-US" dirty="0"/>
              <a:t> 近來熱議紛紛的話題 </a:t>
            </a:r>
            <a:r>
              <a:rPr lang="en-US" altLang="zh-TW" dirty="0"/>
              <a:t>— </a:t>
            </a:r>
            <a:r>
              <a:rPr lang="zh-TW" altLang="en-US" dirty="0"/>
              <a:t>福島核廢水及將排入大海中。當大量核廢水一旦進入海洋，影響的不僅僅是日本附近的海域，其隨著洋流的循環、潮汐的漲退，將會對全球造成巨大的衝擊。甚至有專家提出根據模擬的估計，不出一年的時間，就會對台灣造成影響。然而，環境無時不刻在變動，模擬只能根據我們往昔的經驗暨環境循環的特性做出最可能的“推測”。而此次概念構想是期望在</a:t>
            </a:r>
            <a:r>
              <a:rPr lang="en-US" altLang="zh-TW" dirty="0"/>
              <a:t>5G</a:t>
            </a:r>
            <a:r>
              <a:rPr lang="zh-TW" altLang="en-US" dirty="0"/>
              <a:t>甚至</a:t>
            </a:r>
            <a:r>
              <a:rPr lang="en-US" altLang="zh-TW" dirty="0"/>
              <a:t>6G</a:t>
            </a:r>
            <a:r>
              <a:rPr lang="zh-TW" altLang="en-US" dirty="0"/>
              <a:t>網路發展的相輔下，在海洋中架設</a:t>
            </a:r>
            <a:r>
              <a:rPr lang="en-US" altLang="zh-TW" dirty="0"/>
              <a:t>IOT</a:t>
            </a:r>
            <a:r>
              <a:rPr lang="zh-TW" altLang="en-US" dirty="0"/>
              <a:t>模式監測點，做到即時觀測並回傳資料至衛星，透過衛星迅速判讀數據並分析，以「零死角」、「零時差」的資訊傳輸效率，立即對即將遭受危害或影響的地區或國家發出警訊，使其能夠提前做好防範準備，降低災害或折損，此概念恰可促成聯合國大會於</a:t>
            </a:r>
            <a:r>
              <a:rPr lang="en-US" altLang="zh-TW" dirty="0"/>
              <a:t>2015</a:t>
            </a:r>
            <a:r>
              <a:rPr lang="zh-TW" altLang="en-US" dirty="0"/>
              <a:t>年提出期能於</a:t>
            </a:r>
            <a:r>
              <a:rPr lang="en-US" altLang="zh-TW" dirty="0"/>
              <a:t>2030</a:t>
            </a:r>
            <a:r>
              <a:rPr lang="zh-TW" altLang="en-US" dirty="0"/>
              <a:t>年前達成的</a:t>
            </a:r>
            <a:r>
              <a:rPr lang="en-US" altLang="zh-TW" dirty="0"/>
              <a:t>SDGS (Sustainable Development Goals)</a:t>
            </a:r>
            <a:r>
              <a:rPr lang="zh-TW" altLang="en-US" dirty="0"/>
              <a:t>永續發展的目標。同時為了做到所謂的「零死角」，其中融入「太空衛星工廠」的概念，內涵是當衛星發射的同時攜帶一內裝有衛星製造所需材料的夾艙或機構，當衛星進入軌道開始運行之後，所攜帶的夾艙或機構開始進行小型衛星體的複製製造，並根據計算後在運行到特定位置後將其釋出，往後不斷反覆操作此過程。當衛星體達到一定數量時便可達到「零死角」。</a:t>
            </a:r>
            <a:endParaRPr lang="zh-CN" altLang="en-US" dirty="0"/>
          </a:p>
        </p:txBody>
      </p:sp>
      <p:sp>
        <p:nvSpPr>
          <p:cNvPr id="4" name="灯片编号占位符 3"/>
          <p:cNvSpPr>
            <a:spLocks noGrp="1"/>
          </p:cNvSpPr>
          <p:nvPr>
            <p:ph type="sldNum" sz="quarter" idx="10"/>
          </p:nvPr>
        </p:nvSpPr>
        <p:spPr/>
        <p:txBody>
          <a:bodyPr/>
          <a:lstStyle/>
          <a:p>
            <a:fld id="{3478A948-9DDE-4D71-BE98-DB3674A98521}" type="slidenum">
              <a:rPr lang="zh-CN" altLang="en-US" smtClean="0"/>
              <a:t>4</a:t>
            </a:fld>
            <a:endParaRPr lang="zh-CN" altLang="en-US"/>
          </a:p>
        </p:txBody>
      </p:sp>
    </p:spTree>
    <p:extLst>
      <p:ext uri="{BB962C8B-B14F-4D97-AF65-F5344CB8AC3E}">
        <p14:creationId xmlns:p14="http://schemas.microsoft.com/office/powerpoint/2010/main" val="323228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5</a:t>
            </a:fld>
            <a:endParaRPr lang="zh-CN" altLang="en-US"/>
          </a:p>
        </p:txBody>
      </p:sp>
    </p:spTree>
    <p:extLst>
      <p:ext uri="{BB962C8B-B14F-4D97-AF65-F5344CB8AC3E}">
        <p14:creationId xmlns:p14="http://schemas.microsoft.com/office/powerpoint/2010/main" val="11510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6</a:t>
            </a:fld>
            <a:endParaRPr lang="zh-CN" altLang="en-US"/>
          </a:p>
        </p:txBody>
      </p:sp>
    </p:spTree>
    <p:extLst>
      <p:ext uri="{BB962C8B-B14F-4D97-AF65-F5344CB8AC3E}">
        <p14:creationId xmlns:p14="http://schemas.microsoft.com/office/powerpoint/2010/main" val="2063219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7</a:t>
            </a:fld>
            <a:endParaRPr lang="zh-CN" altLang="en-US"/>
          </a:p>
        </p:txBody>
      </p:sp>
    </p:spTree>
    <p:extLst>
      <p:ext uri="{BB962C8B-B14F-4D97-AF65-F5344CB8AC3E}">
        <p14:creationId xmlns:p14="http://schemas.microsoft.com/office/powerpoint/2010/main" val="418492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8</a:t>
            </a:fld>
            <a:endParaRPr lang="zh-CN" altLang="en-US"/>
          </a:p>
        </p:txBody>
      </p:sp>
    </p:spTree>
    <p:extLst>
      <p:ext uri="{BB962C8B-B14F-4D97-AF65-F5344CB8AC3E}">
        <p14:creationId xmlns:p14="http://schemas.microsoft.com/office/powerpoint/2010/main" val="257435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t>9</a:t>
            </a:fld>
            <a:endParaRPr lang="zh-CN" altLang="en-US"/>
          </a:p>
        </p:txBody>
      </p:sp>
    </p:spTree>
    <p:extLst>
      <p:ext uri="{BB962C8B-B14F-4D97-AF65-F5344CB8AC3E}">
        <p14:creationId xmlns:p14="http://schemas.microsoft.com/office/powerpoint/2010/main" val="1291305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13874656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81533709"/>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6495135"/>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96137"/>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687564"/>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4967172"/>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0694668"/>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9837929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495506946"/>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36770100"/>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3725251"/>
      </p:ext>
    </p:extLst>
  </p:cSld>
  <p:clrMapOvr>
    <a:masterClrMapping/>
  </p:clrMapOvr>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071279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1" r:id="rId4"/>
    <p:sldLayoutId id="2147483670" r:id="rId5"/>
    <p:sldLayoutId id="2147483669" r:id="rId6"/>
    <p:sldLayoutId id="2147483668" r:id="rId7"/>
    <p:sldLayoutId id="2147483667" r:id="rId8"/>
    <p:sldLayoutId id="2147483666" r:id="rId9"/>
    <p:sldLayoutId id="2147483665" r:id="rId10"/>
    <p:sldLayoutId id="2147483664" r:id="rId11"/>
  </p:sldLayoutIdLst>
  <mc:AlternateContent xmlns:mc="http://schemas.openxmlformats.org/markup-compatibility/2006" xmlns:p14="http://schemas.microsoft.com/office/powerpoint/2010/main">
    <mc:Choice Requires="p14">
      <p:transition spd="slow" p14:dur="225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6.jpe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24.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p:nvPr/>
        </p:nvSpPr>
        <p:spPr>
          <a:xfrm>
            <a:off x="2000250" y="3810368"/>
            <a:ext cx="5052060" cy="400110"/>
          </a:xfrm>
          <a:prstGeom prst="rect">
            <a:avLst/>
          </a:prstGeom>
          <a:noFill/>
        </p:spPr>
        <p:txBody>
          <a:bodyPr wrap="square" lIns="89979"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20</a:t>
            </a:r>
            <a:r>
              <a:rPr kumimoji="0" lang="en-US" altLang="zh-TW"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21</a:t>
            </a:r>
            <a:r>
              <a:rPr kumimoji="0" lang="en-US" altLang="zh-CN" sz="2000" b="0" i="0" u="none" strike="noStrike" kern="1200" cap="none" spc="0" normalizeH="0" noProof="0" dirty="0">
                <a:ln>
                  <a:noFill/>
                </a:ln>
                <a:solidFill>
                  <a:prstClr val="white"/>
                </a:solidFill>
                <a:effectLst>
                  <a:outerShdw blurRad="38100" dist="38100" dir="2700000" algn="tl">
                    <a:srgbClr val="000000">
                      <a:alpha val="43137"/>
                    </a:srgbClr>
                  </a:outerShdw>
                </a:effectLst>
                <a:uLnTx/>
                <a:uFillTx/>
                <a:cs typeface="+mn-ea"/>
                <a:sym typeface="+mn-lt"/>
              </a:rPr>
              <a:t> </a:t>
            </a: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I</a:t>
            </a:r>
            <a:r>
              <a:rPr lang="en-US" altLang="zh-CN" sz="2000" dirty="0">
                <a:solidFill>
                  <a:prstClr val="white"/>
                </a:solidFill>
                <a:effectLst>
                  <a:outerShdw blurRad="38100" dist="38100" dir="2700000" algn="tl">
                    <a:srgbClr val="000000">
                      <a:alpha val="43137"/>
                    </a:srgbClr>
                  </a:outerShdw>
                </a:effectLst>
                <a:cs typeface="+mn-ea"/>
                <a:sym typeface="+mn-lt"/>
              </a:rPr>
              <a:t> don’t know what to do</a:t>
            </a: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624222" y="2403143"/>
            <a:ext cx="7373150" cy="92333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冠軍</a:t>
            </a:r>
            <a:endPar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extLst>
      <p:ext uri="{BB962C8B-B14F-4D97-AF65-F5344CB8AC3E}">
        <p14:creationId xmlns:p14="http://schemas.microsoft.com/office/powerpoint/2010/main" val="1754072620"/>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中用户可以在投影仪或者计算机上进行演示也可以将演示文稿打印出来制作成胶片以便应用到更广泛的领域中</a:t>
                </a: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effectLst/>
                    <a:uLnTx/>
                    <a:uFillTx/>
                    <a:cs typeface="+mn-ea"/>
                    <a:sym typeface="+mn-lt"/>
                  </a:rPr>
                  <a:t>标题文字添加</a:t>
                </a:r>
              </a:p>
            </p:txBody>
          </p:sp>
        </p:grpSp>
      </p:grpSp>
      <p:pic>
        <p:nvPicPr>
          <p:cNvPr id="4" name="图片占位符 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5780" r="5780"/>
          <a:stretch>
            <a:fillRect/>
          </a:stretch>
        </p:blipFill>
        <p:spPr/>
      </p:pic>
    </p:spTree>
    <p:extLst>
      <p:ext uri="{BB962C8B-B14F-4D97-AF65-F5344CB8AC3E}">
        <p14:creationId xmlns:p14="http://schemas.microsoft.com/office/powerpoint/2010/main" val="95545518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3"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20507724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a:grpSpLocks/>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a:grpSpLocks/>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17431" name="组合 32"/>
            <p:cNvGrpSpPr>
              <a:grpSpLocks/>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a:grpSpLocks/>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66943520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03</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商業策略與優勢</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155491845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2" name="矩形 1"/>
          <p:cNvSpPr/>
          <p:nvPr/>
        </p:nvSpPr>
        <p:spPr>
          <a:xfrm>
            <a:off x="119165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7" name="图片占位符 6"/>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3591" b="13591"/>
          <a:stretch>
            <a:fillRect/>
          </a:stretch>
        </p:blipFill>
        <p:spPr/>
      </p:pic>
    </p:spTree>
    <p:extLst>
      <p:ext uri="{BB962C8B-B14F-4D97-AF65-F5344CB8AC3E}">
        <p14:creationId xmlns:p14="http://schemas.microsoft.com/office/powerpoint/2010/main" val="52566150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2"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a:grpSpLocks/>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a:grpSpLocks/>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a:grpSpLocks/>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a:grpSpLocks/>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3259249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中用户可以在投影仪或者计算机上进行演示也可以将演示文稿打印出来制作成胶片以便应用到更广泛的领域中</a:t>
              </a: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a:grpSpLocks/>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3" name="组合 2"/>
          <p:cNvGrpSpPr/>
          <p:nvPr/>
        </p:nvGrpSpPr>
        <p:grpSpPr>
          <a:xfrm>
            <a:off x="4595813" y="2017713"/>
            <a:ext cx="3006725" cy="2443162"/>
            <a:chOff x="4595813" y="2017713"/>
            <a:chExt cx="3006725" cy="2443162"/>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7736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a:grpSpLocks/>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a:grpSpLocks/>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a:t>
              </a:r>
            </a:p>
          </p:txBody>
        </p:sp>
      </p:grpSp>
    </p:spTree>
    <p:extLst>
      <p:ext uri="{BB962C8B-B14F-4D97-AF65-F5344CB8AC3E}">
        <p14:creationId xmlns:p14="http://schemas.microsoft.com/office/powerpoint/2010/main" val="244118654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77913" y="1746250"/>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spTree>
    <p:extLst>
      <p:ext uri="{BB962C8B-B14F-4D97-AF65-F5344CB8AC3E}">
        <p14:creationId xmlns:p14="http://schemas.microsoft.com/office/powerpoint/2010/main" val="3197430642"/>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未來展望及結論</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8250459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18" name="图片占位符 17"/>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04" r="18704"/>
          <a:stretch>
            <a:fillRect/>
          </a:stretch>
        </p:blipFill>
        <p:spPr/>
      </p:pic>
    </p:spTree>
    <p:extLst>
      <p:ext uri="{BB962C8B-B14F-4D97-AF65-F5344CB8AC3E}">
        <p14:creationId xmlns:p14="http://schemas.microsoft.com/office/powerpoint/2010/main" val="427903371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目錄</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CONTENTS</a:t>
              </a:r>
            </a:p>
          </p:txBody>
        </p:sp>
      </p:grpSp>
      <p:sp>
        <p:nvSpPr>
          <p:cNvPr id="16" name="椭圆 30"/>
          <p:cNvSpPr/>
          <p:nvPr>
            <p:custDataLst>
              <p:tags r:id="rId1"/>
            </p:custDataLst>
          </p:nvPr>
        </p:nvSpPr>
        <p:spPr>
          <a:xfrm rot="1069622">
            <a:off x="321794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sp>
        <p:nvSpPr>
          <p:cNvPr id="19" name="椭圆 30"/>
          <p:cNvSpPr/>
          <p:nvPr>
            <p:custDataLst>
              <p:tags r:id="rId2"/>
            </p:custDataLst>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custDataLst>
                <p:tags r:id="rId9"/>
              </p:custDataLst>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7" name="椭圆 16"/>
            <p:cNvSpPr/>
            <p:nvPr>
              <p:custDataLst>
                <p:tags r:id="rId10"/>
              </p:custDataLst>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24" name="文本框 23"/>
            <p:cNvSpPr txBox="1"/>
            <p:nvPr/>
          </p:nvSpPr>
          <p:spPr>
            <a:xfrm>
              <a:off x="1154862"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947102" y="4002254"/>
            <a:ext cx="4379222" cy="646145"/>
            <a:chOff x="947102" y="4002254"/>
            <a:chExt cx="4379222" cy="646145"/>
          </a:xfrm>
        </p:grpSpPr>
        <p:sp>
          <p:nvSpPr>
            <p:cNvPr id="15" name="圆角矩形 14"/>
            <p:cNvSpPr/>
            <p:nvPr>
              <p:custDataLst>
                <p:tags r:id="rId7"/>
              </p:custDataLst>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18" name="椭圆 17"/>
            <p:cNvSpPr/>
            <p:nvPr>
              <p:custDataLst>
                <p:tags r:id="rId8"/>
              </p:custDataLst>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a:solidFill>
                    <a:schemeClr val="tx1"/>
                  </a:solidFill>
                  <a:cs typeface="+mn-ea"/>
                  <a:sym typeface="+mn-lt"/>
                </a:rPr>
                <a:t>2</a:t>
              </a:r>
              <a:endParaRPr lang="zh-CN" altLang="en-US">
                <a:solidFill>
                  <a:schemeClr val="tx1"/>
                </a:solidFill>
                <a:cs typeface="+mn-ea"/>
                <a:sym typeface="+mn-lt"/>
              </a:endParaRPr>
            </a:p>
          </p:txBody>
        </p:sp>
        <p:sp>
          <p:nvSpPr>
            <p:cNvPr id="25" name="文本框 24"/>
            <p:cNvSpPr txBox="1"/>
            <p:nvPr/>
          </p:nvSpPr>
          <p:spPr>
            <a:xfrm>
              <a:off x="947102"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概念設計及可行性評估</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6859048" y="3005024"/>
            <a:ext cx="4171462" cy="644278"/>
            <a:chOff x="6859048" y="3005024"/>
            <a:chExt cx="4171462" cy="644278"/>
          </a:xfrm>
        </p:grpSpPr>
        <p:sp>
          <p:nvSpPr>
            <p:cNvPr id="20" name="圆角矩形 19"/>
            <p:cNvSpPr/>
            <p:nvPr>
              <p:custDataLst>
                <p:tags r:id="rId5"/>
              </p:custDataLst>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1" name="椭圆 20"/>
            <p:cNvSpPr/>
            <p:nvPr>
              <p:custDataLst>
                <p:tags r:id="rId6"/>
              </p:custDataLst>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3</a:t>
              </a:r>
              <a:endParaRPr lang="zh-CN" altLang="en-US" dirty="0">
                <a:solidFill>
                  <a:schemeClr val="tx1"/>
                </a:solidFill>
                <a:cs typeface="+mn-ea"/>
                <a:sym typeface="+mn-lt"/>
              </a:endParaRPr>
            </a:p>
          </p:txBody>
        </p:sp>
        <p:sp>
          <p:nvSpPr>
            <p:cNvPr id="26" name="文本框 25"/>
            <p:cNvSpPr txBox="1"/>
            <p:nvPr/>
          </p:nvSpPr>
          <p:spPr>
            <a:xfrm>
              <a:off x="6859048" y="3108403"/>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dirty="0">
                  <a:solidFill>
                    <a:prstClr val="white"/>
                  </a:solidFill>
                  <a:cs typeface="+mn-ea"/>
                  <a:sym typeface="+mn-lt"/>
                </a:rPr>
                <a:t>商業策略與優勢</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6859048" y="4002254"/>
            <a:ext cx="4171462" cy="646145"/>
            <a:chOff x="6859048" y="4002254"/>
            <a:chExt cx="4171462" cy="646145"/>
          </a:xfrm>
        </p:grpSpPr>
        <p:sp>
          <p:nvSpPr>
            <p:cNvPr id="22" name="圆角矩形 21"/>
            <p:cNvSpPr/>
            <p:nvPr>
              <p:custDataLst>
                <p:tags r:id="rId3"/>
              </p:custDataLst>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headEnd/>
              <a:tailEnd/>
            </a:ln>
          </p:spPr>
          <p:txBody>
            <a:bodyPr anchor="ctr"/>
            <a:lstStyle/>
            <a:p>
              <a:endParaRPr lang="zh-CN" altLang="en-US" dirty="0">
                <a:solidFill>
                  <a:schemeClr val="tx1"/>
                </a:solidFill>
                <a:cs typeface="+mn-ea"/>
                <a:sym typeface="+mn-lt"/>
              </a:endParaRPr>
            </a:p>
          </p:txBody>
        </p:sp>
        <p:sp>
          <p:nvSpPr>
            <p:cNvPr id="23" name="椭圆 22"/>
            <p:cNvSpPr/>
            <p:nvPr>
              <p:custDataLst>
                <p:tags r:id="rId4"/>
              </p:custDataLst>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endParaRPr lang="zh-CN" altLang="en-US" dirty="0">
                <a:solidFill>
                  <a:schemeClr val="tx1"/>
                </a:solidFill>
                <a:cs typeface="+mn-ea"/>
                <a:sym typeface="+mn-lt"/>
              </a:endParaRPr>
            </a:p>
          </p:txBody>
        </p:sp>
        <p:sp>
          <p:nvSpPr>
            <p:cNvPr id="27" name="文本框 26"/>
            <p:cNvSpPr txBox="1"/>
            <p:nvPr/>
          </p:nvSpPr>
          <p:spPr>
            <a:xfrm>
              <a:off x="6859048" y="4095971"/>
              <a:ext cx="4171462" cy="46166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0" normalizeH="0" baseline="0" noProof="0" dirty="0">
                  <a:ln>
                    <a:noFill/>
                  </a:ln>
                  <a:solidFill>
                    <a:prstClr val="white"/>
                  </a:solidFill>
                  <a:effectLst/>
                  <a:uLnTx/>
                  <a:uFillTx/>
                  <a:cs typeface="+mn-ea"/>
                  <a:sym typeface="+mn-lt"/>
                </a:rPr>
                <a:t>未來展望及結論</a:t>
              </a:r>
              <a:endParaRPr kumimoji="0" lang="zh-CN" altLang="en-US" sz="2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177782206"/>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a:grpSpLocks/>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2" name="组合 16"/>
            <p:cNvGrpSpPr>
              <a:grpSpLocks/>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3" name="组合 19"/>
            <p:cNvGrpSpPr>
              <a:grpSpLocks/>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6154" name="组合 25"/>
            <p:cNvGrpSpPr>
              <a:grpSpLocks/>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6156" name="组合 30"/>
            <p:cNvGrpSpPr>
              <a:grpSpLocks/>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7" name="组合 34"/>
            <p:cNvGrpSpPr>
              <a:grpSpLocks/>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nvGrpSpPr>
            <p:cNvPr id="6158" name="组合 38"/>
            <p:cNvGrpSpPr>
              <a:grpSpLocks/>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426454508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a:t>
              </a: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44" name="图片占位符 43"/>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58639414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0497" name="组合 40"/>
            <p:cNvGrpSpPr>
              <a:grpSpLocks/>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31" name="组合 46"/>
            <p:cNvGrpSpPr>
              <a:grpSpLocks/>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a:grpSpLocks/>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a:grpSpLocks/>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0501" name="组合 59"/>
            <p:cNvGrpSpPr>
              <a:grpSpLocks/>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1550" name="组合 65"/>
            <p:cNvGrpSpPr>
              <a:grpSpLocks/>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a:grpSpLocks/>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a:grpSpLocks/>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a:t>
              </a: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3256123385"/>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625262" y="302189"/>
            <a:ext cx="3975100" cy="656661"/>
            <a:chOff x="7192010" y="1640849"/>
            <a:chExt cx="3975100" cy="656661"/>
          </a:xfrm>
        </p:grpSpPr>
        <p:sp>
          <p:nvSpPr>
            <p:cNvPr id="40" name="文本框 3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41" name="文本框 4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42" name="组合 41"/>
          <p:cNvGrpSpPr/>
          <p:nvPr/>
        </p:nvGrpSpPr>
        <p:grpSpPr>
          <a:xfrm>
            <a:off x="7424863" y="1996890"/>
            <a:ext cx="2527637" cy="1309454"/>
            <a:chOff x="874712" y="3236288"/>
            <a:chExt cx="2527637" cy="1309454"/>
          </a:xfrm>
        </p:grpSpPr>
        <p:sp>
          <p:nvSpPr>
            <p:cNvPr id="43" name="矩形 4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4" name="矩形 43"/>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6" name="组合 45"/>
          <p:cNvGrpSpPr/>
          <p:nvPr/>
        </p:nvGrpSpPr>
        <p:grpSpPr>
          <a:xfrm>
            <a:off x="7424863" y="3706632"/>
            <a:ext cx="2527637" cy="1309454"/>
            <a:chOff x="874712" y="3236288"/>
            <a:chExt cx="2527637" cy="1309454"/>
          </a:xfrm>
        </p:grpSpPr>
        <p:sp>
          <p:nvSpPr>
            <p:cNvPr id="47" name="矩形 46"/>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48" name="矩形 47"/>
            <p:cNvSpPr/>
            <p:nvPr/>
          </p:nvSpPr>
          <p:spPr>
            <a:xfrm>
              <a:off x="874713" y="32362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49" name="组合 48"/>
          <p:cNvGrpSpPr/>
          <p:nvPr/>
        </p:nvGrpSpPr>
        <p:grpSpPr>
          <a:xfrm>
            <a:off x="2252724" y="2743316"/>
            <a:ext cx="2527637" cy="1309454"/>
            <a:chOff x="874712" y="3236288"/>
            <a:chExt cx="2527637" cy="1309454"/>
          </a:xfrm>
        </p:grpSpPr>
        <p:sp>
          <p:nvSpPr>
            <p:cNvPr id="50" name="矩形 49"/>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1" name="矩形 50"/>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52" name="组合 51"/>
          <p:cNvGrpSpPr/>
          <p:nvPr/>
        </p:nvGrpSpPr>
        <p:grpSpPr>
          <a:xfrm>
            <a:off x="2252724" y="4684591"/>
            <a:ext cx="2527637" cy="1309454"/>
            <a:chOff x="874712" y="3236288"/>
            <a:chExt cx="2527637" cy="1309454"/>
          </a:xfrm>
        </p:grpSpPr>
        <p:sp>
          <p:nvSpPr>
            <p:cNvPr id="53" name="矩形 52"/>
            <p:cNvSpPr/>
            <p:nvPr/>
          </p:nvSpPr>
          <p:spPr>
            <a:xfrm>
              <a:off x="874712" y="3677812"/>
              <a:ext cx="2527637"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4" name="矩形 53"/>
            <p:cNvSpPr/>
            <p:nvPr/>
          </p:nvSpPr>
          <p:spPr>
            <a:xfrm>
              <a:off x="1160375" y="32362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spTree>
    <p:extLst>
      <p:ext uri="{BB962C8B-B14F-4D97-AF65-F5344CB8AC3E}">
        <p14:creationId xmlns:p14="http://schemas.microsoft.com/office/powerpoint/2010/main" val="885865611"/>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custDataLst>
                <p:tags r:id="rId1"/>
              </p:custDataLst>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custDataLst>
                <p:tags r:id="rId2"/>
              </p:custDataLst>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custDataLst>
                <p:tags r:id="rId3"/>
              </p:custDataLst>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6000" spc="100" dirty="0">
                  <a:solidFill>
                    <a:prstClr val="white"/>
                  </a:solidFill>
                  <a:effectLst>
                    <a:outerShdw blurRad="88900" dist="50800" dir="2700000" algn="tl" rotWithShape="0">
                      <a:prstClr val="black">
                        <a:alpha val="65000"/>
                      </a:prstClr>
                    </a:outerShdw>
                  </a:effectLst>
                  <a:cs typeface="+mn-ea"/>
                  <a:sym typeface="+mn-lt"/>
                </a:rPr>
                <a:t>致謝</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1632220" y="4668399"/>
            <a:ext cx="5155579" cy="400110"/>
          </a:xfrm>
          <a:prstGeom prst="rect">
            <a:avLst/>
          </a:prstGeom>
        </p:spPr>
        <p:txBody>
          <a:bodyPr wrap="none">
            <a:spAutoFit/>
          </a:bodyPr>
          <a:lstStyle/>
          <a:p>
            <a:pPr algn="ctr"/>
            <a:r>
              <a:rPr lang="zh-CN" altLang="en-US" sz="2000" dirty="0">
                <a:solidFill>
                  <a:schemeClr val="bg1"/>
                </a:solidFill>
                <a:cs typeface="+mn-ea"/>
                <a:sym typeface="+mn-lt"/>
              </a:rPr>
              <a:t>汇报时间：</a:t>
            </a:r>
            <a:r>
              <a:rPr lang="en-US" altLang="zh-CN" sz="2000" dirty="0">
                <a:solidFill>
                  <a:schemeClr val="bg1"/>
                </a:solidFill>
                <a:cs typeface="+mn-ea"/>
                <a:sym typeface="+mn-lt"/>
              </a:rPr>
              <a:t>2018</a:t>
            </a:r>
            <a:r>
              <a:rPr lang="zh-CN" altLang="en-US" sz="2000" dirty="0">
                <a:solidFill>
                  <a:schemeClr val="bg1"/>
                </a:solidFill>
                <a:cs typeface="+mn-ea"/>
                <a:sym typeface="+mn-lt"/>
              </a:rPr>
              <a:t>年</a:t>
            </a:r>
            <a:r>
              <a:rPr lang="en-US" altLang="zh-CN" sz="2000" dirty="0">
                <a:solidFill>
                  <a:schemeClr val="bg1"/>
                </a:solidFill>
                <a:cs typeface="+mn-ea"/>
                <a:sym typeface="+mn-lt"/>
              </a:rPr>
              <a:t>6</a:t>
            </a:r>
            <a:r>
              <a:rPr lang="zh-CN" altLang="en-US" sz="2000" dirty="0">
                <a:solidFill>
                  <a:schemeClr val="bg1"/>
                </a:solidFill>
                <a:cs typeface="+mn-ea"/>
                <a:sym typeface="+mn-lt"/>
              </a:rPr>
              <a:t>月      汇报人：优品</a:t>
            </a:r>
            <a:r>
              <a:rPr lang="en-US" altLang="zh-CN" sz="2000" dirty="0">
                <a:solidFill>
                  <a:schemeClr val="bg1"/>
                </a:solidFill>
                <a:cs typeface="+mn-ea"/>
                <a:sym typeface="+mn-lt"/>
              </a:rPr>
              <a:t>PPT</a:t>
            </a: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84297763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01</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dirty="0">
                <a:ln>
                  <a:noFill/>
                </a:ln>
                <a:solidFill>
                  <a:prstClr val="white"/>
                </a:solidFill>
                <a:effectLst/>
                <a:uLnTx/>
                <a:uFillTx/>
                <a:cs typeface="+mn-ea"/>
                <a:sym typeface="+mn-lt"/>
              </a:rPr>
              <a:t>動機與目的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229075754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6900" y="2441217"/>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dirty="0">
                <a:cs typeface="+mn-ea"/>
                <a:sym typeface="+mn-lt"/>
              </a:endParaRPr>
            </a:p>
          </p:txBody>
        </p:sp>
        <p:sp>
          <p:nvSpPr>
            <p:cNvPr id="11274" name="任意多边形 21"/>
            <p:cNvSpPr>
              <a:spLocks noChangeArrowheads="1"/>
            </p:cNvSpPr>
            <p:nvPr/>
          </p:nvSpPr>
          <p:spPr bwMode="auto">
            <a:xfrm rot="2844970" flipH="1" flipV="1">
              <a:off x="6092033" y="4294980"/>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12321" name="组合 69"/>
            <p:cNvGrpSpPr>
              <a:grpSpLocks/>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a:grpSpLocks/>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a:grpSpLocks/>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a:grpSpLocks/>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2340" name="Oval 150"/>
            <p:cNvSpPr>
              <a:spLocks noChangeArrowheads="1"/>
            </p:cNvSpPr>
            <p:nvPr/>
          </p:nvSpPr>
          <p:spPr bwMode="auto">
            <a:xfrm>
              <a:off x="6648982" y="5145630"/>
              <a:ext cx="35619" cy="35622"/>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625262" y="302189"/>
            <a:ext cx="3975100" cy="656661"/>
            <a:chOff x="7192010" y="1640849"/>
            <a:chExt cx="3975100" cy="656661"/>
          </a:xfrm>
        </p:grpSpPr>
        <p:sp>
          <p:nvSpPr>
            <p:cNvPr id="57" name="文本框 5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核廢水的處理</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8" name="文本框 5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3" name="组合 2"/>
          <p:cNvGrpSpPr/>
          <p:nvPr/>
        </p:nvGrpSpPr>
        <p:grpSpPr>
          <a:xfrm>
            <a:off x="931863" y="1940299"/>
            <a:ext cx="3411537" cy="4056578"/>
            <a:chOff x="931863" y="1940299"/>
            <a:chExt cx="3411537" cy="4056578"/>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095163" y="5387479"/>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1" name="矩形 60"/>
            <p:cNvSpPr/>
            <p:nvPr/>
          </p:nvSpPr>
          <p:spPr>
            <a:xfrm>
              <a:off x="1095163" y="1940299"/>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lang="zh-TW" altLang="en-US" b="1" dirty="0">
                  <a:solidFill>
                    <a:prstClr val="white"/>
                  </a:solidFill>
                  <a:cs typeface="+mn-ea"/>
                  <a:sym typeface="+mn-lt"/>
                </a:rPr>
                <a:t>零死角零時差</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5" name="矩形 64"/>
            <p:cNvSpPr/>
            <p:nvPr/>
          </p:nvSpPr>
          <p:spPr>
            <a:xfrm>
              <a:off x="1095163" y="4914667"/>
              <a:ext cx="2241974" cy="396134"/>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b="1" dirty="0">
                  <a:solidFill>
                    <a:prstClr val="white"/>
                  </a:solidFill>
                  <a:cs typeface="+mn-ea"/>
                  <a:sym typeface="+mn-lt"/>
                </a:rPr>
                <a:t>預測</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67" name="矩形 66"/>
            <p:cNvSpPr/>
            <p:nvPr/>
          </p:nvSpPr>
          <p:spPr>
            <a:xfrm>
              <a:off x="1095163" y="2402448"/>
              <a:ext cx="324823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4" name="组合 3"/>
          <p:cNvGrpSpPr/>
          <p:nvPr/>
        </p:nvGrpSpPr>
        <p:grpSpPr>
          <a:xfrm>
            <a:off x="7876904" y="1940299"/>
            <a:ext cx="3451496" cy="4056578"/>
            <a:chOff x="7876904" y="1940299"/>
            <a:chExt cx="3451496" cy="4056578"/>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8" name="矩形 67"/>
            <p:cNvSpPr/>
            <p:nvPr/>
          </p:nvSpPr>
          <p:spPr>
            <a:xfrm>
              <a:off x="7876904" y="5387479"/>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sp>
          <p:nvSpPr>
            <p:cNvPr id="69" name="矩形 68"/>
            <p:cNvSpPr/>
            <p:nvPr/>
          </p:nvSpPr>
          <p:spPr>
            <a:xfrm>
              <a:off x="8883167" y="1940299"/>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 模型建立</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71" name="矩形 70"/>
            <p:cNvSpPr/>
            <p:nvPr/>
          </p:nvSpPr>
          <p:spPr>
            <a:xfrm>
              <a:off x="8883167" y="4914667"/>
              <a:ext cx="2241974" cy="39613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b="1" dirty="0">
                  <a:solidFill>
                    <a:prstClr val="white"/>
                  </a:solidFill>
                  <a:cs typeface="+mn-ea"/>
                  <a:sym typeface="+mn-lt"/>
                </a:rPr>
                <a:t>即時監控</a:t>
              </a:r>
            </a:p>
          </p:txBody>
        </p:sp>
        <p:sp>
          <p:nvSpPr>
            <p:cNvPr id="73" name="矩形 72"/>
            <p:cNvSpPr/>
            <p:nvPr/>
          </p:nvSpPr>
          <p:spPr>
            <a:xfrm>
              <a:off x="7876904" y="2402448"/>
              <a:ext cx="324823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pic>
        <p:nvPicPr>
          <p:cNvPr id="6" name="圖片 5">
            <a:extLst>
              <a:ext uri="{FF2B5EF4-FFF2-40B4-BE49-F238E27FC236}">
                <a16:creationId xmlns:a16="http://schemas.microsoft.com/office/drawing/2014/main" id="{F5206E4E-689C-4203-A02C-17F34BEAA2B1}"/>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839396" y="3779730"/>
            <a:ext cx="570408" cy="570408"/>
          </a:xfrm>
          <a:prstGeom prst="rect">
            <a:avLst/>
          </a:prstGeom>
        </p:spPr>
      </p:pic>
    </p:spTree>
    <p:extLst>
      <p:ext uri="{BB962C8B-B14F-4D97-AF65-F5344CB8AC3E}">
        <p14:creationId xmlns:p14="http://schemas.microsoft.com/office/powerpoint/2010/main" val="407103983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技術</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低軌道</a:t>
            </a: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為星星鏈</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高覆蓋率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高再訪率</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pic>
        <p:nvPicPr>
          <p:cNvPr id="5" name="图片占位符 4"/>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16650" r="16650"/>
          <a:stretch>
            <a:fillRect/>
          </a:stretch>
        </p:blipFill>
        <p:spPr/>
      </p:pic>
    </p:spTree>
    <p:extLst>
      <p:ext uri="{BB962C8B-B14F-4D97-AF65-F5344CB8AC3E}">
        <p14:creationId xmlns:p14="http://schemas.microsoft.com/office/powerpoint/2010/main" val="3514614468"/>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a:grpSpLocks/>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a:grpSpLocks/>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a:grpSpLocks/>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a:grpSpLocks/>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a:grpSpLocks/>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a:grpSpLocks/>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dirty="0">
                  <a:ln>
                    <a:noFill/>
                  </a:ln>
                  <a:solidFill>
                    <a:prstClr val="white"/>
                  </a:solidFill>
                  <a:effectLst/>
                  <a:uLnTx/>
                  <a:uFillTx/>
                  <a:cs typeface="+mn-ea"/>
                  <a:sym typeface="+mn-lt"/>
                </a:rPr>
                <a:t>手法</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發射器</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white"/>
                  </a:solidFill>
                  <a:effectLst/>
                  <a:uLnTx/>
                  <a:uFillTx/>
                  <a:cs typeface="+mn-ea"/>
                  <a:sym typeface="+mn-lt"/>
                </a:rPr>
                <a:t>IOT</a:t>
              </a:r>
              <a:r>
                <a:rPr kumimoji="0" lang="zh-TW" altLang="en-US" sz="1800" b="1" i="0" u="none" strike="noStrike" kern="1200" cap="none" spc="0" normalizeH="0" baseline="0" noProof="0" dirty="0">
                  <a:ln>
                    <a:noFill/>
                  </a:ln>
                  <a:solidFill>
                    <a:prstClr val="white"/>
                  </a:solidFill>
                  <a:effectLst/>
                  <a:uLnTx/>
                  <a:uFillTx/>
                  <a:cs typeface="+mn-ea"/>
                  <a:sym typeface="+mn-lt"/>
                </a:rPr>
                <a:t> </a:t>
              </a:r>
              <a:r>
                <a:rPr kumimoji="0" lang="en-US" altLang="zh-TW" sz="1800" b="1" i="0" u="none" strike="noStrike" kern="1200" cap="none" spc="0" normalizeH="0" baseline="0" noProof="0" dirty="0">
                  <a:ln>
                    <a:noFill/>
                  </a:ln>
                  <a:solidFill>
                    <a:prstClr val="white"/>
                  </a:solidFill>
                  <a:effectLst/>
                  <a:uLnTx/>
                  <a:uFillTx/>
                  <a:cs typeface="+mn-ea"/>
                  <a:sym typeface="+mn-lt"/>
                </a:rPr>
                <a:t>GATEWAY</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衛星工廠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cs typeface="+mn-ea"/>
                  <a:sym typeface="+mn-lt"/>
                </a:rPr>
                <a:t>微衛星</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a:t>
              </a: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p>
          </p:txBody>
        </p:sp>
      </p:grpSp>
      <p:pic>
        <p:nvPicPr>
          <p:cNvPr id="6" name="图片占位符 5"/>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l="22293" r="22293"/>
          <a:stretch>
            <a:fillRect/>
          </a:stretch>
        </p:blipFill>
        <p:spPr/>
      </p:pic>
    </p:spTree>
    <p:extLst>
      <p:ext uri="{BB962C8B-B14F-4D97-AF65-F5344CB8AC3E}">
        <p14:creationId xmlns:p14="http://schemas.microsoft.com/office/powerpoint/2010/main" val="1371782669"/>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2800" dirty="0">
                  <a:solidFill>
                    <a:prstClr val="white"/>
                  </a:solidFill>
                  <a:cs typeface="+mn-ea"/>
                  <a:sym typeface="+mn-lt"/>
                </a:rPr>
                <a:t>商業價值可行性</a:t>
              </a:r>
              <a:endParaRPr kumimoji="0" lang="zh-CN" altLang="en-US" sz="2800" b="0" i="0" u="none" strike="noStrike" kern="1200" cap="none" spc="0" normalizeH="0" baseline="0" noProof="0" dirty="0">
                <a:ln>
                  <a:noFill/>
                </a:ln>
                <a:solidFill>
                  <a:prstClr val="white"/>
                </a:solidFill>
                <a:effectLst/>
                <a:uLnTx/>
                <a:uFillTx/>
                <a:cs typeface="+mn-ea"/>
                <a:sym typeface="+mn-lt"/>
              </a:endParaRP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endParaRPr lang="zh-CN" altLang="en-US">
                <a:cs typeface="+mn-ea"/>
                <a:sym typeface="+mn-lt"/>
              </a:endParaRPr>
            </a:p>
          </p:txBody>
        </p:sp>
        <p:grpSp>
          <p:nvGrpSpPr>
            <p:cNvPr id="24597" name="组合 93"/>
            <p:cNvGrpSpPr>
              <a:grpSpLocks/>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grpSp>
          <p:nvGrpSpPr>
            <p:cNvPr id="25631" name="组合 99"/>
            <p:cNvGrpSpPr>
              <a:grpSpLocks/>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a:grpSpLocks/>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a:grpSpLocks/>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a:t>
              </a:r>
            </a:p>
          </p:txBody>
        </p:sp>
      </p:grpSp>
    </p:spTree>
    <p:extLst>
      <p:ext uri="{BB962C8B-B14F-4D97-AF65-F5344CB8AC3E}">
        <p14:creationId xmlns:p14="http://schemas.microsoft.com/office/powerpoint/2010/main" val="3738193877"/>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485284" y="2827796"/>
            <a:ext cx="5221432" cy="646331"/>
          </a:xfrm>
          <a:prstGeom prst="rect">
            <a:avLst/>
          </a:prstGeom>
          <a:noFill/>
        </p:spPr>
        <p:txBody>
          <a:bodyPr wrap="square" rtlCol="0">
            <a:spAutoFit/>
            <a:scene3d>
              <a:camera prst="orthographicFront"/>
              <a:lightRig rig="threePt" dir="t"/>
            </a:scene3d>
            <a:sp3d contourW="12700"/>
          </a:bodyPr>
          <a:lstStyle/>
          <a:p>
            <a:pPr lvl="0" algn="ctr">
              <a:defRPr/>
            </a:pPr>
            <a:r>
              <a:rPr lang="zh-TW" altLang="en-US" sz="3600" dirty="0">
                <a:solidFill>
                  <a:prstClr val="white"/>
                </a:solidFill>
                <a:cs typeface="+mn-ea"/>
                <a:sym typeface="+mn-lt"/>
              </a:rPr>
              <a:t>概念設計及可行性評估</a:t>
            </a:r>
            <a:endParaRPr lang="zh-CN" altLang="en-US" sz="3600" dirty="0">
              <a:solidFill>
                <a:prstClr val="white"/>
              </a:solidFill>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p>
        </p:txBody>
      </p:sp>
    </p:spTree>
    <p:extLst>
      <p:ext uri="{BB962C8B-B14F-4D97-AF65-F5344CB8AC3E}">
        <p14:creationId xmlns:p14="http://schemas.microsoft.com/office/powerpoint/2010/main" val="3252987613"/>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3">
            <a:extLst>
              <a:ext uri="{28A0092B-C50C-407E-A947-70E740481C1C}">
                <a14:useLocalDpi xmlns:a14="http://schemas.microsoft.com/office/drawing/2010/main"/>
              </a:ext>
            </a:extLst>
          </a:blip>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cs typeface="+mn-ea"/>
                  <a:sym typeface="+mn-lt"/>
                </a:rPr>
                <a:t>标题文字添加此处</a:t>
              </a: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projector or computer</a:t>
              </a: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a:t>
              </a: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p>
          </p:txBody>
        </p:sp>
      </p:grpSp>
      <p:pic>
        <p:nvPicPr>
          <p:cNvPr id="4" name="图片占位符 3"/>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7621" b="7621"/>
          <a:stretch>
            <a:fillRect/>
          </a:stretch>
        </p:blipFill>
        <p:spPr/>
      </p:pic>
    </p:spTree>
    <p:extLst>
      <p:ext uri="{BB962C8B-B14F-4D97-AF65-F5344CB8AC3E}">
        <p14:creationId xmlns:p14="http://schemas.microsoft.com/office/powerpoint/2010/main" val="530989204"/>
      </p:ext>
    </p:extLst>
  </p:cSld>
  <p:clrMapOvr>
    <a:masterClrMapping/>
  </p:clrMapOvr>
  <mc:AlternateContent xmlns:mc="http://schemas.openxmlformats.org/markup-compatibility/2006" xmlns:p14="http://schemas.microsoft.com/office/powerpoint/2010/main">
    <mc:Choice Requires="p14">
      <p:transition spd="slow" p14:dur="225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云科技大数据工作汇报ppt模板"/>
</p:tagLst>
</file>

<file path=ppt/tags/tag10.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5"/>
</p:tagLst>
</file>

<file path=ppt/tags/tag11.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2"/>
</p:tagLst>
</file>

<file path=ppt/tags/tag12.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46"/>
</p:tagLst>
</file>

<file path=ppt/tags/tag13.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4"/>
</p:tagLst>
</file>

<file path=ppt/tags/tag14.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5"/>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6.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椭圆 30"/>
</p:tagLst>
</file>

<file path=ppt/tags/tag7.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6"/>
</p:tagLst>
</file>

<file path=ppt/tags/tag8.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Oval 64"/>
</p:tagLst>
</file>

<file path=ppt/tags/tag9.xml><?xml version="1.0" encoding="utf-8"?>
<p:tagLst xmlns:a="http://schemas.openxmlformats.org/drawingml/2006/main" xmlns:r="http://schemas.openxmlformats.org/officeDocument/2006/relationships" xmlns:p="http://schemas.openxmlformats.org/presentationml/2006/main">
  <p:tag name="MH" val="20170712121058"/>
  <p:tag name="MH_LIBRARY" val="GRAPHIC"/>
  <p:tag name="MH_ORDER" val="Freeform 95"/>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3517</Words>
  <Application>Microsoft Office PowerPoint</Application>
  <PresentationFormat>寬螢幕</PresentationFormat>
  <Paragraphs>218</Paragraphs>
  <Slides>24</Slides>
  <Notes>24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24</vt:i4>
      </vt:variant>
    </vt:vector>
  </HeadingPairs>
  <TitlesOfParts>
    <vt:vector size="29" baseType="lpstr">
      <vt:lpstr>等线</vt:lpstr>
      <vt:lpstr>微软雅黑</vt:lpstr>
      <vt:lpstr>新細明體</vt:lpstr>
      <vt:lpstr>Arial</vt:lpstr>
      <vt:lpstr>包图主题2</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陳祿恩</cp:lastModifiedBy>
  <cp:revision>37</cp:revision>
  <dcterms:created xsi:type="dcterms:W3CDTF">2017-07-11T08:34:15Z</dcterms:created>
  <dcterms:modified xsi:type="dcterms:W3CDTF">2021-05-01T02:43:15Z</dcterms:modified>
</cp:coreProperties>
</file>