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85" r:id="rId3"/>
    <p:sldId id="300" r:id="rId4"/>
    <p:sldId id="293" r:id="rId5"/>
    <p:sldId id="301" r:id="rId6"/>
    <p:sldId id="268" r:id="rId7"/>
    <p:sldId id="264" r:id="rId8"/>
    <p:sldId id="296" r:id="rId9"/>
    <p:sldId id="297" r:id="rId10"/>
    <p:sldId id="299" r:id="rId11"/>
    <p:sldId id="298" r:id="rId12"/>
    <p:sldId id="294" r:id="rId13"/>
    <p:sldId id="295" r:id="rId14"/>
    <p:sldId id="284"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8777" autoAdjust="0"/>
  </p:normalViewPr>
  <p:slideViewPr>
    <p:cSldViewPr snapToGrid="0" showGuides="1">
      <p:cViewPr varScale="1">
        <p:scale>
          <a:sx n="64" d="100"/>
          <a:sy n="64" d="100"/>
        </p:scale>
        <p:origin x="1099"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可行性評估方面而言，因本次概念構想處於</a:t>
            </a:r>
            <a:r>
              <a:rPr lang="en-US" altLang="zh-TW" sz="1200" kern="1200" dirty="0">
                <a:solidFill>
                  <a:schemeClr val="tx1"/>
                </a:solidFill>
                <a:effectLst/>
                <a:latin typeface="+mn-lt"/>
                <a:ea typeface="+mn-ea"/>
                <a:cs typeface="+mn-cs"/>
              </a:rPr>
              <a:t>TRL</a:t>
            </a:r>
            <a:r>
              <a:rPr lang="zh-TW" altLang="zh-TW" sz="1200" kern="1200" dirty="0">
                <a:solidFill>
                  <a:schemeClr val="tx1"/>
                </a:solidFill>
                <a:effectLst/>
                <a:latin typeface="+mn-lt"/>
                <a:ea typeface="+mn-ea"/>
                <a:cs typeface="+mn-cs"/>
              </a:rPr>
              <a:t>指標較低的階層，於是首先以</a:t>
            </a:r>
            <a:r>
              <a:rPr lang="en-US" altLang="zh-TW" sz="1200" kern="1200" dirty="0">
                <a:solidFill>
                  <a:schemeClr val="tx1"/>
                </a:solidFill>
                <a:effectLst/>
                <a:latin typeface="+mn-lt"/>
                <a:ea typeface="+mn-ea"/>
                <a:cs typeface="+mn-cs"/>
              </a:rPr>
              <a:t>SWOT</a:t>
            </a:r>
            <a:r>
              <a:rPr lang="zh-TW" altLang="zh-TW" sz="1200" kern="1200" dirty="0">
                <a:solidFill>
                  <a:schemeClr val="tx1"/>
                </a:solidFill>
                <a:effectLst/>
                <a:latin typeface="+mn-lt"/>
                <a:ea typeface="+mn-ea"/>
                <a:cs typeface="+mn-cs"/>
              </a:rPr>
              <a:t>分析作自我定位，根據概念構想，理清楚自身優勢</a:t>
            </a:r>
            <a:r>
              <a:rPr lang="en-US" altLang="zh-TW" sz="1200" kern="1200" dirty="0">
                <a:solidFill>
                  <a:schemeClr val="tx1"/>
                </a:solidFill>
                <a:effectLst/>
                <a:latin typeface="+mn-lt"/>
                <a:ea typeface="+mn-ea"/>
                <a:cs typeface="+mn-cs"/>
              </a:rPr>
              <a:t>(Strength)</a:t>
            </a:r>
            <a:r>
              <a:rPr lang="zh-TW" altLang="zh-TW" sz="1200" kern="1200" dirty="0">
                <a:solidFill>
                  <a:schemeClr val="tx1"/>
                </a:solidFill>
                <a:effectLst/>
                <a:latin typeface="+mn-lt"/>
                <a:ea typeface="+mn-ea"/>
                <a:cs typeface="+mn-cs"/>
              </a:rPr>
              <a:t>、弱點</a:t>
            </a:r>
            <a:r>
              <a:rPr lang="en-US" altLang="zh-TW" sz="1200" kern="1200" dirty="0">
                <a:solidFill>
                  <a:schemeClr val="tx1"/>
                </a:solidFill>
                <a:effectLst/>
                <a:latin typeface="+mn-lt"/>
                <a:ea typeface="+mn-ea"/>
                <a:cs typeface="+mn-cs"/>
              </a:rPr>
              <a:t>(Weakness)</a:t>
            </a:r>
            <a:r>
              <a:rPr lang="zh-TW" altLang="zh-TW" sz="1200" kern="1200" dirty="0">
                <a:solidFill>
                  <a:schemeClr val="tx1"/>
                </a:solidFill>
                <a:effectLst/>
                <a:latin typeface="+mn-lt"/>
                <a:ea typeface="+mn-ea"/>
                <a:cs typeface="+mn-cs"/>
              </a:rPr>
              <a:t>、潛在的機會</a:t>
            </a:r>
            <a:r>
              <a:rPr lang="en-US" altLang="zh-TW" sz="1200" kern="1200" dirty="0">
                <a:solidFill>
                  <a:schemeClr val="tx1"/>
                </a:solidFill>
                <a:effectLst/>
                <a:latin typeface="+mn-lt"/>
                <a:ea typeface="+mn-ea"/>
                <a:cs typeface="+mn-cs"/>
              </a:rPr>
              <a:t>(Opportunity)</a:t>
            </a:r>
            <a:r>
              <a:rPr lang="zh-TW" altLang="zh-TW" sz="1200" kern="1200" dirty="0">
                <a:solidFill>
                  <a:schemeClr val="tx1"/>
                </a:solidFill>
                <a:effectLst/>
                <a:latin typeface="+mn-lt"/>
                <a:ea typeface="+mn-ea"/>
                <a:cs typeface="+mn-cs"/>
              </a:rPr>
              <a:t>及威脅</a:t>
            </a:r>
            <a:r>
              <a:rPr lang="en-US" altLang="zh-TW" sz="1200" kern="1200" dirty="0">
                <a:solidFill>
                  <a:schemeClr val="tx1"/>
                </a:solidFill>
                <a:effectLst/>
                <a:latin typeface="+mn-lt"/>
                <a:ea typeface="+mn-ea"/>
                <a:cs typeface="+mn-cs"/>
              </a:rPr>
              <a:t>(Threat)</a:t>
            </a:r>
            <a:r>
              <a:rPr lang="zh-TW" altLang="zh-TW" sz="1200" kern="1200" dirty="0">
                <a:solidFill>
                  <a:schemeClr val="tx1"/>
                </a:solidFill>
                <a:effectLst/>
                <a:latin typeface="+mn-lt"/>
                <a:ea typeface="+mn-ea"/>
                <a:cs typeface="+mn-cs"/>
              </a:rPr>
              <a:t>，做初步的可行性評估，並訂為自身適合的任務。</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商業發展的部分而言，期望可以採用</a:t>
            </a:r>
            <a:r>
              <a:rPr lang="en-US" altLang="zh-TW" sz="1200" kern="1200" dirty="0">
                <a:solidFill>
                  <a:schemeClr val="tx1"/>
                </a:solidFill>
                <a:effectLst/>
                <a:latin typeface="+mn-lt"/>
                <a:ea typeface="+mn-ea"/>
                <a:cs typeface="+mn-cs"/>
              </a:rPr>
              <a:t>COTS (Commercial Off The Shelf)</a:t>
            </a:r>
            <a:r>
              <a:rPr lang="zh-TW" altLang="zh-TW" sz="1200" kern="1200" dirty="0">
                <a:solidFill>
                  <a:schemeClr val="tx1"/>
                </a:solidFill>
                <a:effectLst/>
                <a:latin typeface="+mn-lt"/>
                <a:ea typeface="+mn-ea"/>
                <a:cs typeface="+mn-cs"/>
              </a:rPr>
              <a:t>，即商用現成品的概念，希望可以有效降低在開發時程。首先是參考了陽翼先進科技在</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年時提出的一個概念，</a:t>
            </a:r>
            <a:r>
              <a:rPr lang="zh-TW" altLang="zh-TW" sz="1200" b="1" kern="1200" dirty="0">
                <a:solidFill>
                  <a:schemeClr val="tx1"/>
                </a:solidFill>
                <a:effectLst/>
                <a:latin typeface="+mn-lt"/>
                <a:ea typeface="+mn-ea"/>
                <a:cs typeface="+mn-cs"/>
              </a:rPr>
              <a:t>「與全球各地的小火箭商結盟，增加發射頻率。這樣就不用去等大型的任務計畫，一次將一堆小客人湊在一起就能直接發射。」</a:t>
            </a:r>
            <a:r>
              <a:rPr lang="zh-TW" altLang="zh-TW" sz="1200" kern="1200" dirty="0">
                <a:solidFill>
                  <a:schemeClr val="tx1"/>
                </a:solidFill>
                <a:effectLst/>
                <a:latin typeface="+mn-lt"/>
                <a:ea typeface="+mn-ea"/>
                <a:cs typeface="+mn-cs"/>
              </a:rPr>
              <a:t>類似管制分流的概念，進而衍伸出了本次「太空衛星工廠」的想法；此外，引進</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衛星，即地球重力場和海洋環流探測衛星（</a:t>
            </a:r>
            <a:r>
              <a:rPr lang="en-US" altLang="zh-TW" sz="1200" kern="1200" dirty="0">
                <a:solidFill>
                  <a:schemeClr val="tx1"/>
                </a:solidFill>
                <a:effectLst/>
                <a:latin typeface="+mn-lt"/>
                <a:ea typeface="+mn-ea"/>
                <a:cs typeface="+mn-cs"/>
              </a:rPr>
              <a:t>Gravity Field and Steady-State Ocean Circulation Explorer</a:t>
            </a:r>
            <a:r>
              <a:rPr lang="zh-TW" altLang="zh-TW" sz="1200" kern="1200" dirty="0">
                <a:solidFill>
                  <a:schemeClr val="tx1"/>
                </a:solidFill>
                <a:effectLst/>
                <a:latin typeface="+mn-lt"/>
                <a:ea typeface="+mn-ea"/>
                <a:cs typeface="+mn-cs"/>
              </a:rPr>
              <a:t>，簡稱</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），為歐洲太空總署研製的一顆地球探測衛星。雖其軌道高度僅</a:t>
            </a:r>
            <a:r>
              <a:rPr lang="en-US" altLang="zh-TW" sz="1200" kern="1200" dirty="0">
                <a:solidFill>
                  <a:schemeClr val="tx1"/>
                </a:solidFill>
                <a:effectLst/>
                <a:latin typeface="+mn-lt"/>
                <a:ea typeface="+mn-ea"/>
                <a:cs typeface="+mn-cs"/>
              </a:rPr>
              <a:t>250</a:t>
            </a:r>
            <a:r>
              <a:rPr lang="zh-TW" altLang="zh-TW" sz="1200" kern="1200" dirty="0">
                <a:solidFill>
                  <a:schemeClr val="tx1"/>
                </a:solidFill>
                <a:effectLst/>
                <a:latin typeface="+mn-lt"/>
                <a:ea typeface="+mn-ea"/>
                <a:cs typeface="+mn-cs"/>
              </a:rPr>
              <a:t>公里符合本次低軌道衛星的出發點，然而其重量達到近</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噸，可能大幅降低「太空衛星工廠」的可行性，因此期望可以在這個方向努力，降低其規格卻仍可保留精準觀測的優點及特性。</a:t>
            </a:r>
          </a:p>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229035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這次發想的起源搭了最近討論及爭論度很高的議題—福島核廢水排入海洋的順風車，勢必會對海洋造成或多或少的影響，所以以海洋為主角著手探討，為了降低這些影響所帶來負面結果造成傷害。但是，我們的想法是，倘若這樣的概念確實能夠付諸實行、技術在逐步的發展下也足夠成熟，那是不是有機會擴增範圍，將這樣的想法技術套用到其他層面，例如：套用到大氣循環之中，利用某種觀測的方式偵測污染物或是病菌病毒擴散的來源、來向、去向、擴散程度</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梯度、旋度、散度</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預先採取防範措施。而這樣的技術可以不侷限於自身國家區域，更可以一步步建立洲際甚至全球的系統，在系統檢測到異常數據資料分析後，立即主動對將遭受威脅的國家、區域發送緊急通知。這樣的做法一舉多得：首先是合乎本次主題的</a:t>
            </a:r>
            <a:r>
              <a:rPr lang="zh-TW" altLang="zh-TW" sz="1200" b="1" kern="1200" dirty="0">
                <a:solidFill>
                  <a:schemeClr val="tx1"/>
                </a:solidFill>
                <a:effectLst/>
                <a:latin typeface="+mn-lt"/>
                <a:ea typeface="+mn-ea"/>
                <a:cs typeface="+mn-cs"/>
              </a:rPr>
              <a:t>「環境永續」</a:t>
            </a:r>
            <a:r>
              <a:rPr lang="zh-TW" altLang="zh-TW" sz="1200" kern="1200" dirty="0">
                <a:solidFill>
                  <a:schemeClr val="tx1"/>
                </a:solidFill>
                <a:effectLst/>
                <a:latin typeface="+mn-lt"/>
                <a:ea typeface="+mn-ea"/>
                <a:cs typeface="+mn-cs"/>
              </a:rPr>
              <a:t>，如果知道來源，可以做到改善及緩和，盡可能地避免對大自然環境的傷害及其反嗜的結果，促進我們人類和自然環境的和諧相處及和平；再來，我們採用一套新穎的手法來解決我們所面臨的困境，</a:t>
            </a:r>
            <a:r>
              <a:rPr lang="zh-TW" altLang="zh-TW" sz="1200" b="1" kern="1200" dirty="0">
                <a:solidFill>
                  <a:schemeClr val="tx1"/>
                </a:solidFill>
                <a:effectLst/>
                <a:latin typeface="+mn-lt"/>
                <a:ea typeface="+mn-ea"/>
                <a:cs typeface="+mn-cs"/>
              </a:rPr>
              <a:t>促進「太空科技產業發展」</a:t>
            </a:r>
            <a:r>
              <a:rPr lang="zh-TW" altLang="zh-TW" sz="1200" kern="1200" dirty="0">
                <a:solidFill>
                  <a:schemeClr val="tx1"/>
                </a:solidFill>
                <a:effectLst/>
                <a:latin typeface="+mn-lt"/>
                <a:ea typeface="+mn-ea"/>
                <a:cs typeface="+mn-cs"/>
              </a:rPr>
              <a:t>，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a:t>
            </a:r>
            <a:r>
              <a:rPr lang="zh-TW" altLang="zh-TW" sz="1200" b="1" kern="1200" dirty="0">
                <a:solidFill>
                  <a:schemeClr val="tx1"/>
                </a:solidFill>
                <a:effectLst/>
                <a:latin typeface="+mn-lt"/>
                <a:ea typeface="+mn-ea"/>
                <a:cs typeface="+mn-cs"/>
              </a:rPr>
              <a:t>「便利生活」</a:t>
            </a:r>
            <a:r>
              <a:rPr lang="zh-TW" altLang="zh-TW" sz="1200" kern="1200" dirty="0">
                <a:solidFill>
                  <a:schemeClr val="tx1"/>
                </a:solidFill>
                <a:effectLst/>
                <a:latin typeface="+mn-lt"/>
                <a:ea typeface="+mn-ea"/>
                <a:cs typeface="+mn-cs"/>
              </a:rPr>
              <a:t>；最後，這樣的功效不但利己而且利人，可以讓世界看到有這樣的一股力量正在幫助大家趨吉避凶、幫助大家變得更好，即</a:t>
            </a:r>
            <a:r>
              <a:rPr lang="zh-TW" altLang="zh-TW" sz="1200" b="1" kern="1200" dirty="0">
                <a:solidFill>
                  <a:schemeClr val="tx1"/>
                </a:solidFill>
                <a:effectLst/>
                <a:latin typeface="+mn-lt"/>
                <a:ea typeface="+mn-ea"/>
                <a:cs typeface="+mn-cs"/>
              </a:rPr>
              <a:t>「看見台灣」</a:t>
            </a:r>
            <a:r>
              <a:rPr lang="zh-TW" altLang="zh-TW"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592524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3055117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前言</a:t>
            </a:r>
          </a:p>
          <a:p>
            <a:r>
              <a:rPr lang="zh-TW" altLang="en-US" dirty="0"/>
              <a:t> 太空發展，無庸置疑是近年來各國舉手投足致力發展的重點項目，不論是基於對於探索未知的好奇心抑或人類們正在尋求第二棲息地，在太空中的一小步都彷彿是人類的一大步。然而，無可避免的是不可計數的金錢和精力的投入，在普及於大眾生活前，老百姓們似乎會覺得那一切都離自己很遙遠，不是需要付出高額成本代價，就是技術尚未成熟。今天介紹的主題 </a:t>
            </a:r>
            <a:r>
              <a:rPr lang="en-US" altLang="zh-TW" dirty="0"/>
              <a:t>— </a:t>
            </a:r>
            <a:r>
              <a:rPr lang="zh-TW" altLang="en-US" dirty="0"/>
              <a:t>環境永續，就想把各位與太空之間的連結拉的近些，讓太空發展在各位心中不再是那麼觸不可及、最熟悉的陌生人。</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3515999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2738549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347979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1452722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可行性評估方面而言，因本次概念構想處於</a:t>
            </a:r>
            <a:r>
              <a:rPr lang="en-US" altLang="zh-TW" sz="1200" kern="1200" dirty="0">
                <a:solidFill>
                  <a:schemeClr val="tx1"/>
                </a:solidFill>
                <a:effectLst/>
                <a:latin typeface="+mn-lt"/>
                <a:ea typeface="+mn-ea"/>
                <a:cs typeface="+mn-cs"/>
              </a:rPr>
              <a:t>TRL</a:t>
            </a:r>
            <a:r>
              <a:rPr lang="zh-TW" altLang="zh-TW" sz="1200" kern="1200" dirty="0">
                <a:solidFill>
                  <a:schemeClr val="tx1"/>
                </a:solidFill>
                <a:effectLst/>
                <a:latin typeface="+mn-lt"/>
                <a:ea typeface="+mn-ea"/>
                <a:cs typeface="+mn-cs"/>
              </a:rPr>
              <a:t>指標較低的階層，於是首先以</a:t>
            </a:r>
            <a:r>
              <a:rPr lang="en-US" altLang="zh-TW" sz="1200" kern="1200" dirty="0">
                <a:solidFill>
                  <a:schemeClr val="tx1"/>
                </a:solidFill>
                <a:effectLst/>
                <a:latin typeface="+mn-lt"/>
                <a:ea typeface="+mn-ea"/>
                <a:cs typeface="+mn-cs"/>
              </a:rPr>
              <a:t>SWOT</a:t>
            </a:r>
            <a:r>
              <a:rPr lang="zh-TW" altLang="zh-TW" sz="1200" kern="1200" dirty="0">
                <a:solidFill>
                  <a:schemeClr val="tx1"/>
                </a:solidFill>
                <a:effectLst/>
                <a:latin typeface="+mn-lt"/>
                <a:ea typeface="+mn-ea"/>
                <a:cs typeface="+mn-cs"/>
              </a:rPr>
              <a:t>分析作自我定位，根據概念構想，理清楚自身優勢</a:t>
            </a:r>
            <a:r>
              <a:rPr lang="en-US" altLang="zh-TW" sz="1200" kern="1200" dirty="0">
                <a:solidFill>
                  <a:schemeClr val="tx1"/>
                </a:solidFill>
                <a:effectLst/>
                <a:latin typeface="+mn-lt"/>
                <a:ea typeface="+mn-ea"/>
                <a:cs typeface="+mn-cs"/>
              </a:rPr>
              <a:t>(Strength)</a:t>
            </a:r>
            <a:r>
              <a:rPr lang="zh-TW" altLang="zh-TW" sz="1200" kern="1200" dirty="0">
                <a:solidFill>
                  <a:schemeClr val="tx1"/>
                </a:solidFill>
                <a:effectLst/>
                <a:latin typeface="+mn-lt"/>
                <a:ea typeface="+mn-ea"/>
                <a:cs typeface="+mn-cs"/>
              </a:rPr>
              <a:t>、弱點</a:t>
            </a:r>
            <a:r>
              <a:rPr lang="en-US" altLang="zh-TW" sz="1200" kern="1200" dirty="0">
                <a:solidFill>
                  <a:schemeClr val="tx1"/>
                </a:solidFill>
                <a:effectLst/>
                <a:latin typeface="+mn-lt"/>
                <a:ea typeface="+mn-ea"/>
                <a:cs typeface="+mn-cs"/>
              </a:rPr>
              <a:t>(Weakness)</a:t>
            </a:r>
            <a:r>
              <a:rPr lang="zh-TW" altLang="zh-TW" sz="1200" kern="1200" dirty="0">
                <a:solidFill>
                  <a:schemeClr val="tx1"/>
                </a:solidFill>
                <a:effectLst/>
                <a:latin typeface="+mn-lt"/>
                <a:ea typeface="+mn-ea"/>
                <a:cs typeface="+mn-cs"/>
              </a:rPr>
              <a:t>、潛在的機會</a:t>
            </a:r>
            <a:r>
              <a:rPr lang="en-US" altLang="zh-TW" sz="1200" kern="1200" dirty="0">
                <a:solidFill>
                  <a:schemeClr val="tx1"/>
                </a:solidFill>
                <a:effectLst/>
                <a:latin typeface="+mn-lt"/>
                <a:ea typeface="+mn-ea"/>
                <a:cs typeface="+mn-cs"/>
              </a:rPr>
              <a:t>(Opportunity)</a:t>
            </a:r>
            <a:r>
              <a:rPr lang="zh-TW" altLang="zh-TW" sz="1200" kern="1200" dirty="0">
                <a:solidFill>
                  <a:schemeClr val="tx1"/>
                </a:solidFill>
                <a:effectLst/>
                <a:latin typeface="+mn-lt"/>
                <a:ea typeface="+mn-ea"/>
                <a:cs typeface="+mn-cs"/>
              </a:rPr>
              <a:t>及威脅</a:t>
            </a:r>
            <a:r>
              <a:rPr lang="en-US" altLang="zh-TW" sz="1200" kern="1200" dirty="0">
                <a:solidFill>
                  <a:schemeClr val="tx1"/>
                </a:solidFill>
                <a:effectLst/>
                <a:latin typeface="+mn-lt"/>
                <a:ea typeface="+mn-ea"/>
                <a:cs typeface="+mn-cs"/>
              </a:rPr>
              <a:t>(Threat)</a:t>
            </a:r>
            <a:r>
              <a:rPr lang="zh-TW" altLang="zh-TW" sz="1200" kern="1200" dirty="0">
                <a:solidFill>
                  <a:schemeClr val="tx1"/>
                </a:solidFill>
                <a:effectLst/>
                <a:latin typeface="+mn-lt"/>
                <a:ea typeface="+mn-ea"/>
                <a:cs typeface="+mn-cs"/>
              </a:rPr>
              <a:t>，做初步的可行性評估，並訂為自身適合的任務。</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商業發展的部分而言，期望可以採用</a:t>
            </a:r>
            <a:r>
              <a:rPr lang="en-US" altLang="zh-TW" sz="1200" kern="1200" dirty="0">
                <a:solidFill>
                  <a:schemeClr val="tx1"/>
                </a:solidFill>
                <a:effectLst/>
                <a:latin typeface="+mn-lt"/>
                <a:ea typeface="+mn-ea"/>
                <a:cs typeface="+mn-cs"/>
              </a:rPr>
              <a:t>COTS (Commercial Off The Shelf)</a:t>
            </a:r>
            <a:r>
              <a:rPr lang="zh-TW" altLang="zh-TW" sz="1200" kern="1200" dirty="0">
                <a:solidFill>
                  <a:schemeClr val="tx1"/>
                </a:solidFill>
                <a:effectLst/>
                <a:latin typeface="+mn-lt"/>
                <a:ea typeface="+mn-ea"/>
                <a:cs typeface="+mn-cs"/>
              </a:rPr>
              <a:t>，即商用現成品的概念，希望可以有效降低在開發時程。首先是參考了陽翼先進科技在</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年時提出的一個概念，</a:t>
            </a:r>
            <a:r>
              <a:rPr lang="zh-TW" altLang="zh-TW" sz="1200" b="1" kern="1200" dirty="0">
                <a:solidFill>
                  <a:schemeClr val="tx1"/>
                </a:solidFill>
                <a:effectLst/>
                <a:latin typeface="+mn-lt"/>
                <a:ea typeface="+mn-ea"/>
                <a:cs typeface="+mn-cs"/>
              </a:rPr>
              <a:t>「與全球各地的小火箭商結盟，增加發射頻率。這樣就不用去等大型的任務計畫，一次將一堆小客人湊在一起就能直接發射。」</a:t>
            </a:r>
            <a:r>
              <a:rPr lang="zh-TW" altLang="zh-TW" sz="1200" kern="1200" dirty="0">
                <a:solidFill>
                  <a:schemeClr val="tx1"/>
                </a:solidFill>
                <a:effectLst/>
                <a:latin typeface="+mn-lt"/>
                <a:ea typeface="+mn-ea"/>
                <a:cs typeface="+mn-cs"/>
              </a:rPr>
              <a:t>類似管制分流的概念，進而衍伸出了本次「太空衛星工廠」的想法；此外，引進</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衛星，即地球重力場和海洋環流探測衛星（</a:t>
            </a:r>
            <a:r>
              <a:rPr lang="en-US" altLang="zh-TW" sz="1200" kern="1200" dirty="0">
                <a:solidFill>
                  <a:schemeClr val="tx1"/>
                </a:solidFill>
                <a:effectLst/>
                <a:latin typeface="+mn-lt"/>
                <a:ea typeface="+mn-ea"/>
                <a:cs typeface="+mn-cs"/>
              </a:rPr>
              <a:t>Gravity Field and Steady-State Ocean Circulation Explorer</a:t>
            </a:r>
            <a:r>
              <a:rPr lang="zh-TW" altLang="zh-TW" sz="1200" kern="1200" dirty="0">
                <a:solidFill>
                  <a:schemeClr val="tx1"/>
                </a:solidFill>
                <a:effectLst/>
                <a:latin typeface="+mn-lt"/>
                <a:ea typeface="+mn-ea"/>
                <a:cs typeface="+mn-cs"/>
              </a:rPr>
              <a:t>，簡稱</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），為歐洲太空總署研製的一顆地球探測衛星。雖其軌道高度僅</a:t>
            </a:r>
            <a:r>
              <a:rPr lang="en-US" altLang="zh-TW" sz="1200" kern="1200" dirty="0">
                <a:solidFill>
                  <a:schemeClr val="tx1"/>
                </a:solidFill>
                <a:effectLst/>
                <a:latin typeface="+mn-lt"/>
                <a:ea typeface="+mn-ea"/>
                <a:cs typeface="+mn-cs"/>
              </a:rPr>
              <a:t>250</a:t>
            </a:r>
            <a:r>
              <a:rPr lang="zh-TW" altLang="zh-TW" sz="1200" kern="1200" dirty="0">
                <a:solidFill>
                  <a:schemeClr val="tx1"/>
                </a:solidFill>
                <a:effectLst/>
                <a:latin typeface="+mn-lt"/>
                <a:ea typeface="+mn-ea"/>
                <a:cs typeface="+mn-cs"/>
              </a:rPr>
              <a:t>公里符合本次低軌道衛星的出發點，然而其重量達到近</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噸，可能大幅降低「太空衛星工廠」的可行性，因此期望可以在這個方向努力，降低其規格卻仍可保留精準觀測的優點及特性。</a:t>
            </a:r>
          </a:p>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413342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meet.bnext.com.tw/articles/view/45173" TargetMode="External"/><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3smarketinfo.blogspot.com/2018/10/iot-gateway.html" TargetMode="External"/><Relationship Id="rId4" Type="http://schemas.openxmlformats.org/officeDocument/2006/relationships/hyperlink" Target="https://www.cna.com.tw/news/firstnews/202104130193.aspx"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en-US" altLang="zh-TW" sz="2000" dirty="0">
                <a:solidFill>
                  <a:prstClr val="white"/>
                </a:solidFill>
                <a:effectLst>
                  <a:outerShdw blurRad="38100" dist="38100" dir="2700000" algn="tl">
                    <a:srgbClr val="000000">
                      <a:alpha val="43137"/>
                    </a:srgbClr>
                  </a:outerShdw>
                </a:effectLst>
                <a:cs typeface="+mn-ea"/>
                <a:sym typeface="+mn-lt"/>
              </a:rPr>
              <a:t>2021</a:t>
            </a:r>
            <a:r>
              <a:rPr lang="zh-TW" altLang="en-US" sz="2000" dirty="0">
                <a:solidFill>
                  <a:prstClr val="white"/>
                </a:solidFill>
                <a:effectLst>
                  <a:outerShdw blurRad="38100" dist="38100" dir="2700000" algn="tl">
                    <a:srgbClr val="000000">
                      <a:alpha val="43137"/>
                    </a:srgbClr>
                  </a:outerShdw>
                </a:effectLst>
                <a:cs typeface="+mn-ea"/>
                <a:sym typeface="+mn-lt"/>
              </a:rPr>
              <a:t>國家太空中心黑客松</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02499" y="2403143"/>
            <a:ext cx="9567528" cy="1323439"/>
          </a:xfrm>
          <a:prstGeom prst="rect">
            <a:avLst/>
          </a:prstGeom>
          <a:noFill/>
        </p:spPr>
        <p:txBody>
          <a:bodyPr wrap="square" rtlCol="0">
            <a:spAutoFit/>
            <a:scene3d>
              <a:camera prst="orthographicFront"/>
              <a:lightRig rig="threePt" dir="t"/>
            </a:scene3d>
            <a:sp3d contourW="12700"/>
          </a:bodyPr>
          <a:lstStyle/>
          <a:p>
            <a:pPr lvl="0" algn="ctr">
              <a:defRPr/>
            </a:pPr>
            <a:r>
              <a:rPr lang="en-US" altLang="zh-TW" sz="4000" spc="100" dirty="0">
                <a:solidFill>
                  <a:prstClr val="white"/>
                </a:solidFill>
                <a:effectLst>
                  <a:outerShdw blurRad="88900" dist="50800" dir="2700000" algn="tl" rotWithShape="0">
                    <a:prstClr val="black">
                      <a:alpha val="65000"/>
                    </a:prstClr>
                  </a:outerShdw>
                </a:effectLst>
                <a:cs typeface="+mn-ea"/>
                <a:sym typeface="+mn-lt"/>
              </a:rPr>
              <a:t>C.I.A (Champion In Aerospace)</a:t>
            </a:r>
          </a:p>
          <a:p>
            <a:pPr lvl="0" algn="ctr">
              <a:defRPr/>
            </a:pPr>
            <a:r>
              <a:rPr lang="zh-TW" altLang="en-US" sz="4000" spc="100" dirty="0">
                <a:solidFill>
                  <a:prstClr val="white"/>
                </a:solidFill>
                <a:effectLst>
                  <a:outerShdw blurRad="88900" dist="50800" dir="2700000" algn="tl" rotWithShape="0">
                    <a:prstClr val="black">
                      <a:alpha val="65000"/>
                    </a:prstClr>
                  </a:outerShdw>
                </a:effectLst>
                <a:cs typeface="+mn-ea"/>
                <a:sym typeface="+mn-lt"/>
              </a:rPr>
              <a:t>環境永續跨領域結合</a:t>
            </a:r>
            <a:endParaRPr kumimoji="0" lang="zh-CN" altLang="en-US" sz="4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pic>
        <p:nvPicPr>
          <p:cNvPr id="8" name="Picture 8">
            <a:extLst>
              <a:ext uri="{FF2B5EF4-FFF2-40B4-BE49-F238E27FC236}">
                <a16:creationId xmlns:a16="http://schemas.microsoft.com/office/drawing/2014/main" id="{3C643C36-AA5A-42EA-A867-5EBCF2D875D6}"/>
              </a:ext>
            </a:extLst>
          </p:cNvPr>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3693" y="5702074"/>
            <a:ext cx="1012443" cy="1012443"/>
          </a:xfrm>
          <a:prstGeom prst="rect">
            <a:avLst/>
          </a:prstGeom>
        </p:spPr>
      </p:pic>
      <p:pic>
        <p:nvPicPr>
          <p:cNvPr id="13" name="Google Shape;91;p1">
            <a:extLst>
              <a:ext uri="{FF2B5EF4-FFF2-40B4-BE49-F238E27FC236}">
                <a16:creationId xmlns:a16="http://schemas.microsoft.com/office/drawing/2014/main" id="{EAEEF7EC-2B90-4E50-BCE5-31AC4AF1775A}"/>
              </a:ext>
            </a:extLst>
          </p:cNvPr>
          <p:cNvPicPr preferRelativeResize="0"/>
          <p:nvPr/>
        </p:nvPicPr>
        <p:blipFill>
          <a:blip r:embed="rId7">
            <a:alphaModFix/>
          </a:blip>
          <a:stretch>
            <a:fillRect/>
          </a:stretch>
        </p:blipFill>
        <p:spPr>
          <a:xfrm>
            <a:off x="11004774" y="5738570"/>
            <a:ext cx="996440" cy="975947"/>
          </a:xfrm>
          <a:prstGeom prst="rect">
            <a:avLst/>
          </a:prstGeom>
          <a:noFill/>
          <a:ln>
            <a:noFill/>
          </a:ln>
        </p:spPr>
      </p:pic>
      <p:sp>
        <p:nvSpPr>
          <p:cNvPr id="14" name="副標題 2">
            <a:extLst>
              <a:ext uri="{FF2B5EF4-FFF2-40B4-BE49-F238E27FC236}">
                <a16:creationId xmlns:a16="http://schemas.microsoft.com/office/drawing/2014/main" id="{FE52B1A0-08CE-4056-8DC9-BF64EF1727DA}"/>
              </a:ext>
            </a:extLst>
          </p:cNvPr>
          <p:cNvSpPr txBox="1">
            <a:spLocks/>
          </p:cNvSpPr>
          <p:nvPr/>
        </p:nvSpPr>
        <p:spPr>
          <a:xfrm>
            <a:off x="1810495" y="4898325"/>
            <a:ext cx="6858000" cy="697765"/>
          </a:xfrm>
          <a:prstGeom prst="rect">
            <a:avLst/>
          </a:prstGeom>
        </p:spPr>
        <p:txBody>
          <a:bodyPr vert="horz" lIns="91440" tIns="45720" rIns="91440" bIns="45720" rtlCol="0">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800" dirty="0">
                <a:solidFill>
                  <a:schemeClr val="bg1"/>
                </a:solidFill>
                <a:latin typeface="Arial" panose="020B0604020202020204" pitchFamily="34" charset="0"/>
                <a:cs typeface="Arial" panose="020B0604020202020204" pitchFamily="34" charset="0"/>
              </a:rPr>
              <a:t>Chung Cheng Institute of Technology, National Defense University,</a:t>
            </a:r>
          </a:p>
          <a:p>
            <a:r>
              <a:rPr lang="en-US" altLang="zh-TW" sz="1800" dirty="0">
                <a:solidFill>
                  <a:schemeClr val="bg1"/>
                </a:solidFill>
                <a:latin typeface="Arial" panose="020B0604020202020204" pitchFamily="34" charset="0"/>
                <a:cs typeface="Arial" panose="020B0604020202020204" pitchFamily="34" charset="0"/>
              </a:rPr>
              <a:t>National </a:t>
            </a:r>
            <a:r>
              <a:rPr lang="en-US" altLang="zh-TW" sz="1800" dirty="0" err="1">
                <a:solidFill>
                  <a:schemeClr val="bg1"/>
                </a:solidFill>
                <a:latin typeface="Arial" panose="020B0604020202020204" pitchFamily="34" charset="0"/>
                <a:cs typeface="Arial" panose="020B0604020202020204" pitchFamily="34" charset="0"/>
              </a:rPr>
              <a:t>Chiao</a:t>
            </a:r>
            <a:r>
              <a:rPr lang="en-US" altLang="zh-TW" sz="1800" dirty="0">
                <a:solidFill>
                  <a:schemeClr val="bg1"/>
                </a:solidFill>
                <a:latin typeface="Arial" panose="020B0604020202020204" pitchFamily="34" charset="0"/>
                <a:cs typeface="Arial" panose="020B0604020202020204" pitchFamily="34" charset="0"/>
              </a:rPr>
              <a:t> Tung University .</a:t>
            </a:r>
            <a:endParaRPr lang="zh-TW" altLang="en-US" sz="1800" dirty="0">
              <a:solidFill>
                <a:schemeClr val="bg1"/>
              </a:solidFill>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A152944-3934-4E3D-BFC0-EDF0B05FF641}"/>
              </a:ext>
            </a:extLst>
          </p:cNvPr>
          <p:cNvSpPr/>
          <p:nvPr/>
        </p:nvSpPr>
        <p:spPr>
          <a:xfrm>
            <a:off x="1745911" y="5618200"/>
            <a:ext cx="3493584" cy="369332"/>
          </a:xfrm>
          <a:prstGeom prst="rect">
            <a:avLst/>
          </a:prstGeom>
        </p:spPr>
        <p:txBody>
          <a:bodyPr wrap="none">
            <a:spAutoFit/>
          </a:bodyPr>
          <a:lstStyle/>
          <a:p>
            <a:pPr algn="ctr"/>
            <a:r>
              <a:rPr lang="en-US" altLang="zh-TW" dirty="0">
                <a:solidFill>
                  <a:schemeClr val="bg1"/>
                </a:solidFill>
                <a:latin typeface="Arial" panose="020B0604020202020204" pitchFamily="34" charset="0"/>
                <a:cs typeface="Arial" panose="020B0604020202020204" pitchFamily="34" charset="0"/>
              </a:rPr>
              <a:t>Prof. Ming-Chung Lo,</a:t>
            </a:r>
            <a:r>
              <a:rPr lang="zh-TW" altLang="en-US" dirty="0">
                <a:solidFill>
                  <a:schemeClr val="bg1"/>
                </a:solidFill>
                <a:latin typeface="Arial" panose="020B0604020202020204" pitchFamily="34" charset="0"/>
                <a:cs typeface="Arial" panose="020B0604020202020204" pitchFamily="34" charset="0"/>
              </a:rPr>
              <a:t> </a:t>
            </a:r>
            <a:r>
              <a:rPr lang="en-US" altLang="zh-TW" dirty="0" err="1">
                <a:solidFill>
                  <a:schemeClr val="bg1"/>
                </a:solidFill>
                <a:latin typeface="Arial" panose="020B0604020202020204" pitchFamily="34" charset="0"/>
                <a:cs typeface="Arial" panose="020B0604020202020204" pitchFamily="34" charset="0"/>
              </a:rPr>
              <a:t>Szu</a:t>
            </a:r>
            <a:r>
              <a:rPr lang="en-US" altLang="zh-TW" dirty="0">
                <a:solidFill>
                  <a:schemeClr val="bg1"/>
                </a:solidFill>
                <a:latin typeface="Arial" panose="020B0604020202020204" pitchFamily="34" charset="0"/>
                <a:cs typeface="Arial" panose="020B0604020202020204" pitchFamily="34" charset="0"/>
              </a:rPr>
              <a:t>-I Yeh </a:t>
            </a:r>
            <a:endParaRPr lang="zh-TW"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07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25BE18-DC3E-489D-8196-E5728310F3B2}"/>
              </a:ext>
            </a:extLst>
          </p:cNvPr>
          <p:cNvSpPr/>
          <p:nvPr/>
        </p:nvSpPr>
        <p:spPr>
          <a:xfrm>
            <a:off x="493432" y="1654766"/>
            <a:ext cx="11177200" cy="2793842"/>
          </a:xfrm>
          <a:prstGeom prst="rect">
            <a:avLst/>
          </a:prstGeom>
        </p:spPr>
        <p:txBody>
          <a:bodyPr wrap="square">
            <a:spAutoFit/>
          </a:bodyPr>
          <a:lstStyle/>
          <a:p>
            <a:pPr marL="342900" indent="-342900">
              <a:lnSpc>
                <a:spcPct val="150000"/>
              </a:lnSpc>
              <a:buFont typeface="Arial" panose="020B0604020202020204" pitchFamily="34" charset="0"/>
              <a:buChar char="•"/>
            </a:pPr>
            <a:r>
              <a:rPr lang="zh-TW" altLang="en-US" sz="2400" dirty="0">
                <a:solidFill>
                  <a:schemeClr val="bg1"/>
                </a:solidFill>
              </a:rPr>
              <a:t>採用</a:t>
            </a:r>
            <a:r>
              <a:rPr lang="en-US" altLang="zh-TW" sz="2400" dirty="0">
                <a:solidFill>
                  <a:schemeClr val="bg1"/>
                </a:solidFill>
              </a:rPr>
              <a:t>COTS(Commercial Off The Shelf – </a:t>
            </a:r>
            <a:r>
              <a:rPr lang="zh-TW" altLang="en-US" sz="2400" dirty="0">
                <a:solidFill>
                  <a:schemeClr val="bg1"/>
                </a:solidFill>
              </a:rPr>
              <a:t>商用現成品</a:t>
            </a:r>
            <a:r>
              <a:rPr lang="en-US" altLang="zh-TW" sz="2400" dirty="0">
                <a:solidFill>
                  <a:schemeClr val="bg1"/>
                </a:solidFill>
              </a:rPr>
              <a:t>)</a:t>
            </a:r>
            <a:r>
              <a:rPr lang="zh-TW" altLang="en-US" sz="2400" dirty="0">
                <a:solidFill>
                  <a:schemeClr val="bg1"/>
                </a:solidFill>
              </a:rPr>
              <a:t>，有效降低開發時程。</a:t>
            </a:r>
            <a:endParaRPr lang="en-US" altLang="zh-TW" sz="2400" dirty="0">
              <a:solidFill>
                <a:schemeClr val="bg1"/>
              </a:solidFill>
            </a:endParaRPr>
          </a:p>
          <a:p>
            <a:pPr marL="342900" indent="-342900">
              <a:lnSpc>
                <a:spcPct val="150000"/>
              </a:lnSpc>
              <a:buFont typeface="Arial" panose="020B0604020202020204" pitchFamily="34" charset="0"/>
              <a:buChar char="•"/>
            </a:pPr>
            <a:r>
              <a:rPr lang="zh-TW" altLang="en-US" sz="2400" dirty="0">
                <a:solidFill>
                  <a:schemeClr val="bg1"/>
                </a:solidFill>
              </a:rPr>
              <a:t>參考陽翼先進科技於</a:t>
            </a:r>
            <a:r>
              <a:rPr lang="en-US" altLang="zh-TW" sz="2400" dirty="0">
                <a:solidFill>
                  <a:schemeClr val="bg1"/>
                </a:solidFill>
              </a:rPr>
              <a:t>2019</a:t>
            </a:r>
            <a:r>
              <a:rPr lang="zh-TW" altLang="en-US" sz="2400" dirty="0">
                <a:solidFill>
                  <a:schemeClr val="bg1"/>
                </a:solidFill>
              </a:rPr>
              <a:t>年提出概念，</a:t>
            </a:r>
            <a:r>
              <a:rPr lang="zh-TW" altLang="en-US" sz="2400" dirty="0">
                <a:solidFill>
                  <a:srgbClr val="FFFF00"/>
                </a:solidFill>
              </a:rPr>
              <a:t>「與全球小火箭商結盟，增加發射頻率。」</a:t>
            </a:r>
            <a:endParaRPr lang="en-US" altLang="zh-TW" sz="2400" dirty="0">
              <a:solidFill>
                <a:srgbClr val="FFFF00"/>
              </a:solidFill>
            </a:endParaRPr>
          </a:p>
          <a:p>
            <a:pPr marL="342900" indent="-342900">
              <a:lnSpc>
                <a:spcPct val="150000"/>
              </a:lnSpc>
              <a:buFont typeface="Arial" panose="020B0604020202020204" pitchFamily="34" charset="0"/>
              <a:buChar char="•"/>
            </a:pPr>
            <a:r>
              <a:rPr lang="zh-TW" altLang="en-US" sz="2400" dirty="0">
                <a:solidFill>
                  <a:schemeClr val="bg1"/>
                </a:solidFill>
              </a:rPr>
              <a:t>引進</a:t>
            </a:r>
            <a:r>
              <a:rPr lang="en-US" altLang="zh-TW" sz="2400" dirty="0">
                <a:solidFill>
                  <a:srgbClr val="FF0000"/>
                </a:solidFill>
              </a:rPr>
              <a:t>GOCE</a:t>
            </a:r>
            <a:r>
              <a:rPr lang="zh-TW" altLang="en-US" sz="2400" dirty="0">
                <a:solidFill>
                  <a:srgbClr val="FF0000"/>
                </a:solidFill>
              </a:rPr>
              <a:t>衛星</a:t>
            </a:r>
            <a:r>
              <a:rPr lang="en-US" altLang="zh-TW" sz="2400" dirty="0">
                <a:solidFill>
                  <a:srgbClr val="FF0000"/>
                </a:solidFill>
              </a:rPr>
              <a:t>(Gravity Field and Steady-Steady-State Ocean Circulation Explorer)</a:t>
            </a:r>
          </a:p>
        </p:txBody>
      </p:sp>
      <p:pic>
        <p:nvPicPr>
          <p:cNvPr id="1026" name="Picture 2" descr="https://img.technews.tw/wp-content/uploads/2021/01/26190148/Transporter-1-SPACEX-624x448.jpg">
            <a:extLst>
              <a:ext uri="{FF2B5EF4-FFF2-40B4-BE49-F238E27FC236}">
                <a16:creationId xmlns:a16="http://schemas.microsoft.com/office/drawing/2014/main" id="{7DA9BB57-84BC-41E0-B27E-ABFC40E89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970" y="4588515"/>
            <a:ext cx="2907991" cy="208778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20">
            <a:extLst>
              <a:ext uri="{FF2B5EF4-FFF2-40B4-BE49-F238E27FC236}">
                <a16:creationId xmlns:a16="http://schemas.microsoft.com/office/drawing/2014/main" id="{860D94F9-F06C-48D3-928D-BD69977111A9}"/>
              </a:ext>
            </a:extLst>
          </p:cNvPr>
          <p:cNvGrpSpPr/>
          <p:nvPr/>
        </p:nvGrpSpPr>
        <p:grpSpPr>
          <a:xfrm>
            <a:off x="0" y="687070"/>
            <a:ext cx="12192965" cy="694056"/>
            <a:chOff x="0" y="623570"/>
            <a:chExt cx="12192965" cy="694056"/>
          </a:xfrm>
        </p:grpSpPr>
        <p:cxnSp>
          <p:nvCxnSpPr>
            <p:cNvPr id="5" name="直接连接符 21">
              <a:extLst>
                <a:ext uri="{FF2B5EF4-FFF2-40B4-BE49-F238E27FC236}">
                  <a16:creationId xmlns:a16="http://schemas.microsoft.com/office/drawing/2014/main" id="{860E75C2-474E-4171-8061-E3CEE79928DF}"/>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22">
              <a:extLst>
                <a:ext uri="{FF2B5EF4-FFF2-40B4-BE49-F238E27FC236}">
                  <a16:creationId xmlns:a16="http://schemas.microsoft.com/office/drawing/2014/main" id="{66044949-FA58-4564-B88C-131BE78974FB}"/>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23">
              <a:extLst>
                <a:ext uri="{FF2B5EF4-FFF2-40B4-BE49-F238E27FC236}">
                  <a16:creationId xmlns:a16="http://schemas.microsoft.com/office/drawing/2014/main" id="{915D242E-DFF5-4ACB-806C-88E2B7A17B53}"/>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24">
              <a:extLst>
                <a:ext uri="{FF2B5EF4-FFF2-40B4-BE49-F238E27FC236}">
                  <a16:creationId xmlns:a16="http://schemas.microsoft.com/office/drawing/2014/main" id="{6284FFD3-B870-4549-B6CC-AB57CD85FDA0}"/>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25">
              <a:extLst>
                <a:ext uri="{FF2B5EF4-FFF2-40B4-BE49-F238E27FC236}">
                  <a16:creationId xmlns:a16="http://schemas.microsoft.com/office/drawing/2014/main" id="{6C90CAB8-6666-453B-8395-F74E52562052}"/>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26">
              <a:extLst>
                <a:ext uri="{FF2B5EF4-FFF2-40B4-BE49-F238E27FC236}">
                  <a16:creationId xmlns:a16="http://schemas.microsoft.com/office/drawing/2014/main" id="{8204E875-319A-434C-8048-CC1276A15856}"/>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27">
              <a:extLst>
                <a:ext uri="{FF2B5EF4-FFF2-40B4-BE49-F238E27FC236}">
                  <a16:creationId xmlns:a16="http://schemas.microsoft.com/office/drawing/2014/main" id="{E07DF64B-CDBC-4D4A-BC1C-53CF671F9061}"/>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28">
              <a:extLst>
                <a:ext uri="{FF2B5EF4-FFF2-40B4-BE49-F238E27FC236}">
                  <a16:creationId xmlns:a16="http://schemas.microsoft.com/office/drawing/2014/main" id="{2CFDC97A-FC11-4843-B235-5D694819803A}"/>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14" name="文本框 30">
            <a:extLst>
              <a:ext uri="{FF2B5EF4-FFF2-40B4-BE49-F238E27FC236}">
                <a16:creationId xmlns:a16="http://schemas.microsoft.com/office/drawing/2014/main" id="{6A79E001-23A0-4280-9417-CBE1AC0C73CE}"/>
              </a:ext>
            </a:extLst>
          </p:cNvPr>
          <p:cNvSpPr txBox="1"/>
          <p:nvPr/>
        </p:nvSpPr>
        <p:spPr>
          <a:xfrm>
            <a:off x="625262" y="217968"/>
            <a:ext cx="4158706"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商業策略</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401645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結論與未來展望</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286887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716350"/>
          </a:xfrm>
          <a:prstGeom prst="rect">
            <a:avLst/>
          </a:prstGeom>
          <a:noFill/>
        </p:spPr>
        <p:txBody>
          <a:bodyPr wrap="square" rtlCol="0">
            <a:spAutoFit/>
          </a:bodyPr>
          <a:lstStyle/>
          <a:p>
            <a:pPr>
              <a:lnSpc>
                <a:spcPct val="200000"/>
              </a:lnSpc>
            </a:pPr>
            <a:endParaRPr lang="zh-TW" altLang="en-US" sz="2400" dirty="0">
              <a:solidFill>
                <a:schemeClr val="bg1"/>
              </a:solidFill>
            </a:endParaRPr>
          </a:p>
        </p:txBody>
      </p:sp>
      <p:sp>
        <p:nvSpPr>
          <p:cNvPr id="3" name="矩形 2">
            <a:extLst>
              <a:ext uri="{FF2B5EF4-FFF2-40B4-BE49-F238E27FC236}">
                <a16:creationId xmlns:a16="http://schemas.microsoft.com/office/drawing/2014/main" id="{CC25BE18-DC3E-489D-8196-E5728310F3B2}"/>
              </a:ext>
            </a:extLst>
          </p:cNvPr>
          <p:cNvSpPr/>
          <p:nvPr/>
        </p:nvSpPr>
        <p:spPr>
          <a:xfrm>
            <a:off x="1816894" y="870635"/>
            <a:ext cx="8783373" cy="577850"/>
          </a:xfrm>
          <a:prstGeom prst="rect">
            <a:avLst/>
          </a:prstGeom>
        </p:spPr>
        <p:txBody>
          <a:bodyPr wrap="square">
            <a:spAutoFit/>
          </a:bodyPr>
          <a:lstStyle/>
          <a:p>
            <a:pPr marL="342900" indent="-342900">
              <a:lnSpc>
                <a:spcPct val="150000"/>
              </a:lnSpc>
              <a:buFont typeface="Arial" panose="020B0604020202020204" pitchFamily="34" charset="0"/>
              <a:buChar char="•"/>
            </a:pPr>
            <a:endParaRPr lang="zh-TW" altLang="en-US" sz="2400" dirty="0">
              <a:solidFill>
                <a:schemeClr val="bg1"/>
              </a:solidFill>
            </a:endParaRPr>
          </a:p>
        </p:txBody>
      </p:sp>
      <p:sp>
        <p:nvSpPr>
          <p:cNvPr id="4" name="矩形 3">
            <a:extLst>
              <a:ext uri="{FF2B5EF4-FFF2-40B4-BE49-F238E27FC236}">
                <a16:creationId xmlns:a16="http://schemas.microsoft.com/office/drawing/2014/main" id="{7C6B7EFC-4F59-4512-A732-C69D00195A53}"/>
              </a:ext>
            </a:extLst>
          </p:cNvPr>
          <p:cNvSpPr/>
          <p:nvPr/>
        </p:nvSpPr>
        <p:spPr>
          <a:xfrm>
            <a:off x="417685" y="407787"/>
            <a:ext cx="10295466" cy="4458400"/>
          </a:xfrm>
          <a:prstGeom prst="rect">
            <a:avLst/>
          </a:prstGeom>
        </p:spPr>
        <p:txBody>
          <a:bodyPr wrap="square">
            <a:spAutoFit/>
          </a:bodyPr>
          <a:lstStyle/>
          <a:p>
            <a:pPr>
              <a:lnSpc>
                <a:spcPct val="150000"/>
              </a:lnSpc>
            </a:pPr>
            <a:r>
              <a:rPr lang="zh-TW" altLang="en-US" sz="2400" dirty="0">
                <a:solidFill>
                  <a:schemeClr val="bg1"/>
                </a:solidFill>
              </a:rPr>
              <a:t>這次發想的起源搭了最近討論及爭論度很高的議題</a:t>
            </a:r>
            <a:r>
              <a:rPr lang="en-US" altLang="zh-TW" sz="2400" dirty="0">
                <a:solidFill>
                  <a:schemeClr val="bg1"/>
                </a:solidFill>
              </a:rPr>
              <a:t>—</a:t>
            </a:r>
            <a:r>
              <a:rPr lang="zh-TW" altLang="en-US" sz="2400" dirty="0">
                <a:solidFill>
                  <a:schemeClr val="bg1"/>
                </a:solidFill>
              </a:rPr>
              <a:t>福島核廢水排入海洋的順風車，此一舉動勢必會對海洋造成或多或少的影響，所以以海洋為主角著手探討，</a:t>
            </a:r>
            <a:r>
              <a:rPr lang="zh-TW" altLang="en-US" sz="2400" dirty="0">
                <a:solidFill>
                  <a:srgbClr val="FFFF00"/>
                </a:solidFill>
              </a:rPr>
              <a:t>為了降低這些影響所帶來負面結果造成傷害</a:t>
            </a:r>
            <a:r>
              <a:rPr lang="zh-TW" altLang="en-US" sz="2400" dirty="0">
                <a:solidFill>
                  <a:schemeClr val="bg1"/>
                </a:solidFill>
              </a:rPr>
              <a:t>。</a:t>
            </a:r>
            <a:endParaRPr lang="en-US" altLang="zh-TW" sz="2400" dirty="0">
              <a:solidFill>
                <a:schemeClr val="bg1"/>
              </a:solidFill>
            </a:endParaRPr>
          </a:p>
          <a:p>
            <a:pPr>
              <a:lnSpc>
                <a:spcPct val="150000"/>
              </a:lnSpc>
            </a:pPr>
            <a:r>
              <a:rPr lang="zh-TW" altLang="zh-TW" sz="2400" dirty="0">
                <a:solidFill>
                  <a:schemeClr val="bg1"/>
                </a:solidFill>
              </a:rPr>
              <a:t>將這樣的想法技術套用到其他層面，例如：</a:t>
            </a:r>
            <a:r>
              <a:rPr lang="zh-TW" altLang="zh-TW" sz="2400" dirty="0">
                <a:solidFill>
                  <a:srgbClr val="FFFF00"/>
                </a:solidFill>
              </a:rPr>
              <a:t>套用到大氣循環之中</a:t>
            </a:r>
            <a:r>
              <a:rPr lang="zh-TW" altLang="zh-TW" sz="2400" dirty="0">
                <a:solidFill>
                  <a:schemeClr val="bg1"/>
                </a:solidFill>
              </a:rPr>
              <a:t>，利用某種觀測的方式偵測污染物或是病菌病毒擴散的來源、來向、去向、擴散程度</a:t>
            </a:r>
            <a:r>
              <a:rPr lang="en-US" altLang="zh-TW" sz="2400" dirty="0">
                <a:solidFill>
                  <a:schemeClr val="bg1"/>
                </a:solidFill>
              </a:rPr>
              <a:t>(</a:t>
            </a:r>
            <a:r>
              <a:rPr lang="zh-TW" altLang="zh-TW" sz="2400" dirty="0">
                <a:solidFill>
                  <a:schemeClr val="bg1"/>
                </a:solidFill>
              </a:rPr>
              <a:t>梯度、旋度、散度</a:t>
            </a:r>
            <a:r>
              <a:rPr lang="en-US" altLang="zh-TW" sz="2400" dirty="0">
                <a:solidFill>
                  <a:schemeClr val="bg1"/>
                </a:solidFill>
              </a:rPr>
              <a:t>)</a:t>
            </a:r>
            <a:r>
              <a:rPr lang="zh-TW" altLang="zh-TW" sz="2400" dirty="0">
                <a:solidFill>
                  <a:schemeClr val="bg1"/>
                </a:solidFill>
              </a:rPr>
              <a:t>，預先採取防範措施。而這樣的技術可以不侷限於自身國家區域，更可以一步步建立洲際甚至全球的系統，在系統檢測到異常數據資料分析後，立即主動對將遭受威脅的國家、區域發送緊急通知。</a:t>
            </a:r>
            <a:endParaRPr lang="zh-TW" altLang="en-US" sz="2400" dirty="0">
              <a:solidFill>
                <a:schemeClr val="bg1"/>
              </a:solidFill>
            </a:endParaRPr>
          </a:p>
        </p:txBody>
      </p:sp>
      <p:pic>
        <p:nvPicPr>
          <p:cNvPr id="2054" name="Picture 6" descr="巴西武肺變種病毒擴散英國證實發現6病例">
            <a:extLst>
              <a:ext uri="{FF2B5EF4-FFF2-40B4-BE49-F238E27FC236}">
                <a16:creationId xmlns:a16="http://schemas.microsoft.com/office/drawing/2014/main" id="{B02C2FCD-C9B3-465D-847E-E1890FD83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488" y="4983194"/>
            <a:ext cx="3513849" cy="168184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梯度- 維基百科，自由的百科全書">
            <a:extLst>
              <a:ext uri="{FF2B5EF4-FFF2-40B4-BE49-F238E27FC236}">
                <a16:creationId xmlns:a16="http://schemas.microsoft.com/office/drawing/2014/main" id="{B51004EF-3D60-48F0-B9AC-582A96E83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71" y="5107508"/>
            <a:ext cx="1712031" cy="143321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旋度- 維基百科，自由的百科全書">
            <a:extLst>
              <a:ext uri="{FF2B5EF4-FFF2-40B4-BE49-F238E27FC236}">
                <a16:creationId xmlns:a16="http://schemas.microsoft.com/office/drawing/2014/main" id="{1C5CD1A0-07ED-4B2D-B0F3-254265CFBF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7028" y="5025260"/>
            <a:ext cx="2100438" cy="147344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散度- 維基百科，自由的百科全書">
            <a:extLst>
              <a:ext uri="{FF2B5EF4-FFF2-40B4-BE49-F238E27FC236}">
                <a16:creationId xmlns:a16="http://schemas.microsoft.com/office/drawing/2014/main" id="{691D3754-8AE4-4FB7-922A-D610E76F5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992" y="5025260"/>
            <a:ext cx="2729970" cy="1495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200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716350"/>
          </a:xfrm>
          <a:prstGeom prst="rect">
            <a:avLst/>
          </a:prstGeom>
          <a:noFill/>
        </p:spPr>
        <p:txBody>
          <a:bodyPr wrap="square" rtlCol="0">
            <a:spAutoFit/>
          </a:bodyPr>
          <a:lstStyle/>
          <a:p>
            <a:pPr>
              <a:lnSpc>
                <a:spcPct val="200000"/>
              </a:lnSpc>
            </a:pPr>
            <a:endParaRPr lang="zh-TW" altLang="en-US" sz="2400" dirty="0">
              <a:solidFill>
                <a:schemeClr val="bg1"/>
              </a:solidFill>
            </a:endParaRPr>
          </a:p>
        </p:txBody>
      </p:sp>
      <p:sp>
        <p:nvSpPr>
          <p:cNvPr id="3" name="矩形 2">
            <a:extLst>
              <a:ext uri="{FF2B5EF4-FFF2-40B4-BE49-F238E27FC236}">
                <a16:creationId xmlns:a16="http://schemas.microsoft.com/office/drawing/2014/main" id="{CC25BE18-DC3E-489D-8196-E5728310F3B2}"/>
              </a:ext>
            </a:extLst>
          </p:cNvPr>
          <p:cNvSpPr/>
          <p:nvPr/>
        </p:nvSpPr>
        <p:spPr>
          <a:xfrm>
            <a:off x="1816894" y="870635"/>
            <a:ext cx="8783373" cy="577850"/>
          </a:xfrm>
          <a:prstGeom prst="rect">
            <a:avLst/>
          </a:prstGeom>
        </p:spPr>
        <p:txBody>
          <a:bodyPr wrap="square">
            <a:spAutoFit/>
          </a:bodyPr>
          <a:lstStyle/>
          <a:p>
            <a:pPr marL="342900" indent="-342900">
              <a:lnSpc>
                <a:spcPct val="150000"/>
              </a:lnSpc>
              <a:buFont typeface="Arial" panose="020B0604020202020204" pitchFamily="34" charset="0"/>
              <a:buChar char="•"/>
            </a:pPr>
            <a:endParaRPr lang="zh-TW" altLang="en-US" sz="2400" dirty="0">
              <a:solidFill>
                <a:schemeClr val="bg1"/>
              </a:solidFill>
            </a:endParaRPr>
          </a:p>
        </p:txBody>
      </p:sp>
      <p:sp>
        <p:nvSpPr>
          <p:cNvPr id="4" name="矩形 3">
            <a:extLst>
              <a:ext uri="{FF2B5EF4-FFF2-40B4-BE49-F238E27FC236}">
                <a16:creationId xmlns:a16="http://schemas.microsoft.com/office/drawing/2014/main" id="{7C6B7EFC-4F59-4512-A732-C69D00195A53}"/>
              </a:ext>
            </a:extLst>
          </p:cNvPr>
          <p:cNvSpPr/>
          <p:nvPr/>
        </p:nvSpPr>
        <p:spPr>
          <a:xfrm>
            <a:off x="1072445" y="870635"/>
            <a:ext cx="10295466" cy="5566396"/>
          </a:xfrm>
          <a:prstGeom prst="rect">
            <a:avLst/>
          </a:prstGeom>
        </p:spPr>
        <p:txBody>
          <a:bodyPr wrap="square">
            <a:spAutoFit/>
          </a:bodyPr>
          <a:lstStyle/>
          <a:p>
            <a:pPr lvl="0">
              <a:lnSpc>
                <a:spcPct val="150000"/>
              </a:lnSpc>
              <a:defRPr/>
            </a:pPr>
            <a:r>
              <a:rPr lang="zh-TW" altLang="zh-TW" sz="2400" dirty="0">
                <a:solidFill>
                  <a:schemeClr val="bg1"/>
                </a:solidFill>
              </a:rPr>
              <a:t>這樣的做法一舉多得：首先是合乎本次主題的</a:t>
            </a:r>
            <a:r>
              <a:rPr lang="zh-TW" altLang="zh-TW" sz="2400" dirty="0">
                <a:solidFill>
                  <a:srgbClr val="FFFF00"/>
                </a:solidFill>
              </a:rPr>
              <a:t>「環境永續」</a:t>
            </a:r>
            <a:r>
              <a:rPr lang="zh-TW" altLang="zh-TW" sz="2400" dirty="0">
                <a:solidFill>
                  <a:schemeClr val="bg1"/>
                </a:solidFill>
              </a:rPr>
              <a:t>，如果知道來源，可以做到改善及緩和，盡可能地避免對大自然環境的傷害及其反嗜的結果，促進我們人類和自然環境的和諧相處及和平；再來，我們採用一套</a:t>
            </a:r>
            <a:r>
              <a:rPr lang="zh-TW" altLang="zh-TW" sz="2400" dirty="0">
                <a:solidFill>
                  <a:srgbClr val="FF0000"/>
                </a:solidFill>
              </a:rPr>
              <a:t>新穎的手法</a:t>
            </a:r>
            <a:r>
              <a:rPr lang="zh-TW" altLang="zh-TW" sz="2400" dirty="0">
                <a:solidFill>
                  <a:schemeClr val="bg1"/>
                </a:solidFill>
              </a:rPr>
              <a:t>來解決我們所面臨的困境，</a:t>
            </a:r>
            <a:r>
              <a:rPr lang="zh-TW" altLang="zh-TW" sz="2400" dirty="0">
                <a:solidFill>
                  <a:srgbClr val="FFFF00"/>
                </a:solidFill>
              </a:rPr>
              <a:t>促進「太空科技產業發展」</a:t>
            </a:r>
            <a:r>
              <a:rPr lang="zh-TW" altLang="zh-TW" sz="2400" dirty="0">
                <a:solidFill>
                  <a:schemeClr val="bg1"/>
                </a:solidFill>
              </a:rPr>
              <a:t>，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a:t>
            </a:r>
            <a:r>
              <a:rPr lang="zh-TW" altLang="zh-TW" sz="2400" dirty="0">
                <a:solidFill>
                  <a:srgbClr val="FFFF00"/>
                </a:solidFill>
              </a:rPr>
              <a:t>「便利生活」</a:t>
            </a:r>
            <a:r>
              <a:rPr lang="zh-TW" altLang="zh-TW" sz="2400" dirty="0">
                <a:solidFill>
                  <a:schemeClr val="bg1"/>
                </a:solidFill>
              </a:rPr>
              <a:t>；最後，這樣的功效不但利己而且利人，可以讓世界看到有這樣的一股力量正在幫助大家趨吉避凶、</a:t>
            </a:r>
            <a:r>
              <a:rPr lang="zh-TW" altLang="en-US" sz="2400" dirty="0">
                <a:solidFill>
                  <a:schemeClr val="bg1"/>
                </a:solidFill>
              </a:rPr>
              <a:t>而這股力量就是來自台灣</a:t>
            </a:r>
            <a:r>
              <a:rPr lang="zh-TW" altLang="zh-TW" sz="2400" dirty="0">
                <a:solidFill>
                  <a:schemeClr val="bg1"/>
                </a:solidFill>
              </a:rPr>
              <a:t>，即</a:t>
            </a:r>
            <a:r>
              <a:rPr lang="zh-TW" altLang="zh-TW" sz="2400" dirty="0">
                <a:solidFill>
                  <a:srgbClr val="FFFF00"/>
                </a:solidFill>
              </a:rPr>
              <a:t>「看見台灣」</a:t>
            </a:r>
            <a:r>
              <a:rPr lang="zh-TW" altLang="zh-TW" sz="2400" dirty="0">
                <a:solidFill>
                  <a:schemeClr val="bg1"/>
                </a:solidFill>
              </a:rPr>
              <a:t>。</a:t>
            </a:r>
          </a:p>
        </p:txBody>
      </p:sp>
    </p:spTree>
    <p:extLst>
      <p:ext uri="{BB962C8B-B14F-4D97-AF65-F5344CB8AC3E}">
        <p14:creationId xmlns:p14="http://schemas.microsoft.com/office/powerpoint/2010/main" val="67040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0">
            <a:extLst>
              <a:ext uri="{FF2B5EF4-FFF2-40B4-BE49-F238E27FC236}">
                <a16:creationId xmlns:a16="http://schemas.microsoft.com/office/drawing/2014/main" id="{B639A35E-685E-4B34-AD55-78D223EABA19}"/>
              </a:ext>
            </a:extLst>
          </p:cNvPr>
          <p:cNvGrpSpPr/>
          <p:nvPr/>
        </p:nvGrpSpPr>
        <p:grpSpPr>
          <a:xfrm>
            <a:off x="0" y="687070"/>
            <a:ext cx="12192965" cy="694056"/>
            <a:chOff x="0" y="623570"/>
            <a:chExt cx="12192965" cy="694056"/>
          </a:xfrm>
        </p:grpSpPr>
        <p:cxnSp>
          <p:nvCxnSpPr>
            <p:cNvPr id="14" name="直接连接符 21">
              <a:extLst>
                <a:ext uri="{FF2B5EF4-FFF2-40B4-BE49-F238E27FC236}">
                  <a16:creationId xmlns:a16="http://schemas.microsoft.com/office/drawing/2014/main" id="{BFFEF0F1-18AC-4E53-BBED-2EA340C91A22}"/>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22">
              <a:extLst>
                <a:ext uri="{FF2B5EF4-FFF2-40B4-BE49-F238E27FC236}">
                  <a16:creationId xmlns:a16="http://schemas.microsoft.com/office/drawing/2014/main" id="{F678533E-2F0C-46E2-BBFD-74E336AC93B2}"/>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6" name="直接连接符 23">
              <a:extLst>
                <a:ext uri="{FF2B5EF4-FFF2-40B4-BE49-F238E27FC236}">
                  <a16:creationId xmlns:a16="http://schemas.microsoft.com/office/drawing/2014/main" id="{7498A222-677E-4684-9B91-B3B0EF876C99}"/>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24">
              <a:extLst>
                <a:ext uri="{FF2B5EF4-FFF2-40B4-BE49-F238E27FC236}">
                  <a16:creationId xmlns:a16="http://schemas.microsoft.com/office/drawing/2014/main" id="{7C2E6D1F-C497-4344-BD95-BCDF5AB147D4}"/>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25">
              <a:extLst>
                <a:ext uri="{FF2B5EF4-FFF2-40B4-BE49-F238E27FC236}">
                  <a16:creationId xmlns:a16="http://schemas.microsoft.com/office/drawing/2014/main" id="{B1922BA4-1F87-44A6-BF1C-13013CC04D28}"/>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26">
              <a:extLst>
                <a:ext uri="{FF2B5EF4-FFF2-40B4-BE49-F238E27FC236}">
                  <a16:creationId xmlns:a16="http://schemas.microsoft.com/office/drawing/2014/main" id="{DD627D98-A42B-434E-862D-B64E2216153E}"/>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27">
              <a:extLst>
                <a:ext uri="{FF2B5EF4-FFF2-40B4-BE49-F238E27FC236}">
                  <a16:creationId xmlns:a16="http://schemas.microsoft.com/office/drawing/2014/main" id="{CBA74F34-A0D6-4499-95CB-4064998AF00B}"/>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8">
              <a:extLst>
                <a:ext uri="{FF2B5EF4-FFF2-40B4-BE49-F238E27FC236}">
                  <a16:creationId xmlns:a16="http://schemas.microsoft.com/office/drawing/2014/main" id="{586DB7FA-2F10-4917-9DEC-6E1190F41AF5}"/>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22" name="文本框 30">
            <a:extLst>
              <a:ext uri="{FF2B5EF4-FFF2-40B4-BE49-F238E27FC236}">
                <a16:creationId xmlns:a16="http://schemas.microsoft.com/office/drawing/2014/main" id="{A164EDEA-44CC-4EA1-8371-E34557FB7CC5}"/>
              </a:ext>
            </a:extLst>
          </p:cNvPr>
          <p:cNvSpPr txBox="1"/>
          <p:nvPr/>
        </p:nvSpPr>
        <p:spPr>
          <a:xfrm>
            <a:off x="625262" y="217968"/>
            <a:ext cx="4158706"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dirty="0">
                <a:solidFill>
                  <a:prstClr val="white"/>
                </a:solidFill>
                <a:cs typeface="+mn-ea"/>
                <a:sym typeface="+mn-lt"/>
              </a:rPr>
              <a:t>資料參考</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3" name="文字方塊 2">
            <a:extLst>
              <a:ext uri="{FF2B5EF4-FFF2-40B4-BE49-F238E27FC236}">
                <a16:creationId xmlns:a16="http://schemas.microsoft.com/office/drawing/2014/main" id="{EAFD05E0-9C8E-446A-A6B7-4DE521DAA1FA}"/>
              </a:ext>
            </a:extLst>
          </p:cNvPr>
          <p:cNvSpPr txBox="1"/>
          <p:nvPr/>
        </p:nvSpPr>
        <p:spPr>
          <a:xfrm>
            <a:off x="625262" y="1381126"/>
            <a:ext cx="7411453" cy="3231654"/>
          </a:xfrm>
          <a:prstGeom prst="rect">
            <a:avLst/>
          </a:prstGeom>
          <a:noFill/>
        </p:spPr>
        <p:txBody>
          <a:bodyPr wrap="square" rtlCol="0">
            <a:spAutoFit/>
          </a:bodyPr>
          <a:lstStyle/>
          <a:p>
            <a:pPr marL="457200" lvl="0" indent="-457200">
              <a:lnSpc>
                <a:spcPct val="150000"/>
              </a:lnSpc>
              <a:buFont typeface="Arial" panose="020B0604020202020204" pitchFamily="34" charset="0"/>
              <a:buChar char="•"/>
            </a:pPr>
            <a:r>
              <a:rPr lang="en-US" altLang="zh-TW" sz="2400" u="sng" dirty="0">
                <a:solidFill>
                  <a:schemeClr val="bg1"/>
                </a:solidFill>
                <a:hlinkClick r:id="rId3">
                  <a:extLst>
                    <a:ext uri="{A12FA001-AC4F-418D-AE19-62706E023703}">
                      <ahyp:hlinkClr xmlns:ahyp="http://schemas.microsoft.com/office/drawing/2018/hyperlinkcolor" val="tx"/>
                    </a:ext>
                  </a:extLst>
                </a:hlinkClick>
              </a:rPr>
              <a:t>https://meet.bnext.com.tw/articles/view/45173</a:t>
            </a:r>
            <a:endParaRPr lang="zh-TW" altLang="zh-TW" sz="2400" dirty="0">
              <a:solidFill>
                <a:schemeClr val="bg1"/>
              </a:solidFill>
            </a:endParaRPr>
          </a:p>
          <a:p>
            <a:pPr marL="457200" lvl="0" indent="-457200">
              <a:lnSpc>
                <a:spcPct val="150000"/>
              </a:lnSpc>
              <a:buFont typeface="Arial" panose="020B0604020202020204" pitchFamily="34" charset="0"/>
              <a:buChar char="•"/>
            </a:pPr>
            <a:r>
              <a:rPr lang="en-US" altLang="zh-TW" sz="2400" u="sng" dirty="0">
                <a:solidFill>
                  <a:schemeClr val="bg1"/>
                </a:solidFill>
                <a:hlinkClick r:id="rId4">
                  <a:extLst>
                    <a:ext uri="{A12FA001-AC4F-418D-AE19-62706E023703}">
                      <ahyp:hlinkClr xmlns:ahyp="http://schemas.microsoft.com/office/drawing/2018/hyperlinkcolor" val="tx"/>
                    </a:ext>
                  </a:extLst>
                </a:hlinkClick>
              </a:rPr>
              <a:t>https://www.cna.com.tw/news/firstnews/202104130193.aspx</a:t>
            </a:r>
            <a:endParaRPr lang="zh-TW" altLang="zh-TW" sz="2400" dirty="0">
              <a:solidFill>
                <a:schemeClr val="bg1"/>
              </a:solidFill>
            </a:endParaRPr>
          </a:p>
          <a:p>
            <a:pPr marL="457200" lvl="0" indent="-457200">
              <a:lnSpc>
                <a:spcPct val="150000"/>
              </a:lnSpc>
              <a:buFont typeface="Arial" panose="020B0604020202020204" pitchFamily="34" charset="0"/>
              <a:buChar char="•"/>
            </a:pPr>
            <a:r>
              <a:rPr lang="en-US" altLang="zh-TW" sz="2400" u="sng" dirty="0">
                <a:solidFill>
                  <a:schemeClr val="bg1"/>
                </a:solidFill>
                <a:hlinkClick r:id="rId5">
                  <a:extLst>
                    <a:ext uri="{A12FA001-AC4F-418D-AE19-62706E023703}">
                      <ahyp:hlinkClr xmlns:ahyp="http://schemas.microsoft.com/office/drawing/2018/hyperlinkcolor" val="tx"/>
                    </a:ext>
                  </a:extLst>
                </a:hlinkClick>
              </a:rPr>
              <a:t>http://3smarketinfo.blogspot.com/2018/10/iot-gateway.html</a:t>
            </a:r>
            <a:endParaRPr lang="zh-TW" altLang="zh-TW" sz="2400" dirty="0">
              <a:solidFill>
                <a:schemeClr val="bg1"/>
              </a:solidFill>
            </a:endParaRPr>
          </a:p>
          <a:p>
            <a:endParaRPr lang="zh-TW" altLang="en-US" sz="2400" dirty="0">
              <a:solidFill>
                <a:schemeClr val="bg1"/>
              </a:solidFill>
            </a:endParaRPr>
          </a:p>
        </p:txBody>
      </p:sp>
      <p:pic>
        <p:nvPicPr>
          <p:cNvPr id="23" name="Picture 8">
            <a:extLst>
              <a:ext uri="{FF2B5EF4-FFF2-40B4-BE49-F238E27FC236}">
                <a16:creationId xmlns:a16="http://schemas.microsoft.com/office/drawing/2014/main" id="{AA73F7B5-1323-4128-9F24-8848A2705A4B}"/>
              </a:ext>
            </a:extLst>
          </p:cNvPr>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3693" y="5702074"/>
            <a:ext cx="1012443" cy="1012443"/>
          </a:xfrm>
          <a:prstGeom prst="rect">
            <a:avLst/>
          </a:prstGeom>
        </p:spPr>
      </p:pic>
      <p:pic>
        <p:nvPicPr>
          <p:cNvPr id="24" name="Google Shape;91;p1">
            <a:extLst>
              <a:ext uri="{FF2B5EF4-FFF2-40B4-BE49-F238E27FC236}">
                <a16:creationId xmlns:a16="http://schemas.microsoft.com/office/drawing/2014/main" id="{1DB360E0-6580-408A-AB96-27BB96815335}"/>
              </a:ext>
            </a:extLst>
          </p:cNvPr>
          <p:cNvPicPr preferRelativeResize="0"/>
          <p:nvPr/>
        </p:nvPicPr>
        <p:blipFill>
          <a:blip r:embed="rId7">
            <a:alphaModFix/>
          </a:blip>
          <a:stretch>
            <a:fillRect/>
          </a:stretch>
        </p:blipFill>
        <p:spPr>
          <a:xfrm>
            <a:off x="11004774" y="5738570"/>
            <a:ext cx="996440" cy="975947"/>
          </a:xfrm>
          <a:prstGeom prst="rect">
            <a:avLst/>
          </a:prstGeom>
          <a:noFill/>
          <a:ln>
            <a:noFill/>
          </a:ln>
        </p:spPr>
      </p:pic>
    </p:spTree>
    <p:extLst>
      <p:ext uri="{BB962C8B-B14F-4D97-AF65-F5344CB8AC3E}">
        <p14:creationId xmlns:p14="http://schemas.microsoft.com/office/powerpoint/2010/main" val="184297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308461" y="1589426"/>
            <a:ext cx="2978614" cy="383696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114262" y="2154544"/>
            <a:ext cx="2980482" cy="3744989"/>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9" name="组合 28"/>
          <p:cNvGrpSpPr/>
          <p:nvPr/>
        </p:nvGrpSpPr>
        <p:grpSpPr>
          <a:xfrm>
            <a:off x="1006651" y="2243498"/>
            <a:ext cx="4379222" cy="646145"/>
            <a:chOff x="947102" y="4002254"/>
            <a:chExt cx="4379222" cy="646145"/>
          </a:xfrm>
        </p:grpSpPr>
        <p:sp>
          <p:nvSpPr>
            <p:cNvPr id="15" name="圆角矩形 14"/>
            <p:cNvSpPr/>
            <p:nvPr>
              <p:custDataLst>
                <p:tags r:id="rId9"/>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10"/>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1</a:t>
              </a: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1229117" y="3741034"/>
            <a:ext cx="4171462" cy="644278"/>
            <a:chOff x="6859048" y="3005024"/>
            <a:chExt cx="4171462" cy="644278"/>
          </a:xfrm>
        </p:grpSpPr>
        <p:sp>
          <p:nvSpPr>
            <p:cNvPr id="20" name="圆角矩形 19"/>
            <p:cNvSpPr/>
            <p:nvPr>
              <p:custDataLst>
                <p:tags r:id="rId7"/>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8"/>
              </p:custDataLst>
            </p:nvPr>
          </p:nvSpPr>
          <p:spPr>
            <a:xfrm>
              <a:off x="10376743"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2</a:t>
              </a: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7071140" y="2961502"/>
            <a:ext cx="4340562" cy="646145"/>
            <a:chOff x="6904336" y="4002254"/>
            <a:chExt cx="4340562" cy="646145"/>
          </a:xfrm>
        </p:grpSpPr>
        <p:sp>
          <p:nvSpPr>
            <p:cNvPr id="22" name="圆角矩形 21"/>
            <p:cNvSpPr/>
            <p:nvPr>
              <p:custDataLst>
                <p:tags r:id="rId5"/>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6"/>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3</a:t>
              </a:r>
            </a:p>
          </p:txBody>
        </p:sp>
        <p:sp>
          <p:nvSpPr>
            <p:cNvPr id="27" name="文本框 26"/>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可行性評估及商業策略</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29">
            <a:extLst>
              <a:ext uri="{FF2B5EF4-FFF2-40B4-BE49-F238E27FC236}">
                <a16:creationId xmlns:a16="http://schemas.microsoft.com/office/drawing/2014/main" id="{46EE55E6-3C01-4F3F-A256-E7657AB61472}"/>
              </a:ext>
            </a:extLst>
          </p:cNvPr>
          <p:cNvGrpSpPr/>
          <p:nvPr/>
        </p:nvGrpSpPr>
        <p:grpSpPr>
          <a:xfrm>
            <a:off x="7071140" y="4215050"/>
            <a:ext cx="4340562" cy="646145"/>
            <a:chOff x="6904336" y="4002254"/>
            <a:chExt cx="4340562" cy="646145"/>
          </a:xfrm>
        </p:grpSpPr>
        <p:sp>
          <p:nvSpPr>
            <p:cNvPr id="37" name="圆角矩形 21">
              <a:extLst>
                <a:ext uri="{FF2B5EF4-FFF2-40B4-BE49-F238E27FC236}">
                  <a16:creationId xmlns:a16="http://schemas.microsoft.com/office/drawing/2014/main" id="{BB7E5AB6-7B04-4A3C-B503-E0374A560BB0}"/>
                </a:ext>
              </a:extLst>
            </p:cNvPr>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8" name="椭圆 22">
              <a:extLst>
                <a:ext uri="{FF2B5EF4-FFF2-40B4-BE49-F238E27FC236}">
                  <a16:creationId xmlns:a16="http://schemas.microsoft.com/office/drawing/2014/main" id="{0DCD508C-B1A6-44DC-80D1-A6F489959824}"/>
                </a:ext>
              </a:extLst>
            </p:cNvPr>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p>
          </p:txBody>
        </p:sp>
        <p:sp>
          <p:nvSpPr>
            <p:cNvPr id="39" name="文本框 26">
              <a:extLst>
                <a:ext uri="{FF2B5EF4-FFF2-40B4-BE49-F238E27FC236}">
                  <a16:creationId xmlns:a16="http://schemas.microsoft.com/office/drawing/2014/main" id="{B2240DBE-387D-4D62-A105-5DFE848EFE3A}"/>
                </a:ext>
              </a:extLst>
            </p:cNvPr>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結論與未來展望</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p:tgtEl>
                                          <p:spTgt spid="29"/>
                                        </p:tgtEl>
                                        <p:attrNameLst>
                                          <p:attrName>ppt_x</p:attrName>
                                        </p:attrNameLst>
                                      </p:cBhvr>
                                      <p:tavLst>
                                        <p:tav tm="0">
                                          <p:val>
                                            <p:strVal val="#ppt_x+#ppt_w*1.125000"/>
                                          </p:val>
                                        </p:tav>
                                        <p:tav tm="100000">
                                          <p:val>
                                            <p:strVal val="#ppt_x"/>
                                          </p:val>
                                        </p:tav>
                                      </p:tavLst>
                                    </p:anim>
                                    <p:animEffect transition="in" filter="wipe(left)">
                                      <p:cBhvr>
                                        <p:cTn id="21" dur="500"/>
                                        <p:tgtEl>
                                          <p:spTgt spid="29"/>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p:tgtEl>
                                          <p:spTgt spid="31"/>
                                        </p:tgtEl>
                                        <p:attrNameLst>
                                          <p:attrName>ppt_x</p:attrName>
                                        </p:attrNameLst>
                                      </p:cBhvr>
                                      <p:tavLst>
                                        <p:tav tm="0">
                                          <p:val>
                                            <p:strVal val="#ppt_x-#ppt_w*1.125000"/>
                                          </p:val>
                                        </p:tav>
                                        <p:tav tm="100000">
                                          <p:val>
                                            <p:strVal val="#ppt_x"/>
                                          </p:val>
                                        </p:tav>
                                      </p:tavLst>
                                    </p:anim>
                                    <p:animEffect transition="in" filter="wipe(right)">
                                      <p:cBhvr>
                                        <p:cTn id="26" dur="500"/>
                                        <p:tgtEl>
                                          <p:spTgt spid="31"/>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p:tgtEl>
                                          <p:spTgt spid="30"/>
                                        </p:tgtEl>
                                        <p:attrNameLst>
                                          <p:attrName>ppt_x</p:attrName>
                                        </p:attrNameLst>
                                      </p:cBhvr>
                                      <p:tavLst>
                                        <p:tav tm="0">
                                          <p:val>
                                            <p:strVal val="#ppt_x-#ppt_w*1.125000"/>
                                          </p:val>
                                        </p:tav>
                                        <p:tav tm="100000">
                                          <p:val>
                                            <p:strVal val="#ppt_x"/>
                                          </p:val>
                                        </p:tav>
                                      </p:tavLst>
                                    </p:anim>
                                    <p:animEffect transition="in" filter="wipe(right)">
                                      <p:cBhvr>
                                        <p:cTn id="31" dur="500"/>
                                        <p:tgtEl>
                                          <p:spTgt spid="30"/>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p:tgtEl>
                                          <p:spTgt spid="36"/>
                                        </p:tgtEl>
                                        <p:attrNameLst>
                                          <p:attrName>ppt_x</p:attrName>
                                        </p:attrNameLst>
                                      </p:cBhvr>
                                      <p:tavLst>
                                        <p:tav tm="0">
                                          <p:val>
                                            <p:strVal val="#ppt_x-#ppt_w*1.125000"/>
                                          </p:val>
                                        </p:tav>
                                        <p:tav tm="100000">
                                          <p:val>
                                            <p:strVal val="#ppt_x"/>
                                          </p:val>
                                        </p:tav>
                                      </p:tavLst>
                                    </p:anim>
                                    <p:animEffect transition="in" filter="wipe(right)">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algn="ctr">
              <a:defRPr/>
            </a:pPr>
            <a:r>
              <a:rPr lang="zh-TW" altLang="en-US" sz="3600" dirty="0">
                <a:solidFill>
                  <a:prstClr val="white"/>
                </a:solidFill>
                <a:cs typeface="+mn-ea"/>
                <a:sym typeface="+mn-lt"/>
              </a:rPr>
              <a:t>動機與目的</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337786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773389" y="3562414"/>
            <a:ext cx="7205186" cy="2932341"/>
          </a:xfrm>
          <a:prstGeom prst="rect">
            <a:avLst/>
          </a:prstGeom>
          <a:noFill/>
        </p:spPr>
        <p:txBody>
          <a:bodyPr wrap="square" rtlCol="0">
            <a:spAutoFit/>
          </a:bodyPr>
          <a:lstStyle/>
          <a:p>
            <a:pPr>
              <a:lnSpc>
                <a:spcPct val="200000"/>
              </a:lnSpc>
            </a:pPr>
            <a:r>
              <a:rPr lang="zh-TW" altLang="en-US" sz="2400" dirty="0">
                <a:solidFill>
                  <a:schemeClr val="bg1"/>
                </a:solidFill>
              </a:rPr>
              <a:t>昔日模擬只能根據經驗暨環境循環的特性做出“推測”</a:t>
            </a:r>
            <a:endParaRPr lang="en-US" altLang="zh-TW" sz="2400" dirty="0">
              <a:solidFill>
                <a:schemeClr val="bg1"/>
              </a:solidFill>
            </a:endParaRPr>
          </a:p>
          <a:p>
            <a:pPr>
              <a:lnSpc>
                <a:spcPct val="200000"/>
              </a:lnSpc>
            </a:pPr>
            <a:r>
              <a:rPr lang="zh-TW" altLang="en-US" sz="2400" dirty="0">
                <a:solidFill>
                  <a:schemeClr val="bg1"/>
                </a:solidFill>
              </a:rPr>
              <a:t>做到即時測量的「零時差」與「零死角」</a:t>
            </a:r>
            <a:endParaRPr lang="en-US" altLang="zh-TW" sz="2400" dirty="0">
              <a:solidFill>
                <a:schemeClr val="bg1"/>
              </a:solidFill>
            </a:endParaRPr>
          </a:p>
          <a:p>
            <a:pPr>
              <a:lnSpc>
                <a:spcPct val="200000"/>
              </a:lnSpc>
            </a:pPr>
            <a:r>
              <a:rPr lang="zh-TW" altLang="en-US" sz="2400" dirty="0">
                <a:solidFill>
                  <a:schemeClr val="bg1"/>
                </a:solidFill>
              </a:rPr>
              <a:t>促成聯合國大會提出達成</a:t>
            </a:r>
            <a:r>
              <a:rPr lang="en-US" altLang="zh-TW" sz="2400" dirty="0">
                <a:solidFill>
                  <a:schemeClr val="bg1"/>
                </a:solidFill>
              </a:rPr>
              <a:t>SDGS(Sustainable Development Goals)</a:t>
            </a:r>
            <a:r>
              <a:rPr lang="zh-TW" altLang="en-US" sz="2400" dirty="0">
                <a:solidFill>
                  <a:schemeClr val="bg1"/>
                </a:solidFill>
              </a:rPr>
              <a:t>永續發展的目標</a:t>
            </a:r>
            <a:endParaRPr lang="en-US" altLang="zh-TW" sz="2400" dirty="0">
              <a:solidFill>
                <a:schemeClr val="bg1"/>
              </a:solidFill>
            </a:endParaRPr>
          </a:p>
        </p:txBody>
      </p:sp>
      <p:grpSp>
        <p:nvGrpSpPr>
          <p:cNvPr id="3" name="组合 46">
            <a:extLst>
              <a:ext uri="{FF2B5EF4-FFF2-40B4-BE49-F238E27FC236}">
                <a16:creationId xmlns:a16="http://schemas.microsoft.com/office/drawing/2014/main" id="{AB49AA59-04D1-4981-956B-38CB0A6B44D5}"/>
              </a:ext>
            </a:extLst>
          </p:cNvPr>
          <p:cNvGrpSpPr/>
          <p:nvPr/>
        </p:nvGrpSpPr>
        <p:grpSpPr>
          <a:xfrm>
            <a:off x="0" y="602849"/>
            <a:ext cx="12192965" cy="694056"/>
            <a:chOff x="0" y="623570"/>
            <a:chExt cx="12192965" cy="694056"/>
          </a:xfrm>
        </p:grpSpPr>
        <p:cxnSp>
          <p:nvCxnSpPr>
            <p:cNvPr id="4" name="直接连接符 47">
              <a:extLst>
                <a:ext uri="{FF2B5EF4-FFF2-40B4-BE49-F238E27FC236}">
                  <a16:creationId xmlns:a16="http://schemas.microsoft.com/office/drawing/2014/main" id="{B568A6AF-4EE3-4C56-94F1-E16A016C80C6}"/>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8">
              <a:extLst>
                <a:ext uri="{FF2B5EF4-FFF2-40B4-BE49-F238E27FC236}">
                  <a16:creationId xmlns:a16="http://schemas.microsoft.com/office/drawing/2014/main" id="{DF66837D-6DEE-4F4A-85D3-2885EC0FADBE}"/>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49">
              <a:extLst>
                <a:ext uri="{FF2B5EF4-FFF2-40B4-BE49-F238E27FC236}">
                  <a16:creationId xmlns:a16="http://schemas.microsoft.com/office/drawing/2014/main" id="{C09E98E6-43D4-48E2-8EB4-D3FD12786816}"/>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50">
              <a:extLst>
                <a:ext uri="{FF2B5EF4-FFF2-40B4-BE49-F238E27FC236}">
                  <a16:creationId xmlns:a16="http://schemas.microsoft.com/office/drawing/2014/main" id="{F543A16F-3A8A-4F8F-935E-967D5CA8BEEC}"/>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51">
              <a:extLst>
                <a:ext uri="{FF2B5EF4-FFF2-40B4-BE49-F238E27FC236}">
                  <a16:creationId xmlns:a16="http://schemas.microsoft.com/office/drawing/2014/main" id="{6FA43C9B-AF24-4AEB-AAE6-E810948F6BD0}"/>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52">
              <a:extLst>
                <a:ext uri="{FF2B5EF4-FFF2-40B4-BE49-F238E27FC236}">
                  <a16:creationId xmlns:a16="http://schemas.microsoft.com/office/drawing/2014/main" id="{8D9DAE92-4AC7-4969-A241-58B97B425A0E}"/>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53">
              <a:extLst>
                <a:ext uri="{FF2B5EF4-FFF2-40B4-BE49-F238E27FC236}">
                  <a16:creationId xmlns:a16="http://schemas.microsoft.com/office/drawing/2014/main" id="{E16DF61A-24C5-4BF5-8B08-22A13A4FEDE9}"/>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54">
              <a:extLst>
                <a:ext uri="{FF2B5EF4-FFF2-40B4-BE49-F238E27FC236}">
                  <a16:creationId xmlns:a16="http://schemas.microsoft.com/office/drawing/2014/main" id="{103E69C7-A258-4CCF-B579-BED257BAF645}"/>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2" name="组合 55">
            <a:extLst>
              <a:ext uri="{FF2B5EF4-FFF2-40B4-BE49-F238E27FC236}">
                <a16:creationId xmlns:a16="http://schemas.microsoft.com/office/drawing/2014/main" id="{54F86291-AACA-4956-9937-A9E61DF393A0}"/>
              </a:ext>
            </a:extLst>
          </p:cNvPr>
          <p:cNvGrpSpPr/>
          <p:nvPr/>
        </p:nvGrpSpPr>
        <p:grpSpPr>
          <a:xfrm>
            <a:off x="625262" y="217968"/>
            <a:ext cx="3975100" cy="655187"/>
            <a:chOff x="7192010" y="1640849"/>
            <a:chExt cx="3975100" cy="655187"/>
          </a:xfrm>
        </p:grpSpPr>
        <p:sp>
          <p:nvSpPr>
            <p:cNvPr id="13" name="文本框 56">
              <a:extLst>
                <a:ext uri="{FF2B5EF4-FFF2-40B4-BE49-F238E27FC236}">
                  <a16:creationId xmlns:a16="http://schemas.microsoft.com/office/drawing/2014/main" id="{5C7CCB74-E10B-460C-BD8C-23CD5DAABFD1}"/>
                </a:ext>
              </a:extLst>
            </p:cNvPr>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4" name="文本框 57">
              <a:extLst>
                <a:ext uri="{FF2B5EF4-FFF2-40B4-BE49-F238E27FC236}">
                  <a16:creationId xmlns:a16="http://schemas.microsoft.com/office/drawing/2014/main" id="{927AF613-680D-4AA9-AFBD-1DAD241A3E6E}"/>
                </a:ext>
              </a:extLst>
            </p:cNvPr>
            <p:cNvSpPr txBox="1"/>
            <p:nvPr/>
          </p:nvSpPr>
          <p:spPr>
            <a:xfrm>
              <a:off x="7192010" y="2026795"/>
              <a:ext cx="3975100" cy="26924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Motivation and purposes</a:t>
              </a:r>
            </a:p>
          </p:txBody>
        </p:sp>
      </p:grpSp>
      <p:sp>
        <p:nvSpPr>
          <p:cNvPr id="15" name="文字方塊 14">
            <a:extLst>
              <a:ext uri="{FF2B5EF4-FFF2-40B4-BE49-F238E27FC236}">
                <a16:creationId xmlns:a16="http://schemas.microsoft.com/office/drawing/2014/main" id="{5D9FD4AC-B891-4898-A5FB-C8D2662C83F6}"/>
              </a:ext>
            </a:extLst>
          </p:cNvPr>
          <p:cNvSpPr txBox="1"/>
          <p:nvPr/>
        </p:nvSpPr>
        <p:spPr>
          <a:xfrm>
            <a:off x="773389" y="2220270"/>
            <a:ext cx="7205186" cy="830997"/>
          </a:xfrm>
          <a:prstGeom prst="rect">
            <a:avLst/>
          </a:prstGeom>
          <a:noFill/>
        </p:spPr>
        <p:txBody>
          <a:bodyPr wrap="square" rtlCol="0" anchor="ctr">
            <a:spAutoFit/>
          </a:bodyPr>
          <a:lstStyle/>
          <a:p>
            <a:pPr algn="ctr"/>
            <a:r>
              <a:rPr lang="zh-TW" altLang="en-US" sz="2400" dirty="0">
                <a:solidFill>
                  <a:schemeClr val="bg1"/>
                </a:solidFill>
              </a:rPr>
              <a:t>近期福島核廢水排入大海引起我們對環境議題的關注</a:t>
            </a:r>
            <a:endParaRPr lang="en-US" altLang="zh-TW" sz="2400" dirty="0">
              <a:solidFill>
                <a:schemeClr val="bg1"/>
              </a:solidFill>
            </a:endParaRPr>
          </a:p>
          <a:p>
            <a:endParaRPr lang="zh-TW" altLang="en-US" sz="2400" dirty="0"/>
          </a:p>
        </p:txBody>
      </p:sp>
      <p:pic>
        <p:nvPicPr>
          <p:cNvPr id="1028" name="Picture 4" descr="日本承認：112萬噸核廢水倒入太平洋！核輻射全球蔓延- 每日頭條">
            <a:extLst>
              <a:ext uri="{FF2B5EF4-FFF2-40B4-BE49-F238E27FC236}">
                <a16:creationId xmlns:a16="http://schemas.microsoft.com/office/drawing/2014/main" id="{AAD787CC-A258-440A-8750-6D90ABEF8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51" y="1438975"/>
            <a:ext cx="3749423" cy="212635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群組 15">
            <a:extLst>
              <a:ext uri="{FF2B5EF4-FFF2-40B4-BE49-F238E27FC236}">
                <a16:creationId xmlns:a16="http://schemas.microsoft.com/office/drawing/2014/main" id="{E56AADFE-1CD1-4715-8CA4-223973569508}"/>
              </a:ext>
            </a:extLst>
          </p:cNvPr>
          <p:cNvGrpSpPr/>
          <p:nvPr/>
        </p:nvGrpSpPr>
        <p:grpSpPr>
          <a:xfrm>
            <a:off x="8683039" y="4030807"/>
            <a:ext cx="2915926" cy="2224344"/>
            <a:chOff x="2041245" y="1852605"/>
            <a:chExt cx="4113604" cy="3370434"/>
          </a:xfrm>
        </p:grpSpPr>
        <p:grpSp>
          <p:nvGrpSpPr>
            <p:cNvPr id="18" name="组合 43">
              <a:extLst>
                <a:ext uri="{FF2B5EF4-FFF2-40B4-BE49-F238E27FC236}">
                  <a16:creationId xmlns:a16="http://schemas.microsoft.com/office/drawing/2014/main" id="{B2F450B0-A513-4625-B812-82921248B5DB}"/>
                </a:ext>
              </a:extLst>
            </p:cNvPr>
            <p:cNvGrpSpPr/>
            <p:nvPr/>
          </p:nvGrpSpPr>
          <p:grpSpPr>
            <a:xfrm>
              <a:off x="2041245" y="2191235"/>
              <a:ext cx="2027143" cy="2020491"/>
              <a:chOff x="1440917" y="1548121"/>
              <a:chExt cx="2027143" cy="2020491"/>
            </a:xfrm>
          </p:grpSpPr>
          <p:sp>
            <p:nvSpPr>
              <p:cNvPr id="19" name="Freeform 6">
                <a:extLst>
                  <a:ext uri="{FF2B5EF4-FFF2-40B4-BE49-F238E27FC236}">
                    <a16:creationId xmlns:a16="http://schemas.microsoft.com/office/drawing/2014/main" id="{C40DDA9E-B572-4C17-B18C-009B274623C3}"/>
                  </a:ext>
                </a:extLst>
              </p:cNvPr>
              <p:cNvSpPr>
                <a:spLocks/>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TextBox 26">
                <a:extLst>
                  <a:ext uri="{FF2B5EF4-FFF2-40B4-BE49-F238E27FC236}">
                    <a16:creationId xmlns:a16="http://schemas.microsoft.com/office/drawing/2014/main" id="{64A18017-D023-4A59-BA5C-0142AEF006B0}"/>
                  </a:ext>
                </a:extLst>
              </p:cNvPr>
              <p:cNvSpPr txBox="1"/>
              <p:nvPr/>
            </p:nvSpPr>
            <p:spPr>
              <a:xfrm>
                <a:off x="1714481" y="2318884"/>
                <a:ext cx="1612333" cy="466359"/>
              </a:xfrm>
              <a:prstGeom prst="rect">
                <a:avLst/>
              </a:prstGeom>
              <a:noFill/>
            </p:spPr>
            <p:txBody>
              <a:bodyPr wrap="square" lIns="0" tIns="0" rIns="0" bIns="0" rtlCol="0">
                <a:spAutoFit/>
              </a:bodyPr>
              <a:lstStyle/>
              <a:p>
                <a:pPr algn="ctr"/>
                <a:r>
                  <a:rPr lang="zh-TW" altLang="en-US" sz="2000" b="1" dirty="0">
                    <a:solidFill>
                      <a:schemeClr val="bg1"/>
                    </a:solidFill>
                    <a:latin typeface="微软雅黑" pitchFamily="34" charset="-122"/>
                    <a:ea typeface="微软雅黑" pitchFamily="34" charset="-122"/>
                  </a:rPr>
                  <a:t>及時觀察</a:t>
                </a:r>
                <a:endParaRPr lang="zh-CN" altLang="en-US" sz="2000" b="1" dirty="0">
                  <a:solidFill>
                    <a:schemeClr val="bg1"/>
                  </a:solidFill>
                  <a:latin typeface="微软雅黑" pitchFamily="34" charset="-122"/>
                  <a:ea typeface="微软雅黑" pitchFamily="34" charset="-122"/>
                </a:endParaRPr>
              </a:p>
            </p:txBody>
          </p:sp>
        </p:grpSp>
        <p:grpSp>
          <p:nvGrpSpPr>
            <p:cNvPr id="21" name="组合 42">
              <a:extLst>
                <a:ext uri="{FF2B5EF4-FFF2-40B4-BE49-F238E27FC236}">
                  <a16:creationId xmlns:a16="http://schemas.microsoft.com/office/drawing/2014/main" id="{813F8D28-4579-49A3-8478-CA0051CFE85D}"/>
                </a:ext>
              </a:extLst>
            </p:cNvPr>
            <p:cNvGrpSpPr/>
            <p:nvPr/>
          </p:nvGrpSpPr>
          <p:grpSpPr>
            <a:xfrm>
              <a:off x="3711996" y="3587941"/>
              <a:ext cx="1640481" cy="1635098"/>
              <a:chOff x="3111668" y="2944827"/>
              <a:chExt cx="1640481" cy="1635098"/>
            </a:xfrm>
          </p:grpSpPr>
          <p:sp>
            <p:nvSpPr>
              <p:cNvPr id="22" name="Freeform 7">
                <a:extLst>
                  <a:ext uri="{FF2B5EF4-FFF2-40B4-BE49-F238E27FC236}">
                    <a16:creationId xmlns:a16="http://schemas.microsoft.com/office/drawing/2014/main" id="{F7B0E14E-8297-43D1-B453-90C08405E006}"/>
                  </a:ext>
                </a:extLst>
              </p:cNvPr>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TextBox 27">
                <a:extLst>
                  <a:ext uri="{FF2B5EF4-FFF2-40B4-BE49-F238E27FC236}">
                    <a16:creationId xmlns:a16="http://schemas.microsoft.com/office/drawing/2014/main" id="{E1D75E0F-8ED1-4FB6-B912-2524155264DB}"/>
                  </a:ext>
                </a:extLst>
              </p:cNvPr>
              <p:cNvSpPr txBox="1"/>
              <p:nvPr/>
            </p:nvSpPr>
            <p:spPr>
              <a:xfrm>
                <a:off x="3421328" y="3347925"/>
                <a:ext cx="1078664" cy="419722"/>
              </a:xfrm>
              <a:prstGeom prst="rect">
                <a:avLst/>
              </a:prstGeom>
              <a:noFill/>
            </p:spPr>
            <p:txBody>
              <a:bodyPr wrap="square" lIns="0" tIns="0" rIns="0" bIns="0" rtlCol="0">
                <a:spAutoFit/>
              </a:bodyPr>
              <a:lstStyle/>
              <a:p>
                <a:pPr algn="ctr"/>
                <a:r>
                  <a:rPr lang="zh-TW" altLang="en-US" b="1" dirty="0">
                    <a:solidFill>
                      <a:schemeClr val="bg1"/>
                    </a:solidFill>
                    <a:latin typeface="微软雅黑" pitchFamily="34" charset="-122"/>
                    <a:ea typeface="微软雅黑" pitchFamily="34" charset="-122"/>
                  </a:rPr>
                  <a:t>推測</a:t>
                </a:r>
                <a:endParaRPr lang="zh-CN" altLang="en-US" b="1" dirty="0">
                  <a:solidFill>
                    <a:schemeClr val="bg1"/>
                  </a:solidFill>
                  <a:latin typeface="微软雅黑" pitchFamily="34" charset="-122"/>
                  <a:ea typeface="微软雅黑" pitchFamily="34" charset="-122"/>
                </a:endParaRPr>
              </a:p>
            </p:txBody>
          </p:sp>
          <p:sp>
            <p:nvSpPr>
              <p:cNvPr id="24" name="TextBox 9">
                <a:extLst>
                  <a:ext uri="{FF2B5EF4-FFF2-40B4-BE49-F238E27FC236}">
                    <a16:creationId xmlns:a16="http://schemas.microsoft.com/office/drawing/2014/main" id="{E52B894B-86CD-4E9B-9369-ED83381BC31E}"/>
                  </a:ext>
                </a:extLst>
              </p:cNvPr>
              <p:cNvSpPr txBox="1">
                <a:spLocks noChangeArrowheads="1"/>
              </p:cNvSpPr>
              <p:nvPr/>
            </p:nvSpPr>
            <p:spPr bwMode="auto">
              <a:xfrm>
                <a:off x="3466877" y="3620484"/>
                <a:ext cx="260607" cy="60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endParaRPr lang="zh-CN" altLang="en-US" sz="2000" b="1" dirty="0">
                  <a:solidFill>
                    <a:schemeClr val="bg1"/>
                  </a:solidFill>
                  <a:latin typeface="微软雅黑" pitchFamily="34" charset="-122"/>
                  <a:ea typeface="微软雅黑" pitchFamily="34" charset="-122"/>
                </a:endParaRPr>
              </a:p>
            </p:txBody>
          </p:sp>
        </p:grpSp>
        <p:grpSp>
          <p:nvGrpSpPr>
            <p:cNvPr id="25" name="组合 41">
              <a:extLst>
                <a:ext uri="{FF2B5EF4-FFF2-40B4-BE49-F238E27FC236}">
                  <a16:creationId xmlns:a16="http://schemas.microsoft.com/office/drawing/2014/main" id="{CCFE30F9-F850-4118-B0EC-9AF294C9C8E1}"/>
                </a:ext>
              </a:extLst>
            </p:cNvPr>
            <p:cNvGrpSpPr/>
            <p:nvPr/>
          </p:nvGrpSpPr>
          <p:grpSpPr>
            <a:xfrm>
              <a:off x="4854693" y="2553489"/>
              <a:ext cx="1300156" cy="1295980"/>
              <a:chOff x="4254365" y="1910375"/>
              <a:chExt cx="1300156" cy="1295980"/>
            </a:xfrm>
          </p:grpSpPr>
          <p:sp>
            <p:nvSpPr>
              <p:cNvPr id="26" name="Freeform 5">
                <a:extLst>
                  <a:ext uri="{FF2B5EF4-FFF2-40B4-BE49-F238E27FC236}">
                    <a16:creationId xmlns:a16="http://schemas.microsoft.com/office/drawing/2014/main" id="{D4840834-7172-4373-B462-BFFC5FB9B946}"/>
                  </a:ext>
                </a:extLst>
              </p:cNvPr>
              <p:cNvSpPr>
                <a:spLocks/>
              </p:cNvSpPr>
              <p:nvPr/>
            </p:nvSpPr>
            <p:spPr bwMode="auto">
              <a:xfrm rot="2700000" flipH="1">
                <a:off x="4256453" y="1908287"/>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TextBox 9">
                <a:extLst>
                  <a:ext uri="{FF2B5EF4-FFF2-40B4-BE49-F238E27FC236}">
                    <a16:creationId xmlns:a16="http://schemas.microsoft.com/office/drawing/2014/main" id="{BDAD4108-AF4B-4B84-BB51-10C081E9ABA0}"/>
                  </a:ext>
                </a:extLst>
              </p:cNvPr>
              <p:cNvSpPr txBox="1">
                <a:spLocks noChangeArrowheads="1"/>
              </p:cNvSpPr>
              <p:nvPr/>
            </p:nvSpPr>
            <p:spPr bwMode="auto">
              <a:xfrm>
                <a:off x="4356845" y="2278550"/>
                <a:ext cx="1005402" cy="55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TW" altLang="en-US" b="1" dirty="0">
                    <a:solidFill>
                      <a:schemeClr val="bg1"/>
                    </a:solidFill>
                    <a:latin typeface="微软雅黑" pitchFamily="34" charset="-122"/>
                    <a:ea typeface="微软雅黑" pitchFamily="34" charset="-122"/>
                  </a:rPr>
                  <a:t>經驗</a:t>
                </a:r>
                <a:endParaRPr lang="zh-CN" altLang="en-US" b="1" dirty="0">
                  <a:solidFill>
                    <a:schemeClr val="bg1"/>
                  </a:solidFill>
                  <a:latin typeface="微软雅黑" pitchFamily="34" charset="-122"/>
                  <a:ea typeface="微软雅黑" pitchFamily="34" charset="-122"/>
                </a:endParaRPr>
              </a:p>
            </p:txBody>
          </p:sp>
        </p:grpSp>
        <p:grpSp>
          <p:nvGrpSpPr>
            <p:cNvPr id="28" name="组合 39">
              <a:extLst>
                <a:ext uri="{FF2B5EF4-FFF2-40B4-BE49-F238E27FC236}">
                  <a16:creationId xmlns:a16="http://schemas.microsoft.com/office/drawing/2014/main" id="{70C6C82E-B001-4B75-B512-AEDF32C751E5}"/>
                </a:ext>
              </a:extLst>
            </p:cNvPr>
            <p:cNvGrpSpPr/>
            <p:nvPr/>
          </p:nvGrpSpPr>
          <p:grpSpPr>
            <a:xfrm>
              <a:off x="3995589" y="1852605"/>
              <a:ext cx="1073298" cy="1069851"/>
              <a:chOff x="3395261" y="1209491"/>
              <a:chExt cx="1073298" cy="1069851"/>
            </a:xfrm>
          </p:grpSpPr>
          <p:sp>
            <p:nvSpPr>
              <p:cNvPr id="29" name="Freeform 5">
                <a:extLst>
                  <a:ext uri="{FF2B5EF4-FFF2-40B4-BE49-F238E27FC236}">
                    <a16:creationId xmlns:a16="http://schemas.microsoft.com/office/drawing/2014/main" id="{729AAE6A-4369-4B94-9715-C1AAB84ADEBD}"/>
                  </a:ext>
                </a:extLst>
              </p:cNvPr>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TextBox 9">
                <a:extLst>
                  <a:ext uri="{FF2B5EF4-FFF2-40B4-BE49-F238E27FC236}">
                    <a16:creationId xmlns:a16="http://schemas.microsoft.com/office/drawing/2014/main" id="{BE7FADA2-F209-4375-BB20-A9F306726DA2}"/>
                  </a:ext>
                </a:extLst>
              </p:cNvPr>
              <p:cNvSpPr txBox="1">
                <a:spLocks noChangeArrowheads="1"/>
              </p:cNvSpPr>
              <p:nvPr/>
            </p:nvSpPr>
            <p:spPr bwMode="auto">
              <a:xfrm>
                <a:off x="3534178" y="1531098"/>
                <a:ext cx="5950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TW" altLang="en-US" sz="1600" b="1" dirty="0">
                    <a:solidFill>
                      <a:schemeClr val="bg1"/>
                    </a:solidFill>
                    <a:latin typeface="微软雅黑" pitchFamily="34" charset="-122"/>
                    <a:ea typeface="微软雅黑" pitchFamily="34" charset="-122"/>
                  </a:rPr>
                  <a:t>模擬</a:t>
                </a:r>
                <a:endParaRPr lang="zh-CN" altLang="en-US" sz="1600" b="1" dirty="0">
                  <a:solidFill>
                    <a:schemeClr val="bg1"/>
                  </a:solidFill>
                  <a:latin typeface="微软雅黑" pitchFamily="34" charset="-122"/>
                  <a:ea typeface="微软雅黑" pitchFamily="34" charset="-122"/>
                </a:endParaRPr>
              </a:p>
            </p:txBody>
          </p:sp>
        </p:grpSp>
      </p:grpSp>
      <p:sp>
        <p:nvSpPr>
          <p:cNvPr id="31" name="文字方塊 30">
            <a:extLst>
              <a:ext uri="{FF2B5EF4-FFF2-40B4-BE49-F238E27FC236}">
                <a16:creationId xmlns:a16="http://schemas.microsoft.com/office/drawing/2014/main" id="{50752102-5223-4991-A22B-88155C93D0B9}"/>
              </a:ext>
            </a:extLst>
          </p:cNvPr>
          <p:cNvSpPr txBox="1"/>
          <p:nvPr/>
        </p:nvSpPr>
        <p:spPr>
          <a:xfrm>
            <a:off x="574986" y="3145893"/>
            <a:ext cx="1374042" cy="584775"/>
          </a:xfrm>
          <a:prstGeom prst="rect">
            <a:avLst/>
          </a:prstGeom>
          <a:noFill/>
        </p:spPr>
        <p:txBody>
          <a:bodyPr wrap="square" rtlCol="0">
            <a:spAutoFit/>
          </a:bodyPr>
          <a:lstStyle/>
          <a:p>
            <a:r>
              <a:rPr lang="zh-TW" altLang="en-US" sz="3200" dirty="0">
                <a:solidFill>
                  <a:schemeClr val="bg1"/>
                </a:solidFill>
              </a:rPr>
              <a:t>目的 </a:t>
            </a:r>
            <a:r>
              <a:rPr lang="en-US" altLang="zh-TW" sz="3200" dirty="0">
                <a:solidFill>
                  <a:schemeClr val="bg1"/>
                </a:solidFill>
              </a:rPr>
              <a:t>:</a:t>
            </a:r>
            <a:endParaRPr lang="zh-TW" altLang="en-US" sz="3200" dirty="0">
              <a:solidFill>
                <a:schemeClr val="bg1"/>
              </a:solidFill>
            </a:endParaRPr>
          </a:p>
        </p:txBody>
      </p:sp>
      <p:sp>
        <p:nvSpPr>
          <p:cNvPr id="35" name="文字方塊 34">
            <a:extLst>
              <a:ext uri="{FF2B5EF4-FFF2-40B4-BE49-F238E27FC236}">
                <a16:creationId xmlns:a16="http://schemas.microsoft.com/office/drawing/2014/main" id="{EFDEFECF-2BB9-4A70-8D62-284BAE48910D}"/>
              </a:ext>
            </a:extLst>
          </p:cNvPr>
          <p:cNvSpPr txBox="1"/>
          <p:nvPr/>
        </p:nvSpPr>
        <p:spPr>
          <a:xfrm>
            <a:off x="625262" y="1337150"/>
            <a:ext cx="1374042" cy="584775"/>
          </a:xfrm>
          <a:prstGeom prst="rect">
            <a:avLst/>
          </a:prstGeom>
          <a:noFill/>
        </p:spPr>
        <p:txBody>
          <a:bodyPr wrap="square" rtlCol="0">
            <a:spAutoFit/>
          </a:bodyPr>
          <a:lstStyle/>
          <a:p>
            <a:r>
              <a:rPr lang="zh-TW" altLang="en-US" sz="3200" dirty="0">
                <a:solidFill>
                  <a:schemeClr val="bg1"/>
                </a:solidFill>
              </a:rPr>
              <a:t>動機 </a:t>
            </a:r>
            <a:r>
              <a:rPr lang="en-US" altLang="zh-TW" sz="3200" dirty="0">
                <a:solidFill>
                  <a:schemeClr val="bg1"/>
                </a:solidFill>
              </a:rPr>
              <a:t>:</a:t>
            </a:r>
            <a:endParaRPr lang="zh-TW" altLang="en-US" sz="3200" dirty="0">
              <a:solidFill>
                <a:schemeClr val="bg1"/>
              </a:solidFill>
            </a:endParaRPr>
          </a:p>
        </p:txBody>
      </p:sp>
    </p:spTree>
    <p:extLst>
      <p:ext uri="{BB962C8B-B14F-4D97-AF65-F5344CB8AC3E}">
        <p14:creationId xmlns:p14="http://schemas.microsoft.com/office/powerpoint/2010/main" val="69580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algn="ctr">
              <a:defRPr/>
            </a:pPr>
            <a:r>
              <a:rPr lang="zh-TW" altLang="en-US" sz="3600" dirty="0">
                <a:solidFill>
                  <a:prstClr val="white"/>
                </a:solidFill>
                <a:cs typeface="+mn-ea"/>
                <a:sym typeface="+mn-lt"/>
              </a:rPr>
              <a:t>概念與技術</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37838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Motivation and purpose</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66095" y="1695520"/>
              <a:ext cx="6944568" cy="1490118"/>
              <a:chOff x="-304386" y="2940173"/>
              <a:chExt cx="6944568" cy="1490118"/>
            </a:xfrm>
          </p:grpSpPr>
          <p:sp>
            <p:nvSpPr>
              <p:cNvPr id="28" name="矩形 27"/>
              <p:cNvSpPr/>
              <p:nvPr/>
            </p:nvSpPr>
            <p:spPr>
              <a:xfrm>
                <a:off x="-172036" y="3326143"/>
                <a:ext cx="6812218"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sz="1400" dirty="0">
                    <a:cs typeface="+mn-ea"/>
                    <a:sym typeface="+mn-lt"/>
                  </a:rPr>
                  <a:t>衛星發射的同時攜帶一內裝有衛星製造所需材料的夾艙或機構。當一微型低軌衛星進入軌道，所攜帶的夾艙或機構開始進行此微型衛星體的複製製造，根據計算，在運行到特定位置後將其釋出，發展出</a:t>
                </a:r>
                <a:r>
                  <a:rPr lang="zh-TW" altLang="en-US" sz="1400" b="1" dirty="0">
                    <a:cs typeface="+mn-ea"/>
                    <a:sym typeface="+mn-lt"/>
                  </a:rPr>
                  <a:t>衛星星鏈</a:t>
                </a:r>
                <a:r>
                  <a:rPr lang="en-US" altLang="zh-TW" sz="1400" i="1" dirty="0">
                    <a:cs typeface="+mn-ea"/>
                    <a:sym typeface="+mn-lt"/>
                  </a:rPr>
                  <a:t>(</a:t>
                </a:r>
                <a:r>
                  <a:rPr lang="zh-TW" altLang="en-US" sz="1400" i="1" dirty="0">
                    <a:cs typeface="+mn-ea"/>
                    <a:sym typeface="+mn-lt"/>
                  </a:rPr>
                  <a:t>零死角</a:t>
                </a:r>
                <a:r>
                  <a:rPr lang="en-US" altLang="zh-TW" sz="1400" i="1" dirty="0">
                    <a:cs typeface="+mn-ea"/>
                    <a:sym typeface="+mn-lt"/>
                  </a:rPr>
                  <a:t>)</a:t>
                </a:r>
                <a:r>
                  <a:rPr lang="zh-TW" altLang="en-US" sz="1400" b="1" dirty="0">
                    <a:cs typeface="+mn-ea"/>
                    <a:sym typeface="+mn-lt"/>
                  </a:rPr>
                  <a:t>，</a:t>
                </a:r>
                <a:r>
                  <a:rPr lang="zh-TW" altLang="en-US" sz="1400" dirty="0">
                    <a:cs typeface="+mn-ea"/>
                    <a:sym typeface="+mn-lt"/>
                  </a:rPr>
                  <a:t>數量達</a:t>
                </a:r>
                <a:r>
                  <a:rPr lang="en-US" altLang="zh-TW" sz="1400" dirty="0">
                    <a:cs typeface="+mn-ea"/>
                    <a:sym typeface="+mn-lt"/>
                  </a:rPr>
                  <a:t>35</a:t>
                </a:r>
                <a:r>
                  <a:rPr lang="zh-TW" altLang="en-US" sz="1400" dirty="0">
                    <a:cs typeface="+mn-ea"/>
                    <a:sym typeface="+mn-lt"/>
                  </a:rPr>
                  <a:t>顆左右可達全球覆蓋。同時可以加速</a:t>
                </a:r>
                <a:r>
                  <a:rPr lang="en-US" altLang="zh-TW" sz="1400" dirty="0">
                    <a:cs typeface="+mn-ea"/>
                    <a:sym typeface="+mn-lt"/>
                  </a:rPr>
                  <a:t>5G</a:t>
                </a:r>
                <a:r>
                  <a:rPr lang="zh-TW" altLang="en-US" sz="1400" dirty="0">
                    <a:cs typeface="+mn-ea"/>
                    <a:sym typeface="+mn-lt"/>
                  </a:rPr>
                  <a:t>、</a:t>
                </a:r>
                <a:r>
                  <a:rPr lang="en-US" altLang="zh-TW" sz="1400" dirty="0">
                    <a:cs typeface="+mn-ea"/>
                    <a:sym typeface="+mn-lt"/>
                  </a:rPr>
                  <a:t>6G</a:t>
                </a:r>
                <a:r>
                  <a:rPr lang="zh-TW" altLang="en-US" sz="1400" dirty="0">
                    <a:cs typeface="+mn-ea"/>
                    <a:sym typeface="+mn-lt"/>
                  </a:rPr>
                  <a:t>網路技術的發展及突破</a:t>
                </a:r>
                <a:r>
                  <a:rPr lang="en-US" altLang="zh-TW" sz="1400" i="1" dirty="0">
                    <a:cs typeface="+mn-ea"/>
                    <a:sym typeface="+mn-lt"/>
                  </a:rPr>
                  <a:t>(</a:t>
                </a:r>
                <a:r>
                  <a:rPr lang="zh-TW" altLang="en-US" sz="1400" i="1" dirty="0">
                    <a:cs typeface="+mn-ea"/>
                    <a:sym typeface="+mn-lt"/>
                  </a:rPr>
                  <a:t>零時差</a:t>
                </a:r>
                <a:r>
                  <a:rPr lang="en-US" altLang="zh-TW" sz="1400" i="1" dirty="0">
                    <a:cs typeface="+mn-ea"/>
                    <a:sym typeface="+mn-lt"/>
                  </a:rPr>
                  <a:t>)</a:t>
                </a:r>
                <a:endParaRPr lang="zh-TW" altLang="en-US" sz="1400" i="1" dirty="0">
                  <a:cs typeface="+mn-ea"/>
                  <a:sym typeface="+mn-lt"/>
                </a:endParaRPr>
              </a:p>
            </p:txBody>
          </p:sp>
          <p:sp>
            <p:nvSpPr>
              <p:cNvPr id="29" name="矩形 28"/>
              <p:cNvSpPr/>
              <p:nvPr/>
            </p:nvSpPr>
            <p:spPr>
              <a:xfrm>
                <a:off x="-304386" y="2940173"/>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b="1" dirty="0">
                    <a:cs typeface="+mn-ea"/>
                    <a:sym typeface="+mn-lt"/>
                  </a:rPr>
                  <a:t>衛星太空工廠</a:t>
                </a:r>
              </a:p>
            </p:txBody>
          </p:sp>
        </p:grpSp>
      </p:grpSp>
      <p:grpSp>
        <p:nvGrpSpPr>
          <p:cNvPr id="7" name="组合 6"/>
          <p:cNvGrpSpPr/>
          <p:nvPr/>
        </p:nvGrpSpPr>
        <p:grpSpPr>
          <a:xfrm>
            <a:off x="0" y="3785514"/>
            <a:ext cx="12196763" cy="2151736"/>
            <a:chOff x="0" y="3785514"/>
            <a:chExt cx="12196763" cy="2151736"/>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155358" y="3785514"/>
              <a:ext cx="6569378" cy="1478896"/>
              <a:chOff x="718302" y="2867992"/>
              <a:chExt cx="6569378" cy="1478896"/>
            </a:xfrm>
          </p:grpSpPr>
          <p:sp>
            <p:nvSpPr>
              <p:cNvPr id="31" name="矩形 30"/>
              <p:cNvSpPr/>
              <p:nvPr/>
            </p:nvSpPr>
            <p:spPr>
              <a:xfrm>
                <a:off x="777343" y="3242740"/>
                <a:ext cx="6510337" cy="1104148"/>
              </a:xfrm>
              <a:prstGeom prst="rect">
                <a:avLst/>
              </a:prstGeom>
            </p:spPr>
            <p:txBody>
              <a:bodyPr wrap="square">
                <a:spAutoFit/>
                <a:scene3d>
                  <a:camera prst="orthographicFront"/>
                  <a:lightRig rig="threePt" dir="t"/>
                </a:scene3d>
                <a:sp3d contourW="12700"/>
              </a:bodyPr>
              <a:lstStyle/>
              <a:p>
                <a:pPr marL="285750" lvl="0" indent="-285750" algn="just">
                  <a:lnSpc>
                    <a:spcPct val="120000"/>
                  </a:lnSpc>
                  <a:buFont typeface="Arial" panose="020B0604020202020204" pitchFamily="34" charset="0"/>
                  <a:buChar char="•"/>
                  <a:defRPr/>
                </a:pPr>
                <a:r>
                  <a:rPr lang="zh-TW" altLang="en-US" sz="1400" dirty="0">
                    <a:cs typeface="+mn-ea"/>
                    <a:sym typeface="+mn-lt"/>
                  </a:rPr>
                  <a:t>大量蒐集資料</a:t>
                </a:r>
              </a:p>
              <a:p>
                <a:pPr marL="285750" lvl="0" indent="-285750" algn="just">
                  <a:lnSpc>
                    <a:spcPct val="120000"/>
                  </a:lnSpc>
                  <a:buFont typeface="Arial" panose="020B0604020202020204" pitchFamily="34" charset="0"/>
                  <a:buChar char="•"/>
                  <a:defRPr/>
                </a:pPr>
                <a:r>
                  <a:rPr lang="zh-TW" altLang="en-US" sz="1400" dirty="0">
                    <a:cs typeface="+mn-ea"/>
                    <a:sym typeface="+mn-lt"/>
                  </a:rPr>
                  <a:t>即時監測</a:t>
                </a:r>
              </a:p>
              <a:p>
                <a:pPr marL="285750" lvl="0" indent="-285750" algn="just">
                  <a:lnSpc>
                    <a:spcPct val="120000"/>
                  </a:lnSpc>
                  <a:buFont typeface="Arial" panose="020B0604020202020204" pitchFamily="34" charset="0"/>
                  <a:buChar char="•"/>
                  <a:defRPr/>
                </a:pPr>
                <a:r>
                  <a:rPr lang="zh-TW" altLang="en-US" sz="1400" dirty="0">
                    <a:cs typeface="+mn-ea"/>
                    <a:sym typeface="+mn-lt"/>
                  </a:rPr>
                  <a:t>高效能地迅速計算及判斷</a:t>
                </a:r>
                <a:endParaRPr lang="en-US" altLang="zh-TW" sz="1400" dirty="0">
                  <a:cs typeface="+mn-ea"/>
                  <a:sym typeface="+mn-lt"/>
                </a:endParaRPr>
              </a:p>
              <a:p>
                <a:pPr marL="285750" lvl="0" indent="-285750" algn="just">
                  <a:lnSpc>
                    <a:spcPct val="120000"/>
                  </a:lnSpc>
                  <a:buFont typeface="Arial" panose="020B0604020202020204" pitchFamily="34" charset="0"/>
                  <a:buChar char="•"/>
                  <a:defRPr/>
                </a:pPr>
                <a:r>
                  <a:rPr lang="zh-TW" altLang="en-US" sz="1400" dirty="0">
                    <a:cs typeface="+mn-ea"/>
                    <a:sym typeface="+mn-lt"/>
                  </a:rPr>
                  <a:t>將有效資訊以高速鏈路上傳至衛星</a:t>
                </a:r>
                <a:endParaRPr lang="en-US" altLang="zh-TW" sz="1400" dirty="0">
                  <a:cs typeface="+mn-ea"/>
                  <a:sym typeface="+mn-lt"/>
                </a:endParaRPr>
              </a:p>
            </p:txBody>
          </p:sp>
          <p:sp>
            <p:nvSpPr>
              <p:cNvPr id="32" name="矩形 31"/>
              <p:cNvSpPr/>
              <p:nvPr/>
            </p:nvSpPr>
            <p:spPr>
              <a:xfrm>
                <a:off x="718302" y="2867992"/>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CN" b="1" dirty="0">
                    <a:cs typeface="+mn-ea"/>
                    <a:sym typeface="+mn-lt"/>
                  </a:rPr>
                  <a:t>IOT GATEWAY</a:t>
                </a:r>
              </a:p>
            </p:txBody>
          </p:sp>
        </p:grpSp>
      </p:grpSp>
      <p:pic>
        <p:nvPicPr>
          <p:cNvPr id="33" name="圖片 32">
            <a:extLst>
              <a:ext uri="{FF2B5EF4-FFF2-40B4-BE49-F238E27FC236}">
                <a16:creationId xmlns:a16="http://schemas.microsoft.com/office/drawing/2014/main" id="{AD8D96D2-4031-4A24-96DB-D5A74D6F93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73386" y="1640616"/>
            <a:ext cx="2745697" cy="2104255"/>
          </a:xfrm>
          <a:prstGeom prst="rect">
            <a:avLst/>
          </a:prstGeom>
          <a:noFill/>
          <a:ln>
            <a:noFill/>
          </a:ln>
        </p:spPr>
      </p:pic>
      <p:pic>
        <p:nvPicPr>
          <p:cNvPr id="34" name="圖片 33">
            <a:extLst>
              <a:ext uri="{FF2B5EF4-FFF2-40B4-BE49-F238E27FC236}">
                <a16:creationId xmlns:a16="http://schemas.microsoft.com/office/drawing/2014/main" id="{709F9357-A0ED-4CB4-B2FC-B1299A3937A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36887" y="3825240"/>
            <a:ext cx="2952207" cy="2112010"/>
          </a:xfrm>
          <a:prstGeom prst="rect">
            <a:avLst/>
          </a:prstGeom>
          <a:noFill/>
          <a:ln>
            <a:noFill/>
          </a:ln>
        </p:spPr>
      </p:pic>
      <p:grpSp>
        <p:nvGrpSpPr>
          <p:cNvPr id="35" name="组合 8">
            <a:extLst>
              <a:ext uri="{FF2B5EF4-FFF2-40B4-BE49-F238E27FC236}">
                <a16:creationId xmlns:a16="http://schemas.microsoft.com/office/drawing/2014/main" id="{2FE33565-326B-45C3-B4E1-01BB3276A155}"/>
              </a:ext>
            </a:extLst>
          </p:cNvPr>
          <p:cNvGrpSpPr/>
          <p:nvPr/>
        </p:nvGrpSpPr>
        <p:grpSpPr>
          <a:xfrm>
            <a:off x="8564959" y="4895020"/>
            <a:ext cx="3348288" cy="1694734"/>
            <a:chOff x="6296025" y="4981575"/>
            <a:chExt cx="3114675" cy="1116846"/>
          </a:xfrm>
        </p:grpSpPr>
        <p:sp>
          <p:nvSpPr>
            <p:cNvPr id="36" name="圆角矩形 15">
              <a:extLst>
                <a:ext uri="{FF2B5EF4-FFF2-40B4-BE49-F238E27FC236}">
                  <a16:creationId xmlns:a16="http://schemas.microsoft.com/office/drawing/2014/main" id="{D7EC11F4-3FE5-4DAF-B505-DC55C21D089B}"/>
                </a:ext>
              </a:extLst>
            </p:cNvPr>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7" name="矩形 36">
              <a:extLst>
                <a:ext uri="{FF2B5EF4-FFF2-40B4-BE49-F238E27FC236}">
                  <a16:creationId xmlns:a16="http://schemas.microsoft.com/office/drawing/2014/main" id="{9FCAF19A-2AB7-4FAC-B6B2-6EEF91A761E8}"/>
                </a:ext>
              </a:extLst>
            </p:cNvPr>
            <p:cNvSpPr/>
            <p:nvPr/>
          </p:nvSpPr>
          <p:spPr>
            <a:xfrm>
              <a:off x="6394450" y="4994273"/>
              <a:ext cx="2724150"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TW" sz="1400" dirty="0">
                  <a:solidFill>
                    <a:prstClr val="white"/>
                  </a:solidFill>
                  <a:cs typeface="+mn-ea"/>
                  <a:sym typeface="+mn-lt"/>
                </a:rPr>
                <a:t>IoT </a:t>
              </a:r>
              <a:r>
                <a:rPr lang="zh-TW" altLang="en-US" sz="1400" dirty="0">
                  <a:solidFill>
                    <a:prstClr val="white"/>
                  </a:solidFill>
                  <a:cs typeface="+mn-ea"/>
                  <a:sym typeface="+mn-lt"/>
                </a:rPr>
                <a:t>閘道器是一個介於感應器與裝置間的中介硬體，且其應用程式會從擷取到的資料運算為可用資訊。</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pic>
        <p:nvPicPr>
          <p:cNvPr id="38" name="圖片 37">
            <a:extLst>
              <a:ext uri="{FF2B5EF4-FFF2-40B4-BE49-F238E27FC236}">
                <a16:creationId xmlns:a16="http://schemas.microsoft.com/office/drawing/2014/main" id="{43D0C50B-04D3-44EC-BD4C-EC99A341F73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600362" y="2995863"/>
            <a:ext cx="3660988" cy="766512"/>
          </a:xfrm>
          <a:prstGeom prst="rect">
            <a:avLst/>
          </a:prstGeom>
        </p:spPr>
      </p:pic>
    </p:spTree>
    <p:extLst>
      <p:ext uri="{BB962C8B-B14F-4D97-AF65-F5344CB8AC3E}">
        <p14:creationId xmlns:p14="http://schemas.microsoft.com/office/powerpoint/2010/main" val="95545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1+#ppt_w/2"/>
                                          </p:val>
                                        </p:tav>
                                        <p:tav tm="100000">
                                          <p:val>
                                            <p:strVal val="#ppt_x"/>
                                          </p:val>
                                        </p:tav>
                                      </p:tavLst>
                                    </p:anim>
                                    <p:anim calcmode="lin" valueType="num">
                                      <p:cBhvr additive="base">
                                        <p:cTn id="17"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比較</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prstClr val="white"/>
                  </a:solidFill>
                  <a:effectLst/>
                  <a:uLnTx/>
                  <a:uFillTx/>
                  <a:cs typeface="+mn-ea"/>
                  <a:sym typeface="+mn-lt"/>
                </a:rPr>
                <a:t>Comparison</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2" name="群組 1">
            <a:extLst>
              <a:ext uri="{FF2B5EF4-FFF2-40B4-BE49-F238E27FC236}">
                <a16:creationId xmlns:a16="http://schemas.microsoft.com/office/drawing/2014/main" id="{289A4648-52C2-4398-8096-315C240F7B5A}"/>
              </a:ext>
            </a:extLst>
          </p:cNvPr>
          <p:cNvGrpSpPr/>
          <p:nvPr/>
        </p:nvGrpSpPr>
        <p:grpSpPr>
          <a:xfrm>
            <a:off x="1150317" y="1381126"/>
            <a:ext cx="4665080" cy="5235159"/>
            <a:chOff x="316600" y="1250950"/>
            <a:chExt cx="4665080" cy="5235159"/>
          </a:xfrm>
        </p:grpSpPr>
        <p:grpSp>
          <p:nvGrpSpPr>
            <p:cNvPr id="36" name="组合 1">
              <a:extLst>
                <a:ext uri="{FF2B5EF4-FFF2-40B4-BE49-F238E27FC236}">
                  <a16:creationId xmlns:a16="http://schemas.microsoft.com/office/drawing/2014/main" id="{43DDE545-DE02-4161-BE1E-AAF3805F536F}"/>
                </a:ext>
              </a:extLst>
            </p:cNvPr>
            <p:cNvGrpSpPr/>
            <p:nvPr/>
          </p:nvGrpSpPr>
          <p:grpSpPr>
            <a:xfrm>
              <a:off x="316600" y="1250950"/>
              <a:ext cx="4665080" cy="5235159"/>
              <a:chOff x="601299" y="1746250"/>
              <a:chExt cx="3284972" cy="4306888"/>
            </a:xfrm>
          </p:grpSpPr>
          <p:sp>
            <p:nvSpPr>
              <p:cNvPr id="37" name="矩形 8">
                <a:extLst>
                  <a:ext uri="{FF2B5EF4-FFF2-40B4-BE49-F238E27FC236}">
                    <a16:creationId xmlns:a16="http://schemas.microsoft.com/office/drawing/2014/main" id="{EDC4D034-E1EB-438F-88F8-DFA12D1D3E48}"/>
                  </a:ext>
                </a:extLst>
              </p:cNvPr>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9" name="任意多边形 11">
                <a:extLst>
                  <a:ext uri="{FF2B5EF4-FFF2-40B4-BE49-F238E27FC236}">
                    <a16:creationId xmlns:a16="http://schemas.microsoft.com/office/drawing/2014/main" id="{234EA237-00A4-4274-87FA-01DE627D65BF}"/>
                  </a:ext>
                </a:extLst>
              </p:cNvPr>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40" name="矩形 12">
                <a:extLst>
                  <a:ext uri="{FF2B5EF4-FFF2-40B4-BE49-F238E27FC236}">
                    <a16:creationId xmlns:a16="http://schemas.microsoft.com/office/drawing/2014/main" id="{708A7966-3F99-4535-85E7-5DB05EDB6662}"/>
                  </a:ext>
                </a:extLst>
              </p:cNvPr>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41" name="文本框 17">
                <a:extLst>
                  <a:ext uri="{FF2B5EF4-FFF2-40B4-BE49-F238E27FC236}">
                    <a16:creationId xmlns:a16="http://schemas.microsoft.com/office/drawing/2014/main" id="{7B5D3DB0-ED7C-4C24-A009-9A2C9A413DBD}"/>
                  </a:ext>
                </a:extLst>
              </p:cNvPr>
              <p:cNvSpPr>
                <a:spLocks noChangeArrowheads="1"/>
              </p:cNvSpPr>
              <p:nvPr/>
            </p:nvSpPr>
            <p:spPr bwMode="auto">
              <a:xfrm>
                <a:off x="1547169" y="2280592"/>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TW" altLang="en-US" sz="2400" b="1" dirty="0">
                    <a:solidFill>
                      <a:schemeClr val="bg1"/>
                    </a:solidFill>
                    <a:latin typeface="+mn-lt"/>
                    <a:ea typeface="+mn-ea"/>
                    <a:cs typeface="+mn-ea"/>
                    <a:sym typeface="+mn-lt"/>
                  </a:rPr>
                  <a:t>傳統式海洋觀測</a:t>
                </a:r>
                <a:endParaRPr lang="zh-CN" altLang="en-US" sz="2400" b="1" dirty="0">
                  <a:solidFill>
                    <a:schemeClr val="bg1"/>
                  </a:solidFill>
                  <a:latin typeface="+mn-lt"/>
                  <a:ea typeface="+mn-ea"/>
                  <a:cs typeface="+mn-ea"/>
                  <a:sym typeface="+mn-lt"/>
                </a:endParaRPr>
              </a:p>
            </p:txBody>
          </p:sp>
          <p:grpSp>
            <p:nvGrpSpPr>
              <p:cNvPr id="42" name="组合 32">
                <a:extLst>
                  <a:ext uri="{FF2B5EF4-FFF2-40B4-BE49-F238E27FC236}">
                    <a16:creationId xmlns:a16="http://schemas.microsoft.com/office/drawing/2014/main" id="{4A230D84-6250-4C0C-AFA8-57F031A3A7DC}"/>
                  </a:ext>
                </a:extLst>
              </p:cNvPr>
              <p:cNvGrpSpPr/>
              <p:nvPr/>
            </p:nvGrpSpPr>
            <p:grpSpPr>
              <a:xfrm>
                <a:off x="601299" y="3548742"/>
                <a:ext cx="2654773" cy="711445"/>
                <a:chOff x="261787" y="2965008"/>
                <a:chExt cx="2654773" cy="711445"/>
              </a:xfrm>
            </p:grpSpPr>
            <p:sp>
              <p:nvSpPr>
                <p:cNvPr id="43" name="矩形 42">
                  <a:extLst>
                    <a:ext uri="{FF2B5EF4-FFF2-40B4-BE49-F238E27FC236}">
                      <a16:creationId xmlns:a16="http://schemas.microsoft.com/office/drawing/2014/main" id="{B129C822-A0D3-48D9-809F-9BEAF55E24B4}"/>
                    </a:ext>
                  </a:extLst>
                </p:cNvPr>
                <p:cNvSpPr/>
                <p:nvPr/>
              </p:nvSpPr>
              <p:spPr>
                <a:xfrm>
                  <a:off x="909960" y="3350559"/>
                  <a:ext cx="2006600" cy="32589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b="0" i="0" u="none" strike="noStrike" kern="1200" cap="none" spc="0" normalizeH="0" baseline="0" noProof="0" dirty="0">
                      <a:ln>
                        <a:noFill/>
                      </a:ln>
                      <a:solidFill>
                        <a:prstClr val="white"/>
                      </a:solidFill>
                      <a:effectLst/>
                      <a:uLnTx/>
                      <a:uFillTx/>
                      <a:cs typeface="+mn-ea"/>
                      <a:sym typeface="+mn-lt"/>
                    </a:rPr>
                    <a:t>雷達放置</a:t>
                  </a:r>
                  <a:endParaRPr kumimoji="0" lang="zh-CN" altLang="en-US" b="0" i="0" u="none" strike="noStrike" kern="1200" cap="none" spc="0" normalizeH="0" baseline="0" noProof="0" dirty="0">
                    <a:ln>
                      <a:noFill/>
                    </a:ln>
                    <a:solidFill>
                      <a:prstClr val="white"/>
                    </a:solidFill>
                    <a:effectLst/>
                    <a:uLnTx/>
                    <a:uFillTx/>
                    <a:cs typeface="+mn-ea"/>
                    <a:sym typeface="+mn-lt"/>
                  </a:endParaRPr>
                </a:p>
              </p:txBody>
            </p:sp>
            <p:sp>
              <p:nvSpPr>
                <p:cNvPr id="44" name="矩形 43">
                  <a:extLst>
                    <a:ext uri="{FF2B5EF4-FFF2-40B4-BE49-F238E27FC236}">
                      <a16:creationId xmlns:a16="http://schemas.microsoft.com/office/drawing/2014/main" id="{455903EC-6B76-4C8F-860D-474E4CFDA3C9}"/>
                    </a:ext>
                  </a:extLst>
                </p:cNvPr>
                <p:cNvSpPr/>
                <p:nvPr/>
              </p:nvSpPr>
              <p:spPr>
                <a:xfrm>
                  <a:off x="261787" y="296500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手法</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sp>
          <p:nvSpPr>
            <p:cNvPr id="45" name="矩形 44">
              <a:extLst>
                <a:ext uri="{FF2B5EF4-FFF2-40B4-BE49-F238E27FC236}">
                  <a16:creationId xmlns:a16="http://schemas.microsoft.com/office/drawing/2014/main" id="{E6CE4BD7-33D7-4904-94FA-0A516A2A7FF3}"/>
                </a:ext>
              </a:extLst>
            </p:cNvPr>
            <p:cNvSpPr/>
            <p:nvPr/>
          </p:nvSpPr>
          <p:spPr>
            <a:xfrm>
              <a:off x="714776" y="4604734"/>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缺點</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46" name="矩形 45">
              <a:extLst>
                <a:ext uri="{FF2B5EF4-FFF2-40B4-BE49-F238E27FC236}">
                  <a16:creationId xmlns:a16="http://schemas.microsoft.com/office/drawing/2014/main" id="{897F67BA-8941-422D-AD1C-D129E20CE642}"/>
                </a:ext>
              </a:extLst>
            </p:cNvPr>
            <p:cNvSpPr/>
            <p:nvPr/>
          </p:nvSpPr>
          <p:spPr>
            <a:xfrm>
              <a:off x="1528011" y="5162664"/>
              <a:ext cx="2826830" cy="1102674"/>
            </a:xfrm>
            <a:prstGeom prst="rect">
              <a:avLst/>
            </a:prstGeom>
          </p:spPr>
          <p:txBody>
            <a:bodyPr wrap="square">
              <a:spAutoFit/>
              <a:scene3d>
                <a:camera prst="orthographicFront"/>
                <a:lightRig rig="threePt" dir="t"/>
              </a:scene3d>
              <a:sp3d contourW="12700"/>
            </a:bodyPr>
            <a:lstStyle/>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裝置易受天候干擾</a:t>
              </a:r>
              <a:endParaRPr lang="en-US" altLang="zh-TW" sz="1400" dirty="0">
                <a:solidFill>
                  <a:prstClr val="white"/>
                </a:solidFill>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電纜易斷裂，提高保修成本</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沒有統整，效率低</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0" marR="0" lvl="0" indent="0" defTabSz="914400" rtl="0" eaLnBrk="1" fontAlgn="auto" latinLnBrk="0" hangingPunct="1">
                <a:lnSpc>
                  <a:spcPct val="12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47" name="组合 1">
            <a:extLst>
              <a:ext uri="{FF2B5EF4-FFF2-40B4-BE49-F238E27FC236}">
                <a16:creationId xmlns:a16="http://schemas.microsoft.com/office/drawing/2014/main" id="{4E54B2BA-666F-4B77-94D5-F11FF289F910}"/>
              </a:ext>
            </a:extLst>
          </p:cNvPr>
          <p:cNvGrpSpPr/>
          <p:nvPr/>
        </p:nvGrpSpPr>
        <p:grpSpPr>
          <a:xfrm>
            <a:off x="6293757" y="1381126"/>
            <a:ext cx="4037149" cy="5149846"/>
            <a:chOff x="704771" y="1746250"/>
            <a:chExt cx="2895679" cy="4306888"/>
          </a:xfrm>
        </p:grpSpPr>
        <p:sp>
          <p:nvSpPr>
            <p:cNvPr id="48" name="矩形 8">
              <a:extLst>
                <a:ext uri="{FF2B5EF4-FFF2-40B4-BE49-F238E27FC236}">
                  <a16:creationId xmlns:a16="http://schemas.microsoft.com/office/drawing/2014/main" id="{4D27B45C-3D7C-4050-A3AE-8E6297914A66}"/>
                </a:ext>
              </a:extLst>
            </p:cNvPr>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49" name="任意多边形 11">
              <a:extLst>
                <a:ext uri="{FF2B5EF4-FFF2-40B4-BE49-F238E27FC236}">
                  <a16:creationId xmlns:a16="http://schemas.microsoft.com/office/drawing/2014/main" id="{733A8580-6B32-4BD1-9D1D-7A0566751727}"/>
                </a:ext>
              </a:extLst>
            </p:cNvPr>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0" name="矩形 12">
              <a:extLst>
                <a:ext uri="{FF2B5EF4-FFF2-40B4-BE49-F238E27FC236}">
                  <a16:creationId xmlns:a16="http://schemas.microsoft.com/office/drawing/2014/main" id="{22A819FF-CFBC-41C3-B74C-CF2E0C5805EA}"/>
                </a:ext>
              </a:extLst>
            </p:cNvPr>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51" name="文本框 17">
              <a:extLst>
                <a:ext uri="{FF2B5EF4-FFF2-40B4-BE49-F238E27FC236}">
                  <a16:creationId xmlns:a16="http://schemas.microsoft.com/office/drawing/2014/main" id="{584042B4-9543-40B8-A2D0-C13843BDBDA6}"/>
                </a:ext>
              </a:extLst>
            </p:cNvPr>
            <p:cNvSpPr>
              <a:spLocks noChangeArrowheads="1"/>
            </p:cNvSpPr>
            <p:nvPr/>
          </p:nvSpPr>
          <p:spPr bwMode="auto">
            <a:xfrm>
              <a:off x="1498750" y="2305312"/>
              <a:ext cx="1690388" cy="43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TW" sz="2800" b="1" dirty="0">
                  <a:solidFill>
                    <a:schemeClr val="bg1"/>
                  </a:solidFill>
                  <a:latin typeface="+mn-lt"/>
                  <a:ea typeface="+mn-ea"/>
                  <a:cs typeface="+mn-ea"/>
                  <a:sym typeface="+mn-lt"/>
                </a:rPr>
                <a:t>IOT SYSTEM</a:t>
              </a:r>
              <a:endParaRPr lang="zh-CN" altLang="en-US" sz="2800" b="1" dirty="0">
                <a:solidFill>
                  <a:schemeClr val="bg1"/>
                </a:solidFill>
                <a:latin typeface="+mn-lt"/>
                <a:ea typeface="+mn-ea"/>
                <a:cs typeface="+mn-ea"/>
                <a:sym typeface="+mn-lt"/>
              </a:endParaRPr>
            </a:p>
          </p:txBody>
        </p:sp>
        <p:grpSp>
          <p:nvGrpSpPr>
            <p:cNvPr id="52" name="组合 32">
              <a:extLst>
                <a:ext uri="{FF2B5EF4-FFF2-40B4-BE49-F238E27FC236}">
                  <a16:creationId xmlns:a16="http://schemas.microsoft.com/office/drawing/2014/main" id="{3B1DC18E-44AA-4CF8-982F-2AA66F0B40F1}"/>
                </a:ext>
              </a:extLst>
            </p:cNvPr>
            <p:cNvGrpSpPr/>
            <p:nvPr/>
          </p:nvGrpSpPr>
          <p:grpSpPr>
            <a:xfrm>
              <a:off x="704771" y="3693519"/>
              <a:ext cx="2633741" cy="1534952"/>
              <a:chOff x="365259" y="3109785"/>
              <a:chExt cx="2633741" cy="1534952"/>
            </a:xfrm>
          </p:grpSpPr>
          <p:sp>
            <p:nvSpPr>
              <p:cNvPr id="53" name="矩形 52">
                <a:extLst>
                  <a:ext uri="{FF2B5EF4-FFF2-40B4-BE49-F238E27FC236}">
                    <a16:creationId xmlns:a16="http://schemas.microsoft.com/office/drawing/2014/main" id="{B7B26ACF-DE38-4E5A-B83E-26985E5A7CDE}"/>
                  </a:ext>
                </a:extLst>
              </p:cNvPr>
              <p:cNvSpPr/>
              <p:nvPr/>
            </p:nvSpPr>
            <p:spPr>
              <a:xfrm>
                <a:off x="992400" y="3721322"/>
                <a:ext cx="2006600" cy="923415"/>
              </a:xfrm>
              <a:prstGeom prst="rect">
                <a:avLst/>
              </a:prstGeom>
            </p:spPr>
            <p:txBody>
              <a:bodyPr wrap="square">
                <a:spAutoFit/>
                <a:scene3d>
                  <a:camera prst="orthographicFront"/>
                  <a:lightRig rig="threePt" dir="t"/>
                </a:scene3d>
                <a:sp3d contourW="12700"/>
              </a:bodyPr>
              <a:lstStyle/>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自由度高</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效率高</a:t>
                </a:r>
                <a:endParaRPr lang="en-US" altLang="zh-TW" sz="1400" dirty="0">
                  <a:solidFill>
                    <a:prstClr val="white"/>
                  </a:solidFill>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省去電纜降低維護營運成本</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低功耗</a:t>
                </a:r>
                <a:endParaRPr kumimoji="0" lang="en-US" altLang="zh-CN" sz="1400" b="0" i="0" u="none" strike="noStrike" kern="1200" cap="none" spc="0" normalizeH="0" baseline="0" noProof="0" dirty="0">
                  <a:ln>
                    <a:noFill/>
                  </a:ln>
                  <a:solidFill>
                    <a:prstClr val="white"/>
                  </a:solidFill>
                  <a:effectLst/>
                  <a:uLnTx/>
                  <a:uFillTx/>
                  <a:cs typeface="+mn-ea"/>
                  <a:sym typeface="+mn-lt"/>
                </a:endParaRPr>
              </a:p>
            </p:txBody>
          </p:sp>
          <p:sp>
            <p:nvSpPr>
              <p:cNvPr id="54" name="矩形 53">
                <a:extLst>
                  <a:ext uri="{FF2B5EF4-FFF2-40B4-BE49-F238E27FC236}">
                    <a16:creationId xmlns:a16="http://schemas.microsoft.com/office/drawing/2014/main" id="{22DD4138-831A-4CC6-B92C-1B06A7FDA6C9}"/>
                  </a:ext>
                </a:extLst>
              </p:cNvPr>
              <p:cNvSpPr/>
              <p:nvPr/>
            </p:nvSpPr>
            <p:spPr>
              <a:xfrm>
                <a:off x="365259" y="3109785"/>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優點</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spTree>
    <p:extLst>
      <p:ext uri="{BB962C8B-B14F-4D97-AF65-F5344CB8AC3E}">
        <p14:creationId xmlns:p14="http://schemas.microsoft.com/office/powerpoint/2010/main" val="53098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algn="ctr">
              <a:defRPr/>
            </a:pPr>
            <a:r>
              <a:rPr lang="zh-TW" altLang="en-US" sz="3600" dirty="0">
                <a:solidFill>
                  <a:prstClr val="white"/>
                </a:solidFill>
                <a:cs typeface="+mn-ea"/>
                <a:sym typeface="+mn-lt"/>
              </a:rPr>
              <a:t>可行性評估及商業策略</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545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25BE18-DC3E-489D-8196-E5728310F3B2}"/>
              </a:ext>
            </a:extLst>
          </p:cNvPr>
          <p:cNvSpPr/>
          <p:nvPr/>
        </p:nvSpPr>
        <p:spPr>
          <a:xfrm>
            <a:off x="493433" y="1570545"/>
            <a:ext cx="7170684" cy="4192430"/>
          </a:xfrm>
          <a:prstGeom prst="rect">
            <a:avLst/>
          </a:prstGeom>
        </p:spPr>
        <p:txBody>
          <a:bodyPr wrap="square">
            <a:spAutoFit/>
          </a:bodyPr>
          <a:lstStyle/>
          <a:p>
            <a:pPr marL="342900" indent="-342900">
              <a:lnSpc>
                <a:spcPct val="150000"/>
              </a:lnSpc>
              <a:buFont typeface="Arial" panose="020B0604020202020204" pitchFamily="34" charset="0"/>
              <a:buChar char="•"/>
            </a:pPr>
            <a:r>
              <a:rPr lang="zh-TW" altLang="zh-TW" sz="2000" dirty="0">
                <a:solidFill>
                  <a:schemeClr val="bg1"/>
                </a:solidFill>
              </a:rPr>
              <a:t>可行性評估方面而言，本次概念構想處於</a:t>
            </a:r>
            <a:r>
              <a:rPr lang="en-US" altLang="zh-TW" sz="2000" dirty="0">
                <a:solidFill>
                  <a:srgbClr val="FF0000"/>
                </a:solidFill>
              </a:rPr>
              <a:t>TRL</a:t>
            </a:r>
            <a:r>
              <a:rPr lang="zh-TW" altLang="zh-TW" sz="2000" dirty="0">
                <a:solidFill>
                  <a:srgbClr val="FF0000"/>
                </a:solidFill>
              </a:rPr>
              <a:t>指標較低的階層</a:t>
            </a:r>
            <a:endParaRPr lang="en-US" altLang="zh-TW" sz="2000" dirty="0">
              <a:solidFill>
                <a:srgbClr val="FF0000"/>
              </a:solidFill>
            </a:endParaRPr>
          </a:p>
          <a:p>
            <a:pPr marL="342900" indent="-342900">
              <a:lnSpc>
                <a:spcPct val="150000"/>
              </a:lnSpc>
              <a:buFont typeface="Arial" panose="020B0604020202020204" pitchFamily="34" charset="0"/>
              <a:buChar char="•"/>
            </a:pPr>
            <a:r>
              <a:rPr lang="zh-TW" altLang="zh-TW" sz="2000" dirty="0">
                <a:solidFill>
                  <a:schemeClr val="bg1"/>
                </a:solidFill>
              </a:rPr>
              <a:t>商業發展的部分而言，期望可以採用</a:t>
            </a:r>
            <a:r>
              <a:rPr lang="en-US" altLang="zh-TW" sz="2000" dirty="0">
                <a:solidFill>
                  <a:schemeClr val="bg1"/>
                </a:solidFill>
              </a:rPr>
              <a:t>COTS (Commercial Off The Shelf)</a:t>
            </a:r>
            <a:r>
              <a:rPr lang="zh-TW" altLang="zh-TW" sz="2000" dirty="0">
                <a:solidFill>
                  <a:schemeClr val="bg1"/>
                </a:solidFill>
              </a:rPr>
              <a:t>，即商用現成品的概念，希望可以有效降低在開發時程。首先是參考了陽翼先進科技在</a:t>
            </a:r>
            <a:r>
              <a:rPr lang="en-US" altLang="zh-TW" sz="2000" dirty="0">
                <a:solidFill>
                  <a:schemeClr val="bg1"/>
                </a:solidFill>
              </a:rPr>
              <a:t>2019</a:t>
            </a:r>
            <a:r>
              <a:rPr lang="zh-TW" altLang="zh-TW" sz="2000" dirty="0">
                <a:solidFill>
                  <a:schemeClr val="bg1"/>
                </a:solidFill>
              </a:rPr>
              <a:t>年時提出的一個概念，</a:t>
            </a:r>
            <a:r>
              <a:rPr lang="zh-TW" altLang="zh-TW" sz="2000" b="1" dirty="0">
                <a:solidFill>
                  <a:schemeClr val="bg1"/>
                </a:solidFill>
              </a:rPr>
              <a:t>「與全球各地的小火箭商結盟，增加發射頻率。這樣就不用去等大型的任務計畫，一次將一堆小客人湊在一起就能直接發射。」</a:t>
            </a:r>
            <a:r>
              <a:rPr lang="zh-TW" altLang="zh-TW" sz="2000" dirty="0">
                <a:solidFill>
                  <a:schemeClr val="bg1"/>
                </a:solidFill>
              </a:rPr>
              <a:t>類似管制分流的概念，進而衍伸出了本次「太空衛星工廠」的想法</a:t>
            </a:r>
            <a:endParaRPr lang="zh-TW" altLang="en-US" sz="2000" dirty="0">
              <a:solidFill>
                <a:schemeClr val="bg1"/>
              </a:solidFill>
            </a:endParaRPr>
          </a:p>
        </p:txBody>
      </p:sp>
      <p:pic>
        <p:nvPicPr>
          <p:cNvPr id="1026" name="Picture 2" descr="https://img.technews.tw/wp-content/uploads/2021/01/26190148/Transporter-1-SPACEX-624x448.jpg">
            <a:extLst>
              <a:ext uri="{FF2B5EF4-FFF2-40B4-BE49-F238E27FC236}">
                <a16:creationId xmlns:a16="http://schemas.microsoft.com/office/drawing/2014/main" id="{7DA9BB57-84BC-41E0-B27E-ABFC40E89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538" y="4668251"/>
            <a:ext cx="2729893" cy="195992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20">
            <a:extLst>
              <a:ext uri="{FF2B5EF4-FFF2-40B4-BE49-F238E27FC236}">
                <a16:creationId xmlns:a16="http://schemas.microsoft.com/office/drawing/2014/main" id="{860D94F9-F06C-48D3-928D-BD69977111A9}"/>
              </a:ext>
            </a:extLst>
          </p:cNvPr>
          <p:cNvGrpSpPr/>
          <p:nvPr/>
        </p:nvGrpSpPr>
        <p:grpSpPr>
          <a:xfrm>
            <a:off x="0" y="687070"/>
            <a:ext cx="12192965" cy="694056"/>
            <a:chOff x="0" y="623570"/>
            <a:chExt cx="12192965" cy="694056"/>
          </a:xfrm>
        </p:grpSpPr>
        <p:cxnSp>
          <p:nvCxnSpPr>
            <p:cNvPr id="5" name="直接连接符 21">
              <a:extLst>
                <a:ext uri="{FF2B5EF4-FFF2-40B4-BE49-F238E27FC236}">
                  <a16:creationId xmlns:a16="http://schemas.microsoft.com/office/drawing/2014/main" id="{860E75C2-474E-4171-8061-E3CEE79928DF}"/>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22">
              <a:extLst>
                <a:ext uri="{FF2B5EF4-FFF2-40B4-BE49-F238E27FC236}">
                  <a16:creationId xmlns:a16="http://schemas.microsoft.com/office/drawing/2014/main" id="{66044949-FA58-4564-B88C-131BE78974FB}"/>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23">
              <a:extLst>
                <a:ext uri="{FF2B5EF4-FFF2-40B4-BE49-F238E27FC236}">
                  <a16:creationId xmlns:a16="http://schemas.microsoft.com/office/drawing/2014/main" id="{915D242E-DFF5-4ACB-806C-88E2B7A17B53}"/>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24">
              <a:extLst>
                <a:ext uri="{FF2B5EF4-FFF2-40B4-BE49-F238E27FC236}">
                  <a16:creationId xmlns:a16="http://schemas.microsoft.com/office/drawing/2014/main" id="{6284FFD3-B870-4549-B6CC-AB57CD85FDA0}"/>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25">
              <a:extLst>
                <a:ext uri="{FF2B5EF4-FFF2-40B4-BE49-F238E27FC236}">
                  <a16:creationId xmlns:a16="http://schemas.microsoft.com/office/drawing/2014/main" id="{6C90CAB8-6666-453B-8395-F74E52562052}"/>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26">
              <a:extLst>
                <a:ext uri="{FF2B5EF4-FFF2-40B4-BE49-F238E27FC236}">
                  <a16:creationId xmlns:a16="http://schemas.microsoft.com/office/drawing/2014/main" id="{8204E875-319A-434C-8048-CC1276A15856}"/>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27">
              <a:extLst>
                <a:ext uri="{FF2B5EF4-FFF2-40B4-BE49-F238E27FC236}">
                  <a16:creationId xmlns:a16="http://schemas.microsoft.com/office/drawing/2014/main" id="{E07DF64B-CDBC-4D4A-BC1C-53CF671F9061}"/>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28">
              <a:extLst>
                <a:ext uri="{FF2B5EF4-FFF2-40B4-BE49-F238E27FC236}">
                  <a16:creationId xmlns:a16="http://schemas.microsoft.com/office/drawing/2014/main" id="{2CFDC97A-FC11-4843-B235-5D694819803A}"/>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14" name="文本框 30">
            <a:extLst>
              <a:ext uri="{FF2B5EF4-FFF2-40B4-BE49-F238E27FC236}">
                <a16:creationId xmlns:a16="http://schemas.microsoft.com/office/drawing/2014/main" id="{6A79E001-23A0-4280-9417-CBE1AC0C73CE}"/>
              </a:ext>
            </a:extLst>
          </p:cNvPr>
          <p:cNvSpPr txBox="1"/>
          <p:nvPr/>
        </p:nvSpPr>
        <p:spPr>
          <a:xfrm>
            <a:off x="625262" y="302189"/>
            <a:ext cx="4158706"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可行性評估</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pic>
        <p:nvPicPr>
          <p:cNvPr id="13" name="圖片 12">
            <a:extLst>
              <a:ext uri="{FF2B5EF4-FFF2-40B4-BE49-F238E27FC236}">
                <a16:creationId xmlns:a16="http://schemas.microsoft.com/office/drawing/2014/main" id="{4158BDE8-B52E-4C83-BC1E-CC8B84A1FD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367" y="1219187"/>
            <a:ext cx="4230434" cy="3399851"/>
          </a:xfrm>
          <a:prstGeom prst="rect">
            <a:avLst/>
          </a:prstGeom>
        </p:spPr>
      </p:pic>
    </p:spTree>
    <p:extLst>
      <p:ext uri="{BB962C8B-B14F-4D97-AF65-F5344CB8AC3E}">
        <p14:creationId xmlns:p14="http://schemas.microsoft.com/office/powerpoint/2010/main" val="9871644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2039</Words>
  <Application>Microsoft Office PowerPoint</Application>
  <PresentationFormat>寬螢幕</PresentationFormat>
  <Paragraphs>96</Paragraphs>
  <Slides>14</Slides>
  <Notes>14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DengXian</vt:lpstr>
      <vt:lpstr>Microsoft YaHei</vt:lpstr>
      <vt:lpstr>新細明體</vt:lpstr>
      <vt:lpstr>Arial</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68</cp:revision>
  <dcterms:created xsi:type="dcterms:W3CDTF">2017-07-11T08:34:15Z</dcterms:created>
  <dcterms:modified xsi:type="dcterms:W3CDTF">2021-05-03T01:19:51Z</dcterms:modified>
</cp:coreProperties>
</file>