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notesSlides/notesSlide1.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sldIdLst>
    <p:sldId id="257" r:id="rId2"/>
    <p:sldId id="285" r:id="rId3"/>
    <p:sldId id="300" r:id="rId4"/>
    <p:sldId id="293" r:id="rId5"/>
    <p:sldId id="301" r:id="rId6"/>
    <p:sldId id="268" r:id="rId7"/>
    <p:sldId id="264" r:id="rId8"/>
    <p:sldId id="296" r:id="rId9"/>
    <p:sldId id="297" r:id="rId10"/>
    <p:sldId id="299" r:id="rId11"/>
    <p:sldId id="298" r:id="rId12"/>
    <p:sldId id="294" r:id="rId13"/>
    <p:sldId id="295" r:id="rId14"/>
    <p:sldId id="284" r:id="rId15"/>
  </p:sldIdLst>
  <p:sldSz cx="12192000" cy="6858000"/>
  <p:notesSz cx="6858000" cy="9144000"/>
  <p:custDataLst>
    <p:tags r:id="rId17"/>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428" autoAdjust="0"/>
    <p:restoredTop sz="78777" autoAdjust="0"/>
  </p:normalViewPr>
  <p:slideViewPr>
    <p:cSldViewPr snapToGrid="0" showGuides="1">
      <p:cViewPr varScale="1">
        <p:scale>
          <a:sx n="64" d="100"/>
          <a:sy n="64" d="100"/>
        </p:scale>
        <p:origin x="590" y="72"/>
      </p:cViewPr>
      <p:guideLst>
        <p:guide orient="horz" pos="2160"/>
        <p:guide pos="3840"/>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488D58-9FDD-4C58-9FC4-4667448151F3}" type="datetimeFigureOut">
              <a:rPr lang="zh-CN" altLang="en-US" smtClean="0"/>
              <a:t>2021/5/3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78A948-9DDE-4D71-BE98-DB3674A98521}" type="slidenum">
              <a:rPr lang="zh-CN" altLang="en-US" smtClean="0"/>
              <a:t>‹#›</a:t>
            </a:fld>
            <a:endParaRPr lang="zh-CN" altLang="en-US"/>
          </a:p>
        </p:txBody>
      </p:sp>
    </p:spTree>
    <p:extLst>
      <p:ext uri="{BB962C8B-B14F-4D97-AF65-F5344CB8AC3E}">
        <p14:creationId xmlns:p14="http://schemas.microsoft.com/office/powerpoint/2010/main" val="31053001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78A948-9DDE-4D71-BE98-DB3674A98521}" type="slidenum">
              <a:rPr lang="zh-CN" altLang="en-US" smtClean="0"/>
              <a:t>1</a:t>
            </a:fld>
            <a:endParaRPr lang="zh-CN" altLang="en-US"/>
          </a:p>
        </p:txBody>
      </p:sp>
    </p:spTree>
    <p:extLst>
      <p:ext uri="{BB962C8B-B14F-4D97-AF65-F5344CB8AC3E}">
        <p14:creationId xmlns:p14="http://schemas.microsoft.com/office/powerpoint/2010/main" val="1674442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zh-TW" sz="1200" kern="1200" dirty="0">
                <a:solidFill>
                  <a:schemeClr val="tx1"/>
                </a:solidFill>
                <a:effectLst/>
                <a:latin typeface="+mn-lt"/>
                <a:ea typeface="+mn-ea"/>
                <a:cs typeface="+mn-cs"/>
              </a:rPr>
              <a:t>可行性評估方面而言，因本次概念構想處於</a:t>
            </a:r>
            <a:r>
              <a:rPr lang="en-US" altLang="zh-TW" sz="1200" kern="1200" dirty="0">
                <a:solidFill>
                  <a:schemeClr val="tx1"/>
                </a:solidFill>
                <a:effectLst/>
                <a:latin typeface="+mn-lt"/>
                <a:ea typeface="+mn-ea"/>
                <a:cs typeface="+mn-cs"/>
              </a:rPr>
              <a:t>TRL</a:t>
            </a:r>
            <a:r>
              <a:rPr lang="zh-TW" altLang="zh-TW" sz="1200" kern="1200" dirty="0">
                <a:solidFill>
                  <a:schemeClr val="tx1"/>
                </a:solidFill>
                <a:effectLst/>
                <a:latin typeface="+mn-lt"/>
                <a:ea typeface="+mn-ea"/>
                <a:cs typeface="+mn-cs"/>
              </a:rPr>
              <a:t>指標較低的階層，於是首先以</a:t>
            </a:r>
            <a:r>
              <a:rPr lang="en-US" altLang="zh-TW" sz="1200" kern="1200" dirty="0">
                <a:solidFill>
                  <a:schemeClr val="tx1"/>
                </a:solidFill>
                <a:effectLst/>
                <a:latin typeface="+mn-lt"/>
                <a:ea typeface="+mn-ea"/>
                <a:cs typeface="+mn-cs"/>
              </a:rPr>
              <a:t>SWOT</a:t>
            </a:r>
            <a:r>
              <a:rPr lang="zh-TW" altLang="zh-TW" sz="1200" kern="1200" dirty="0">
                <a:solidFill>
                  <a:schemeClr val="tx1"/>
                </a:solidFill>
                <a:effectLst/>
                <a:latin typeface="+mn-lt"/>
                <a:ea typeface="+mn-ea"/>
                <a:cs typeface="+mn-cs"/>
              </a:rPr>
              <a:t>分析作自我定位，根據概念構想，理清楚自身優勢</a:t>
            </a:r>
            <a:r>
              <a:rPr lang="en-US" altLang="zh-TW" sz="1200" kern="1200" dirty="0">
                <a:solidFill>
                  <a:schemeClr val="tx1"/>
                </a:solidFill>
                <a:effectLst/>
                <a:latin typeface="+mn-lt"/>
                <a:ea typeface="+mn-ea"/>
                <a:cs typeface="+mn-cs"/>
              </a:rPr>
              <a:t>(Strength)</a:t>
            </a:r>
            <a:r>
              <a:rPr lang="zh-TW" altLang="zh-TW" sz="1200" kern="1200" dirty="0">
                <a:solidFill>
                  <a:schemeClr val="tx1"/>
                </a:solidFill>
                <a:effectLst/>
                <a:latin typeface="+mn-lt"/>
                <a:ea typeface="+mn-ea"/>
                <a:cs typeface="+mn-cs"/>
              </a:rPr>
              <a:t>、弱點</a:t>
            </a:r>
            <a:r>
              <a:rPr lang="en-US" altLang="zh-TW" sz="1200" kern="1200" dirty="0">
                <a:solidFill>
                  <a:schemeClr val="tx1"/>
                </a:solidFill>
                <a:effectLst/>
                <a:latin typeface="+mn-lt"/>
                <a:ea typeface="+mn-ea"/>
                <a:cs typeface="+mn-cs"/>
              </a:rPr>
              <a:t>(Weakness)</a:t>
            </a:r>
            <a:r>
              <a:rPr lang="zh-TW" altLang="zh-TW" sz="1200" kern="1200" dirty="0">
                <a:solidFill>
                  <a:schemeClr val="tx1"/>
                </a:solidFill>
                <a:effectLst/>
                <a:latin typeface="+mn-lt"/>
                <a:ea typeface="+mn-ea"/>
                <a:cs typeface="+mn-cs"/>
              </a:rPr>
              <a:t>、潛在的機會</a:t>
            </a:r>
            <a:r>
              <a:rPr lang="en-US" altLang="zh-TW" sz="1200" kern="1200" dirty="0">
                <a:solidFill>
                  <a:schemeClr val="tx1"/>
                </a:solidFill>
                <a:effectLst/>
                <a:latin typeface="+mn-lt"/>
                <a:ea typeface="+mn-ea"/>
                <a:cs typeface="+mn-cs"/>
              </a:rPr>
              <a:t>(Opportunity)</a:t>
            </a:r>
            <a:r>
              <a:rPr lang="zh-TW" altLang="zh-TW" sz="1200" kern="1200" dirty="0">
                <a:solidFill>
                  <a:schemeClr val="tx1"/>
                </a:solidFill>
                <a:effectLst/>
                <a:latin typeface="+mn-lt"/>
                <a:ea typeface="+mn-ea"/>
                <a:cs typeface="+mn-cs"/>
              </a:rPr>
              <a:t>及威脅</a:t>
            </a:r>
            <a:r>
              <a:rPr lang="en-US" altLang="zh-TW" sz="1200" kern="1200" dirty="0">
                <a:solidFill>
                  <a:schemeClr val="tx1"/>
                </a:solidFill>
                <a:effectLst/>
                <a:latin typeface="+mn-lt"/>
                <a:ea typeface="+mn-ea"/>
                <a:cs typeface="+mn-cs"/>
              </a:rPr>
              <a:t>(Threat)</a:t>
            </a:r>
            <a:r>
              <a:rPr lang="zh-TW" altLang="zh-TW" sz="1200" kern="1200" dirty="0">
                <a:solidFill>
                  <a:schemeClr val="tx1"/>
                </a:solidFill>
                <a:effectLst/>
                <a:latin typeface="+mn-lt"/>
                <a:ea typeface="+mn-ea"/>
                <a:cs typeface="+mn-cs"/>
              </a:rPr>
              <a:t>，做初步的可行性評估，並訂為自身適合的任務。</a:t>
            </a:r>
          </a:p>
          <a:p>
            <a:r>
              <a:rPr lang="en-US" altLang="zh-TW" sz="1200" kern="1200" dirty="0">
                <a:solidFill>
                  <a:schemeClr val="tx1"/>
                </a:solidFill>
                <a:effectLst/>
                <a:latin typeface="+mn-lt"/>
                <a:ea typeface="+mn-ea"/>
                <a:cs typeface="+mn-cs"/>
              </a:rPr>
              <a:t>	</a:t>
            </a:r>
            <a:r>
              <a:rPr lang="zh-TW" altLang="zh-TW" sz="1200" kern="1200" dirty="0">
                <a:solidFill>
                  <a:schemeClr val="tx1"/>
                </a:solidFill>
                <a:effectLst/>
                <a:latin typeface="+mn-lt"/>
                <a:ea typeface="+mn-ea"/>
                <a:cs typeface="+mn-cs"/>
              </a:rPr>
              <a:t>商業發展的部分而言，期望可以採用</a:t>
            </a:r>
            <a:r>
              <a:rPr lang="en-US" altLang="zh-TW" sz="1200" kern="1200" dirty="0">
                <a:solidFill>
                  <a:schemeClr val="tx1"/>
                </a:solidFill>
                <a:effectLst/>
                <a:latin typeface="+mn-lt"/>
                <a:ea typeface="+mn-ea"/>
                <a:cs typeface="+mn-cs"/>
              </a:rPr>
              <a:t>COTS (Commercial Off The Shelf)</a:t>
            </a:r>
            <a:r>
              <a:rPr lang="zh-TW" altLang="zh-TW" sz="1200" kern="1200" dirty="0">
                <a:solidFill>
                  <a:schemeClr val="tx1"/>
                </a:solidFill>
                <a:effectLst/>
                <a:latin typeface="+mn-lt"/>
                <a:ea typeface="+mn-ea"/>
                <a:cs typeface="+mn-cs"/>
              </a:rPr>
              <a:t>，即商用現成品的概念，希望可以有效降低在開發時程。首先是參考了陽翼先進科技在</a:t>
            </a:r>
            <a:r>
              <a:rPr lang="en-US" altLang="zh-TW" sz="1200" kern="1200" dirty="0">
                <a:solidFill>
                  <a:schemeClr val="tx1"/>
                </a:solidFill>
                <a:effectLst/>
                <a:latin typeface="+mn-lt"/>
                <a:ea typeface="+mn-ea"/>
                <a:cs typeface="+mn-cs"/>
              </a:rPr>
              <a:t>2019</a:t>
            </a:r>
            <a:r>
              <a:rPr lang="zh-TW" altLang="zh-TW" sz="1200" kern="1200" dirty="0">
                <a:solidFill>
                  <a:schemeClr val="tx1"/>
                </a:solidFill>
                <a:effectLst/>
                <a:latin typeface="+mn-lt"/>
                <a:ea typeface="+mn-ea"/>
                <a:cs typeface="+mn-cs"/>
              </a:rPr>
              <a:t>年時提出的一個概念，</a:t>
            </a:r>
            <a:r>
              <a:rPr lang="zh-TW" altLang="zh-TW" sz="1200" b="1" kern="1200" dirty="0">
                <a:solidFill>
                  <a:schemeClr val="tx1"/>
                </a:solidFill>
                <a:effectLst/>
                <a:latin typeface="+mn-lt"/>
                <a:ea typeface="+mn-ea"/>
                <a:cs typeface="+mn-cs"/>
              </a:rPr>
              <a:t>「與全球各地的小火箭商結盟，增加發射頻率。這樣就不用去等大型的任務計畫，一次將一堆小客人湊在一起就能直接發射。」</a:t>
            </a:r>
            <a:r>
              <a:rPr lang="zh-TW" altLang="zh-TW" sz="1200" kern="1200" dirty="0">
                <a:solidFill>
                  <a:schemeClr val="tx1"/>
                </a:solidFill>
                <a:effectLst/>
                <a:latin typeface="+mn-lt"/>
                <a:ea typeface="+mn-ea"/>
                <a:cs typeface="+mn-cs"/>
              </a:rPr>
              <a:t>類似管制分流的概念，進而衍伸出了本次「太空衛星工廠」的想法；此外，引進</a:t>
            </a:r>
            <a:r>
              <a:rPr lang="en-US" altLang="zh-TW" sz="1200" kern="1200" dirty="0">
                <a:solidFill>
                  <a:schemeClr val="tx1"/>
                </a:solidFill>
                <a:effectLst/>
                <a:latin typeface="+mn-lt"/>
                <a:ea typeface="+mn-ea"/>
                <a:cs typeface="+mn-cs"/>
              </a:rPr>
              <a:t>GOCE</a:t>
            </a:r>
            <a:r>
              <a:rPr lang="zh-TW" altLang="zh-TW" sz="1200" kern="1200" dirty="0">
                <a:solidFill>
                  <a:schemeClr val="tx1"/>
                </a:solidFill>
                <a:effectLst/>
                <a:latin typeface="+mn-lt"/>
                <a:ea typeface="+mn-ea"/>
                <a:cs typeface="+mn-cs"/>
              </a:rPr>
              <a:t>衛星，即地球重力場和海洋環流探測衛星（</a:t>
            </a:r>
            <a:r>
              <a:rPr lang="en-US" altLang="zh-TW" sz="1200" kern="1200" dirty="0">
                <a:solidFill>
                  <a:schemeClr val="tx1"/>
                </a:solidFill>
                <a:effectLst/>
                <a:latin typeface="+mn-lt"/>
                <a:ea typeface="+mn-ea"/>
                <a:cs typeface="+mn-cs"/>
              </a:rPr>
              <a:t>Gravity Field and Steady-State Ocean Circulation Explorer</a:t>
            </a:r>
            <a:r>
              <a:rPr lang="zh-TW" altLang="zh-TW" sz="1200" kern="1200" dirty="0">
                <a:solidFill>
                  <a:schemeClr val="tx1"/>
                </a:solidFill>
                <a:effectLst/>
                <a:latin typeface="+mn-lt"/>
                <a:ea typeface="+mn-ea"/>
                <a:cs typeface="+mn-cs"/>
              </a:rPr>
              <a:t>，簡稱</a:t>
            </a:r>
            <a:r>
              <a:rPr lang="en-US" altLang="zh-TW" sz="1200" kern="1200" dirty="0">
                <a:solidFill>
                  <a:schemeClr val="tx1"/>
                </a:solidFill>
                <a:effectLst/>
                <a:latin typeface="+mn-lt"/>
                <a:ea typeface="+mn-ea"/>
                <a:cs typeface="+mn-cs"/>
              </a:rPr>
              <a:t>GOCE</a:t>
            </a:r>
            <a:r>
              <a:rPr lang="zh-TW" altLang="zh-TW" sz="1200" kern="1200" dirty="0">
                <a:solidFill>
                  <a:schemeClr val="tx1"/>
                </a:solidFill>
                <a:effectLst/>
                <a:latin typeface="+mn-lt"/>
                <a:ea typeface="+mn-ea"/>
                <a:cs typeface="+mn-cs"/>
              </a:rPr>
              <a:t>），為歐洲太空總署研製的一顆地球探測衛星。雖其軌道高度僅</a:t>
            </a:r>
            <a:r>
              <a:rPr lang="en-US" altLang="zh-TW" sz="1200" kern="1200" dirty="0">
                <a:solidFill>
                  <a:schemeClr val="tx1"/>
                </a:solidFill>
                <a:effectLst/>
                <a:latin typeface="+mn-lt"/>
                <a:ea typeface="+mn-ea"/>
                <a:cs typeface="+mn-cs"/>
              </a:rPr>
              <a:t>250</a:t>
            </a:r>
            <a:r>
              <a:rPr lang="zh-TW" altLang="zh-TW" sz="1200" kern="1200" dirty="0">
                <a:solidFill>
                  <a:schemeClr val="tx1"/>
                </a:solidFill>
                <a:effectLst/>
                <a:latin typeface="+mn-lt"/>
                <a:ea typeface="+mn-ea"/>
                <a:cs typeface="+mn-cs"/>
              </a:rPr>
              <a:t>公里符合本次低軌道衛星的出發點，然而其重量達到近</a:t>
            </a:r>
            <a:r>
              <a:rPr lang="en-US" altLang="zh-TW" sz="1200" kern="1200" dirty="0">
                <a:solidFill>
                  <a:schemeClr val="tx1"/>
                </a:solidFill>
                <a:effectLst/>
                <a:latin typeface="+mn-lt"/>
                <a:ea typeface="+mn-ea"/>
                <a:cs typeface="+mn-cs"/>
              </a:rPr>
              <a:t>1</a:t>
            </a:r>
            <a:r>
              <a:rPr lang="zh-TW" altLang="zh-TW" sz="1200" kern="1200" dirty="0">
                <a:solidFill>
                  <a:schemeClr val="tx1"/>
                </a:solidFill>
                <a:effectLst/>
                <a:latin typeface="+mn-lt"/>
                <a:ea typeface="+mn-ea"/>
                <a:cs typeface="+mn-cs"/>
              </a:rPr>
              <a:t>噸，可能大幅降低「太空衛星工廠」的可行性，因此期望可以在這個方向努力，降低其規格卻仍可保留精準觀測的優點及特性。</a:t>
            </a:r>
          </a:p>
          <a:p>
            <a:endParaRPr lang="zh-TW" altLang="en-US" dirty="0"/>
          </a:p>
        </p:txBody>
      </p:sp>
      <p:sp>
        <p:nvSpPr>
          <p:cNvPr id="4" name="投影片編號版面配置區 3"/>
          <p:cNvSpPr>
            <a:spLocks noGrp="1"/>
          </p:cNvSpPr>
          <p:nvPr>
            <p:ph type="sldNum" sz="quarter" idx="5"/>
          </p:nvPr>
        </p:nvSpPr>
        <p:spPr/>
        <p:txBody>
          <a:bodyPr/>
          <a:lstStyle/>
          <a:p>
            <a:fld id="{3478A948-9DDE-4D71-BE98-DB3674A98521}" type="slidenum">
              <a:rPr lang="zh-CN" altLang="en-US" smtClean="0"/>
              <a:t>10</a:t>
            </a:fld>
            <a:endParaRPr lang="zh-CN" altLang="en-US"/>
          </a:p>
        </p:txBody>
      </p:sp>
    </p:spTree>
    <p:extLst>
      <p:ext uri="{BB962C8B-B14F-4D97-AF65-F5344CB8AC3E}">
        <p14:creationId xmlns:p14="http://schemas.microsoft.com/office/powerpoint/2010/main" val="22903569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zh-TW" sz="1200" kern="1200" dirty="0">
                <a:solidFill>
                  <a:schemeClr val="tx1"/>
                </a:solidFill>
                <a:effectLst/>
                <a:latin typeface="+mn-lt"/>
                <a:ea typeface="+mn-ea"/>
                <a:cs typeface="+mn-cs"/>
              </a:rPr>
              <a:t>這次發想的起源搭了最近討論及爭論度很高的議題—福島核廢水排入海洋的順風車，勢必會對海洋造成或多或少的影響，所以以海洋為主角著手探討，為了降低這些影響所帶來負面結果造成傷害。但是，我們的想法是，倘若這樣的概念確實能夠付諸實行、技術在逐步的發展下也足夠成熟，那是不是有機會擴增範圍，將這樣的想法技術套用到其他層面，例如：套用到大氣循環之中，利用某種觀測的方式偵測污染物或是病菌病毒擴散的來源、來向、去向、擴散程度</a:t>
            </a:r>
            <a:r>
              <a:rPr lang="en-US" altLang="zh-TW" sz="1200" kern="1200" dirty="0">
                <a:solidFill>
                  <a:schemeClr val="tx1"/>
                </a:solidFill>
                <a:effectLst/>
                <a:latin typeface="+mn-lt"/>
                <a:ea typeface="+mn-ea"/>
                <a:cs typeface="+mn-cs"/>
              </a:rPr>
              <a:t>(</a:t>
            </a:r>
            <a:r>
              <a:rPr lang="zh-TW" altLang="zh-TW" sz="1200" kern="1200" dirty="0">
                <a:solidFill>
                  <a:schemeClr val="tx1"/>
                </a:solidFill>
                <a:effectLst/>
                <a:latin typeface="+mn-lt"/>
                <a:ea typeface="+mn-ea"/>
                <a:cs typeface="+mn-cs"/>
              </a:rPr>
              <a:t>梯度、旋度、散度</a:t>
            </a:r>
            <a:r>
              <a:rPr lang="en-US" altLang="zh-TW" sz="1200" kern="1200" dirty="0">
                <a:solidFill>
                  <a:schemeClr val="tx1"/>
                </a:solidFill>
                <a:effectLst/>
                <a:latin typeface="+mn-lt"/>
                <a:ea typeface="+mn-ea"/>
                <a:cs typeface="+mn-cs"/>
              </a:rPr>
              <a:t>)</a:t>
            </a:r>
            <a:r>
              <a:rPr lang="zh-TW" altLang="zh-TW" sz="1200" kern="1200" dirty="0">
                <a:solidFill>
                  <a:schemeClr val="tx1"/>
                </a:solidFill>
                <a:effectLst/>
                <a:latin typeface="+mn-lt"/>
                <a:ea typeface="+mn-ea"/>
                <a:cs typeface="+mn-cs"/>
              </a:rPr>
              <a:t>，預先採取防範措施。而這樣的技術可以不侷限於自身國家區域，更可以一步步建立洲際甚至全球的系統，在系統檢測到異常數據資料分析後，立即主動對將遭受威脅的國家、區域發送緊急通知。這樣的做法一舉多得：首先是合乎本次主題的</a:t>
            </a:r>
            <a:r>
              <a:rPr lang="zh-TW" altLang="zh-TW" sz="1200" b="1" kern="1200" dirty="0">
                <a:solidFill>
                  <a:schemeClr val="tx1"/>
                </a:solidFill>
                <a:effectLst/>
                <a:latin typeface="+mn-lt"/>
                <a:ea typeface="+mn-ea"/>
                <a:cs typeface="+mn-cs"/>
              </a:rPr>
              <a:t>「環境永續」</a:t>
            </a:r>
            <a:r>
              <a:rPr lang="zh-TW" altLang="zh-TW" sz="1200" kern="1200" dirty="0">
                <a:solidFill>
                  <a:schemeClr val="tx1"/>
                </a:solidFill>
                <a:effectLst/>
                <a:latin typeface="+mn-lt"/>
                <a:ea typeface="+mn-ea"/>
                <a:cs typeface="+mn-cs"/>
              </a:rPr>
              <a:t>，如果知道來源，可以做到改善及緩和，盡可能地避免對大自然環境的傷害及其反嗜的結果，促進我們人類和自然環境的和諧相處及和平；再來，我們採用一套新穎的手法來解決我們所面臨的困境，</a:t>
            </a:r>
            <a:r>
              <a:rPr lang="zh-TW" altLang="zh-TW" sz="1200" b="1" kern="1200" dirty="0">
                <a:solidFill>
                  <a:schemeClr val="tx1"/>
                </a:solidFill>
                <a:effectLst/>
                <a:latin typeface="+mn-lt"/>
                <a:ea typeface="+mn-ea"/>
                <a:cs typeface="+mn-cs"/>
              </a:rPr>
              <a:t>促進「太空科技產業發展」</a:t>
            </a:r>
            <a:r>
              <a:rPr lang="zh-TW" altLang="zh-TW" sz="1200" kern="1200" dirty="0">
                <a:solidFill>
                  <a:schemeClr val="tx1"/>
                </a:solidFill>
                <a:effectLst/>
                <a:latin typeface="+mn-lt"/>
                <a:ea typeface="+mn-ea"/>
                <a:cs typeface="+mn-cs"/>
              </a:rPr>
              <a:t>，這樣的概念如果能夠成功施行的話，能夠確實做到預防勝於治療，就可以避免傷害造成後，需要待在自家中居家隔離、避免與群眾接觸、空氣品質不佳等必須足不出戶的不適感或是出不了門而因此無法參加集會會議、購買生活必需品的不便利，反過來說即是</a:t>
            </a:r>
            <a:r>
              <a:rPr lang="zh-TW" altLang="zh-TW" sz="1200" b="1" kern="1200" dirty="0">
                <a:solidFill>
                  <a:schemeClr val="tx1"/>
                </a:solidFill>
                <a:effectLst/>
                <a:latin typeface="+mn-lt"/>
                <a:ea typeface="+mn-ea"/>
                <a:cs typeface="+mn-cs"/>
              </a:rPr>
              <a:t>「便利生活」</a:t>
            </a:r>
            <a:r>
              <a:rPr lang="zh-TW" altLang="zh-TW" sz="1200" kern="1200" dirty="0">
                <a:solidFill>
                  <a:schemeClr val="tx1"/>
                </a:solidFill>
                <a:effectLst/>
                <a:latin typeface="+mn-lt"/>
                <a:ea typeface="+mn-ea"/>
                <a:cs typeface="+mn-cs"/>
              </a:rPr>
              <a:t>；最後，這樣的功效不但利己而且利人，可以讓世界看到有這樣的一股力量正在幫助大家趨吉避凶、幫助大家變得更好，即</a:t>
            </a:r>
            <a:r>
              <a:rPr lang="zh-TW" altLang="zh-TW" sz="1200" b="1" kern="1200" dirty="0">
                <a:solidFill>
                  <a:schemeClr val="tx1"/>
                </a:solidFill>
                <a:effectLst/>
                <a:latin typeface="+mn-lt"/>
                <a:ea typeface="+mn-ea"/>
                <a:cs typeface="+mn-cs"/>
              </a:rPr>
              <a:t>「看見台灣」</a:t>
            </a:r>
            <a:r>
              <a:rPr lang="zh-TW" altLang="zh-TW" sz="1200" kern="1200" dirty="0">
                <a:solidFill>
                  <a:schemeClr val="tx1"/>
                </a:solidFill>
                <a:effectLst/>
                <a:latin typeface="+mn-lt"/>
                <a:ea typeface="+mn-ea"/>
                <a:cs typeface="+mn-cs"/>
              </a:rPr>
              <a:t>。</a:t>
            </a:r>
          </a:p>
          <a:p>
            <a:endParaRPr lang="zh-CN" altLang="en-US" dirty="0"/>
          </a:p>
        </p:txBody>
      </p:sp>
      <p:sp>
        <p:nvSpPr>
          <p:cNvPr id="4" name="灯片编号占位符 3"/>
          <p:cNvSpPr>
            <a:spLocks noGrp="1"/>
          </p:cNvSpPr>
          <p:nvPr>
            <p:ph type="sldNum" sz="quarter" idx="10"/>
          </p:nvPr>
        </p:nvSpPr>
        <p:spPr/>
        <p:txBody>
          <a:bodyPr/>
          <a:lstStyle/>
          <a:p>
            <a:fld id="{3478A948-9DDE-4D71-BE98-DB3674A98521}" type="slidenum">
              <a:rPr lang="zh-CN" altLang="en-US" smtClean="0"/>
              <a:t>11</a:t>
            </a:fld>
            <a:endParaRPr lang="zh-CN" altLang="en-US"/>
          </a:p>
        </p:txBody>
      </p:sp>
    </p:spTree>
    <p:extLst>
      <p:ext uri="{BB962C8B-B14F-4D97-AF65-F5344CB8AC3E}">
        <p14:creationId xmlns:p14="http://schemas.microsoft.com/office/powerpoint/2010/main" val="15606729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3478A948-9DDE-4D71-BE98-DB3674A98521}" type="slidenum">
              <a:rPr lang="zh-CN" altLang="en-US" smtClean="0"/>
              <a:t>12</a:t>
            </a:fld>
            <a:endParaRPr lang="zh-CN" altLang="en-US"/>
          </a:p>
        </p:txBody>
      </p:sp>
    </p:spTree>
    <p:extLst>
      <p:ext uri="{BB962C8B-B14F-4D97-AF65-F5344CB8AC3E}">
        <p14:creationId xmlns:p14="http://schemas.microsoft.com/office/powerpoint/2010/main" val="35925242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3478A948-9DDE-4D71-BE98-DB3674A98521}" type="slidenum">
              <a:rPr lang="zh-CN" altLang="en-US" smtClean="0"/>
              <a:t>13</a:t>
            </a:fld>
            <a:endParaRPr lang="zh-CN" altLang="en-US"/>
          </a:p>
        </p:txBody>
      </p:sp>
    </p:spTree>
    <p:extLst>
      <p:ext uri="{BB962C8B-B14F-4D97-AF65-F5344CB8AC3E}">
        <p14:creationId xmlns:p14="http://schemas.microsoft.com/office/powerpoint/2010/main" val="30551170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78A948-9DDE-4D71-BE98-DB3674A98521}" type="slidenum">
              <a:rPr lang="zh-CN" altLang="en-US" smtClean="0"/>
              <a:t>14</a:t>
            </a:fld>
            <a:endParaRPr lang="zh-CN" altLang="en-US"/>
          </a:p>
        </p:txBody>
      </p:sp>
    </p:spTree>
    <p:extLst>
      <p:ext uri="{BB962C8B-B14F-4D97-AF65-F5344CB8AC3E}">
        <p14:creationId xmlns:p14="http://schemas.microsoft.com/office/powerpoint/2010/main" val="11786343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TW" altLang="en-US" dirty="0"/>
              <a:t>前言</a:t>
            </a:r>
          </a:p>
          <a:p>
            <a:r>
              <a:rPr lang="zh-TW" altLang="en-US" dirty="0"/>
              <a:t> 太空發展，無庸置疑是近年來各國舉手投足致力發展的重點項目，不論是基於對於探索未知的好奇心抑或人類們正在尋求第二棲息地，在太空中的一小步都彷彿是人類的一大步。然而，無可避免的是不可計數的金錢和精力的投入，在普及於大眾生活前，老百姓們似乎會覺得那一切都離自己很遙遠，不是需要付出高額成本代價，就是技術尚未成熟。今天介紹的主題 </a:t>
            </a:r>
            <a:r>
              <a:rPr lang="en-US" altLang="zh-TW" dirty="0"/>
              <a:t>— </a:t>
            </a:r>
            <a:r>
              <a:rPr lang="zh-TW" altLang="en-US" dirty="0"/>
              <a:t>環境永續，就想把各位與太空之間的連結拉的近些，讓太空發展在各位心中不再是那麼觸不可及、最熟悉的陌生人。</a:t>
            </a:r>
            <a:endParaRPr lang="zh-CN" altLang="en-US" dirty="0"/>
          </a:p>
        </p:txBody>
      </p:sp>
      <p:sp>
        <p:nvSpPr>
          <p:cNvPr id="4" name="灯片编号占位符 3"/>
          <p:cNvSpPr>
            <a:spLocks noGrp="1"/>
          </p:cNvSpPr>
          <p:nvPr>
            <p:ph type="sldNum" sz="quarter" idx="10"/>
          </p:nvPr>
        </p:nvSpPr>
        <p:spPr/>
        <p:txBody>
          <a:bodyPr/>
          <a:lstStyle/>
          <a:p>
            <a:fld id="{3478A948-9DDE-4D71-BE98-DB3674A98521}" type="slidenum">
              <a:rPr lang="zh-CN" altLang="en-US" smtClean="0"/>
              <a:t>2</a:t>
            </a:fld>
            <a:endParaRPr lang="zh-CN" altLang="en-US"/>
          </a:p>
        </p:txBody>
      </p:sp>
    </p:spTree>
    <p:extLst>
      <p:ext uri="{BB962C8B-B14F-4D97-AF65-F5344CB8AC3E}">
        <p14:creationId xmlns:p14="http://schemas.microsoft.com/office/powerpoint/2010/main" val="11403878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78A948-9DDE-4D71-BE98-DB3674A98521}" type="slidenum">
              <a:rPr lang="zh-CN" altLang="en-US" smtClean="0"/>
              <a:t>3</a:t>
            </a:fld>
            <a:endParaRPr lang="zh-CN" altLang="en-US"/>
          </a:p>
        </p:txBody>
      </p:sp>
    </p:spTree>
    <p:extLst>
      <p:ext uri="{BB962C8B-B14F-4D97-AF65-F5344CB8AC3E}">
        <p14:creationId xmlns:p14="http://schemas.microsoft.com/office/powerpoint/2010/main" val="35159997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3478A948-9DDE-4D71-BE98-DB3674A98521}" type="slidenum">
              <a:rPr lang="zh-CN" altLang="en-US" smtClean="0"/>
              <a:t>4</a:t>
            </a:fld>
            <a:endParaRPr lang="zh-CN" altLang="en-US"/>
          </a:p>
        </p:txBody>
      </p:sp>
    </p:spTree>
    <p:extLst>
      <p:ext uri="{BB962C8B-B14F-4D97-AF65-F5344CB8AC3E}">
        <p14:creationId xmlns:p14="http://schemas.microsoft.com/office/powerpoint/2010/main" val="27385492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78A948-9DDE-4D71-BE98-DB3674A98521}" type="slidenum">
              <a:rPr lang="zh-CN" altLang="en-US" smtClean="0"/>
              <a:t>5</a:t>
            </a:fld>
            <a:endParaRPr lang="zh-CN" altLang="en-US"/>
          </a:p>
        </p:txBody>
      </p:sp>
    </p:spTree>
    <p:extLst>
      <p:ext uri="{BB962C8B-B14F-4D97-AF65-F5344CB8AC3E}">
        <p14:creationId xmlns:p14="http://schemas.microsoft.com/office/powerpoint/2010/main" val="34797937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78A948-9DDE-4D71-BE98-DB3674A98521}" type="slidenum">
              <a:rPr lang="zh-CN" altLang="en-US" smtClean="0"/>
              <a:t>6</a:t>
            </a:fld>
            <a:endParaRPr lang="zh-CN" altLang="en-US"/>
          </a:p>
        </p:txBody>
      </p:sp>
    </p:spTree>
    <p:extLst>
      <p:ext uri="{BB962C8B-B14F-4D97-AF65-F5344CB8AC3E}">
        <p14:creationId xmlns:p14="http://schemas.microsoft.com/office/powerpoint/2010/main" val="38520625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478A948-9DDE-4D71-BE98-DB3674A98521}" type="slidenum">
              <a:rPr lang="zh-CN" altLang="en-US" smtClean="0"/>
              <a:t>7</a:t>
            </a:fld>
            <a:endParaRPr lang="zh-CN" altLang="en-US"/>
          </a:p>
        </p:txBody>
      </p:sp>
    </p:spTree>
    <p:extLst>
      <p:ext uri="{BB962C8B-B14F-4D97-AF65-F5344CB8AC3E}">
        <p14:creationId xmlns:p14="http://schemas.microsoft.com/office/powerpoint/2010/main" val="12913054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78A948-9DDE-4D71-BE98-DB3674A98521}" type="slidenum">
              <a:rPr lang="zh-CN" altLang="en-US" smtClean="0"/>
              <a:t>8</a:t>
            </a:fld>
            <a:endParaRPr lang="zh-CN" altLang="en-US"/>
          </a:p>
        </p:txBody>
      </p:sp>
    </p:spTree>
    <p:extLst>
      <p:ext uri="{BB962C8B-B14F-4D97-AF65-F5344CB8AC3E}">
        <p14:creationId xmlns:p14="http://schemas.microsoft.com/office/powerpoint/2010/main" val="14527225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zh-TW" sz="1200" kern="1200" dirty="0">
                <a:solidFill>
                  <a:schemeClr val="tx1"/>
                </a:solidFill>
                <a:effectLst/>
                <a:latin typeface="+mn-lt"/>
                <a:ea typeface="+mn-ea"/>
                <a:cs typeface="+mn-cs"/>
              </a:rPr>
              <a:t>可行性評估方面而言，因本次概念構想處於</a:t>
            </a:r>
            <a:r>
              <a:rPr lang="en-US" altLang="zh-TW" sz="1200" kern="1200" dirty="0">
                <a:solidFill>
                  <a:schemeClr val="tx1"/>
                </a:solidFill>
                <a:effectLst/>
                <a:latin typeface="+mn-lt"/>
                <a:ea typeface="+mn-ea"/>
                <a:cs typeface="+mn-cs"/>
              </a:rPr>
              <a:t>TRL</a:t>
            </a:r>
            <a:r>
              <a:rPr lang="zh-TW" altLang="zh-TW" sz="1200" kern="1200" dirty="0">
                <a:solidFill>
                  <a:schemeClr val="tx1"/>
                </a:solidFill>
                <a:effectLst/>
                <a:latin typeface="+mn-lt"/>
                <a:ea typeface="+mn-ea"/>
                <a:cs typeface="+mn-cs"/>
              </a:rPr>
              <a:t>指標較低的階層，於是首先以</a:t>
            </a:r>
            <a:r>
              <a:rPr lang="en-US" altLang="zh-TW" sz="1200" kern="1200" dirty="0">
                <a:solidFill>
                  <a:schemeClr val="tx1"/>
                </a:solidFill>
                <a:effectLst/>
                <a:latin typeface="+mn-lt"/>
                <a:ea typeface="+mn-ea"/>
                <a:cs typeface="+mn-cs"/>
              </a:rPr>
              <a:t>SWOT</a:t>
            </a:r>
            <a:r>
              <a:rPr lang="zh-TW" altLang="zh-TW" sz="1200" kern="1200" dirty="0">
                <a:solidFill>
                  <a:schemeClr val="tx1"/>
                </a:solidFill>
                <a:effectLst/>
                <a:latin typeface="+mn-lt"/>
                <a:ea typeface="+mn-ea"/>
                <a:cs typeface="+mn-cs"/>
              </a:rPr>
              <a:t>分析作自我定位，根據概念構想，理清楚自身優勢</a:t>
            </a:r>
            <a:r>
              <a:rPr lang="en-US" altLang="zh-TW" sz="1200" kern="1200" dirty="0">
                <a:solidFill>
                  <a:schemeClr val="tx1"/>
                </a:solidFill>
                <a:effectLst/>
                <a:latin typeface="+mn-lt"/>
                <a:ea typeface="+mn-ea"/>
                <a:cs typeface="+mn-cs"/>
              </a:rPr>
              <a:t>(Strength)</a:t>
            </a:r>
            <a:r>
              <a:rPr lang="zh-TW" altLang="zh-TW" sz="1200" kern="1200" dirty="0">
                <a:solidFill>
                  <a:schemeClr val="tx1"/>
                </a:solidFill>
                <a:effectLst/>
                <a:latin typeface="+mn-lt"/>
                <a:ea typeface="+mn-ea"/>
                <a:cs typeface="+mn-cs"/>
              </a:rPr>
              <a:t>、弱點</a:t>
            </a:r>
            <a:r>
              <a:rPr lang="en-US" altLang="zh-TW" sz="1200" kern="1200" dirty="0">
                <a:solidFill>
                  <a:schemeClr val="tx1"/>
                </a:solidFill>
                <a:effectLst/>
                <a:latin typeface="+mn-lt"/>
                <a:ea typeface="+mn-ea"/>
                <a:cs typeface="+mn-cs"/>
              </a:rPr>
              <a:t>(Weakness)</a:t>
            </a:r>
            <a:r>
              <a:rPr lang="zh-TW" altLang="zh-TW" sz="1200" kern="1200" dirty="0">
                <a:solidFill>
                  <a:schemeClr val="tx1"/>
                </a:solidFill>
                <a:effectLst/>
                <a:latin typeface="+mn-lt"/>
                <a:ea typeface="+mn-ea"/>
                <a:cs typeface="+mn-cs"/>
              </a:rPr>
              <a:t>、潛在的機會</a:t>
            </a:r>
            <a:r>
              <a:rPr lang="en-US" altLang="zh-TW" sz="1200" kern="1200" dirty="0">
                <a:solidFill>
                  <a:schemeClr val="tx1"/>
                </a:solidFill>
                <a:effectLst/>
                <a:latin typeface="+mn-lt"/>
                <a:ea typeface="+mn-ea"/>
                <a:cs typeface="+mn-cs"/>
              </a:rPr>
              <a:t>(Opportunity)</a:t>
            </a:r>
            <a:r>
              <a:rPr lang="zh-TW" altLang="zh-TW" sz="1200" kern="1200" dirty="0">
                <a:solidFill>
                  <a:schemeClr val="tx1"/>
                </a:solidFill>
                <a:effectLst/>
                <a:latin typeface="+mn-lt"/>
                <a:ea typeface="+mn-ea"/>
                <a:cs typeface="+mn-cs"/>
              </a:rPr>
              <a:t>及威脅</a:t>
            </a:r>
            <a:r>
              <a:rPr lang="en-US" altLang="zh-TW" sz="1200" kern="1200" dirty="0">
                <a:solidFill>
                  <a:schemeClr val="tx1"/>
                </a:solidFill>
                <a:effectLst/>
                <a:latin typeface="+mn-lt"/>
                <a:ea typeface="+mn-ea"/>
                <a:cs typeface="+mn-cs"/>
              </a:rPr>
              <a:t>(Threat)</a:t>
            </a:r>
            <a:r>
              <a:rPr lang="zh-TW" altLang="zh-TW" sz="1200" kern="1200" dirty="0">
                <a:solidFill>
                  <a:schemeClr val="tx1"/>
                </a:solidFill>
                <a:effectLst/>
                <a:latin typeface="+mn-lt"/>
                <a:ea typeface="+mn-ea"/>
                <a:cs typeface="+mn-cs"/>
              </a:rPr>
              <a:t>，做初步的可行性評估，並訂為自身適合的任務。</a:t>
            </a:r>
          </a:p>
          <a:p>
            <a:r>
              <a:rPr lang="en-US" altLang="zh-TW" sz="1200" kern="1200" dirty="0">
                <a:solidFill>
                  <a:schemeClr val="tx1"/>
                </a:solidFill>
                <a:effectLst/>
                <a:latin typeface="+mn-lt"/>
                <a:ea typeface="+mn-ea"/>
                <a:cs typeface="+mn-cs"/>
              </a:rPr>
              <a:t>	</a:t>
            </a:r>
            <a:r>
              <a:rPr lang="zh-TW" altLang="zh-TW" sz="1200" kern="1200" dirty="0">
                <a:solidFill>
                  <a:schemeClr val="tx1"/>
                </a:solidFill>
                <a:effectLst/>
                <a:latin typeface="+mn-lt"/>
                <a:ea typeface="+mn-ea"/>
                <a:cs typeface="+mn-cs"/>
              </a:rPr>
              <a:t>商業發展的部分而言，期望可以採用</a:t>
            </a:r>
            <a:r>
              <a:rPr lang="en-US" altLang="zh-TW" sz="1200" kern="1200" dirty="0">
                <a:solidFill>
                  <a:schemeClr val="tx1"/>
                </a:solidFill>
                <a:effectLst/>
                <a:latin typeface="+mn-lt"/>
                <a:ea typeface="+mn-ea"/>
                <a:cs typeface="+mn-cs"/>
              </a:rPr>
              <a:t>COTS (Commercial Off The Shelf)</a:t>
            </a:r>
            <a:r>
              <a:rPr lang="zh-TW" altLang="zh-TW" sz="1200" kern="1200" dirty="0">
                <a:solidFill>
                  <a:schemeClr val="tx1"/>
                </a:solidFill>
                <a:effectLst/>
                <a:latin typeface="+mn-lt"/>
                <a:ea typeface="+mn-ea"/>
                <a:cs typeface="+mn-cs"/>
              </a:rPr>
              <a:t>，即商用現成品的概念，希望可以有效降低在開發時程。首先是參考了陽翼先進科技在</a:t>
            </a:r>
            <a:r>
              <a:rPr lang="en-US" altLang="zh-TW" sz="1200" kern="1200" dirty="0">
                <a:solidFill>
                  <a:schemeClr val="tx1"/>
                </a:solidFill>
                <a:effectLst/>
                <a:latin typeface="+mn-lt"/>
                <a:ea typeface="+mn-ea"/>
                <a:cs typeface="+mn-cs"/>
              </a:rPr>
              <a:t>2019</a:t>
            </a:r>
            <a:r>
              <a:rPr lang="zh-TW" altLang="zh-TW" sz="1200" kern="1200" dirty="0">
                <a:solidFill>
                  <a:schemeClr val="tx1"/>
                </a:solidFill>
                <a:effectLst/>
                <a:latin typeface="+mn-lt"/>
                <a:ea typeface="+mn-ea"/>
                <a:cs typeface="+mn-cs"/>
              </a:rPr>
              <a:t>年時提出的一個概念，</a:t>
            </a:r>
            <a:r>
              <a:rPr lang="zh-TW" altLang="zh-TW" sz="1200" b="1" kern="1200" dirty="0">
                <a:solidFill>
                  <a:schemeClr val="tx1"/>
                </a:solidFill>
                <a:effectLst/>
                <a:latin typeface="+mn-lt"/>
                <a:ea typeface="+mn-ea"/>
                <a:cs typeface="+mn-cs"/>
              </a:rPr>
              <a:t>「與全球各地的小火箭商結盟，增加發射頻率。這樣就不用去等大型的任務計畫，一次將一堆小客人湊在一起就能直接發射。」</a:t>
            </a:r>
            <a:r>
              <a:rPr lang="zh-TW" altLang="zh-TW" sz="1200" kern="1200" dirty="0">
                <a:solidFill>
                  <a:schemeClr val="tx1"/>
                </a:solidFill>
                <a:effectLst/>
                <a:latin typeface="+mn-lt"/>
                <a:ea typeface="+mn-ea"/>
                <a:cs typeface="+mn-cs"/>
              </a:rPr>
              <a:t>類似管制分流的概念，進而衍伸出了本次「太空衛星工廠」的想法；此外，引進</a:t>
            </a:r>
            <a:r>
              <a:rPr lang="en-US" altLang="zh-TW" sz="1200" kern="1200" dirty="0">
                <a:solidFill>
                  <a:schemeClr val="tx1"/>
                </a:solidFill>
                <a:effectLst/>
                <a:latin typeface="+mn-lt"/>
                <a:ea typeface="+mn-ea"/>
                <a:cs typeface="+mn-cs"/>
              </a:rPr>
              <a:t>GOCE</a:t>
            </a:r>
            <a:r>
              <a:rPr lang="zh-TW" altLang="zh-TW" sz="1200" kern="1200" dirty="0">
                <a:solidFill>
                  <a:schemeClr val="tx1"/>
                </a:solidFill>
                <a:effectLst/>
                <a:latin typeface="+mn-lt"/>
                <a:ea typeface="+mn-ea"/>
                <a:cs typeface="+mn-cs"/>
              </a:rPr>
              <a:t>衛星，即地球重力場和海洋環流探測衛星（</a:t>
            </a:r>
            <a:r>
              <a:rPr lang="en-US" altLang="zh-TW" sz="1200" kern="1200" dirty="0">
                <a:solidFill>
                  <a:schemeClr val="tx1"/>
                </a:solidFill>
                <a:effectLst/>
                <a:latin typeface="+mn-lt"/>
                <a:ea typeface="+mn-ea"/>
                <a:cs typeface="+mn-cs"/>
              </a:rPr>
              <a:t>Gravity Field and Steady-State Ocean Circulation Explorer</a:t>
            </a:r>
            <a:r>
              <a:rPr lang="zh-TW" altLang="zh-TW" sz="1200" kern="1200" dirty="0">
                <a:solidFill>
                  <a:schemeClr val="tx1"/>
                </a:solidFill>
                <a:effectLst/>
                <a:latin typeface="+mn-lt"/>
                <a:ea typeface="+mn-ea"/>
                <a:cs typeface="+mn-cs"/>
              </a:rPr>
              <a:t>，簡稱</a:t>
            </a:r>
            <a:r>
              <a:rPr lang="en-US" altLang="zh-TW" sz="1200" kern="1200" dirty="0">
                <a:solidFill>
                  <a:schemeClr val="tx1"/>
                </a:solidFill>
                <a:effectLst/>
                <a:latin typeface="+mn-lt"/>
                <a:ea typeface="+mn-ea"/>
                <a:cs typeface="+mn-cs"/>
              </a:rPr>
              <a:t>GOCE</a:t>
            </a:r>
            <a:r>
              <a:rPr lang="zh-TW" altLang="zh-TW" sz="1200" kern="1200" dirty="0">
                <a:solidFill>
                  <a:schemeClr val="tx1"/>
                </a:solidFill>
                <a:effectLst/>
                <a:latin typeface="+mn-lt"/>
                <a:ea typeface="+mn-ea"/>
                <a:cs typeface="+mn-cs"/>
              </a:rPr>
              <a:t>），為歐洲太空總署研製的一顆地球探測衛星。雖其軌道高度僅</a:t>
            </a:r>
            <a:r>
              <a:rPr lang="en-US" altLang="zh-TW" sz="1200" kern="1200" dirty="0">
                <a:solidFill>
                  <a:schemeClr val="tx1"/>
                </a:solidFill>
                <a:effectLst/>
                <a:latin typeface="+mn-lt"/>
                <a:ea typeface="+mn-ea"/>
                <a:cs typeface="+mn-cs"/>
              </a:rPr>
              <a:t>250</a:t>
            </a:r>
            <a:r>
              <a:rPr lang="zh-TW" altLang="zh-TW" sz="1200" kern="1200" dirty="0">
                <a:solidFill>
                  <a:schemeClr val="tx1"/>
                </a:solidFill>
                <a:effectLst/>
                <a:latin typeface="+mn-lt"/>
                <a:ea typeface="+mn-ea"/>
                <a:cs typeface="+mn-cs"/>
              </a:rPr>
              <a:t>公里符合本次低軌道衛星的出發點，然而其重量達到近</a:t>
            </a:r>
            <a:r>
              <a:rPr lang="en-US" altLang="zh-TW" sz="1200" kern="1200" dirty="0">
                <a:solidFill>
                  <a:schemeClr val="tx1"/>
                </a:solidFill>
                <a:effectLst/>
                <a:latin typeface="+mn-lt"/>
                <a:ea typeface="+mn-ea"/>
                <a:cs typeface="+mn-cs"/>
              </a:rPr>
              <a:t>1</a:t>
            </a:r>
            <a:r>
              <a:rPr lang="zh-TW" altLang="zh-TW" sz="1200" kern="1200" dirty="0">
                <a:solidFill>
                  <a:schemeClr val="tx1"/>
                </a:solidFill>
                <a:effectLst/>
                <a:latin typeface="+mn-lt"/>
                <a:ea typeface="+mn-ea"/>
                <a:cs typeface="+mn-cs"/>
              </a:rPr>
              <a:t>噸，可能大幅降低「太空衛星工廠」的可行性，因此期望可以在這個方向努力，降低其規格卻仍可保留精準觀測的優點及特性。</a:t>
            </a:r>
          </a:p>
          <a:p>
            <a:endParaRPr lang="zh-TW" altLang="en-US" dirty="0"/>
          </a:p>
        </p:txBody>
      </p:sp>
      <p:sp>
        <p:nvSpPr>
          <p:cNvPr id="4" name="投影片編號版面配置區 3"/>
          <p:cNvSpPr>
            <a:spLocks noGrp="1"/>
          </p:cNvSpPr>
          <p:nvPr>
            <p:ph type="sldNum" sz="quarter" idx="5"/>
          </p:nvPr>
        </p:nvSpPr>
        <p:spPr/>
        <p:txBody>
          <a:bodyPr/>
          <a:lstStyle/>
          <a:p>
            <a:fld id="{3478A948-9DDE-4D71-BE98-DB3674A98521}" type="slidenum">
              <a:rPr lang="zh-CN" altLang="en-US" smtClean="0"/>
              <a:t>9</a:t>
            </a:fld>
            <a:endParaRPr lang="zh-CN" altLang="en-US"/>
          </a:p>
        </p:txBody>
      </p:sp>
    </p:spTree>
    <p:extLst>
      <p:ext uri="{BB962C8B-B14F-4D97-AF65-F5344CB8AC3E}">
        <p14:creationId xmlns:p14="http://schemas.microsoft.com/office/powerpoint/2010/main" val="413342652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仅标题">
    <p:spTree>
      <p:nvGrpSpPr>
        <p:cNvPr id="1" name=""/>
        <p:cNvGrpSpPr/>
        <p:nvPr/>
      </p:nvGrpSpPr>
      <p:grpSpPr>
        <a:xfrm>
          <a:off x="0" y="0"/>
          <a:ext cx="0" cy="0"/>
          <a:chOff x="0" y="0"/>
          <a:chExt cx="0" cy="0"/>
        </a:xfrm>
      </p:grpSpPr>
      <p:pic>
        <p:nvPicPr>
          <p:cNvPr id="3" name="图片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矩形 1"/>
          <p:cNvSpPr/>
          <p:nvPr userDrawn="1"/>
        </p:nvSpPr>
        <p:spPr>
          <a:xfrm>
            <a:off x="0" y="0"/>
            <a:ext cx="12192000" cy="6858000"/>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Arial"/>
              <a:ea typeface="微软雅黑"/>
              <a:cs typeface="+mn-cs"/>
            </a:endParaRPr>
          </a:p>
        </p:txBody>
      </p:sp>
    </p:spTree>
    <p:extLst>
      <p:ext uri="{BB962C8B-B14F-4D97-AF65-F5344CB8AC3E}">
        <p14:creationId xmlns:p14="http://schemas.microsoft.com/office/powerpoint/2010/main" val="41387465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10" name="图片占位符 9"/>
          <p:cNvSpPr>
            <a:spLocks noGrp="1"/>
          </p:cNvSpPr>
          <p:nvPr>
            <p:ph type="pic" sz="quarter" idx="10"/>
          </p:nvPr>
        </p:nvSpPr>
        <p:spPr>
          <a:xfrm>
            <a:off x="1313473" y="2221007"/>
            <a:ext cx="2769660" cy="1512000"/>
          </a:xfrm>
          <a:custGeom>
            <a:avLst/>
            <a:gdLst>
              <a:gd name="connsiteX0" fmla="*/ 0 w 2769660"/>
              <a:gd name="connsiteY0" fmla="*/ 0 h 1512000"/>
              <a:gd name="connsiteX1" fmla="*/ 2769660 w 2769660"/>
              <a:gd name="connsiteY1" fmla="*/ 0 h 1512000"/>
              <a:gd name="connsiteX2" fmla="*/ 2769660 w 2769660"/>
              <a:gd name="connsiteY2" fmla="*/ 1512000 h 1512000"/>
              <a:gd name="connsiteX3" fmla="*/ 0 w 2769660"/>
              <a:gd name="connsiteY3" fmla="*/ 1512000 h 1512000"/>
            </a:gdLst>
            <a:ahLst/>
            <a:cxnLst>
              <a:cxn ang="0">
                <a:pos x="connsiteX0" y="connsiteY0"/>
              </a:cxn>
              <a:cxn ang="0">
                <a:pos x="connsiteX1" y="connsiteY1"/>
              </a:cxn>
              <a:cxn ang="0">
                <a:pos x="connsiteX2" y="connsiteY2"/>
              </a:cxn>
              <a:cxn ang="0">
                <a:pos x="connsiteX3" y="connsiteY3"/>
              </a:cxn>
            </a:cxnLst>
            <a:rect l="l" t="t" r="r" b="b"/>
            <a:pathLst>
              <a:path w="2769660" h="1512000">
                <a:moveTo>
                  <a:pt x="0" y="0"/>
                </a:moveTo>
                <a:lnTo>
                  <a:pt x="2769660" y="0"/>
                </a:lnTo>
                <a:lnTo>
                  <a:pt x="2769660" y="1512000"/>
                </a:lnTo>
                <a:lnTo>
                  <a:pt x="0" y="1512000"/>
                </a:lnTo>
                <a:close/>
              </a:path>
            </a:pathLst>
          </a:custGeom>
        </p:spPr>
        <p:txBody>
          <a:bodyPr wrap="square">
            <a:noAutofit/>
          </a:bodyPr>
          <a:lstStyle/>
          <a:p>
            <a:endParaRPr lang="zh-CN" altLang="en-US"/>
          </a:p>
        </p:txBody>
      </p:sp>
      <p:sp>
        <p:nvSpPr>
          <p:cNvPr id="11" name="图片占位符 10"/>
          <p:cNvSpPr>
            <a:spLocks noGrp="1"/>
          </p:cNvSpPr>
          <p:nvPr>
            <p:ph type="pic" sz="quarter" idx="11"/>
          </p:nvPr>
        </p:nvSpPr>
        <p:spPr>
          <a:xfrm>
            <a:off x="4713482" y="2221007"/>
            <a:ext cx="2769660" cy="1512000"/>
          </a:xfrm>
          <a:custGeom>
            <a:avLst/>
            <a:gdLst>
              <a:gd name="connsiteX0" fmla="*/ 0 w 2769660"/>
              <a:gd name="connsiteY0" fmla="*/ 0 h 1512000"/>
              <a:gd name="connsiteX1" fmla="*/ 2769660 w 2769660"/>
              <a:gd name="connsiteY1" fmla="*/ 0 h 1512000"/>
              <a:gd name="connsiteX2" fmla="*/ 2769660 w 2769660"/>
              <a:gd name="connsiteY2" fmla="*/ 1512000 h 1512000"/>
              <a:gd name="connsiteX3" fmla="*/ 0 w 2769660"/>
              <a:gd name="connsiteY3" fmla="*/ 1512000 h 1512000"/>
            </a:gdLst>
            <a:ahLst/>
            <a:cxnLst>
              <a:cxn ang="0">
                <a:pos x="connsiteX0" y="connsiteY0"/>
              </a:cxn>
              <a:cxn ang="0">
                <a:pos x="connsiteX1" y="connsiteY1"/>
              </a:cxn>
              <a:cxn ang="0">
                <a:pos x="connsiteX2" y="connsiteY2"/>
              </a:cxn>
              <a:cxn ang="0">
                <a:pos x="connsiteX3" y="connsiteY3"/>
              </a:cxn>
            </a:cxnLst>
            <a:rect l="l" t="t" r="r" b="b"/>
            <a:pathLst>
              <a:path w="2769660" h="1512000">
                <a:moveTo>
                  <a:pt x="0" y="0"/>
                </a:moveTo>
                <a:lnTo>
                  <a:pt x="2769660" y="0"/>
                </a:lnTo>
                <a:lnTo>
                  <a:pt x="2769660" y="1512000"/>
                </a:lnTo>
                <a:lnTo>
                  <a:pt x="0" y="1512000"/>
                </a:lnTo>
                <a:close/>
              </a:path>
            </a:pathLst>
          </a:custGeom>
        </p:spPr>
        <p:txBody>
          <a:bodyPr wrap="square">
            <a:noAutofit/>
          </a:bodyPr>
          <a:lstStyle/>
          <a:p>
            <a:endParaRPr lang="zh-CN" altLang="en-US"/>
          </a:p>
        </p:txBody>
      </p:sp>
      <p:sp>
        <p:nvSpPr>
          <p:cNvPr id="12" name="图片占位符 11"/>
          <p:cNvSpPr>
            <a:spLocks noGrp="1"/>
          </p:cNvSpPr>
          <p:nvPr>
            <p:ph type="pic" sz="quarter" idx="12"/>
          </p:nvPr>
        </p:nvSpPr>
        <p:spPr>
          <a:xfrm>
            <a:off x="8113491" y="2221007"/>
            <a:ext cx="2769660" cy="1512000"/>
          </a:xfrm>
          <a:custGeom>
            <a:avLst/>
            <a:gdLst>
              <a:gd name="connsiteX0" fmla="*/ 0 w 2769660"/>
              <a:gd name="connsiteY0" fmla="*/ 0 h 1512000"/>
              <a:gd name="connsiteX1" fmla="*/ 2769660 w 2769660"/>
              <a:gd name="connsiteY1" fmla="*/ 0 h 1512000"/>
              <a:gd name="connsiteX2" fmla="*/ 2769660 w 2769660"/>
              <a:gd name="connsiteY2" fmla="*/ 1512000 h 1512000"/>
              <a:gd name="connsiteX3" fmla="*/ 0 w 2769660"/>
              <a:gd name="connsiteY3" fmla="*/ 1512000 h 1512000"/>
            </a:gdLst>
            <a:ahLst/>
            <a:cxnLst>
              <a:cxn ang="0">
                <a:pos x="connsiteX0" y="connsiteY0"/>
              </a:cxn>
              <a:cxn ang="0">
                <a:pos x="connsiteX1" y="connsiteY1"/>
              </a:cxn>
              <a:cxn ang="0">
                <a:pos x="connsiteX2" y="connsiteY2"/>
              </a:cxn>
              <a:cxn ang="0">
                <a:pos x="connsiteX3" y="connsiteY3"/>
              </a:cxn>
            </a:cxnLst>
            <a:rect l="l" t="t" r="r" b="b"/>
            <a:pathLst>
              <a:path w="2769660" h="1512000">
                <a:moveTo>
                  <a:pt x="0" y="0"/>
                </a:moveTo>
                <a:lnTo>
                  <a:pt x="2769660" y="0"/>
                </a:lnTo>
                <a:lnTo>
                  <a:pt x="2769660" y="1512000"/>
                </a:lnTo>
                <a:lnTo>
                  <a:pt x="0" y="1512000"/>
                </a:lnTo>
                <a:close/>
              </a:path>
            </a:pathLst>
          </a:custGeom>
        </p:spPr>
        <p:txBody>
          <a:bodyPr wrap="square">
            <a:noAutofit/>
          </a:bodyPr>
          <a:lstStyle/>
          <a:p>
            <a:endParaRPr lang="zh-CN" altLang="en-US"/>
          </a:p>
        </p:txBody>
      </p:sp>
    </p:spTree>
    <p:extLst>
      <p:ext uri="{BB962C8B-B14F-4D97-AF65-F5344CB8AC3E}">
        <p14:creationId xmlns:p14="http://schemas.microsoft.com/office/powerpoint/2010/main" val="7815337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6" name="图片占位符 5"/>
          <p:cNvSpPr>
            <a:spLocks noGrp="1"/>
          </p:cNvSpPr>
          <p:nvPr>
            <p:ph type="pic" sz="quarter" idx="10"/>
          </p:nvPr>
        </p:nvSpPr>
        <p:spPr>
          <a:xfrm>
            <a:off x="5013325" y="2719388"/>
            <a:ext cx="2155826" cy="2154238"/>
          </a:xfrm>
          <a:custGeom>
            <a:avLst/>
            <a:gdLst>
              <a:gd name="connsiteX0" fmla="*/ 1077913 w 2155826"/>
              <a:gd name="connsiteY0" fmla="*/ 0 h 2154238"/>
              <a:gd name="connsiteX1" fmla="*/ 2155826 w 2155826"/>
              <a:gd name="connsiteY1" fmla="*/ 1077119 h 2154238"/>
              <a:gd name="connsiteX2" fmla="*/ 1077913 w 2155826"/>
              <a:gd name="connsiteY2" fmla="*/ 2154238 h 2154238"/>
              <a:gd name="connsiteX3" fmla="*/ 0 w 2155826"/>
              <a:gd name="connsiteY3" fmla="*/ 1077119 h 2154238"/>
              <a:gd name="connsiteX4" fmla="*/ 1077913 w 2155826"/>
              <a:gd name="connsiteY4" fmla="*/ 0 h 2154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55826" h="2154238">
                <a:moveTo>
                  <a:pt x="1077913" y="0"/>
                </a:moveTo>
                <a:cubicBezTo>
                  <a:pt x="1673228" y="0"/>
                  <a:pt x="2155826" y="482243"/>
                  <a:pt x="2155826" y="1077119"/>
                </a:cubicBezTo>
                <a:cubicBezTo>
                  <a:pt x="2155826" y="1671995"/>
                  <a:pt x="1673228" y="2154238"/>
                  <a:pt x="1077913" y="2154238"/>
                </a:cubicBezTo>
                <a:cubicBezTo>
                  <a:pt x="482598" y="2154238"/>
                  <a:pt x="0" y="1671995"/>
                  <a:pt x="0" y="1077119"/>
                </a:cubicBezTo>
                <a:cubicBezTo>
                  <a:pt x="0" y="482243"/>
                  <a:pt x="482598" y="0"/>
                  <a:pt x="1077913" y="0"/>
                </a:cubicBezTo>
                <a:close/>
              </a:path>
            </a:pathLst>
          </a:custGeom>
        </p:spPr>
        <p:txBody>
          <a:bodyPr wrap="square">
            <a:noAutofit/>
          </a:bodyPr>
          <a:lstStyle/>
          <a:p>
            <a:endParaRPr lang="zh-CN" altLang="en-US"/>
          </a:p>
        </p:txBody>
      </p:sp>
    </p:spTree>
    <p:extLst>
      <p:ext uri="{BB962C8B-B14F-4D97-AF65-F5344CB8AC3E}">
        <p14:creationId xmlns:p14="http://schemas.microsoft.com/office/powerpoint/2010/main" val="18864951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5279961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3240687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8_自定义版式">
    <p:spTree>
      <p:nvGrpSpPr>
        <p:cNvPr id="1" name=""/>
        <p:cNvGrpSpPr/>
        <p:nvPr/>
      </p:nvGrpSpPr>
      <p:grpSpPr>
        <a:xfrm>
          <a:off x="0" y="0"/>
          <a:ext cx="0" cy="0"/>
          <a:chOff x="0" y="0"/>
          <a:chExt cx="0" cy="0"/>
        </a:xfrm>
      </p:grpSpPr>
      <p:sp>
        <p:nvSpPr>
          <p:cNvPr id="7" name="图片占位符 6"/>
          <p:cNvSpPr>
            <a:spLocks noGrp="1"/>
          </p:cNvSpPr>
          <p:nvPr>
            <p:ph type="pic" sz="quarter" idx="10"/>
          </p:nvPr>
        </p:nvSpPr>
        <p:spPr>
          <a:xfrm>
            <a:off x="1" y="2028825"/>
            <a:ext cx="5946775" cy="4273550"/>
          </a:xfrm>
          <a:custGeom>
            <a:avLst/>
            <a:gdLst>
              <a:gd name="connsiteX0" fmla="*/ 0 w 5946775"/>
              <a:gd name="connsiteY0" fmla="*/ 0 h 4273550"/>
              <a:gd name="connsiteX1" fmla="*/ 5946775 w 5946775"/>
              <a:gd name="connsiteY1" fmla="*/ 0 h 4273550"/>
              <a:gd name="connsiteX2" fmla="*/ 4799812 w 5946775"/>
              <a:gd name="connsiteY2" fmla="*/ 4273550 h 4273550"/>
              <a:gd name="connsiteX3" fmla="*/ 0 w 5946775"/>
              <a:gd name="connsiteY3" fmla="*/ 4273550 h 4273550"/>
            </a:gdLst>
            <a:ahLst/>
            <a:cxnLst>
              <a:cxn ang="0">
                <a:pos x="connsiteX0" y="connsiteY0"/>
              </a:cxn>
              <a:cxn ang="0">
                <a:pos x="connsiteX1" y="connsiteY1"/>
              </a:cxn>
              <a:cxn ang="0">
                <a:pos x="connsiteX2" y="connsiteY2"/>
              </a:cxn>
              <a:cxn ang="0">
                <a:pos x="connsiteX3" y="connsiteY3"/>
              </a:cxn>
            </a:cxnLst>
            <a:rect l="l" t="t" r="r" b="b"/>
            <a:pathLst>
              <a:path w="5946775" h="4273550">
                <a:moveTo>
                  <a:pt x="0" y="0"/>
                </a:moveTo>
                <a:lnTo>
                  <a:pt x="5946775" y="0"/>
                </a:lnTo>
                <a:lnTo>
                  <a:pt x="4799812" y="4273550"/>
                </a:lnTo>
                <a:lnTo>
                  <a:pt x="0" y="4273550"/>
                </a:lnTo>
                <a:close/>
              </a:path>
            </a:pathLst>
          </a:custGeom>
        </p:spPr>
        <p:txBody>
          <a:bodyPr wrap="square">
            <a:noAutofit/>
          </a:bodyPr>
          <a:lstStyle/>
          <a:p>
            <a:endParaRPr lang="zh-CN" altLang="en-US"/>
          </a:p>
        </p:txBody>
      </p:sp>
    </p:spTree>
    <p:extLst>
      <p:ext uri="{BB962C8B-B14F-4D97-AF65-F5344CB8AC3E}">
        <p14:creationId xmlns:p14="http://schemas.microsoft.com/office/powerpoint/2010/main" val="2049671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7_自定义版式">
    <p:spTree>
      <p:nvGrpSpPr>
        <p:cNvPr id="1" name=""/>
        <p:cNvGrpSpPr/>
        <p:nvPr/>
      </p:nvGrpSpPr>
      <p:grpSpPr>
        <a:xfrm>
          <a:off x="0" y="0"/>
          <a:ext cx="0" cy="0"/>
          <a:chOff x="0" y="0"/>
          <a:chExt cx="0" cy="0"/>
        </a:xfrm>
      </p:grpSpPr>
      <p:sp>
        <p:nvSpPr>
          <p:cNvPr id="9" name="图片占位符 8"/>
          <p:cNvSpPr>
            <a:spLocks noGrp="1"/>
          </p:cNvSpPr>
          <p:nvPr>
            <p:ph type="pic" sz="quarter" idx="10"/>
          </p:nvPr>
        </p:nvSpPr>
        <p:spPr>
          <a:xfrm>
            <a:off x="5165898" y="2191235"/>
            <a:ext cx="1855499" cy="3315152"/>
          </a:xfrm>
          <a:custGeom>
            <a:avLst/>
            <a:gdLst>
              <a:gd name="connsiteX0" fmla="*/ 0 w 1855499"/>
              <a:gd name="connsiteY0" fmla="*/ 0 h 3315152"/>
              <a:gd name="connsiteX1" fmla="*/ 1855499 w 1855499"/>
              <a:gd name="connsiteY1" fmla="*/ 0 h 3315152"/>
              <a:gd name="connsiteX2" fmla="*/ 1855499 w 1855499"/>
              <a:gd name="connsiteY2" fmla="*/ 3315152 h 3315152"/>
              <a:gd name="connsiteX3" fmla="*/ 0 w 1855499"/>
              <a:gd name="connsiteY3" fmla="*/ 3315152 h 3315152"/>
            </a:gdLst>
            <a:ahLst/>
            <a:cxnLst>
              <a:cxn ang="0">
                <a:pos x="connsiteX0" y="connsiteY0"/>
              </a:cxn>
              <a:cxn ang="0">
                <a:pos x="connsiteX1" y="connsiteY1"/>
              </a:cxn>
              <a:cxn ang="0">
                <a:pos x="connsiteX2" y="connsiteY2"/>
              </a:cxn>
              <a:cxn ang="0">
                <a:pos x="connsiteX3" y="connsiteY3"/>
              </a:cxn>
            </a:cxnLst>
            <a:rect l="l" t="t" r="r" b="b"/>
            <a:pathLst>
              <a:path w="1855499" h="3315152">
                <a:moveTo>
                  <a:pt x="0" y="0"/>
                </a:moveTo>
                <a:lnTo>
                  <a:pt x="1855499" y="0"/>
                </a:lnTo>
                <a:lnTo>
                  <a:pt x="1855499" y="3315152"/>
                </a:lnTo>
                <a:lnTo>
                  <a:pt x="0" y="3315152"/>
                </a:lnTo>
                <a:close/>
              </a:path>
            </a:pathLst>
          </a:custGeom>
        </p:spPr>
        <p:txBody>
          <a:bodyPr wrap="square">
            <a:noAutofit/>
          </a:bodyPr>
          <a:lstStyle/>
          <a:p>
            <a:endParaRPr lang="zh-CN" altLang="en-US"/>
          </a:p>
        </p:txBody>
      </p:sp>
    </p:spTree>
    <p:extLst>
      <p:ext uri="{BB962C8B-B14F-4D97-AF65-F5344CB8AC3E}">
        <p14:creationId xmlns:p14="http://schemas.microsoft.com/office/powerpoint/2010/main" val="27806946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6_自定义版式">
    <p:spTree>
      <p:nvGrpSpPr>
        <p:cNvPr id="1" name=""/>
        <p:cNvGrpSpPr/>
        <p:nvPr/>
      </p:nvGrpSpPr>
      <p:grpSpPr>
        <a:xfrm>
          <a:off x="0" y="0"/>
          <a:ext cx="0" cy="0"/>
          <a:chOff x="0" y="0"/>
          <a:chExt cx="0" cy="0"/>
        </a:xfrm>
      </p:grpSpPr>
      <p:sp>
        <p:nvSpPr>
          <p:cNvPr id="10" name="图片占位符 9"/>
          <p:cNvSpPr>
            <a:spLocks noGrp="1"/>
          </p:cNvSpPr>
          <p:nvPr>
            <p:ph type="pic" sz="quarter" idx="10"/>
          </p:nvPr>
        </p:nvSpPr>
        <p:spPr>
          <a:xfrm>
            <a:off x="1701800" y="2187697"/>
            <a:ext cx="1568450" cy="1568450"/>
          </a:xfrm>
          <a:custGeom>
            <a:avLst/>
            <a:gdLst>
              <a:gd name="connsiteX0" fmla="*/ 784225 w 1568450"/>
              <a:gd name="connsiteY0" fmla="*/ 0 h 1568450"/>
              <a:gd name="connsiteX1" fmla="*/ 1568450 w 1568450"/>
              <a:gd name="connsiteY1" fmla="*/ 784225 h 1568450"/>
              <a:gd name="connsiteX2" fmla="*/ 784225 w 1568450"/>
              <a:gd name="connsiteY2" fmla="*/ 1568450 h 1568450"/>
              <a:gd name="connsiteX3" fmla="*/ 0 w 1568450"/>
              <a:gd name="connsiteY3" fmla="*/ 784225 h 1568450"/>
              <a:gd name="connsiteX4" fmla="*/ 784225 w 1568450"/>
              <a:gd name="connsiteY4" fmla="*/ 0 h 1568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68450" h="1568450">
                <a:moveTo>
                  <a:pt x="784225" y="0"/>
                </a:moveTo>
                <a:cubicBezTo>
                  <a:pt x="1217341" y="0"/>
                  <a:pt x="1568450" y="351109"/>
                  <a:pt x="1568450" y="784225"/>
                </a:cubicBezTo>
                <a:cubicBezTo>
                  <a:pt x="1568450" y="1217341"/>
                  <a:pt x="1217341" y="1568450"/>
                  <a:pt x="784225" y="1568450"/>
                </a:cubicBezTo>
                <a:cubicBezTo>
                  <a:pt x="351109" y="1568450"/>
                  <a:pt x="0" y="1217341"/>
                  <a:pt x="0" y="784225"/>
                </a:cubicBezTo>
                <a:cubicBezTo>
                  <a:pt x="0" y="351109"/>
                  <a:pt x="351109" y="0"/>
                  <a:pt x="784225" y="0"/>
                </a:cubicBezTo>
                <a:close/>
              </a:path>
            </a:pathLst>
          </a:custGeom>
        </p:spPr>
        <p:txBody>
          <a:bodyPr wrap="square">
            <a:noAutofit/>
          </a:bodyPr>
          <a:lstStyle/>
          <a:p>
            <a:endParaRPr lang="zh-CN" altLang="en-US"/>
          </a:p>
        </p:txBody>
      </p:sp>
      <p:sp>
        <p:nvSpPr>
          <p:cNvPr id="11" name="图片占位符 10"/>
          <p:cNvSpPr>
            <a:spLocks noGrp="1"/>
          </p:cNvSpPr>
          <p:nvPr>
            <p:ph type="pic" sz="quarter" idx="11"/>
          </p:nvPr>
        </p:nvSpPr>
        <p:spPr>
          <a:xfrm>
            <a:off x="5292725" y="2187697"/>
            <a:ext cx="1566864" cy="1568450"/>
          </a:xfrm>
          <a:custGeom>
            <a:avLst/>
            <a:gdLst>
              <a:gd name="connsiteX0" fmla="*/ 783432 w 1566864"/>
              <a:gd name="connsiteY0" fmla="*/ 0 h 1568450"/>
              <a:gd name="connsiteX1" fmla="*/ 1566864 w 1566864"/>
              <a:gd name="connsiteY1" fmla="*/ 784225 h 1568450"/>
              <a:gd name="connsiteX2" fmla="*/ 783432 w 1566864"/>
              <a:gd name="connsiteY2" fmla="*/ 1568450 h 1568450"/>
              <a:gd name="connsiteX3" fmla="*/ 0 w 1566864"/>
              <a:gd name="connsiteY3" fmla="*/ 784225 h 1568450"/>
              <a:gd name="connsiteX4" fmla="*/ 783432 w 1566864"/>
              <a:gd name="connsiteY4" fmla="*/ 0 h 1568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66864" h="1568450">
                <a:moveTo>
                  <a:pt x="783432" y="0"/>
                </a:moveTo>
                <a:cubicBezTo>
                  <a:pt x="1216110" y="0"/>
                  <a:pt x="1566864" y="351109"/>
                  <a:pt x="1566864" y="784225"/>
                </a:cubicBezTo>
                <a:cubicBezTo>
                  <a:pt x="1566864" y="1217341"/>
                  <a:pt x="1216110" y="1568450"/>
                  <a:pt x="783432" y="1568450"/>
                </a:cubicBezTo>
                <a:cubicBezTo>
                  <a:pt x="350754" y="1568450"/>
                  <a:pt x="0" y="1217341"/>
                  <a:pt x="0" y="784225"/>
                </a:cubicBezTo>
                <a:cubicBezTo>
                  <a:pt x="0" y="351109"/>
                  <a:pt x="350754" y="0"/>
                  <a:pt x="783432" y="0"/>
                </a:cubicBezTo>
                <a:close/>
              </a:path>
            </a:pathLst>
          </a:custGeom>
        </p:spPr>
        <p:txBody>
          <a:bodyPr wrap="square">
            <a:noAutofit/>
          </a:bodyPr>
          <a:lstStyle/>
          <a:p>
            <a:endParaRPr lang="zh-CN" altLang="en-US"/>
          </a:p>
        </p:txBody>
      </p:sp>
      <p:sp>
        <p:nvSpPr>
          <p:cNvPr id="12" name="图片占位符 11"/>
          <p:cNvSpPr>
            <a:spLocks noGrp="1"/>
          </p:cNvSpPr>
          <p:nvPr>
            <p:ph type="pic" sz="quarter" idx="12"/>
          </p:nvPr>
        </p:nvSpPr>
        <p:spPr>
          <a:xfrm>
            <a:off x="8921750" y="2187697"/>
            <a:ext cx="1568450" cy="1568450"/>
          </a:xfrm>
          <a:custGeom>
            <a:avLst/>
            <a:gdLst>
              <a:gd name="connsiteX0" fmla="*/ 784225 w 1568450"/>
              <a:gd name="connsiteY0" fmla="*/ 0 h 1568450"/>
              <a:gd name="connsiteX1" fmla="*/ 1568450 w 1568450"/>
              <a:gd name="connsiteY1" fmla="*/ 784225 h 1568450"/>
              <a:gd name="connsiteX2" fmla="*/ 784225 w 1568450"/>
              <a:gd name="connsiteY2" fmla="*/ 1568450 h 1568450"/>
              <a:gd name="connsiteX3" fmla="*/ 0 w 1568450"/>
              <a:gd name="connsiteY3" fmla="*/ 784225 h 1568450"/>
              <a:gd name="connsiteX4" fmla="*/ 784225 w 1568450"/>
              <a:gd name="connsiteY4" fmla="*/ 0 h 1568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68450" h="1568450">
                <a:moveTo>
                  <a:pt x="784225" y="0"/>
                </a:moveTo>
                <a:cubicBezTo>
                  <a:pt x="1217341" y="0"/>
                  <a:pt x="1568450" y="351109"/>
                  <a:pt x="1568450" y="784225"/>
                </a:cubicBezTo>
                <a:cubicBezTo>
                  <a:pt x="1568450" y="1217341"/>
                  <a:pt x="1217341" y="1568450"/>
                  <a:pt x="784225" y="1568450"/>
                </a:cubicBezTo>
                <a:cubicBezTo>
                  <a:pt x="351109" y="1568450"/>
                  <a:pt x="0" y="1217341"/>
                  <a:pt x="0" y="784225"/>
                </a:cubicBezTo>
                <a:cubicBezTo>
                  <a:pt x="0" y="351109"/>
                  <a:pt x="351109" y="0"/>
                  <a:pt x="784225" y="0"/>
                </a:cubicBezTo>
                <a:close/>
              </a:path>
            </a:pathLst>
          </a:custGeom>
        </p:spPr>
        <p:txBody>
          <a:bodyPr wrap="square">
            <a:noAutofit/>
          </a:bodyPr>
          <a:lstStyle/>
          <a:p>
            <a:endParaRPr lang="zh-CN" altLang="en-US"/>
          </a:p>
        </p:txBody>
      </p:sp>
    </p:spTree>
    <p:extLst>
      <p:ext uri="{BB962C8B-B14F-4D97-AF65-F5344CB8AC3E}">
        <p14:creationId xmlns:p14="http://schemas.microsoft.com/office/powerpoint/2010/main" val="10983792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自定义版式">
    <p:spTree>
      <p:nvGrpSpPr>
        <p:cNvPr id="1" name=""/>
        <p:cNvGrpSpPr/>
        <p:nvPr/>
      </p:nvGrpSpPr>
      <p:grpSpPr>
        <a:xfrm>
          <a:off x="0" y="0"/>
          <a:ext cx="0" cy="0"/>
          <a:chOff x="0" y="0"/>
          <a:chExt cx="0" cy="0"/>
        </a:xfrm>
      </p:grpSpPr>
      <p:sp>
        <p:nvSpPr>
          <p:cNvPr id="8" name="图片占位符 7"/>
          <p:cNvSpPr>
            <a:spLocks noGrp="1"/>
          </p:cNvSpPr>
          <p:nvPr>
            <p:ph type="pic" sz="quarter" idx="10"/>
          </p:nvPr>
        </p:nvSpPr>
        <p:spPr>
          <a:xfrm>
            <a:off x="936625" y="3794126"/>
            <a:ext cx="2952750" cy="2143125"/>
          </a:xfrm>
          <a:custGeom>
            <a:avLst/>
            <a:gdLst>
              <a:gd name="connsiteX0" fmla="*/ 0 w 2952750"/>
              <a:gd name="connsiteY0" fmla="*/ 0 h 2143125"/>
              <a:gd name="connsiteX1" fmla="*/ 2952750 w 2952750"/>
              <a:gd name="connsiteY1" fmla="*/ 0 h 2143125"/>
              <a:gd name="connsiteX2" fmla="*/ 2952750 w 2952750"/>
              <a:gd name="connsiteY2" fmla="*/ 2143125 h 2143125"/>
              <a:gd name="connsiteX3" fmla="*/ 0 w 2952750"/>
              <a:gd name="connsiteY3" fmla="*/ 2143125 h 2143125"/>
            </a:gdLst>
            <a:ahLst/>
            <a:cxnLst>
              <a:cxn ang="0">
                <a:pos x="connsiteX0" y="connsiteY0"/>
              </a:cxn>
              <a:cxn ang="0">
                <a:pos x="connsiteX1" y="connsiteY1"/>
              </a:cxn>
              <a:cxn ang="0">
                <a:pos x="connsiteX2" y="connsiteY2"/>
              </a:cxn>
              <a:cxn ang="0">
                <a:pos x="connsiteX3" y="connsiteY3"/>
              </a:cxn>
            </a:cxnLst>
            <a:rect l="l" t="t" r="r" b="b"/>
            <a:pathLst>
              <a:path w="2952750" h="2143125">
                <a:moveTo>
                  <a:pt x="0" y="0"/>
                </a:moveTo>
                <a:lnTo>
                  <a:pt x="2952750" y="0"/>
                </a:lnTo>
                <a:lnTo>
                  <a:pt x="2952750" y="2143125"/>
                </a:lnTo>
                <a:lnTo>
                  <a:pt x="0" y="2143125"/>
                </a:lnTo>
                <a:close/>
              </a:path>
            </a:pathLst>
          </a:custGeom>
        </p:spPr>
        <p:txBody>
          <a:bodyPr wrap="square">
            <a:noAutofit/>
          </a:bodyPr>
          <a:lstStyle/>
          <a:p>
            <a:endParaRPr lang="zh-CN" altLang="en-US"/>
          </a:p>
        </p:txBody>
      </p:sp>
      <p:sp>
        <p:nvSpPr>
          <p:cNvPr id="9" name="图片占位符 8"/>
          <p:cNvSpPr>
            <a:spLocks noGrp="1"/>
          </p:cNvSpPr>
          <p:nvPr>
            <p:ph type="pic" sz="quarter" idx="11"/>
          </p:nvPr>
        </p:nvSpPr>
        <p:spPr>
          <a:xfrm>
            <a:off x="8310564" y="1619251"/>
            <a:ext cx="2841625" cy="2143125"/>
          </a:xfrm>
          <a:custGeom>
            <a:avLst/>
            <a:gdLst>
              <a:gd name="connsiteX0" fmla="*/ 0 w 2841625"/>
              <a:gd name="connsiteY0" fmla="*/ 0 h 2143125"/>
              <a:gd name="connsiteX1" fmla="*/ 2841625 w 2841625"/>
              <a:gd name="connsiteY1" fmla="*/ 0 h 2143125"/>
              <a:gd name="connsiteX2" fmla="*/ 2841625 w 2841625"/>
              <a:gd name="connsiteY2" fmla="*/ 2143125 h 2143125"/>
              <a:gd name="connsiteX3" fmla="*/ 0 w 2841625"/>
              <a:gd name="connsiteY3" fmla="*/ 2143125 h 2143125"/>
            </a:gdLst>
            <a:ahLst/>
            <a:cxnLst>
              <a:cxn ang="0">
                <a:pos x="connsiteX0" y="connsiteY0"/>
              </a:cxn>
              <a:cxn ang="0">
                <a:pos x="connsiteX1" y="connsiteY1"/>
              </a:cxn>
              <a:cxn ang="0">
                <a:pos x="connsiteX2" y="connsiteY2"/>
              </a:cxn>
              <a:cxn ang="0">
                <a:pos x="connsiteX3" y="connsiteY3"/>
              </a:cxn>
            </a:cxnLst>
            <a:rect l="l" t="t" r="r" b="b"/>
            <a:pathLst>
              <a:path w="2841625" h="2143125">
                <a:moveTo>
                  <a:pt x="0" y="0"/>
                </a:moveTo>
                <a:lnTo>
                  <a:pt x="2841625" y="0"/>
                </a:lnTo>
                <a:lnTo>
                  <a:pt x="2841625" y="2143125"/>
                </a:lnTo>
                <a:lnTo>
                  <a:pt x="0" y="2143125"/>
                </a:lnTo>
                <a:close/>
              </a:path>
            </a:pathLst>
          </a:custGeom>
        </p:spPr>
        <p:txBody>
          <a:bodyPr wrap="square">
            <a:noAutofit/>
          </a:bodyPr>
          <a:lstStyle/>
          <a:p>
            <a:endParaRPr lang="zh-CN" altLang="en-US"/>
          </a:p>
        </p:txBody>
      </p:sp>
    </p:spTree>
    <p:extLst>
      <p:ext uri="{BB962C8B-B14F-4D97-AF65-F5344CB8AC3E}">
        <p14:creationId xmlns:p14="http://schemas.microsoft.com/office/powerpoint/2010/main" val="34955069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
        <p:nvSpPr>
          <p:cNvPr id="8" name="图片占位符 7"/>
          <p:cNvSpPr>
            <a:spLocks noGrp="1"/>
          </p:cNvSpPr>
          <p:nvPr>
            <p:ph type="pic" sz="quarter" idx="10"/>
          </p:nvPr>
        </p:nvSpPr>
        <p:spPr>
          <a:xfrm>
            <a:off x="1391244" y="2209536"/>
            <a:ext cx="4342474" cy="2453930"/>
          </a:xfrm>
          <a:custGeom>
            <a:avLst/>
            <a:gdLst>
              <a:gd name="connsiteX0" fmla="*/ 0 w 4342474"/>
              <a:gd name="connsiteY0" fmla="*/ 0 h 2453930"/>
              <a:gd name="connsiteX1" fmla="*/ 4342474 w 4342474"/>
              <a:gd name="connsiteY1" fmla="*/ 0 h 2453930"/>
              <a:gd name="connsiteX2" fmla="*/ 4342474 w 4342474"/>
              <a:gd name="connsiteY2" fmla="*/ 2453930 h 2453930"/>
              <a:gd name="connsiteX3" fmla="*/ 0 w 4342474"/>
              <a:gd name="connsiteY3" fmla="*/ 2453930 h 2453930"/>
            </a:gdLst>
            <a:ahLst/>
            <a:cxnLst>
              <a:cxn ang="0">
                <a:pos x="connsiteX0" y="connsiteY0"/>
              </a:cxn>
              <a:cxn ang="0">
                <a:pos x="connsiteX1" y="connsiteY1"/>
              </a:cxn>
              <a:cxn ang="0">
                <a:pos x="connsiteX2" y="connsiteY2"/>
              </a:cxn>
              <a:cxn ang="0">
                <a:pos x="connsiteX3" y="connsiteY3"/>
              </a:cxn>
            </a:cxnLst>
            <a:rect l="l" t="t" r="r" b="b"/>
            <a:pathLst>
              <a:path w="4342474" h="2453930">
                <a:moveTo>
                  <a:pt x="0" y="0"/>
                </a:moveTo>
                <a:lnTo>
                  <a:pt x="4342474" y="0"/>
                </a:lnTo>
                <a:lnTo>
                  <a:pt x="4342474" y="2453930"/>
                </a:lnTo>
                <a:lnTo>
                  <a:pt x="0" y="2453930"/>
                </a:lnTo>
                <a:close/>
              </a:path>
            </a:pathLst>
          </a:custGeom>
        </p:spPr>
        <p:txBody>
          <a:bodyPr wrap="square">
            <a:noAutofit/>
          </a:bodyPr>
          <a:lstStyle/>
          <a:p>
            <a:endParaRPr lang="zh-CN" altLang="en-US"/>
          </a:p>
        </p:txBody>
      </p:sp>
    </p:spTree>
    <p:extLst>
      <p:ext uri="{BB962C8B-B14F-4D97-AF65-F5344CB8AC3E}">
        <p14:creationId xmlns:p14="http://schemas.microsoft.com/office/powerpoint/2010/main" val="10367701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sp>
        <p:nvSpPr>
          <p:cNvPr id="12" name="图片占位符 11"/>
          <p:cNvSpPr>
            <a:spLocks noGrp="1"/>
          </p:cNvSpPr>
          <p:nvPr>
            <p:ph type="pic" sz="quarter" idx="10"/>
          </p:nvPr>
        </p:nvSpPr>
        <p:spPr>
          <a:xfrm>
            <a:off x="1451607" y="2143736"/>
            <a:ext cx="1491254" cy="1491254"/>
          </a:xfrm>
          <a:custGeom>
            <a:avLst/>
            <a:gdLst>
              <a:gd name="connsiteX0" fmla="*/ 745627 w 1491254"/>
              <a:gd name="connsiteY0" fmla="*/ 0 h 1491254"/>
              <a:gd name="connsiteX1" fmla="*/ 1491254 w 1491254"/>
              <a:gd name="connsiteY1" fmla="*/ 745627 h 1491254"/>
              <a:gd name="connsiteX2" fmla="*/ 745627 w 1491254"/>
              <a:gd name="connsiteY2" fmla="*/ 1491254 h 1491254"/>
              <a:gd name="connsiteX3" fmla="*/ 0 w 1491254"/>
              <a:gd name="connsiteY3" fmla="*/ 745627 h 1491254"/>
              <a:gd name="connsiteX4" fmla="*/ 745627 w 1491254"/>
              <a:gd name="connsiteY4" fmla="*/ 0 h 14912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91254" h="1491254">
                <a:moveTo>
                  <a:pt x="745627" y="0"/>
                </a:moveTo>
                <a:cubicBezTo>
                  <a:pt x="1157425" y="0"/>
                  <a:pt x="1491254" y="333829"/>
                  <a:pt x="1491254" y="745627"/>
                </a:cubicBezTo>
                <a:cubicBezTo>
                  <a:pt x="1491254" y="1157425"/>
                  <a:pt x="1157425" y="1491254"/>
                  <a:pt x="745627" y="1491254"/>
                </a:cubicBezTo>
                <a:cubicBezTo>
                  <a:pt x="333829" y="1491254"/>
                  <a:pt x="0" y="1157425"/>
                  <a:pt x="0" y="745627"/>
                </a:cubicBezTo>
                <a:cubicBezTo>
                  <a:pt x="0" y="333829"/>
                  <a:pt x="333829" y="0"/>
                  <a:pt x="745627" y="0"/>
                </a:cubicBezTo>
                <a:close/>
              </a:path>
            </a:pathLst>
          </a:custGeom>
        </p:spPr>
        <p:txBody>
          <a:bodyPr wrap="square">
            <a:noAutofit/>
          </a:bodyPr>
          <a:lstStyle/>
          <a:p>
            <a:endParaRPr lang="zh-CN" altLang="en-US"/>
          </a:p>
        </p:txBody>
      </p:sp>
      <p:sp>
        <p:nvSpPr>
          <p:cNvPr id="13" name="图片占位符 12"/>
          <p:cNvSpPr>
            <a:spLocks noGrp="1"/>
          </p:cNvSpPr>
          <p:nvPr>
            <p:ph type="pic" sz="quarter" idx="11"/>
          </p:nvPr>
        </p:nvSpPr>
        <p:spPr>
          <a:xfrm>
            <a:off x="4050784" y="3953598"/>
            <a:ext cx="1491254" cy="1491254"/>
          </a:xfrm>
          <a:custGeom>
            <a:avLst/>
            <a:gdLst>
              <a:gd name="connsiteX0" fmla="*/ 745627 w 1491254"/>
              <a:gd name="connsiteY0" fmla="*/ 0 h 1491254"/>
              <a:gd name="connsiteX1" fmla="*/ 1491254 w 1491254"/>
              <a:gd name="connsiteY1" fmla="*/ 745627 h 1491254"/>
              <a:gd name="connsiteX2" fmla="*/ 745627 w 1491254"/>
              <a:gd name="connsiteY2" fmla="*/ 1491254 h 1491254"/>
              <a:gd name="connsiteX3" fmla="*/ 0 w 1491254"/>
              <a:gd name="connsiteY3" fmla="*/ 745627 h 1491254"/>
              <a:gd name="connsiteX4" fmla="*/ 745627 w 1491254"/>
              <a:gd name="connsiteY4" fmla="*/ 0 h 14912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91254" h="1491254">
                <a:moveTo>
                  <a:pt x="745627" y="0"/>
                </a:moveTo>
                <a:cubicBezTo>
                  <a:pt x="1157425" y="0"/>
                  <a:pt x="1491254" y="333829"/>
                  <a:pt x="1491254" y="745627"/>
                </a:cubicBezTo>
                <a:cubicBezTo>
                  <a:pt x="1491254" y="1157425"/>
                  <a:pt x="1157425" y="1491254"/>
                  <a:pt x="745627" y="1491254"/>
                </a:cubicBezTo>
                <a:cubicBezTo>
                  <a:pt x="333829" y="1491254"/>
                  <a:pt x="0" y="1157425"/>
                  <a:pt x="0" y="745627"/>
                </a:cubicBezTo>
                <a:cubicBezTo>
                  <a:pt x="0" y="333829"/>
                  <a:pt x="333829" y="0"/>
                  <a:pt x="745627" y="0"/>
                </a:cubicBezTo>
                <a:close/>
              </a:path>
            </a:pathLst>
          </a:custGeom>
        </p:spPr>
        <p:txBody>
          <a:bodyPr wrap="square">
            <a:noAutofit/>
          </a:bodyPr>
          <a:lstStyle/>
          <a:p>
            <a:endParaRPr lang="zh-CN" altLang="en-US"/>
          </a:p>
        </p:txBody>
      </p:sp>
      <p:sp>
        <p:nvSpPr>
          <p:cNvPr id="14" name="图片占位符 13"/>
          <p:cNvSpPr>
            <a:spLocks noGrp="1"/>
          </p:cNvSpPr>
          <p:nvPr>
            <p:ph type="pic" sz="quarter" idx="12"/>
          </p:nvPr>
        </p:nvSpPr>
        <p:spPr>
          <a:xfrm>
            <a:off x="6649961" y="2143736"/>
            <a:ext cx="1491254" cy="1491254"/>
          </a:xfrm>
          <a:custGeom>
            <a:avLst/>
            <a:gdLst>
              <a:gd name="connsiteX0" fmla="*/ 745627 w 1491254"/>
              <a:gd name="connsiteY0" fmla="*/ 0 h 1491254"/>
              <a:gd name="connsiteX1" fmla="*/ 1491254 w 1491254"/>
              <a:gd name="connsiteY1" fmla="*/ 745627 h 1491254"/>
              <a:gd name="connsiteX2" fmla="*/ 745627 w 1491254"/>
              <a:gd name="connsiteY2" fmla="*/ 1491254 h 1491254"/>
              <a:gd name="connsiteX3" fmla="*/ 0 w 1491254"/>
              <a:gd name="connsiteY3" fmla="*/ 745627 h 1491254"/>
              <a:gd name="connsiteX4" fmla="*/ 745627 w 1491254"/>
              <a:gd name="connsiteY4" fmla="*/ 0 h 14912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91254" h="1491254">
                <a:moveTo>
                  <a:pt x="745627" y="0"/>
                </a:moveTo>
                <a:cubicBezTo>
                  <a:pt x="1157425" y="0"/>
                  <a:pt x="1491254" y="333829"/>
                  <a:pt x="1491254" y="745627"/>
                </a:cubicBezTo>
                <a:cubicBezTo>
                  <a:pt x="1491254" y="1157425"/>
                  <a:pt x="1157425" y="1491254"/>
                  <a:pt x="745627" y="1491254"/>
                </a:cubicBezTo>
                <a:cubicBezTo>
                  <a:pt x="333829" y="1491254"/>
                  <a:pt x="0" y="1157425"/>
                  <a:pt x="0" y="745627"/>
                </a:cubicBezTo>
                <a:cubicBezTo>
                  <a:pt x="0" y="333829"/>
                  <a:pt x="333829" y="0"/>
                  <a:pt x="745627" y="0"/>
                </a:cubicBezTo>
                <a:close/>
              </a:path>
            </a:pathLst>
          </a:custGeom>
        </p:spPr>
        <p:txBody>
          <a:bodyPr wrap="square">
            <a:noAutofit/>
          </a:bodyPr>
          <a:lstStyle/>
          <a:p>
            <a:endParaRPr lang="zh-CN" altLang="en-US"/>
          </a:p>
        </p:txBody>
      </p:sp>
      <p:sp>
        <p:nvSpPr>
          <p:cNvPr id="15" name="图片占位符 14"/>
          <p:cNvSpPr>
            <a:spLocks noGrp="1"/>
          </p:cNvSpPr>
          <p:nvPr>
            <p:ph type="pic" sz="quarter" idx="13"/>
          </p:nvPr>
        </p:nvSpPr>
        <p:spPr>
          <a:xfrm>
            <a:off x="9249139" y="3953598"/>
            <a:ext cx="1491254" cy="1491254"/>
          </a:xfrm>
          <a:custGeom>
            <a:avLst/>
            <a:gdLst>
              <a:gd name="connsiteX0" fmla="*/ 745627 w 1491254"/>
              <a:gd name="connsiteY0" fmla="*/ 0 h 1491254"/>
              <a:gd name="connsiteX1" fmla="*/ 1491254 w 1491254"/>
              <a:gd name="connsiteY1" fmla="*/ 745627 h 1491254"/>
              <a:gd name="connsiteX2" fmla="*/ 745627 w 1491254"/>
              <a:gd name="connsiteY2" fmla="*/ 1491254 h 1491254"/>
              <a:gd name="connsiteX3" fmla="*/ 0 w 1491254"/>
              <a:gd name="connsiteY3" fmla="*/ 745627 h 1491254"/>
              <a:gd name="connsiteX4" fmla="*/ 745627 w 1491254"/>
              <a:gd name="connsiteY4" fmla="*/ 0 h 14912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91254" h="1491254">
                <a:moveTo>
                  <a:pt x="745627" y="0"/>
                </a:moveTo>
                <a:cubicBezTo>
                  <a:pt x="1157425" y="0"/>
                  <a:pt x="1491254" y="333829"/>
                  <a:pt x="1491254" y="745627"/>
                </a:cubicBezTo>
                <a:cubicBezTo>
                  <a:pt x="1491254" y="1157425"/>
                  <a:pt x="1157425" y="1491254"/>
                  <a:pt x="745627" y="1491254"/>
                </a:cubicBezTo>
                <a:cubicBezTo>
                  <a:pt x="333829" y="1491254"/>
                  <a:pt x="0" y="1157425"/>
                  <a:pt x="0" y="745627"/>
                </a:cubicBezTo>
                <a:cubicBezTo>
                  <a:pt x="0" y="333829"/>
                  <a:pt x="333829" y="0"/>
                  <a:pt x="745627" y="0"/>
                </a:cubicBezTo>
                <a:close/>
              </a:path>
            </a:pathLst>
          </a:custGeom>
        </p:spPr>
        <p:txBody>
          <a:bodyPr wrap="square">
            <a:noAutofit/>
          </a:bodyPr>
          <a:lstStyle/>
          <a:p>
            <a:endParaRPr lang="zh-CN" altLang="en-US"/>
          </a:p>
        </p:txBody>
      </p:sp>
    </p:spTree>
    <p:extLst>
      <p:ext uri="{BB962C8B-B14F-4D97-AF65-F5344CB8AC3E}">
        <p14:creationId xmlns:p14="http://schemas.microsoft.com/office/powerpoint/2010/main" val="22637252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3" name="图片 2"/>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矩形 1"/>
          <p:cNvSpPr/>
          <p:nvPr userDrawn="1"/>
        </p:nvSpPr>
        <p:spPr>
          <a:xfrm>
            <a:off x="0" y="0"/>
            <a:ext cx="12192000" cy="6858000"/>
          </a:xfrm>
          <a:prstGeom prst="rect">
            <a:avLst/>
          </a:prstGeom>
          <a:solidFill>
            <a:schemeClr val="tx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Arial"/>
              <a:ea typeface="微软雅黑"/>
              <a:cs typeface="+mn-cs"/>
            </a:endParaRPr>
          </a:p>
        </p:txBody>
      </p:sp>
    </p:spTree>
    <p:extLst>
      <p:ext uri="{BB962C8B-B14F-4D97-AF65-F5344CB8AC3E}">
        <p14:creationId xmlns:p14="http://schemas.microsoft.com/office/powerpoint/2010/main" val="207127904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71" r:id="rId4"/>
    <p:sldLayoutId id="2147483670" r:id="rId5"/>
    <p:sldLayoutId id="2147483669" r:id="rId6"/>
    <p:sldLayoutId id="2147483668" r:id="rId7"/>
    <p:sldLayoutId id="2147483667" r:id="rId8"/>
    <p:sldLayoutId id="2147483666" r:id="rId9"/>
    <p:sldLayoutId id="2147483665" r:id="rId10"/>
    <p:sldLayoutId id="2147483664"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tags" Target="../tags/tag4.xml"/><Relationship Id="rId2" Type="http://schemas.openxmlformats.org/officeDocument/2006/relationships/tags" Target="../tags/tag3.xml"/><Relationship Id="rId1" Type="http://schemas.openxmlformats.org/officeDocument/2006/relationships/tags" Target="../tags/tag2.xml"/><Relationship Id="rId5" Type="http://schemas.openxmlformats.org/officeDocument/2006/relationships/notesSlide" Target="../notesSlides/notesSlide1.xml"/><Relationship Id="rId4"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2.xml"/><Relationship Id="rId1" Type="http://schemas.openxmlformats.org/officeDocument/2006/relationships/slideLayout" Target="../slideLayouts/slideLayout3.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tags" Target="../tags/tag15.xml"/><Relationship Id="rId5" Type="http://schemas.openxmlformats.org/officeDocument/2006/relationships/notesSlide" Target="../notesSlides/notesSlide14.xml"/><Relationship Id="rId4"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tags" Target="../tags/tag12.xml"/><Relationship Id="rId3" Type="http://schemas.openxmlformats.org/officeDocument/2006/relationships/tags" Target="../tags/tag7.xml"/><Relationship Id="rId7" Type="http://schemas.openxmlformats.org/officeDocument/2006/relationships/tags" Target="../tags/tag11.xml"/><Relationship Id="rId12" Type="http://schemas.openxmlformats.org/officeDocument/2006/relationships/notesSlide" Target="../notesSlides/notesSlide2.xml"/><Relationship Id="rId2" Type="http://schemas.openxmlformats.org/officeDocument/2006/relationships/tags" Target="../tags/tag6.xml"/><Relationship Id="rId1" Type="http://schemas.openxmlformats.org/officeDocument/2006/relationships/tags" Target="../tags/tag5.xml"/><Relationship Id="rId6" Type="http://schemas.openxmlformats.org/officeDocument/2006/relationships/tags" Target="../tags/tag10.xml"/><Relationship Id="rId11" Type="http://schemas.openxmlformats.org/officeDocument/2006/relationships/slideLayout" Target="../slideLayouts/slideLayout2.xml"/><Relationship Id="rId5" Type="http://schemas.openxmlformats.org/officeDocument/2006/relationships/tags" Target="../tags/tag9.xml"/><Relationship Id="rId10" Type="http://schemas.openxmlformats.org/officeDocument/2006/relationships/tags" Target="../tags/tag14.xml"/><Relationship Id="rId4" Type="http://schemas.openxmlformats.org/officeDocument/2006/relationships/tags" Target="../tags/tag8.xml"/><Relationship Id="rId9" Type="http://schemas.openxmlformats.org/officeDocument/2006/relationships/tags" Target="../tags/tag13.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6.xml"/><Relationship Id="rId1" Type="http://schemas.openxmlformats.org/officeDocument/2006/relationships/slideLayout" Target="../slideLayouts/slideLayout7.xml"/><Relationship Id="rId5" Type="http://schemas.openxmlformats.org/officeDocument/2006/relationships/image" Target="../media/image7.jpe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9.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4"/>
          <p:cNvSpPr txBox="1"/>
          <p:nvPr/>
        </p:nvSpPr>
        <p:spPr>
          <a:xfrm>
            <a:off x="2000250" y="3810368"/>
            <a:ext cx="5052060" cy="400110"/>
          </a:xfrm>
          <a:prstGeom prst="rect">
            <a:avLst/>
          </a:prstGeom>
          <a:noFill/>
        </p:spPr>
        <p:txBody>
          <a:bodyPr wrap="square" lIns="89979" rtlCol="0">
            <a:spAutoFit/>
            <a:scene3d>
              <a:camera prst="orthographicFront"/>
              <a:lightRig rig="threePt" dir="t"/>
            </a:scene3d>
            <a:sp3d contourW="12700"/>
          </a:bodyPr>
          <a:lstStyle/>
          <a:p>
            <a:pPr lvl="0" algn="ctr">
              <a:defRPr/>
            </a:pPr>
            <a:r>
              <a:rPr lang="en-US" altLang="zh-TW" sz="2000" dirty="0">
                <a:solidFill>
                  <a:prstClr val="white"/>
                </a:solidFill>
                <a:effectLst>
                  <a:outerShdw blurRad="38100" dist="38100" dir="2700000" algn="tl">
                    <a:srgbClr val="000000">
                      <a:alpha val="43137"/>
                    </a:srgbClr>
                  </a:outerShdw>
                </a:effectLst>
                <a:cs typeface="+mn-ea"/>
                <a:sym typeface="+mn-lt"/>
              </a:rPr>
              <a:t>2021</a:t>
            </a:r>
            <a:r>
              <a:rPr lang="zh-TW" altLang="en-US" sz="2000" dirty="0">
                <a:solidFill>
                  <a:prstClr val="white"/>
                </a:solidFill>
                <a:effectLst>
                  <a:outerShdw blurRad="38100" dist="38100" dir="2700000" algn="tl">
                    <a:srgbClr val="000000">
                      <a:alpha val="43137"/>
                    </a:srgbClr>
                  </a:outerShdw>
                </a:effectLst>
                <a:cs typeface="+mn-ea"/>
                <a:sym typeface="+mn-lt"/>
              </a:rPr>
              <a:t>國家太空中心黑客松</a:t>
            </a:r>
            <a:endParaRPr kumimoji="0" lang="zh-CN" altLang="en-US" sz="20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cs typeface="+mn-ea"/>
              <a:sym typeface="+mn-lt"/>
            </a:endParaRPr>
          </a:p>
        </p:txBody>
      </p:sp>
      <p:grpSp>
        <p:nvGrpSpPr>
          <p:cNvPr id="3" name="组合 2"/>
          <p:cNvGrpSpPr/>
          <p:nvPr/>
        </p:nvGrpSpPr>
        <p:grpSpPr>
          <a:xfrm>
            <a:off x="2726971" y="3520948"/>
            <a:ext cx="3167652" cy="172780"/>
            <a:chOff x="2726971" y="3520948"/>
            <a:chExt cx="3167652" cy="172780"/>
          </a:xfrm>
        </p:grpSpPr>
        <p:sp>
          <p:nvSpPr>
            <p:cNvPr id="9" name="PA_矩形 6"/>
            <p:cNvSpPr/>
            <p:nvPr>
              <p:custDataLst>
                <p:tags r:id="rId1"/>
              </p:custDataLst>
            </p:nvPr>
          </p:nvSpPr>
          <p:spPr>
            <a:xfrm rot="2700000">
              <a:off x="4245793" y="3520948"/>
              <a:ext cx="172780" cy="1727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cs typeface="+mn-ea"/>
                <a:sym typeface="+mn-lt"/>
              </a:endParaRPr>
            </a:p>
          </p:txBody>
        </p:sp>
        <p:cxnSp>
          <p:nvCxnSpPr>
            <p:cNvPr id="10" name="PA_直接连接符 8"/>
            <p:cNvCxnSpPr/>
            <p:nvPr>
              <p:custDataLst>
                <p:tags r:id="rId2"/>
              </p:custDataLst>
            </p:nvPr>
          </p:nvCxnSpPr>
          <p:spPr>
            <a:xfrm flipH="1">
              <a:off x="2726971" y="3607338"/>
              <a:ext cx="1367849" cy="0"/>
            </a:xfrm>
            <a:prstGeom prst="line">
              <a:avLst/>
            </a:prstGeom>
            <a:solidFill>
              <a:schemeClr val="bg1"/>
            </a:solidFill>
            <a:ln>
              <a:gradFill flip="none" rotWithShape="1">
                <a:gsLst>
                  <a:gs pos="0">
                    <a:schemeClr val="accent1">
                      <a:lumMod val="5000"/>
                      <a:lumOff val="95000"/>
                    </a:schemeClr>
                  </a:gs>
                  <a:gs pos="100000">
                    <a:schemeClr val="bg1">
                      <a:alpha val="0"/>
                    </a:schemeClr>
                  </a:gs>
                </a:gsLst>
                <a:lin ang="0" scaled="1"/>
                <a:tileRect/>
              </a:gradFill>
            </a:ln>
          </p:spPr>
          <p:style>
            <a:lnRef idx="1">
              <a:schemeClr val="accent1"/>
            </a:lnRef>
            <a:fillRef idx="0">
              <a:schemeClr val="accent1"/>
            </a:fillRef>
            <a:effectRef idx="0">
              <a:schemeClr val="accent1"/>
            </a:effectRef>
            <a:fontRef idx="minor">
              <a:schemeClr val="tx1"/>
            </a:fontRef>
          </p:style>
        </p:cxnSp>
        <p:cxnSp>
          <p:nvCxnSpPr>
            <p:cNvPr id="11" name="PA_直接连接符 9"/>
            <p:cNvCxnSpPr/>
            <p:nvPr>
              <p:custDataLst>
                <p:tags r:id="rId3"/>
              </p:custDataLst>
            </p:nvPr>
          </p:nvCxnSpPr>
          <p:spPr>
            <a:xfrm flipH="1">
              <a:off x="4584367" y="3607338"/>
              <a:ext cx="1310256" cy="0"/>
            </a:xfrm>
            <a:prstGeom prst="line">
              <a:avLst/>
            </a:prstGeom>
            <a:solidFill>
              <a:schemeClr val="bg1"/>
            </a:solidFill>
            <a:ln>
              <a:gradFill flip="none" rotWithShape="1">
                <a:gsLst>
                  <a:gs pos="100000">
                    <a:schemeClr val="accent1">
                      <a:lumMod val="5000"/>
                      <a:lumOff val="95000"/>
                    </a:schemeClr>
                  </a:gs>
                  <a:gs pos="0">
                    <a:schemeClr val="bg1">
                      <a:alpha val="0"/>
                    </a:schemeClr>
                  </a:gs>
                </a:gsLst>
                <a:lin ang="0" scaled="1"/>
                <a:tileRect/>
              </a:gradFill>
            </a:ln>
          </p:spPr>
          <p:style>
            <a:lnRef idx="1">
              <a:schemeClr val="accent1"/>
            </a:lnRef>
            <a:fillRef idx="0">
              <a:schemeClr val="accent1"/>
            </a:fillRef>
            <a:effectRef idx="0">
              <a:schemeClr val="accent1"/>
            </a:effectRef>
            <a:fontRef idx="minor">
              <a:schemeClr val="tx1"/>
            </a:fontRef>
          </p:style>
        </p:cxnSp>
      </p:grpSp>
      <p:sp>
        <p:nvSpPr>
          <p:cNvPr id="12" name="文本框 11"/>
          <p:cNvSpPr txBox="1"/>
          <p:nvPr/>
        </p:nvSpPr>
        <p:spPr>
          <a:xfrm>
            <a:off x="-102499" y="2403143"/>
            <a:ext cx="9567528" cy="1323439"/>
          </a:xfrm>
          <a:prstGeom prst="rect">
            <a:avLst/>
          </a:prstGeom>
          <a:noFill/>
        </p:spPr>
        <p:txBody>
          <a:bodyPr wrap="square" rtlCol="0">
            <a:spAutoFit/>
            <a:scene3d>
              <a:camera prst="orthographicFront"/>
              <a:lightRig rig="threePt" dir="t"/>
            </a:scene3d>
            <a:sp3d contourW="12700"/>
          </a:bodyPr>
          <a:lstStyle/>
          <a:p>
            <a:pPr lvl="0" algn="ctr">
              <a:defRPr/>
            </a:pPr>
            <a:r>
              <a:rPr lang="en-US" altLang="zh-TW" sz="4000" spc="100" dirty="0">
                <a:solidFill>
                  <a:prstClr val="white"/>
                </a:solidFill>
                <a:effectLst>
                  <a:outerShdw blurRad="88900" dist="50800" dir="2700000" algn="tl" rotWithShape="0">
                    <a:prstClr val="black">
                      <a:alpha val="65000"/>
                    </a:prstClr>
                  </a:outerShdw>
                </a:effectLst>
                <a:cs typeface="+mn-ea"/>
                <a:sym typeface="+mn-lt"/>
              </a:rPr>
              <a:t>C.I.A (Champion In Aerospace)</a:t>
            </a:r>
          </a:p>
          <a:p>
            <a:pPr lvl="0" algn="ctr">
              <a:defRPr/>
            </a:pPr>
            <a:r>
              <a:rPr lang="zh-TW" altLang="en-US" sz="4000" spc="100" dirty="0">
                <a:solidFill>
                  <a:prstClr val="white"/>
                </a:solidFill>
                <a:effectLst>
                  <a:outerShdw blurRad="88900" dist="50800" dir="2700000" algn="tl" rotWithShape="0">
                    <a:prstClr val="black">
                      <a:alpha val="65000"/>
                    </a:prstClr>
                  </a:outerShdw>
                </a:effectLst>
                <a:cs typeface="+mn-ea"/>
                <a:sym typeface="+mn-lt"/>
              </a:rPr>
              <a:t>環境永續跨領域結合</a:t>
            </a:r>
            <a:endParaRPr kumimoji="0" lang="zh-CN" altLang="en-US" sz="4000" b="0" i="0" u="none" strike="noStrike" kern="1200" cap="none" spc="100" normalizeH="0" baseline="0" noProof="0" dirty="0">
              <a:ln>
                <a:noFill/>
              </a:ln>
              <a:solidFill>
                <a:prstClr val="white"/>
              </a:solidFill>
              <a:effectLst>
                <a:outerShdw blurRad="88900" dist="50800" dir="2700000" algn="tl" rotWithShape="0">
                  <a:prstClr val="black">
                    <a:alpha val="65000"/>
                  </a:prstClr>
                </a:outerShdw>
              </a:effectLst>
              <a:uLnTx/>
              <a:uFillTx/>
              <a:cs typeface="+mn-ea"/>
              <a:sym typeface="+mn-lt"/>
            </a:endParaRPr>
          </a:p>
        </p:txBody>
      </p:sp>
    </p:spTree>
    <p:extLst>
      <p:ext uri="{BB962C8B-B14F-4D97-AF65-F5344CB8AC3E}">
        <p14:creationId xmlns:p14="http://schemas.microsoft.com/office/powerpoint/2010/main" val="1754072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36"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500" fill="hold"/>
                                        <p:tgtEl>
                                          <p:spTgt spid="12"/>
                                        </p:tgtEl>
                                        <p:attrNameLst>
                                          <p:attrName>ppt_w</p:attrName>
                                        </p:attrNameLst>
                                      </p:cBhvr>
                                      <p:tavLst>
                                        <p:tav tm="0">
                                          <p:val>
                                            <p:strVal val="(6*min(max(#ppt_w*#ppt_h,.3),1)-7.4)/-.7*#ppt_w"/>
                                          </p:val>
                                        </p:tav>
                                        <p:tav tm="100000">
                                          <p:val>
                                            <p:strVal val="#ppt_w"/>
                                          </p:val>
                                        </p:tav>
                                      </p:tavLst>
                                    </p:anim>
                                    <p:anim calcmode="lin" valueType="num">
                                      <p:cBhvr>
                                        <p:cTn id="8" dur="500" fill="hold"/>
                                        <p:tgtEl>
                                          <p:spTgt spid="12"/>
                                        </p:tgtEl>
                                        <p:attrNameLst>
                                          <p:attrName>ppt_h</p:attrName>
                                        </p:attrNameLst>
                                      </p:cBhvr>
                                      <p:tavLst>
                                        <p:tav tm="0">
                                          <p:val>
                                            <p:strVal val="(6*min(max(#ppt_w*#ppt_h,.3),1)-7.4)/-.7*#ppt_h"/>
                                          </p:val>
                                        </p:tav>
                                        <p:tav tm="100000">
                                          <p:val>
                                            <p:strVal val="#ppt_h"/>
                                          </p:val>
                                        </p:tav>
                                      </p:tavLst>
                                    </p:anim>
                                    <p:anim calcmode="lin" valueType="num">
                                      <p:cBhvr>
                                        <p:cTn id="9" dur="500" fill="hold"/>
                                        <p:tgtEl>
                                          <p:spTgt spid="12"/>
                                        </p:tgtEl>
                                        <p:attrNameLst>
                                          <p:attrName>ppt_x</p:attrName>
                                        </p:attrNameLst>
                                      </p:cBhvr>
                                      <p:tavLst>
                                        <p:tav tm="0">
                                          <p:val>
                                            <p:fltVal val="0.5"/>
                                          </p:val>
                                        </p:tav>
                                        <p:tav tm="100000">
                                          <p:val>
                                            <p:strVal val="#ppt_x"/>
                                          </p:val>
                                        </p:tav>
                                      </p:tavLst>
                                    </p:anim>
                                    <p:anim calcmode="lin" valueType="num">
                                      <p:cBhvr>
                                        <p:cTn id="10" dur="500" fill="hold"/>
                                        <p:tgtEl>
                                          <p:spTgt spid="12"/>
                                        </p:tgtEl>
                                        <p:attrNameLst>
                                          <p:attrName>ppt_y</p:attrName>
                                        </p:attrNameLst>
                                      </p:cBhvr>
                                      <p:tavLst>
                                        <p:tav tm="0">
                                          <p:val>
                                            <p:strVal val="1+(6*min(max(#ppt_w*#ppt_h,.3),1)-7.4)/-.7*#ppt_h/2"/>
                                          </p:val>
                                        </p:tav>
                                        <p:tav tm="100000">
                                          <p:val>
                                            <p:strVal val="#ppt_y"/>
                                          </p:val>
                                        </p:tav>
                                      </p:tavLst>
                                    </p:anim>
                                  </p:childTnLst>
                                </p:cTn>
                              </p:par>
                            </p:childTnLst>
                          </p:cTn>
                        </p:par>
                        <p:par>
                          <p:cTn id="11" fill="hold">
                            <p:stCondLst>
                              <p:cond delay="500"/>
                            </p:stCondLst>
                            <p:childTnLst>
                              <p:par>
                                <p:cTn id="12" presetID="16" presetClass="entr" presetSubtype="21" fill="hold" nodeType="after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barn(inVertical)">
                                      <p:cBhvr>
                                        <p:cTn id="14" dur="500"/>
                                        <p:tgtEl>
                                          <p:spTgt spid="3"/>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CC25BE18-DC3E-489D-8196-E5728310F3B2}"/>
              </a:ext>
            </a:extLst>
          </p:cNvPr>
          <p:cNvSpPr/>
          <p:nvPr/>
        </p:nvSpPr>
        <p:spPr>
          <a:xfrm>
            <a:off x="493432" y="1654766"/>
            <a:ext cx="11177200" cy="2793842"/>
          </a:xfrm>
          <a:prstGeom prst="rect">
            <a:avLst/>
          </a:prstGeom>
        </p:spPr>
        <p:txBody>
          <a:bodyPr wrap="square">
            <a:spAutoFit/>
          </a:bodyPr>
          <a:lstStyle/>
          <a:p>
            <a:pPr marL="342900" indent="-342900">
              <a:lnSpc>
                <a:spcPct val="150000"/>
              </a:lnSpc>
              <a:buFont typeface="Arial" panose="020B0604020202020204" pitchFamily="34" charset="0"/>
              <a:buChar char="•"/>
            </a:pPr>
            <a:r>
              <a:rPr lang="zh-TW" altLang="en-US" sz="2400" dirty="0">
                <a:solidFill>
                  <a:schemeClr val="bg1"/>
                </a:solidFill>
              </a:rPr>
              <a:t>採用</a:t>
            </a:r>
            <a:r>
              <a:rPr lang="en-US" altLang="zh-TW" sz="2400" dirty="0">
                <a:solidFill>
                  <a:schemeClr val="bg1"/>
                </a:solidFill>
              </a:rPr>
              <a:t>COTS(Commercial Off The Shelf – </a:t>
            </a:r>
            <a:r>
              <a:rPr lang="zh-TW" altLang="en-US" sz="2400" dirty="0">
                <a:solidFill>
                  <a:schemeClr val="bg1"/>
                </a:solidFill>
              </a:rPr>
              <a:t>商用現成品</a:t>
            </a:r>
            <a:r>
              <a:rPr lang="en-US" altLang="zh-TW" sz="2400" dirty="0">
                <a:solidFill>
                  <a:schemeClr val="bg1"/>
                </a:solidFill>
              </a:rPr>
              <a:t>)</a:t>
            </a:r>
            <a:r>
              <a:rPr lang="zh-TW" altLang="en-US" sz="2400" dirty="0">
                <a:solidFill>
                  <a:schemeClr val="bg1"/>
                </a:solidFill>
              </a:rPr>
              <a:t>，有效降低開發時程。</a:t>
            </a:r>
            <a:endParaRPr lang="en-US" altLang="zh-TW" sz="2400" dirty="0">
              <a:solidFill>
                <a:schemeClr val="bg1"/>
              </a:solidFill>
            </a:endParaRPr>
          </a:p>
          <a:p>
            <a:pPr marL="342900" indent="-342900">
              <a:lnSpc>
                <a:spcPct val="150000"/>
              </a:lnSpc>
              <a:buFont typeface="Arial" panose="020B0604020202020204" pitchFamily="34" charset="0"/>
              <a:buChar char="•"/>
            </a:pPr>
            <a:r>
              <a:rPr lang="zh-TW" altLang="en-US" sz="2400" dirty="0">
                <a:solidFill>
                  <a:schemeClr val="bg1"/>
                </a:solidFill>
              </a:rPr>
              <a:t>參考陽翼先進科技於</a:t>
            </a:r>
            <a:r>
              <a:rPr lang="en-US" altLang="zh-TW" sz="2400" dirty="0">
                <a:solidFill>
                  <a:schemeClr val="bg1"/>
                </a:solidFill>
              </a:rPr>
              <a:t>2019</a:t>
            </a:r>
            <a:r>
              <a:rPr lang="zh-TW" altLang="en-US" sz="2400" dirty="0">
                <a:solidFill>
                  <a:schemeClr val="bg1"/>
                </a:solidFill>
              </a:rPr>
              <a:t>年提出概念，</a:t>
            </a:r>
            <a:r>
              <a:rPr lang="zh-TW" altLang="en-US" sz="2400" dirty="0">
                <a:solidFill>
                  <a:srgbClr val="FFFF00"/>
                </a:solidFill>
              </a:rPr>
              <a:t>「與全球小火箭商結盟，增加發射頻率。」</a:t>
            </a:r>
            <a:endParaRPr lang="en-US" altLang="zh-TW" sz="2400" dirty="0">
              <a:solidFill>
                <a:srgbClr val="FFFF00"/>
              </a:solidFill>
            </a:endParaRPr>
          </a:p>
          <a:p>
            <a:pPr marL="342900" indent="-342900">
              <a:lnSpc>
                <a:spcPct val="150000"/>
              </a:lnSpc>
              <a:buFont typeface="Arial" panose="020B0604020202020204" pitchFamily="34" charset="0"/>
              <a:buChar char="•"/>
            </a:pPr>
            <a:r>
              <a:rPr lang="zh-TW" altLang="en-US" sz="2400" dirty="0">
                <a:solidFill>
                  <a:schemeClr val="bg1"/>
                </a:solidFill>
              </a:rPr>
              <a:t>引進</a:t>
            </a:r>
            <a:r>
              <a:rPr lang="en-US" altLang="zh-TW" sz="2400" dirty="0">
                <a:solidFill>
                  <a:srgbClr val="FF0000"/>
                </a:solidFill>
              </a:rPr>
              <a:t>GOCE</a:t>
            </a:r>
            <a:r>
              <a:rPr lang="zh-TW" altLang="en-US" sz="2400" dirty="0">
                <a:solidFill>
                  <a:srgbClr val="FF0000"/>
                </a:solidFill>
              </a:rPr>
              <a:t>衛星</a:t>
            </a:r>
            <a:r>
              <a:rPr lang="en-US" altLang="zh-TW" sz="2400" dirty="0">
                <a:solidFill>
                  <a:srgbClr val="FF0000"/>
                </a:solidFill>
              </a:rPr>
              <a:t>(Gravity Field and Steady-Steady-State Ocean Circulation Explorer)</a:t>
            </a:r>
          </a:p>
        </p:txBody>
      </p:sp>
      <p:pic>
        <p:nvPicPr>
          <p:cNvPr id="1026" name="Picture 2" descr="https://img.technews.tw/wp-content/uploads/2021/01/26190148/Transporter-1-SPACEX-624x448.jpg">
            <a:extLst>
              <a:ext uri="{FF2B5EF4-FFF2-40B4-BE49-F238E27FC236}">
                <a16:creationId xmlns:a16="http://schemas.microsoft.com/office/drawing/2014/main" id="{7DA9BB57-84BC-41E0-B27E-ABFC40E891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02970" y="4588515"/>
            <a:ext cx="2907991" cy="2087788"/>
          </a:xfrm>
          <a:prstGeom prst="rect">
            <a:avLst/>
          </a:prstGeom>
          <a:noFill/>
          <a:extLst>
            <a:ext uri="{909E8E84-426E-40DD-AFC4-6F175D3DCCD1}">
              <a14:hiddenFill xmlns:a14="http://schemas.microsoft.com/office/drawing/2010/main">
                <a:solidFill>
                  <a:srgbClr val="FFFFFF"/>
                </a:solidFill>
              </a14:hiddenFill>
            </a:ext>
          </a:extLst>
        </p:spPr>
      </p:pic>
      <p:grpSp>
        <p:nvGrpSpPr>
          <p:cNvPr id="4" name="组合 20">
            <a:extLst>
              <a:ext uri="{FF2B5EF4-FFF2-40B4-BE49-F238E27FC236}">
                <a16:creationId xmlns:a16="http://schemas.microsoft.com/office/drawing/2014/main" id="{860D94F9-F06C-48D3-928D-BD69977111A9}"/>
              </a:ext>
            </a:extLst>
          </p:cNvPr>
          <p:cNvGrpSpPr/>
          <p:nvPr/>
        </p:nvGrpSpPr>
        <p:grpSpPr>
          <a:xfrm>
            <a:off x="0" y="687070"/>
            <a:ext cx="12192965" cy="694056"/>
            <a:chOff x="0" y="623570"/>
            <a:chExt cx="12192965" cy="694056"/>
          </a:xfrm>
        </p:grpSpPr>
        <p:cxnSp>
          <p:nvCxnSpPr>
            <p:cNvPr id="5" name="直接连接符 21">
              <a:extLst>
                <a:ext uri="{FF2B5EF4-FFF2-40B4-BE49-F238E27FC236}">
                  <a16:creationId xmlns:a16="http://schemas.microsoft.com/office/drawing/2014/main" id="{860E75C2-474E-4171-8061-E3CEE79928DF}"/>
                </a:ext>
              </a:extLst>
            </p:cNvPr>
            <p:cNvCxnSpPr/>
            <p:nvPr/>
          </p:nvCxnSpPr>
          <p:spPr>
            <a:xfrm>
              <a:off x="0" y="1016000"/>
              <a:ext cx="101473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6" name="直接连接符 22">
              <a:extLst>
                <a:ext uri="{FF2B5EF4-FFF2-40B4-BE49-F238E27FC236}">
                  <a16:creationId xmlns:a16="http://schemas.microsoft.com/office/drawing/2014/main" id="{66044949-FA58-4564-B88C-131BE78974FB}"/>
                </a:ext>
              </a:extLst>
            </p:cNvPr>
            <p:cNvCxnSpPr/>
            <p:nvPr/>
          </p:nvCxnSpPr>
          <p:spPr>
            <a:xfrm flipH="1">
              <a:off x="10147300" y="723900"/>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7" name="直接连接符 23">
              <a:extLst>
                <a:ext uri="{FF2B5EF4-FFF2-40B4-BE49-F238E27FC236}">
                  <a16:creationId xmlns:a16="http://schemas.microsoft.com/office/drawing/2014/main" id="{915D242E-DFF5-4ACB-806C-88E2B7A17B53}"/>
                </a:ext>
              </a:extLst>
            </p:cNvPr>
            <p:cNvCxnSpPr/>
            <p:nvPr/>
          </p:nvCxnSpPr>
          <p:spPr>
            <a:xfrm>
              <a:off x="10330906" y="723900"/>
              <a:ext cx="134257" cy="5445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8" name="直接连接符 24">
              <a:extLst>
                <a:ext uri="{FF2B5EF4-FFF2-40B4-BE49-F238E27FC236}">
                  <a16:creationId xmlns:a16="http://schemas.microsoft.com/office/drawing/2014/main" id="{6284FFD3-B870-4549-B6CC-AB57CD85FDA0}"/>
                </a:ext>
              </a:extLst>
            </p:cNvPr>
            <p:cNvCxnSpPr/>
            <p:nvPr/>
          </p:nvCxnSpPr>
          <p:spPr>
            <a:xfrm flipH="1">
              <a:off x="10465163" y="976313"/>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9" name="直接连接符 25">
              <a:extLst>
                <a:ext uri="{FF2B5EF4-FFF2-40B4-BE49-F238E27FC236}">
                  <a16:creationId xmlns:a16="http://schemas.microsoft.com/office/drawing/2014/main" id="{6C90CAB8-6666-453B-8395-F74E52562052}"/>
                </a:ext>
              </a:extLst>
            </p:cNvPr>
            <p:cNvCxnSpPr/>
            <p:nvPr/>
          </p:nvCxnSpPr>
          <p:spPr>
            <a:xfrm>
              <a:off x="10648769" y="976313"/>
              <a:ext cx="75967" cy="3413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10" name="直接连接符 26">
              <a:extLst>
                <a:ext uri="{FF2B5EF4-FFF2-40B4-BE49-F238E27FC236}">
                  <a16:creationId xmlns:a16="http://schemas.microsoft.com/office/drawing/2014/main" id="{8204E875-319A-434C-8048-CC1276A15856}"/>
                </a:ext>
              </a:extLst>
            </p:cNvPr>
            <p:cNvCxnSpPr/>
            <p:nvPr/>
          </p:nvCxnSpPr>
          <p:spPr>
            <a:xfrm flipH="1">
              <a:off x="10724736" y="632460"/>
              <a:ext cx="194738" cy="67564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11" name="直接连接符 27">
              <a:extLst>
                <a:ext uri="{FF2B5EF4-FFF2-40B4-BE49-F238E27FC236}">
                  <a16:creationId xmlns:a16="http://schemas.microsoft.com/office/drawing/2014/main" id="{E07DF64B-CDBC-4D4A-BC1C-53CF671F9061}"/>
                </a:ext>
              </a:extLst>
            </p:cNvPr>
            <p:cNvCxnSpPr/>
            <p:nvPr/>
          </p:nvCxnSpPr>
          <p:spPr>
            <a:xfrm>
              <a:off x="10919474" y="623570"/>
              <a:ext cx="87099" cy="39243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12" name="直接连接符 28">
              <a:extLst>
                <a:ext uri="{FF2B5EF4-FFF2-40B4-BE49-F238E27FC236}">
                  <a16:creationId xmlns:a16="http://schemas.microsoft.com/office/drawing/2014/main" id="{2CFDC97A-FC11-4843-B235-5D694819803A}"/>
                </a:ext>
              </a:extLst>
            </p:cNvPr>
            <p:cNvCxnSpPr/>
            <p:nvPr/>
          </p:nvCxnSpPr>
          <p:spPr>
            <a:xfrm>
              <a:off x="11004965" y="1016000"/>
              <a:ext cx="11880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grpSp>
      <p:sp>
        <p:nvSpPr>
          <p:cNvPr id="14" name="文本框 30">
            <a:extLst>
              <a:ext uri="{FF2B5EF4-FFF2-40B4-BE49-F238E27FC236}">
                <a16:creationId xmlns:a16="http://schemas.microsoft.com/office/drawing/2014/main" id="{6A79E001-23A0-4280-9417-CBE1AC0C73CE}"/>
              </a:ext>
            </a:extLst>
          </p:cNvPr>
          <p:cNvSpPr txBox="1"/>
          <p:nvPr/>
        </p:nvSpPr>
        <p:spPr>
          <a:xfrm>
            <a:off x="625262" y="217968"/>
            <a:ext cx="4158706" cy="523220"/>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TW" altLang="en-US" sz="2800" b="0" i="0" u="none" strike="noStrike" kern="1200" cap="none" spc="0" normalizeH="0" baseline="0" noProof="0" dirty="0">
                <a:ln>
                  <a:noFill/>
                </a:ln>
                <a:solidFill>
                  <a:prstClr val="white"/>
                </a:solidFill>
                <a:effectLst/>
                <a:uLnTx/>
                <a:uFillTx/>
                <a:cs typeface="+mn-ea"/>
                <a:sym typeface="+mn-lt"/>
              </a:rPr>
              <a:t>商業策略</a:t>
            </a:r>
            <a:endParaRPr kumimoji="0" lang="zh-CN" altLang="en-US" sz="2800" b="0" i="0" u="none" strike="noStrike" kern="1200" cap="none" spc="0" normalizeH="0" baseline="0" noProof="0" dirty="0">
              <a:ln>
                <a:noFill/>
              </a:ln>
              <a:solidFill>
                <a:prstClr val="white"/>
              </a:solidFill>
              <a:effectLst/>
              <a:uLnTx/>
              <a:uFillTx/>
              <a:cs typeface="+mn-ea"/>
              <a:sym typeface="+mn-lt"/>
            </a:endParaRPr>
          </a:p>
        </p:txBody>
      </p:sp>
    </p:spTree>
    <p:extLst>
      <p:ext uri="{BB962C8B-B14F-4D97-AF65-F5344CB8AC3E}">
        <p14:creationId xmlns:p14="http://schemas.microsoft.com/office/powerpoint/2010/main" val="40164505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3">
            <a:extLst>
              <a:ext uri="{28A0092B-C50C-407E-A947-70E740481C1C}">
                <a14:useLocalDpi xmlns:a14="http://schemas.microsoft.com/office/drawing/2010/main" val="0"/>
              </a:ext>
            </a:extLst>
          </a:blip>
          <a:srcRect b="10000"/>
          <a:stretch/>
        </p:blipFill>
        <p:spPr>
          <a:xfrm>
            <a:off x="0" y="0"/>
            <a:ext cx="12192000" cy="6858000"/>
          </a:xfrm>
          <a:prstGeom prst="rect">
            <a:avLst/>
          </a:prstGeom>
        </p:spPr>
      </p:pic>
      <p:sp>
        <p:nvSpPr>
          <p:cNvPr id="11" name="文本框 10"/>
          <p:cNvSpPr txBox="1"/>
          <p:nvPr/>
        </p:nvSpPr>
        <p:spPr>
          <a:xfrm>
            <a:off x="4968736" y="2105321"/>
            <a:ext cx="2254528" cy="707886"/>
          </a:xfrm>
          <a:prstGeom prst="rect">
            <a:avLst/>
          </a:prstGeom>
          <a:noFill/>
        </p:spPr>
        <p:txBody>
          <a:bodyPr wrap="non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4000" b="1" i="0" u="none" strike="noStrike" kern="1200" cap="none" spc="0" normalizeH="0" baseline="0" noProof="0" dirty="0">
                <a:ln>
                  <a:noFill/>
                </a:ln>
                <a:solidFill>
                  <a:prstClr val="white"/>
                </a:solidFill>
                <a:effectLst/>
                <a:uLnTx/>
                <a:uFillTx/>
                <a:cs typeface="+mn-ea"/>
                <a:sym typeface="+mn-lt"/>
              </a:rPr>
              <a:t>PART 04</a:t>
            </a:r>
            <a:endParaRPr kumimoji="0" lang="zh-CN" altLang="en-US" sz="4000" b="1" i="0" u="none" strike="noStrike" kern="1200" cap="none" spc="0" normalizeH="0" baseline="0" noProof="0" dirty="0">
              <a:ln>
                <a:noFill/>
              </a:ln>
              <a:solidFill>
                <a:prstClr val="white"/>
              </a:solidFill>
              <a:effectLst/>
              <a:uLnTx/>
              <a:uFillTx/>
              <a:cs typeface="+mn-ea"/>
              <a:sym typeface="+mn-lt"/>
            </a:endParaRPr>
          </a:p>
        </p:txBody>
      </p:sp>
      <p:sp>
        <p:nvSpPr>
          <p:cNvPr id="12" name="文本框 11"/>
          <p:cNvSpPr txBox="1"/>
          <p:nvPr/>
        </p:nvSpPr>
        <p:spPr>
          <a:xfrm>
            <a:off x="3867150" y="2789751"/>
            <a:ext cx="4457700" cy="646331"/>
          </a:xfrm>
          <a:prstGeom prst="rect">
            <a:avLst/>
          </a:prstGeom>
          <a:noFill/>
        </p:spPr>
        <p:txBody>
          <a:bodyPr wrap="square" rtlCol="0">
            <a:spAutoFit/>
            <a:scene3d>
              <a:camera prst="orthographicFront"/>
              <a:lightRig rig="threePt" dir="t"/>
            </a:scene3d>
            <a:sp3d contourW="12700"/>
          </a:bodyPr>
          <a:lstStyle/>
          <a:p>
            <a:pPr lvl="0" algn="ctr">
              <a:defRPr/>
            </a:pPr>
            <a:r>
              <a:rPr lang="zh-TW" altLang="en-US" sz="3600" dirty="0">
                <a:solidFill>
                  <a:prstClr val="white"/>
                </a:solidFill>
                <a:cs typeface="+mn-ea"/>
                <a:sym typeface="+mn-lt"/>
              </a:rPr>
              <a:t>結論與未來展望</a:t>
            </a:r>
            <a:endParaRPr lang="zh-CN" altLang="en-US" sz="3600" dirty="0">
              <a:solidFill>
                <a:prstClr val="white"/>
              </a:solidFill>
              <a:cs typeface="+mn-ea"/>
              <a:sym typeface="+mn-lt"/>
            </a:endParaRPr>
          </a:p>
        </p:txBody>
      </p:sp>
    </p:spTree>
    <p:extLst>
      <p:ext uri="{BB962C8B-B14F-4D97-AF65-F5344CB8AC3E}">
        <p14:creationId xmlns:p14="http://schemas.microsoft.com/office/powerpoint/2010/main" val="28688760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fltVal val="0"/>
                                          </p:val>
                                        </p:tav>
                                        <p:tav tm="100000">
                                          <p:val>
                                            <p:strVal val="#ppt_h"/>
                                          </p:val>
                                        </p:tav>
                                      </p:tavLst>
                                    </p:anim>
                                    <p:animEffect transition="in" filter="fade">
                                      <p:cBhvr>
                                        <p:cTn id="9" dur="500"/>
                                        <p:tgtEl>
                                          <p:spTgt spid="11"/>
                                        </p:tgtEl>
                                      </p:cBhvr>
                                    </p:animEffect>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1000"/>
                                        <p:tgtEl>
                                          <p:spTgt spid="12"/>
                                        </p:tgtEl>
                                      </p:cBhvr>
                                    </p:animEffect>
                                    <p:anim calcmode="lin" valueType="num">
                                      <p:cBhvr>
                                        <p:cTn id="14" dur="1000" fill="hold"/>
                                        <p:tgtEl>
                                          <p:spTgt spid="12"/>
                                        </p:tgtEl>
                                        <p:attrNameLst>
                                          <p:attrName>ppt_x</p:attrName>
                                        </p:attrNameLst>
                                      </p:cBhvr>
                                      <p:tavLst>
                                        <p:tav tm="0">
                                          <p:val>
                                            <p:strVal val="#ppt_x"/>
                                          </p:val>
                                        </p:tav>
                                        <p:tav tm="100000">
                                          <p:val>
                                            <p:strVal val="#ppt_x"/>
                                          </p:val>
                                        </p:tav>
                                      </p:tavLst>
                                    </p:anim>
                                    <p:anim calcmode="lin" valueType="num">
                                      <p:cBhvr>
                                        <p:cTn id="15"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方塊 1">
            <a:extLst>
              <a:ext uri="{FF2B5EF4-FFF2-40B4-BE49-F238E27FC236}">
                <a16:creationId xmlns:a16="http://schemas.microsoft.com/office/drawing/2014/main" id="{D835F81F-8218-45CF-81AB-1205A80A2AF6}"/>
              </a:ext>
            </a:extLst>
          </p:cNvPr>
          <p:cNvSpPr txBox="1"/>
          <p:nvPr/>
        </p:nvSpPr>
        <p:spPr>
          <a:xfrm>
            <a:off x="1816894" y="1085851"/>
            <a:ext cx="8558212" cy="716350"/>
          </a:xfrm>
          <a:prstGeom prst="rect">
            <a:avLst/>
          </a:prstGeom>
          <a:noFill/>
        </p:spPr>
        <p:txBody>
          <a:bodyPr wrap="square" rtlCol="0">
            <a:spAutoFit/>
          </a:bodyPr>
          <a:lstStyle/>
          <a:p>
            <a:pPr>
              <a:lnSpc>
                <a:spcPct val="200000"/>
              </a:lnSpc>
            </a:pPr>
            <a:endParaRPr lang="zh-TW" altLang="en-US" sz="2400" dirty="0">
              <a:solidFill>
                <a:schemeClr val="bg1"/>
              </a:solidFill>
            </a:endParaRPr>
          </a:p>
        </p:txBody>
      </p:sp>
      <p:sp>
        <p:nvSpPr>
          <p:cNvPr id="3" name="矩形 2">
            <a:extLst>
              <a:ext uri="{FF2B5EF4-FFF2-40B4-BE49-F238E27FC236}">
                <a16:creationId xmlns:a16="http://schemas.microsoft.com/office/drawing/2014/main" id="{CC25BE18-DC3E-489D-8196-E5728310F3B2}"/>
              </a:ext>
            </a:extLst>
          </p:cNvPr>
          <p:cNvSpPr/>
          <p:nvPr/>
        </p:nvSpPr>
        <p:spPr>
          <a:xfrm>
            <a:off x="1816894" y="870635"/>
            <a:ext cx="8783373" cy="577850"/>
          </a:xfrm>
          <a:prstGeom prst="rect">
            <a:avLst/>
          </a:prstGeom>
        </p:spPr>
        <p:txBody>
          <a:bodyPr wrap="square">
            <a:spAutoFit/>
          </a:bodyPr>
          <a:lstStyle/>
          <a:p>
            <a:pPr marL="342900" indent="-342900">
              <a:lnSpc>
                <a:spcPct val="150000"/>
              </a:lnSpc>
              <a:buFont typeface="Arial" panose="020B0604020202020204" pitchFamily="34" charset="0"/>
              <a:buChar char="•"/>
            </a:pPr>
            <a:endParaRPr lang="zh-TW" altLang="en-US" sz="2400" dirty="0">
              <a:solidFill>
                <a:schemeClr val="bg1"/>
              </a:solidFill>
            </a:endParaRPr>
          </a:p>
        </p:txBody>
      </p:sp>
      <p:sp>
        <p:nvSpPr>
          <p:cNvPr id="4" name="矩形 3">
            <a:extLst>
              <a:ext uri="{FF2B5EF4-FFF2-40B4-BE49-F238E27FC236}">
                <a16:creationId xmlns:a16="http://schemas.microsoft.com/office/drawing/2014/main" id="{7C6B7EFC-4F59-4512-A732-C69D00195A53}"/>
              </a:ext>
            </a:extLst>
          </p:cNvPr>
          <p:cNvSpPr/>
          <p:nvPr/>
        </p:nvSpPr>
        <p:spPr>
          <a:xfrm>
            <a:off x="417685" y="407787"/>
            <a:ext cx="10295466" cy="4458400"/>
          </a:xfrm>
          <a:prstGeom prst="rect">
            <a:avLst/>
          </a:prstGeom>
        </p:spPr>
        <p:txBody>
          <a:bodyPr wrap="square">
            <a:spAutoFit/>
          </a:bodyPr>
          <a:lstStyle/>
          <a:p>
            <a:pPr>
              <a:lnSpc>
                <a:spcPct val="150000"/>
              </a:lnSpc>
            </a:pPr>
            <a:r>
              <a:rPr lang="zh-TW" altLang="en-US" sz="2400" dirty="0">
                <a:solidFill>
                  <a:schemeClr val="bg1"/>
                </a:solidFill>
              </a:rPr>
              <a:t>這次發想的起源搭了最近討論及爭論度很高的議題</a:t>
            </a:r>
            <a:r>
              <a:rPr lang="en-US" altLang="zh-TW" sz="2400" dirty="0">
                <a:solidFill>
                  <a:schemeClr val="bg1"/>
                </a:solidFill>
              </a:rPr>
              <a:t>—</a:t>
            </a:r>
            <a:r>
              <a:rPr lang="zh-TW" altLang="en-US" sz="2400" dirty="0">
                <a:solidFill>
                  <a:schemeClr val="bg1"/>
                </a:solidFill>
              </a:rPr>
              <a:t>福島核廢水排入海洋的順風車，此一舉動勢必會對海洋造成或多或少的影響，所以以海洋為主角著手探討，</a:t>
            </a:r>
            <a:r>
              <a:rPr lang="zh-TW" altLang="en-US" sz="2400" dirty="0">
                <a:solidFill>
                  <a:srgbClr val="FFFF00"/>
                </a:solidFill>
              </a:rPr>
              <a:t>為了降低這些影響所帶來負面結果造成傷害</a:t>
            </a:r>
            <a:r>
              <a:rPr lang="zh-TW" altLang="en-US" sz="2400" dirty="0">
                <a:solidFill>
                  <a:schemeClr val="bg1"/>
                </a:solidFill>
              </a:rPr>
              <a:t>。</a:t>
            </a:r>
            <a:endParaRPr lang="en-US" altLang="zh-TW" sz="2400" dirty="0">
              <a:solidFill>
                <a:schemeClr val="bg1"/>
              </a:solidFill>
            </a:endParaRPr>
          </a:p>
          <a:p>
            <a:pPr>
              <a:lnSpc>
                <a:spcPct val="150000"/>
              </a:lnSpc>
            </a:pPr>
            <a:r>
              <a:rPr lang="zh-TW" altLang="zh-TW" sz="2400" dirty="0">
                <a:solidFill>
                  <a:schemeClr val="bg1"/>
                </a:solidFill>
              </a:rPr>
              <a:t>將這樣的想法技術套用到其他層面，例如：</a:t>
            </a:r>
            <a:r>
              <a:rPr lang="zh-TW" altLang="zh-TW" sz="2400" dirty="0">
                <a:solidFill>
                  <a:srgbClr val="FFFF00"/>
                </a:solidFill>
              </a:rPr>
              <a:t>套用到大氣循環之中</a:t>
            </a:r>
            <a:r>
              <a:rPr lang="zh-TW" altLang="zh-TW" sz="2400" dirty="0">
                <a:solidFill>
                  <a:schemeClr val="bg1"/>
                </a:solidFill>
              </a:rPr>
              <a:t>，利用某種觀測的方式偵測污染物或是病菌病毒擴散的來源、來向、去向、擴散程度</a:t>
            </a:r>
            <a:r>
              <a:rPr lang="en-US" altLang="zh-TW" sz="2400" dirty="0">
                <a:solidFill>
                  <a:schemeClr val="bg1"/>
                </a:solidFill>
              </a:rPr>
              <a:t>(</a:t>
            </a:r>
            <a:r>
              <a:rPr lang="zh-TW" altLang="zh-TW" sz="2400" dirty="0">
                <a:solidFill>
                  <a:schemeClr val="bg1"/>
                </a:solidFill>
              </a:rPr>
              <a:t>梯度、旋度、散度</a:t>
            </a:r>
            <a:r>
              <a:rPr lang="en-US" altLang="zh-TW" sz="2400" dirty="0">
                <a:solidFill>
                  <a:schemeClr val="bg1"/>
                </a:solidFill>
              </a:rPr>
              <a:t>)</a:t>
            </a:r>
            <a:r>
              <a:rPr lang="zh-TW" altLang="zh-TW" sz="2400" dirty="0">
                <a:solidFill>
                  <a:schemeClr val="bg1"/>
                </a:solidFill>
              </a:rPr>
              <a:t>，預先採取防範措施。而這樣的技術可以不侷限於自身國家區域，更可以一步步建立洲際甚至全球的系統，在系統檢測到異常數據資料分析後，立即主動對將遭受威脅的國家、區域發送緊急通知。</a:t>
            </a:r>
            <a:endParaRPr lang="zh-TW" altLang="en-US" sz="2400" dirty="0">
              <a:solidFill>
                <a:schemeClr val="bg1"/>
              </a:solidFill>
            </a:endParaRPr>
          </a:p>
        </p:txBody>
      </p:sp>
      <p:pic>
        <p:nvPicPr>
          <p:cNvPr id="2054" name="Picture 6" descr="巴西武肺變種病毒擴散英國證實發現6病例">
            <a:extLst>
              <a:ext uri="{FF2B5EF4-FFF2-40B4-BE49-F238E27FC236}">
                <a16:creationId xmlns:a16="http://schemas.microsoft.com/office/drawing/2014/main" id="{B02C2FCD-C9B3-465D-847E-E1890FD8330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82488" y="4983194"/>
            <a:ext cx="3513849" cy="1681842"/>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梯度- 維基百科，自由的百科全書">
            <a:extLst>
              <a:ext uri="{FF2B5EF4-FFF2-40B4-BE49-F238E27FC236}">
                <a16:creationId xmlns:a16="http://schemas.microsoft.com/office/drawing/2014/main" id="{B51004EF-3D60-48F0-B9AC-582A96E835C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2471" y="5107508"/>
            <a:ext cx="1712031" cy="1433214"/>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旋度- 維基百科，自由的百科全書">
            <a:extLst>
              <a:ext uri="{FF2B5EF4-FFF2-40B4-BE49-F238E27FC236}">
                <a16:creationId xmlns:a16="http://schemas.microsoft.com/office/drawing/2014/main" id="{1C5CD1A0-07ED-4B2D-B0F3-254265CFBF5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07028" y="5025260"/>
            <a:ext cx="2100438" cy="1473441"/>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descr="散度- 維基百科，自由的百科全書">
            <a:extLst>
              <a:ext uri="{FF2B5EF4-FFF2-40B4-BE49-F238E27FC236}">
                <a16:creationId xmlns:a16="http://schemas.microsoft.com/office/drawing/2014/main" id="{691D3754-8AE4-4FB7-922A-D610E76F5B5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29992" y="5025260"/>
            <a:ext cx="2729970" cy="14956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52003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方塊 1">
            <a:extLst>
              <a:ext uri="{FF2B5EF4-FFF2-40B4-BE49-F238E27FC236}">
                <a16:creationId xmlns:a16="http://schemas.microsoft.com/office/drawing/2014/main" id="{D835F81F-8218-45CF-81AB-1205A80A2AF6}"/>
              </a:ext>
            </a:extLst>
          </p:cNvPr>
          <p:cNvSpPr txBox="1"/>
          <p:nvPr/>
        </p:nvSpPr>
        <p:spPr>
          <a:xfrm>
            <a:off x="1816894" y="1085851"/>
            <a:ext cx="8558212" cy="716350"/>
          </a:xfrm>
          <a:prstGeom prst="rect">
            <a:avLst/>
          </a:prstGeom>
          <a:noFill/>
        </p:spPr>
        <p:txBody>
          <a:bodyPr wrap="square" rtlCol="0">
            <a:spAutoFit/>
          </a:bodyPr>
          <a:lstStyle/>
          <a:p>
            <a:pPr>
              <a:lnSpc>
                <a:spcPct val="200000"/>
              </a:lnSpc>
            </a:pPr>
            <a:endParaRPr lang="zh-TW" altLang="en-US" sz="2400" dirty="0">
              <a:solidFill>
                <a:schemeClr val="bg1"/>
              </a:solidFill>
            </a:endParaRPr>
          </a:p>
        </p:txBody>
      </p:sp>
      <p:sp>
        <p:nvSpPr>
          <p:cNvPr id="3" name="矩形 2">
            <a:extLst>
              <a:ext uri="{FF2B5EF4-FFF2-40B4-BE49-F238E27FC236}">
                <a16:creationId xmlns:a16="http://schemas.microsoft.com/office/drawing/2014/main" id="{CC25BE18-DC3E-489D-8196-E5728310F3B2}"/>
              </a:ext>
            </a:extLst>
          </p:cNvPr>
          <p:cNvSpPr/>
          <p:nvPr/>
        </p:nvSpPr>
        <p:spPr>
          <a:xfrm>
            <a:off x="1816894" y="870635"/>
            <a:ext cx="8783373" cy="577850"/>
          </a:xfrm>
          <a:prstGeom prst="rect">
            <a:avLst/>
          </a:prstGeom>
        </p:spPr>
        <p:txBody>
          <a:bodyPr wrap="square">
            <a:spAutoFit/>
          </a:bodyPr>
          <a:lstStyle/>
          <a:p>
            <a:pPr marL="342900" indent="-342900">
              <a:lnSpc>
                <a:spcPct val="150000"/>
              </a:lnSpc>
              <a:buFont typeface="Arial" panose="020B0604020202020204" pitchFamily="34" charset="0"/>
              <a:buChar char="•"/>
            </a:pPr>
            <a:endParaRPr lang="zh-TW" altLang="en-US" sz="2400" dirty="0">
              <a:solidFill>
                <a:schemeClr val="bg1"/>
              </a:solidFill>
            </a:endParaRPr>
          </a:p>
        </p:txBody>
      </p:sp>
      <p:sp>
        <p:nvSpPr>
          <p:cNvPr id="4" name="矩形 3">
            <a:extLst>
              <a:ext uri="{FF2B5EF4-FFF2-40B4-BE49-F238E27FC236}">
                <a16:creationId xmlns:a16="http://schemas.microsoft.com/office/drawing/2014/main" id="{7C6B7EFC-4F59-4512-A732-C69D00195A53}"/>
              </a:ext>
            </a:extLst>
          </p:cNvPr>
          <p:cNvSpPr/>
          <p:nvPr/>
        </p:nvSpPr>
        <p:spPr>
          <a:xfrm>
            <a:off x="1072445" y="870635"/>
            <a:ext cx="10295466" cy="5566396"/>
          </a:xfrm>
          <a:prstGeom prst="rect">
            <a:avLst/>
          </a:prstGeom>
        </p:spPr>
        <p:txBody>
          <a:bodyPr wrap="square">
            <a:spAutoFit/>
          </a:bodyPr>
          <a:lstStyle/>
          <a:p>
            <a:pPr lvl="0">
              <a:lnSpc>
                <a:spcPct val="150000"/>
              </a:lnSpc>
              <a:defRPr/>
            </a:pPr>
            <a:r>
              <a:rPr lang="zh-TW" altLang="zh-TW" sz="2400" dirty="0">
                <a:solidFill>
                  <a:schemeClr val="bg1"/>
                </a:solidFill>
              </a:rPr>
              <a:t>這樣的做法一舉多得：首先是合乎本次主題的</a:t>
            </a:r>
            <a:r>
              <a:rPr lang="zh-TW" altLang="zh-TW" sz="2400" dirty="0">
                <a:solidFill>
                  <a:srgbClr val="FFFF00"/>
                </a:solidFill>
              </a:rPr>
              <a:t>「環境永續」</a:t>
            </a:r>
            <a:r>
              <a:rPr lang="zh-TW" altLang="zh-TW" sz="2400" dirty="0">
                <a:solidFill>
                  <a:schemeClr val="bg1"/>
                </a:solidFill>
              </a:rPr>
              <a:t>，如果知道來源，可以做到改善及緩和，盡可能地避免對大自然環境的傷害及其反嗜的結果，促進我們人類和自然環境的和諧相處及和平；再來，我們採用一套</a:t>
            </a:r>
            <a:r>
              <a:rPr lang="zh-TW" altLang="zh-TW" sz="2400" dirty="0">
                <a:solidFill>
                  <a:srgbClr val="FF0000"/>
                </a:solidFill>
              </a:rPr>
              <a:t>新穎的手法</a:t>
            </a:r>
            <a:r>
              <a:rPr lang="zh-TW" altLang="zh-TW" sz="2400" dirty="0">
                <a:solidFill>
                  <a:schemeClr val="bg1"/>
                </a:solidFill>
              </a:rPr>
              <a:t>來解決我們所面臨的困境，</a:t>
            </a:r>
            <a:r>
              <a:rPr lang="zh-TW" altLang="zh-TW" sz="2400" dirty="0">
                <a:solidFill>
                  <a:srgbClr val="FFFF00"/>
                </a:solidFill>
              </a:rPr>
              <a:t>促進「太空科技產業發展」</a:t>
            </a:r>
            <a:r>
              <a:rPr lang="zh-TW" altLang="zh-TW" sz="2400" dirty="0">
                <a:solidFill>
                  <a:schemeClr val="bg1"/>
                </a:solidFill>
              </a:rPr>
              <a:t>，這樣的概念如果能夠成功施行的話，能夠確實做到預防勝於治療，就可以避免傷害造成後，需要待在自家中居家隔離、避免與群眾接觸、空氣品質不佳等必須足不出戶的不適感或是出不了門而因此無法參加集會會議、購買生活必需品的不便利，反過來說即是</a:t>
            </a:r>
            <a:r>
              <a:rPr lang="zh-TW" altLang="zh-TW" sz="2400" dirty="0">
                <a:solidFill>
                  <a:srgbClr val="FFFF00"/>
                </a:solidFill>
              </a:rPr>
              <a:t>「便利生活」</a:t>
            </a:r>
            <a:r>
              <a:rPr lang="zh-TW" altLang="zh-TW" sz="2400" dirty="0">
                <a:solidFill>
                  <a:schemeClr val="bg1"/>
                </a:solidFill>
              </a:rPr>
              <a:t>；最後，這樣的功效不但利己而且利人，可以讓世界看到有這樣的一股力量正在幫助大家趨吉避凶、</a:t>
            </a:r>
            <a:r>
              <a:rPr lang="zh-TW" altLang="en-US" sz="2400" dirty="0">
                <a:solidFill>
                  <a:schemeClr val="bg1"/>
                </a:solidFill>
              </a:rPr>
              <a:t>而這股力量就是來自台灣</a:t>
            </a:r>
            <a:r>
              <a:rPr lang="zh-TW" altLang="zh-TW" sz="2400" dirty="0">
                <a:solidFill>
                  <a:schemeClr val="bg1"/>
                </a:solidFill>
              </a:rPr>
              <a:t>，即</a:t>
            </a:r>
            <a:r>
              <a:rPr lang="zh-TW" altLang="zh-TW" sz="2400" dirty="0">
                <a:solidFill>
                  <a:srgbClr val="FFFF00"/>
                </a:solidFill>
              </a:rPr>
              <a:t>「看見台灣」</a:t>
            </a:r>
            <a:r>
              <a:rPr lang="zh-TW" altLang="zh-TW" sz="2400" dirty="0">
                <a:solidFill>
                  <a:schemeClr val="bg1"/>
                </a:solidFill>
              </a:rPr>
              <a:t>。</a:t>
            </a:r>
          </a:p>
        </p:txBody>
      </p:sp>
    </p:spTree>
    <p:extLst>
      <p:ext uri="{BB962C8B-B14F-4D97-AF65-F5344CB8AC3E}">
        <p14:creationId xmlns:p14="http://schemas.microsoft.com/office/powerpoint/2010/main" val="6704092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624222" y="2007993"/>
            <a:ext cx="7373150" cy="1685735"/>
            <a:chOff x="624222" y="2007993"/>
            <a:chExt cx="7373150" cy="1685735"/>
          </a:xfrm>
        </p:grpSpPr>
        <p:sp>
          <p:nvSpPr>
            <p:cNvPr id="9" name="PA_矩形 6"/>
            <p:cNvSpPr/>
            <p:nvPr>
              <p:custDataLst>
                <p:tags r:id="rId1"/>
              </p:custDataLst>
            </p:nvPr>
          </p:nvSpPr>
          <p:spPr>
            <a:xfrm rot="2700000">
              <a:off x="4245793" y="3520948"/>
              <a:ext cx="172780" cy="1727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cs typeface="+mn-ea"/>
                <a:sym typeface="+mn-lt"/>
              </a:endParaRPr>
            </a:p>
          </p:txBody>
        </p:sp>
        <p:cxnSp>
          <p:nvCxnSpPr>
            <p:cNvPr id="10" name="PA_直接连接符 8"/>
            <p:cNvCxnSpPr/>
            <p:nvPr>
              <p:custDataLst>
                <p:tags r:id="rId2"/>
              </p:custDataLst>
            </p:nvPr>
          </p:nvCxnSpPr>
          <p:spPr>
            <a:xfrm flipH="1">
              <a:off x="2726971" y="3607338"/>
              <a:ext cx="1367849" cy="0"/>
            </a:xfrm>
            <a:prstGeom prst="line">
              <a:avLst/>
            </a:prstGeom>
            <a:solidFill>
              <a:schemeClr val="bg1"/>
            </a:solidFill>
            <a:ln>
              <a:gradFill flip="none" rotWithShape="1">
                <a:gsLst>
                  <a:gs pos="0">
                    <a:schemeClr val="accent1">
                      <a:lumMod val="5000"/>
                      <a:lumOff val="95000"/>
                    </a:schemeClr>
                  </a:gs>
                  <a:gs pos="100000">
                    <a:schemeClr val="bg1">
                      <a:alpha val="0"/>
                    </a:schemeClr>
                  </a:gs>
                </a:gsLst>
                <a:lin ang="0" scaled="1"/>
                <a:tileRect/>
              </a:gradFill>
            </a:ln>
          </p:spPr>
          <p:style>
            <a:lnRef idx="1">
              <a:schemeClr val="accent1"/>
            </a:lnRef>
            <a:fillRef idx="0">
              <a:schemeClr val="accent1"/>
            </a:fillRef>
            <a:effectRef idx="0">
              <a:schemeClr val="accent1"/>
            </a:effectRef>
            <a:fontRef idx="minor">
              <a:schemeClr val="tx1"/>
            </a:fontRef>
          </p:style>
        </p:cxnSp>
        <p:cxnSp>
          <p:nvCxnSpPr>
            <p:cNvPr id="11" name="PA_直接连接符 9"/>
            <p:cNvCxnSpPr/>
            <p:nvPr>
              <p:custDataLst>
                <p:tags r:id="rId3"/>
              </p:custDataLst>
            </p:nvPr>
          </p:nvCxnSpPr>
          <p:spPr>
            <a:xfrm flipH="1">
              <a:off x="4584367" y="3607338"/>
              <a:ext cx="1310256" cy="0"/>
            </a:xfrm>
            <a:prstGeom prst="line">
              <a:avLst/>
            </a:prstGeom>
            <a:solidFill>
              <a:schemeClr val="bg1"/>
            </a:solidFill>
            <a:ln>
              <a:gradFill flip="none" rotWithShape="1">
                <a:gsLst>
                  <a:gs pos="100000">
                    <a:schemeClr val="accent1">
                      <a:lumMod val="5000"/>
                      <a:lumOff val="95000"/>
                    </a:schemeClr>
                  </a:gs>
                  <a:gs pos="0">
                    <a:schemeClr val="bg1">
                      <a:alpha val="0"/>
                    </a:schemeClr>
                  </a:gs>
                </a:gsLst>
                <a:lin ang="0" scaled="1"/>
                <a:tileRect/>
              </a:gradFill>
            </a:ln>
          </p:spPr>
          <p:style>
            <a:lnRef idx="1">
              <a:schemeClr val="accent1"/>
            </a:lnRef>
            <a:fillRef idx="0">
              <a:schemeClr val="accent1"/>
            </a:fillRef>
            <a:effectRef idx="0">
              <a:schemeClr val="accent1"/>
            </a:effectRef>
            <a:fontRef idx="minor">
              <a:schemeClr val="tx1"/>
            </a:fontRef>
          </p:style>
        </p:cxnSp>
        <p:sp>
          <p:nvSpPr>
            <p:cNvPr id="12" name="文本框 11"/>
            <p:cNvSpPr txBox="1"/>
            <p:nvPr/>
          </p:nvSpPr>
          <p:spPr>
            <a:xfrm>
              <a:off x="624222" y="2403143"/>
              <a:ext cx="7373150" cy="1015663"/>
            </a:xfrm>
            <a:prstGeom prst="rect">
              <a:avLst/>
            </a:prstGeom>
            <a:noFill/>
          </p:spPr>
          <p:txBody>
            <a:bodyPr wrap="square" rtlCol="0">
              <a:spAutoFit/>
              <a:scene3d>
                <a:camera prst="orthographicFront"/>
                <a:lightRig rig="threePt" dir="t"/>
              </a:scene3d>
              <a:sp3d contourW="12700"/>
            </a:bodyPr>
            <a:lstStyle/>
            <a:p>
              <a:pPr lvl="0" algn="ctr">
                <a:defRPr/>
              </a:pPr>
              <a:r>
                <a:rPr lang="zh-TW" altLang="en-US" sz="6000" spc="100" dirty="0">
                  <a:solidFill>
                    <a:prstClr val="white"/>
                  </a:solidFill>
                  <a:effectLst>
                    <a:outerShdw blurRad="88900" dist="50800" dir="2700000" algn="tl" rotWithShape="0">
                      <a:prstClr val="black">
                        <a:alpha val="65000"/>
                      </a:prstClr>
                    </a:outerShdw>
                  </a:effectLst>
                  <a:cs typeface="+mn-ea"/>
                  <a:sym typeface="+mn-lt"/>
                </a:rPr>
                <a:t>致謝</a:t>
              </a:r>
              <a:endParaRPr kumimoji="0" lang="zh-CN" altLang="en-US" sz="6000" b="0" i="0" u="none" strike="noStrike" kern="1200" cap="none" spc="100" normalizeH="0" baseline="0" noProof="0" dirty="0">
                <a:ln>
                  <a:noFill/>
                </a:ln>
                <a:solidFill>
                  <a:prstClr val="white"/>
                </a:solidFill>
                <a:effectLst>
                  <a:outerShdw blurRad="88900" dist="50800" dir="2700000" algn="tl" rotWithShape="0">
                    <a:prstClr val="black">
                      <a:alpha val="65000"/>
                    </a:prstClr>
                  </a:outerShdw>
                </a:effectLst>
                <a:uLnTx/>
                <a:uFillTx/>
                <a:cs typeface="+mn-ea"/>
                <a:sym typeface="+mn-lt"/>
              </a:endParaRPr>
            </a:p>
          </p:txBody>
        </p:sp>
        <p:sp>
          <p:nvSpPr>
            <p:cNvPr id="13" name="文本框 12"/>
            <p:cNvSpPr txBox="1"/>
            <p:nvPr/>
          </p:nvSpPr>
          <p:spPr>
            <a:xfrm>
              <a:off x="2796761" y="2007993"/>
              <a:ext cx="3028072" cy="400110"/>
            </a:xfrm>
            <a:prstGeom prst="rect">
              <a:avLst/>
            </a:prstGeom>
            <a:noFill/>
          </p:spPr>
          <p:txBody>
            <a:bodyPr wrap="squar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cs typeface="+mn-ea"/>
                <a:sym typeface="+mn-lt"/>
              </a:endParaRPr>
            </a:p>
          </p:txBody>
        </p:sp>
      </p:grpSp>
    </p:spTree>
    <p:extLst>
      <p:ext uri="{BB962C8B-B14F-4D97-AF65-F5344CB8AC3E}">
        <p14:creationId xmlns:p14="http://schemas.microsoft.com/office/powerpoint/2010/main" val="18429776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687070"/>
            <a:ext cx="12192965" cy="694056"/>
            <a:chOff x="0" y="623570"/>
            <a:chExt cx="12192965" cy="694056"/>
          </a:xfrm>
        </p:grpSpPr>
        <p:cxnSp>
          <p:nvCxnSpPr>
            <p:cNvPr id="3" name="直接连接符 2"/>
            <p:cNvCxnSpPr/>
            <p:nvPr/>
          </p:nvCxnSpPr>
          <p:spPr>
            <a:xfrm>
              <a:off x="0" y="1016000"/>
              <a:ext cx="101473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flipH="1">
              <a:off x="10147300" y="723900"/>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10330906" y="723900"/>
              <a:ext cx="134257" cy="5445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flipH="1">
              <a:off x="10465163" y="976313"/>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10648769" y="976313"/>
              <a:ext cx="75967" cy="3413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flipH="1">
              <a:off x="10724736" y="632460"/>
              <a:ext cx="194738" cy="67564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10919474" y="623570"/>
              <a:ext cx="87099" cy="39243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11004965" y="1016000"/>
              <a:ext cx="11880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grpSp>
      <p:grpSp>
        <p:nvGrpSpPr>
          <p:cNvPr id="11" name="组合 10"/>
          <p:cNvGrpSpPr/>
          <p:nvPr/>
        </p:nvGrpSpPr>
        <p:grpSpPr>
          <a:xfrm>
            <a:off x="625262" y="302189"/>
            <a:ext cx="3975100" cy="656661"/>
            <a:chOff x="7192010" y="1640849"/>
            <a:chExt cx="3975100" cy="656661"/>
          </a:xfrm>
        </p:grpSpPr>
        <p:sp>
          <p:nvSpPr>
            <p:cNvPr id="12" name="文本框 11"/>
            <p:cNvSpPr txBox="1"/>
            <p:nvPr/>
          </p:nvSpPr>
          <p:spPr>
            <a:xfrm>
              <a:off x="7192010" y="1640849"/>
              <a:ext cx="3543300" cy="523220"/>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TW" altLang="en-US" sz="2800" b="0" i="0" u="none" strike="noStrike" kern="1200" cap="none" spc="0" normalizeH="0" baseline="0" noProof="0" dirty="0">
                  <a:ln>
                    <a:noFill/>
                  </a:ln>
                  <a:solidFill>
                    <a:prstClr val="white"/>
                  </a:solidFill>
                  <a:effectLst/>
                  <a:uLnTx/>
                  <a:uFillTx/>
                  <a:cs typeface="+mn-ea"/>
                  <a:sym typeface="+mn-lt"/>
                </a:rPr>
                <a:t>目錄</a:t>
              </a:r>
              <a:endParaRPr kumimoji="0" lang="zh-CN" altLang="en-US" sz="2800" b="0" i="0" u="none" strike="noStrike" kern="1200" cap="none" spc="0" normalizeH="0" baseline="0" noProof="0" dirty="0">
                <a:ln>
                  <a:noFill/>
                </a:ln>
                <a:solidFill>
                  <a:prstClr val="white"/>
                </a:solidFill>
                <a:effectLst/>
                <a:uLnTx/>
                <a:uFillTx/>
                <a:cs typeface="+mn-ea"/>
                <a:sym typeface="+mn-lt"/>
              </a:endParaRPr>
            </a:p>
          </p:txBody>
        </p:sp>
        <p:sp>
          <p:nvSpPr>
            <p:cNvPr id="13" name="文本框 12"/>
            <p:cNvSpPr txBox="1"/>
            <p:nvPr/>
          </p:nvSpPr>
          <p:spPr>
            <a:xfrm>
              <a:off x="7192010" y="2026795"/>
              <a:ext cx="3975100" cy="270715"/>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14000"/>
                </a:lnSpc>
                <a:spcBef>
                  <a:spcPts val="0"/>
                </a:spcBef>
                <a:spcAft>
                  <a:spcPts val="0"/>
                </a:spcAft>
                <a:buClrTx/>
                <a:buSzTx/>
                <a:buFontTx/>
                <a:buNone/>
                <a:tabLst/>
                <a:defRPr/>
              </a:pPr>
              <a:r>
                <a:rPr kumimoji="0" lang="en-US" altLang="zh-CN" sz="1100" b="0" i="0" u="none" strike="noStrike" kern="1200" cap="none" spc="0" normalizeH="0" baseline="0" noProof="0" dirty="0">
                  <a:ln>
                    <a:noFill/>
                  </a:ln>
                  <a:solidFill>
                    <a:prstClr val="white"/>
                  </a:solidFill>
                  <a:effectLst/>
                  <a:uLnTx/>
                  <a:uFillTx/>
                  <a:cs typeface="+mn-ea"/>
                  <a:sym typeface="+mn-lt"/>
                </a:rPr>
                <a:t>CONTENTS</a:t>
              </a:r>
            </a:p>
          </p:txBody>
        </p:sp>
      </p:grpSp>
      <p:sp>
        <p:nvSpPr>
          <p:cNvPr id="16" name="椭圆 30"/>
          <p:cNvSpPr/>
          <p:nvPr>
            <p:custDataLst>
              <p:tags r:id="rId1"/>
            </p:custDataLst>
          </p:nvPr>
        </p:nvSpPr>
        <p:spPr>
          <a:xfrm rot="1069622">
            <a:off x="3308461" y="1589426"/>
            <a:ext cx="2978614" cy="3836965"/>
          </a:xfrm>
          <a:custGeom>
            <a:avLst/>
            <a:gdLst/>
            <a:ahLst/>
            <a:cxnLst/>
            <a:rect l="l" t="t" r="r" b="b"/>
            <a:pathLst>
              <a:path w="3436648" h="3744044">
                <a:moveTo>
                  <a:pt x="1564626" y="0"/>
                </a:moveTo>
                <a:cubicBezTo>
                  <a:pt x="2598515" y="0"/>
                  <a:pt x="3436648" y="838133"/>
                  <a:pt x="3436648" y="1872022"/>
                </a:cubicBezTo>
                <a:cubicBezTo>
                  <a:pt x="3436648" y="2905911"/>
                  <a:pt x="2598515" y="3744044"/>
                  <a:pt x="1564626" y="3744044"/>
                </a:cubicBezTo>
                <a:cubicBezTo>
                  <a:pt x="1382192" y="3744044"/>
                  <a:pt x="1205852" y="3717948"/>
                  <a:pt x="1039512" y="3667999"/>
                </a:cubicBezTo>
                <a:cubicBezTo>
                  <a:pt x="1150762" y="3690559"/>
                  <a:pt x="1265885" y="3702108"/>
                  <a:pt x="1383706" y="3702108"/>
                </a:cubicBezTo>
                <a:cubicBezTo>
                  <a:pt x="2358045" y="3702108"/>
                  <a:pt x="3147902" y="2912251"/>
                  <a:pt x="3147902" y="1937912"/>
                </a:cubicBezTo>
                <a:cubicBezTo>
                  <a:pt x="3147902" y="963573"/>
                  <a:pt x="2358045" y="173716"/>
                  <a:pt x="1383706" y="173716"/>
                </a:cubicBezTo>
                <a:cubicBezTo>
                  <a:pt x="822226" y="173716"/>
                  <a:pt x="322009" y="436016"/>
                  <a:pt x="0" y="845630"/>
                </a:cubicBezTo>
                <a:cubicBezTo>
                  <a:pt x="333766" y="336060"/>
                  <a:pt x="909951" y="0"/>
                  <a:pt x="1564626" y="0"/>
                </a:cubicBezTo>
                <a:close/>
              </a:path>
            </a:pathLst>
          </a:custGeom>
          <a:solidFill>
            <a:srgbClr val="FCFCFC">
              <a:alpha val="34117"/>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dirty="0">
              <a:solidFill>
                <a:schemeClr val="tx1"/>
              </a:solidFill>
              <a:cs typeface="+mn-ea"/>
              <a:sym typeface="+mn-lt"/>
            </a:endParaRPr>
          </a:p>
        </p:txBody>
      </p:sp>
      <p:sp>
        <p:nvSpPr>
          <p:cNvPr id="19" name="椭圆 30"/>
          <p:cNvSpPr/>
          <p:nvPr>
            <p:custDataLst>
              <p:tags r:id="rId2"/>
            </p:custDataLst>
          </p:nvPr>
        </p:nvSpPr>
        <p:spPr>
          <a:xfrm rot="20530378" flipH="1">
            <a:off x="6114262" y="2154544"/>
            <a:ext cx="2980482" cy="3744989"/>
          </a:xfrm>
          <a:custGeom>
            <a:avLst/>
            <a:gdLst/>
            <a:ahLst/>
            <a:cxnLst/>
            <a:rect l="l" t="t" r="r" b="b"/>
            <a:pathLst>
              <a:path w="3436648" h="3744044">
                <a:moveTo>
                  <a:pt x="1564626" y="0"/>
                </a:moveTo>
                <a:cubicBezTo>
                  <a:pt x="2598515" y="0"/>
                  <a:pt x="3436648" y="838133"/>
                  <a:pt x="3436648" y="1872022"/>
                </a:cubicBezTo>
                <a:cubicBezTo>
                  <a:pt x="3436648" y="2905911"/>
                  <a:pt x="2598515" y="3744044"/>
                  <a:pt x="1564626" y="3744044"/>
                </a:cubicBezTo>
                <a:cubicBezTo>
                  <a:pt x="1382192" y="3744044"/>
                  <a:pt x="1205852" y="3717948"/>
                  <a:pt x="1039512" y="3667999"/>
                </a:cubicBezTo>
                <a:cubicBezTo>
                  <a:pt x="1150762" y="3690559"/>
                  <a:pt x="1265885" y="3702108"/>
                  <a:pt x="1383706" y="3702108"/>
                </a:cubicBezTo>
                <a:cubicBezTo>
                  <a:pt x="2358045" y="3702108"/>
                  <a:pt x="3147902" y="2912251"/>
                  <a:pt x="3147902" y="1937912"/>
                </a:cubicBezTo>
                <a:cubicBezTo>
                  <a:pt x="3147902" y="963573"/>
                  <a:pt x="2358045" y="173716"/>
                  <a:pt x="1383706" y="173716"/>
                </a:cubicBezTo>
                <a:cubicBezTo>
                  <a:pt x="822226" y="173716"/>
                  <a:pt x="322009" y="436016"/>
                  <a:pt x="0" y="845630"/>
                </a:cubicBezTo>
                <a:cubicBezTo>
                  <a:pt x="333766" y="336060"/>
                  <a:pt x="909951" y="0"/>
                  <a:pt x="1564626" y="0"/>
                </a:cubicBezTo>
                <a:close/>
              </a:path>
            </a:pathLst>
          </a:custGeom>
          <a:solidFill>
            <a:srgbClr val="FCFCFC">
              <a:alpha val="34117"/>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dirty="0">
              <a:solidFill>
                <a:schemeClr val="tx1"/>
              </a:solidFill>
              <a:cs typeface="+mn-ea"/>
              <a:sym typeface="+mn-lt"/>
            </a:endParaRPr>
          </a:p>
        </p:txBody>
      </p:sp>
      <p:grpSp>
        <p:nvGrpSpPr>
          <p:cNvPr id="29" name="组合 28"/>
          <p:cNvGrpSpPr/>
          <p:nvPr/>
        </p:nvGrpSpPr>
        <p:grpSpPr>
          <a:xfrm>
            <a:off x="1006651" y="2243498"/>
            <a:ext cx="4379222" cy="646145"/>
            <a:chOff x="947102" y="4002254"/>
            <a:chExt cx="4379222" cy="646145"/>
          </a:xfrm>
        </p:grpSpPr>
        <p:sp>
          <p:nvSpPr>
            <p:cNvPr id="15" name="圆角矩形 14"/>
            <p:cNvSpPr/>
            <p:nvPr>
              <p:custDataLst>
                <p:tags r:id="rId9"/>
              </p:custDataLst>
            </p:nvPr>
          </p:nvSpPr>
          <p:spPr>
            <a:xfrm>
              <a:off x="1184274" y="4079564"/>
              <a:ext cx="4142050" cy="478072"/>
            </a:xfrm>
            <a:prstGeom prst="roundRect">
              <a:avLst>
                <a:gd name="adj" fmla="val 50000"/>
              </a:avLst>
            </a:prstGeom>
            <a:solidFill>
              <a:srgbClr val="FCFCFC">
                <a:alpha val="34117"/>
              </a:srgbClr>
            </a:solidFill>
            <a:ln w="12700" cap="flat" cmpd="sng">
              <a:solidFill>
                <a:schemeClr val="bg1">
                  <a:alpha val="70000"/>
                </a:schemeClr>
              </a:solidFill>
              <a:bevel/>
              <a:headEnd/>
              <a:tailEnd/>
            </a:ln>
          </p:spPr>
          <p:txBody>
            <a:bodyPr anchor="ctr"/>
            <a:lstStyle/>
            <a:p>
              <a:endParaRPr lang="zh-CN" altLang="en-US" dirty="0">
                <a:solidFill>
                  <a:schemeClr val="tx1"/>
                </a:solidFill>
                <a:cs typeface="+mn-ea"/>
                <a:sym typeface="+mn-lt"/>
              </a:endParaRPr>
            </a:p>
          </p:txBody>
        </p:sp>
        <p:sp>
          <p:nvSpPr>
            <p:cNvPr id="18" name="椭圆 17"/>
            <p:cNvSpPr/>
            <p:nvPr>
              <p:custDataLst>
                <p:tags r:id="rId10"/>
              </p:custDataLst>
            </p:nvPr>
          </p:nvSpPr>
          <p:spPr>
            <a:xfrm>
              <a:off x="4680179" y="4002254"/>
              <a:ext cx="646145" cy="646145"/>
            </a:xfrm>
            <a:prstGeom prst="ellipse">
              <a:avLst/>
            </a:prstGeom>
            <a:solidFill>
              <a:schemeClr val="bg1">
                <a:alpha val="85000"/>
              </a:schemeClr>
            </a:solidFill>
            <a:ln w="28575">
              <a:solidFill>
                <a:schemeClr val="bg1"/>
              </a:solidFill>
            </a:ln>
          </p:spPr>
          <p:txBody>
            <a:bodyPr anchor="ctr"/>
            <a:lstStyle/>
            <a:p>
              <a:pPr algn="ctr"/>
              <a:r>
                <a:rPr lang="en-US" altLang="zh-TW" dirty="0">
                  <a:cs typeface="+mn-ea"/>
                  <a:sym typeface="+mn-lt"/>
                </a:rPr>
                <a:t>1</a:t>
              </a:r>
            </a:p>
          </p:txBody>
        </p:sp>
        <p:sp>
          <p:nvSpPr>
            <p:cNvPr id="25" name="文本框 24"/>
            <p:cNvSpPr txBox="1"/>
            <p:nvPr/>
          </p:nvSpPr>
          <p:spPr>
            <a:xfrm>
              <a:off x="947102" y="4095971"/>
              <a:ext cx="4171462" cy="461665"/>
            </a:xfrm>
            <a:prstGeom prst="rect">
              <a:avLst/>
            </a:prstGeom>
            <a:noFill/>
          </p:spPr>
          <p:txBody>
            <a:bodyPr wrap="squar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TW" altLang="en-US" sz="2400" b="0" i="0" u="none" strike="noStrike" kern="1200" cap="none" spc="0" normalizeH="0" baseline="0" noProof="0" dirty="0">
                  <a:ln>
                    <a:noFill/>
                  </a:ln>
                  <a:solidFill>
                    <a:prstClr val="white"/>
                  </a:solidFill>
                  <a:effectLst/>
                  <a:uLnTx/>
                  <a:uFillTx/>
                  <a:cs typeface="+mn-ea"/>
                  <a:sym typeface="+mn-lt"/>
                </a:rPr>
                <a:t>動機與目的</a:t>
              </a:r>
              <a:endParaRPr kumimoji="0" lang="zh-CN" altLang="en-US" sz="2400" b="0" i="0" u="none" strike="noStrike" kern="1200" cap="none" spc="0" normalizeH="0" baseline="0" noProof="0" dirty="0">
                <a:ln>
                  <a:noFill/>
                </a:ln>
                <a:solidFill>
                  <a:prstClr val="white"/>
                </a:solidFill>
                <a:effectLst/>
                <a:uLnTx/>
                <a:uFillTx/>
                <a:cs typeface="+mn-ea"/>
                <a:sym typeface="+mn-lt"/>
              </a:endParaRPr>
            </a:p>
          </p:txBody>
        </p:sp>
      </p:grpSp>
      <p:grpSp>
        <p:nvGrpSpPr>
          <p:cNvPr id="31" name="组合 30"/>
          <p:cNvGrpSpPr/>
          <p:nvPr/>
        </p:nvGrpSpPr>
        <p:grpSpPr>
          <a:xfrm>
            <a:off x="1229117" y="3741034"/>
            <a:ext cx="4171462" cy="644278"/>
            <a:chOff x="6859048" y="3005024"/>
            <a:chExt cx="4171462" cy="644278"/>
          </a:xfrm>
        </p:grpSpPr>
        <p:sp>
          <p:nvSpPr>
            <p:cNvPr id="20" name="圆角矩形 19"/>
            <p:cNvSpPr/>
            <p:nvPr>
              <p:custDataLst>
                <p:tags r:id="rId7"/>
              </p:custDataLst>
            </p:nvPr>
          </p:nvSpPr>
          <p:spPr>
            <a:xfrm>
              <a:off x="6904337" y="3080467"/>
              <a:ext cx="4106564" cy="478072"/>
            </a:xfrm>
            <a:prstGeom prst="roundRect">
              <a:avLst>
                <a:gd name="adj" fmla="val 50000"/>
              </a:avLst>
            </a:prstGeom>
            <a:solidFill>
              <a:srgbClr val="FCFCFC">
                <a:alpha val="34117"/>
              </a:srgbClr>
            </a:solidFill>
            <a:ln w="12700" cap="flat" cmpd="sng">
              <a:solidFill>
                <a:schemeClr val="bg1">
                  <a:alpha val="70000"/>
                </a:schemeClr>
              </a:solidFill>
              <a:bevel/>
              <a:headEnd/>
              <a:tailEnd/>
            </a:ln>
          </p:spPr>
          <p:txBody>
            <a:bodyPr anchor="ctr"/>
            <a:lstStyle/>
            <a:p>
              <a:endParaRPr lang="zh-CN" altLang="en-US" dirty="0">
                <a:solidFill>
                  <a:schemeClr val="tx1"/>
                </a:solidFill>
                <a:cs typeface="+mn-ea"/>
                <a:sym typeface="+mn-lt"/>
              </a:endParaRPr>
            </a:p>
          </p:txBody>
        </p:sp>
        <p:sp>
          <p:nvSpPr>
            <p:cNvPr id="21" name="椭圆 20"/>
            <p:cNvSpPr/>
            <p:nvPr>
              <p:custDataLst>
                <p:tags r:id="rId8"/>
              </p:custDataLst>
            </p:nvPr>
          </p:nvSpPr>
          <p:spPr>
            <a:xfrm>
              <a:off x="10376743" y="3005024"/>
              <a:ext cx="644277" cy="644278"/>
            </a:xfrm>
            <a:prstGeom prst="ellipse">
              <a:avLst/>
            </a:prstGeom>
            <a:solidFill>
              <a:schemeClr val="bg1">
                <a:alpha val="85000"/>
              </a:schemeClr>
            </a:solidFill>
            <a:ln w="28575">
              <a:solidFill>
                <a:schemeClr val="bg1"/>
              </a:solidFill>
            </a:ln>
          </p:spPr>
          <p:txBody>
            <a:bodyPr anchor="ctr"/>
            <a:lstStyle/>
            <a:p>
              <a:pPr algn="ctr"/>
              <a:r>
                <a:rPr lang="en-US" altLang="zh-TW" dirty="0">
                  <a:cs typeface="+mn-ea"/>
                  <a:sym typeface="+mn-lt"/>
                </a:rPr>
                <a:t>2</a:t>
              </a:r>
            </a:p>
          </p:txBody>
        </p:sp>
        <p:sp>
          <p:nvSpPr>
            <p:cNvPr id="26" name="文本框 25"/>
            <p:cNvSpPr txBox="1"/>
            <p:nvPr/>
          </p:nvSpPr>
          <p:spPr>
            <a:xfrm>
              <a:off x="6859048" y="3108403"/>
              <a:ext cx="4171462" cy="461665"/>
            </a:xfrm>
            <a:prstGeom prst="rect">
              <a:avLst/>
            </a:prstGeom>
            <a:noFill/>
          </p:spPr>
          <p:txBody>
            <a:bodyPr wrap="squar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TW" altLang="en-US" sz="2400" b="0" i="0" u="none" strike="noStrike" kern="1200" cap="none" spc="0" normalizeH="0" baseline="0" noProof="0" dirty="0">
                  <a:ln>
                    <a:noFill/>
                  </a:ln>
                  <a:solidFill>
                    <a:prstClr val="white"/>
                  </a:solidFill>
                  <a:effectLst/>
                  <a:uLnTx/>
                  <a:uFillTx/>
                  <a:cs typeface="+mn-ea"/>
                  <a:sym typeface="+mn-lt"/>
                </a:rPr>
                <a:t>概念與技術</a:t>
              </a:r>
              <a:endParaRPr kumimoji="0" lang="zh-CN" altLang="en-US" sz="2400" b="0" i="0" u="none" strike="noStrike" kern="1200" cap="none" spc="0" normalizeH="0" baseline="0" noProof="0" dirty="0">
                <a:ln>
                  <a:noFill/>
                </a:ln>
                <a:solidFill>
                  <a:prstClr val="white"/>
                </a:solidFill>
                <a:effectLst/>
                <a:uLnTx/>
                <a:uFillTx/>
                <a:cs typeface="+mn-ea"/>
                <a:sym typeface="+mn-lt"/>
              </a:endParaRPr>
            </a:p>
          </p:txBody>
        </p:sp>
      </p:grpSp>
      <p:grpSp>
        <p:nvGrpSpPr>
          <p:cNvPr id="30" name="组合 29"/>
          <p:cNvGrpSpPr/>
          <p:nvPr/>
        </p:nvGrpSpPr>
        <p:grpSpPr>
          <a:xfrm>
            <a:off x="7071140" y="2961502"/>
            <a:ext cx="4340562" cy="646145"/>
            <a:chOff x="6904336" y="4002254"/>
            <a:chExt cx="4340562" cy="646145"/>
          </a:xfrm>
        </p:grpSpPr>
        <p:sp>
          <p:nvSpPr>
            <p:cNvPr id="22" name="圆角矩形 21"/>
            <p:cNvSpPr/>
            <p:nvPr>
              <p:custDataLst>
                <p:tags r:id="rId5"/>
              </p:custDataLst>
            </p:nvPr>
          </p:nvSpPr>
          <p:spPr>
            <a:xfrm>
              <a:off x="6904337" y="4079564"/>
              <a:ext cx="4106564" cy="478072"/>
            </a:xfrm>
            <a:prstGeom prst="roundRect">
              <a:avLst>
                <a:gd name="adj" fmla="val 50000"/>
              </a:avLst>
            </a:prstGeom>
            <a:solidFill>
              <a:srgbClr val="FCFCFC">
                <a:alpha val="34117"/>
              </a:srgbClr>
            </a:solidFill>
            <a:ln w="12700" cap="flat" cmpd="sng">
              <a:solidFill>
                <a:schemeClr val="bg1">
                  <a:alpha val="70000"/>
                </a:schemeClr>
              </a:solidFill>
              <a:bevel/>
              <a:headEnd/>
              <a:tailEnd/>
            </a:ln>
          </p:spPr>
          <p:txBody>
            <a:bodyPr anchor="ctr"/>
            <a:lstStyle/>
            <a:p>
              <a:endParaRPr lang="zh-CN" altLang="en-US" dirty="0">
                <a:solidFill>
                  <a:schemeClr val="tx1"/>
                </a:solidFill>
                <a:cs typeface="+mn-ea"/>
                <a:sym typeface="+mn-lt"/>
              </a:endParaRPr>
            </a:p>
          </p:txBody>
        </p:sp>
        <p:sp>
          <p:nvSpPr>
            <p:cNvPr id="23" name="椭圆 22"/>
            <p:cNvSpPr/>
            <p:nvPr>
              <p:custDataLst>
                <p:tags r:id="rId6"/>
              </p:custDataLst>
            </p:nvPr>
          </p:nvSpPr>
          <p:spPr>
            <a:xfrm>
              <a:off x="6904336" y="4002254"/>
              <a:ext cx="644277" cy="646145"/>
            </a:xfrm>
            <a:prstGeom prst="ellipse">
              <a:avLst/>
            </a:prstGeom>
            <a:solidFill>
              <a:schemeClr val="bg1">
                <a:alpha val="85000"/>
              </a:schemeClr>
            </a:solidFill>
            <a:ln w="28575">
              <a:solidFill>
                <a:schemeClr val="bg1"/>
              </a:solidFill>
            </a:ln>
          </p:spPr>
          <p:txBody>
            <a:bodyPr anchor="ctr"/>
            <a:lstStyle/>
            <a:p>
              <a:pPr algn="ctr"/>
              <a:r>
                <a:rPr lang="en-US" altLang="zh-TW" dirty="0">
                  <a:cs typeface="+mn-ea"/>
                  <a:sym typeface="+mn-lt"/>
                </a:rPr>
                <a:t>3</a:t>
              </a:r>
            </a:p>
          </p:txBody>
        </p:sp>
        <p:sp>
          <p:nvSpPr>
            <p:cNvPr id="27" name="文本框 26"/>
            <p:cNvSpPr txBox="1"/>
            <p:nvPr/>
          </p:nvSpPr>
          <p:spPr>
            <a:xfrm>
              <a:off x="7073436" y="4095971"/>
              <a:ext cx="4171462" cy="461665"/>
            </a:xfrm>
            <a:prstGeom prst="rect">
              <a:avLst/>
            </a:prstGeom>
            <a:noFill/>
          </p:spPr>
          <p:txBody>
            <a:bodyPr wrap="squar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TW" altLang="en-US" sz="2400" b="0" i="0" u="none" strike="noStrike" kern="1200" cap="none" spc="0" normalizeH="0" baseline="0" noProof="0" dirty="0">
                  <a:ln>
                    <a:noFill/>
                  </a:ln>
                  <a:solidFill>
                    <a:prstClr val="white"/>
                  </a:solidFill>
                  <a:effectLst/>
                  <a:uLnTx/>
                  <a:uFillTx/>
                  <a:cs typeface="+mn-ea"/>
                  <a:sym typeface="+mn-lt"/>
                </a:rPr>
                <a:t>可行性評估及商業策略</a:t>
              </a:r>
              <a:endParaRPr kumimoji="0" lang="zh-CN" altLang="en-US" sz="2400" b="0" i="0" u="none" strike="noStrike" kern="1200" cap="none" spc="0" normalizeH="0" baseline="0" noProof="0" dirty="0">
                <a:ln>
                  <a:noFill/>
                </a:ln>
                <a:solidFill>
                  <a:prstClr val="white"/>
                </a:solidFill>
                <a:effectLst/>
                <a:uLnTx/>
                <a:uFillTx/>
                <a:cs typeface="+mn-ea"/>
                <a:sym typeface="+mn-lt"/>
              </a:endParaRPr>
            </a:p>
          </p:txBody>
        </p:sp>
      </p:grpSp>
      <p:grpSp>
        <p:nvGrpSpPr>
          <p:cNvPr id="36" name="组合 29">
            <a:extLst>
              <a:ext uri="{FF2B5EF4-FFF2-40B4-BE49-F238E27FC236}">
                <a16:creationId xmlns:a16="http://schemas.microsoft.com/office/drawing/2014/main" id="{46EE55E6-3C01-4F3F-A256-E7657AB61472}"/>
              </a:ext>
            </a:extLst>
          </p:cNvPr>
          <p:cNvGrpSpPr/>
          <p:nvPr/>
        </p:nvGrpSpPr>
        <p:grpSpPr>
          <a:xfrm>
            <a:off x="7071140" y="4215050"/>
            <a:ext cx="4340562" cy="646145"/>
            <a:chOff x="6904336" y="4002254"/>
            <a:chExt cx="4340562" cy="646145"/>
          </a:xfrm>
        </p:grpSpPr>
        <p:sp>
          <p:nvSpPr>
            <p:cNvPr id="37" name="圆角矩形 21">
              <a:extLst>
                <a:ext uri="{FF2B5EF4-FFF2-40B4-BE49-F238E27FC236}">
                  <a16:creationId xmlns:a16="http://schemas.microsoft.com/office/drawing/2014/main" id="{BB7E5AB6-7B04-4A3C-B503-E0374A560BB0}"/>
                </a:ext>
              </a:extLst>
            </p:cNvPr>
            <p:cNvSpPr/>
            <p:nvPr>
              <p:custDataLst>
                <p:tags r:id="rId3"/>
              </p:custDataLst>
            </p:nvPr>
          </p:nvSpPr>
          <p:spPr>
            <a:xfrm>
              <a:off x="6904337" y="4079564"/>
              <a:ext cx="4106564" cy="478072"/>
            </a:xfrm>
            <a:prstGeom prst="roundRect">
              <a:avLst>
                <a:gd name="adj" fmla="val 50000"/>
              </a:avLst>
            </a:prstGeom>
            <a:solidFill>
              <a:srgbClr val="FCFCFC">
                <a:alpha val="34117"/>
              </a:srgbClr>
            </a:solidFill>
            <a:ln w="12700" cap="flat" cmpd="sng">
              <a:solidFill>
                <a:schemeClr val="bg1">
                  <a:alpha val="70000"/>
                </a:schemeClr>
              </a:solidFill>
              <a:bevel/>
              <a:headEnd/>
              <a:tailEnd/>
            </a:ln>
          </p:spPr>
          <p:txBody>
            <a:bodyPr anchor="ctr"/>
            <a:lstStyle/>
            <a:p>
              <a:endParaRPr lang="zh-CN" altLang="en-US" dirty="0">
                <a:solidFill>
                  <a:schemeClr val="tx1"/>
                </a:solidFill>
                <a:cs typeface="+mn-ea"/>
                <a:sym typeface="+mn-lt"/>
              </a:endParaRPr>
            </a:p>
          </p:txBody>
        </p:sp>
        <p:sp>
          <p:nvSpPr>
            <p:cNvPr id="38" name="椭圆 22">
              <a:extLst>
                <a:ext uri="{FF2B5EF4-FFF2-40B4-BE49-F238E27FC236}">
                  <a16:creationId xmlns:a16="http://schemas.microsoft.com/office/drawing/2014/main" id="{0DCD508C-B1A6-44DC-80D1-A6F489959824}"/>
                </a:ext>
              </a:extLst>
            </p:cNvPr>
            <p:cNvSpPr/>
            <p:nvPr>
              <p:custDataLst>
                <p:tags r:id="rId4"/>
              </p:custDataLst>
            </p:nvPr>
          </p:nvSpPr>
          <p:spPr>
            <a:xfrm>
              <a:off x="6904336" y="4002254"/>
              <a:ext cx="644277" cy="646145"/>
            </a:xfrm>
            <a:prstGeom prst="ellipse">
              <a:avLst/>
            </a:prstGeom>
            <a:solidFill>
              <a:schemeClr val="bg1">
                <a:alpha val="85000"/>
              </a:schemeClr>
            </a:solidFill>
            <a:ln w="28575">
              <a:solidFill>
                <a:schemeClr val="bg1"/>
              </a:solidFill>
            </a:ln>
          </p:spPr>
          <p:txBody>
            <a:bodyPr anchor="ctr"/>
            <a:lstStyle/>
            <a:p>
              <a:pPr algn="ctr"/>
              <a:r>
                <a:rPr lang="en-US" altLang="zh-CN" dirty="0">
                  <a:solidFill>
                    <a:schemeClr val="tx1"/>
                  </a:solidFill>
                  <a:cs typeface="+mn-ea"/>
                  <a:sym typeface="+mn-lt"/>
                </a:rPr>
                <a:t>4</a:t>
              </a:r>
            </a:p>
          </p:txBody>
        </p:sp>
        <p:sp>
          <p:nvSpPr>
            <p:cNvPr id="39" name="文本框 26">
              <a:extLst>
                <a:ext uri="{FF2B5EF4-FFF2-40B4-BE49-F238E27FC236}">
                  <a16:creationId xmlns:a16="http://schemas.microsoft.com/office/drawing/2014/main" id="{B2240DBE-387D-4D62-A105-5DFE848EFE3A}"/>
                </a:ext>
              </a:extLst>
            </p:cNvPr>
            <p:cNvSpPr txBox="1"/>
            <p:nvPr/>
          </p:nvSpPr>
          <p:spPr>
            <a:xfrm>
              <a:off x="7073436" y="4095971"/>
              <a:ext cx="4171462" cy="461665"/>
            </a:xfrm>
            <a:prstGeom prst="rect">
              <a:avLst/>
            </a:prstGeom>
            <a:noFill/>
          </p:spPr>
          <p:txBody>
            <a:bodyPr wrap="squar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TW" altLang="en-US" sz="2400" b="0" i="0" u="none" strike="noStrike" kern="1200" cap="none" spc="0" normalizeH="0" baseline="0" noProof="0" dirty="0">
                  <a:ln>
                    <a:noFill/>
                  </a:ln>
                  <a:solidFill>
                    <a:prstClr val="white"/>
                  </a:solidFill>
                  <a:effectLst/>
                  <a:uLnTx/>
                  <a:uFillTx/>
                  <a:cs typeface="+mn-ea"/>
                  <a:sym typeface="+mn-lt"/>
                </a:rPr>
                <a:t>結論與未來展望</a:t>
              </a:r>
              <a:endParaRPr kumimoji="0" lang="zh-CN" altLang="en-US" sz="2400" b="0" i="0" u="none" strike="noStrike" kern="1200" cap="none" spc="0" normalizeH="0" baseline="0" noProof="0" dirty="0">
                <a:ln>
                  <a:noFill/>
                </a:ln>
                <a:solidFill>
                  <a:prstClr val="white"/>
                </a:solidFill>
                <a:effectLst/>
                <a:uLnTx/>
                <a:uFillTx/>
                <a:cs typeface="+mn-ea"/>
                <a:sym typeface="+mn-lt"/>
              </a:endParaRPr>
            </a:p>
          </p:txBody>
        </p:sp>
      </p:grpSp>
    </p:spTree>
    <p:extLst>
      <p:ext uri="{BB962C8B-B14F-4D97-AF65-F5344CB8AC3E}">
        <p14:creationId xmlns:p14="http://schemas.microsoft.com/office/powerpoint/2010/main" val="31777822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1000" fill="hold"/>
                                        <p:tgtEl>
                                          <p:spTgt spid="16"/>
                                        </p:tgtEl>
                                        <p:attrNameLst>
                                          <p:attrName>ppt_w</p:attrName>
                                        </p:attrNameLst>
                                      </p:cBhvr>
                                      <p:tavLst>
                                        <p:tav tm="0">
                                          <p:val>
                                            <p:fltVal val="0"/>
                                          </p:val>
                                        </p:tav>
                                        <p:tav tm="100000">
                                          <p:val>
                                            <p:strVal val="#ppt_w"/>
                                          </p:val>
                                        </p:tav>
                                      </p:tavLst>
                                    </p:anim>
                                    <p:anim calcmode="lin" valueType="num">
                                      <p:cBhvr>
                                        <p:cTn id="8" dur="1000" fill="hold"/>
                                        <p:tgtEl>
                                          <p:spTgt spid="16"/>
                                        </p:tgtEl>
                                        <p:attrNameLst>
                                          <p:attrName>ppt_h</p:attrName>
                                        </p:attrNameLst>
                                      </p:cBhvr>
                                      <p:tavLst>
                                        <p:tav tm="0">
                                          <p:val>
                                            <p:fltVal val="0"/>
                                          </p:val>
                                        </p:tav>
                                        <p:tav tm="100000">
                                          <p:val>
                                            <p:strVal val="#ppt_h"/>
                                          </p:val>
                                        </p:tav>
                                      </p:tavLst>
                                    </p:anim>
                                    <p:anim calcmode="lin" valueType="num">
                                      <p:cBhvr>
                                        <p:cTn id="9" dur="1000" fill="hold"/>
                                        <p:tgtEl>
                                          <p:spTgt spid="16"/>
                                        </p:tgtEl>
                                        <p:attrNameLst>
                                          <p:attrName>style.rotation</p:attrName>
                                        </p:attrNameLst>
                                      </p:cBhvr>
                                      <p:tavLst>
                                        <p:tav tm="0">
                                          <p:val>
                                            <p:fltVal val="90"/>
                                          </p:val>
                                        </p:tav>
                                        <p:tav tm="100000">
                                          <p:val>
                                            <p:fltVal val="0"/>
                                          </p:val>
                                        </p:tav>
                                      </p:tavLst>
                                    </p:anim>
                                    <p:animEffect transition="in" filter="fade">
                                      <p:cBhvr>
                                        <p:cTn id="10" dur="1000"/>
                                        <p:tgtEl>
                                          <p:spTgt spid="16"/>
                                        </p:tgtEl>
                                      </p:cBhvr>
                                    </p:animEffect>
                                  </p:childTnLst>
                                </p:cTn>
                              </p:par>
                              <p:par>
                                <p:cTn id="11" presetID="31" presetClass="entr" presetSubtype="0" fill="hold" grpId="0" nodeType="withEffect">
                                  <p:stCondLst>
                                    <p:cond delay="0"/>
                                  </p:stCondLst>
                                  <p:childTnLst>
                                    <p:set>
                                      <p:cBhvr>
                                        <p:cTn id="12" dur="1" fill="hold">
                                          <p:stCondLst>
                                            <p:cond delay="0"/>
                                          </p:stCondLst>
                                        </p:cTn>
                                        <p:tgtEl>
                                          <p:spTgt spid="19"/>
                                        </p:tgtEl>
                                        <p:attrNameLst>
                                          <p:attrName>style.visibility</p:attrName>
                                        </p:attrNameLst>
                                      </p:cBhvr>
                                      <p:to>
                                        <p:strVal val="visible"/>
                                      </p:to>
                                    </p:set>
                                    <p:anim calcmode="lin" valueType="num">
                                      <p:cBhvr>
                                        <p:cTn id="13" dur="1000" fill="hold"/>
                                        <p:tgtEl>
                                          <p:spTgt spid="19"/>
                                        </p:tgtEl>
                                        <p:attrNameLst>
                                          <p:attrName>ppt_w</p:attrName>
                                        </p:attrNameLst>
                                      </p:cBhvr>
                                      <p:tavLst>
                                        <p:tav tm="0">
                                          <p:val>
                                            <p:fltVal val="0"/>
                                          </p:val>
                                        </p:tav>
                                        <p:tav tm="100000">
                                          <p:val>
                                            <p:strVal val="#ppt_w"/>
                                          </p:val>
                                        </p:tav>
                                      </p:tavLst>
                                    </p:anim>
                                    <p:anim calcmode="lin" valueType="num">
                                      <p:cBhvr>
                                        <p:cTn id="14" dur="1000" fill="hold"/>
                                        <p:tgtEl>
                                          <p:spTgt spid="19"/>
                                        </p:tgtEl>
                                        <p:attrNameLst>
                                          <p:attrName>ppt_h</p:attrName>
                                        </p:attrNameLst>
                                      </p:cBhvr>
                                      <p:tavLst>
                                        <p:tav tm="0">
                                          <p:val>
                                            <p:fltVal val="0"/>
                                          </p:val>
                                        </p:tav>
                                        <p:tav tm="100000">
                                          <p:val>
                                            <p:strVal val="#ppt_h"/>
                                          </p:val>
                                        </p:tav>
                                      </p:tavLst>
                                    </p:anim>
                                    <p:anim calcmode="lin" valueType="num">
                                      <p:cBhvr>
                                        <p:cTn id="15" dur="1000" fill="hold"/>
                                        <p:tgtEl>
                                          <p:spTgt spid="19"/>
                                        </p:tgtEl>
                                        <p:attrNameLst>
                                          <p:attrName>style.rotation</p:attrName>
                                        </p:attrNameLst>
                                      </p:cBhvr>
                                      <p:tavLst>
                                        <p:tav tm="0">
                                          <p:val>
                                            <p:fltVal val="90"/>
                                          </p:val>
                                        </p:tav>
                                        <p:tav tm="100000">
                                          <p:val>
                                            <p:fltVal val="0"/>
                                          </p:val>
                                        </p:tav>
                                      </p:tavLst>
                                    </p:anim>
                                    <p:animEffect transition="in" filter="fade">
                                      <p:cBhvr>
                                        <p:cTn id="16" dur="1000"/>
                                        <p:tgtEl>
                                          <p:spTgt spid="19"/>
                                        </p:tgtEl>
                                      </p:cBhvr>
                                    </p:animEffect>
                                  </p:childTnLst>
                                </p:cTn>
                              </p:par>
                            </p:childTnLst>
                          </p:cTn>
                        </p:par>
                        <p:par>
                          <p:cTn id="17" fill="hold">
                            <p:stCondLst>
                              <p:cond delay="1000"/>
                            </p:stCondLst>
                            <p:childTnLst>
                              <p:par>
                                <p:cTn id="18" presetID="12" presetClass="entr" presetSubtype="2" fill="hold" nodeType="afterEffect">
                                  <p:stCondLst>
                                    <p:cond delay="0"/>
                                  </p:stCondLst>
                                  <p:childTnLst>
                                    <p:set>
                                      <p:cBhvr>
                                        <p:cTn id="19" dur="1" fill="hold">
                                          <p:stCondLst>
                                            <p:cond delay="0"/>
                                          </p:stCondLst>
                                        </p:cTn>
                                        <p:tgtEl>
                                          <p:spTgt spid="29"/>
                                        </p:tgtEl>
                                        <p:attrNameLst>
                                          <p:attrName>style.visibility</p:attrName>
                                        </p:attrNameLst>
                                      </p:cBhvr>
                                      <p:to>
                                        <p:strVal val="visible"/>
                                      </p:to>
                                    </p:set>
                                    <p:anim calcmode="lin" valueType="num">
                                      <p:cBhvr additive="base">
                                        <p:cTn id="20" dur="500"/>
                                        <p:tgtEl>
                                          <p:spTgt spid="29"/>
                                        </p:tgtEl>
                                        <p:attrNameLst>
                                          <p:attrName>ppt_x</p:attrName>
                                        </p:attrNameLst>
                                      </p:cBhvr>
                                      <p:tavLst>
                                        <p:tav tm="0">
                                          <p:val>
                                            <p:strVal val="#ppt_x+#ppt_w*1.125000"/>
                                          </p:val>
                                        </p:tav>
                                        <p:tav tm="100000">
                                          <p:val>
                                            <p:strVal val="#ppt_x"/>
                                          </p:val>
                                        </p:tav>
                                      </p:tavLst>
                                    </p:anim>
                                    <p:animEffect transition="in" filter="wipe(left)">
                                      <p:cBhvr>
                                        <p:cTn id="21" dur="500"/>
                                        <p:tgtEl>
                                          <p:spTgt spid="29"/>
                                        </p:tgtEl>
                                      </p:cBhvr>
                                    </p:animEffect>
                                  </p:childTnLst>
                                </p:cTn>
                              </p:par>
                            </p:childTnLst>
                          </p:cTn>
                        </p:par>
                        <p:par>
                          <p:cTn id="22" fill="hold">
                            <p:stCondLst>
                              <p:cond delay="1500"/>
                            </p:stCondLst>
                            <p:childTnLst>
                              <p:par>
                                <p:cTn id="23" presetID="12" presetClass="entr" presetSubtype="8" fill="hold" nodeType="afterEffect">
                                  <p:stCondLst>
                                    <p:cond delay="0"/>
                                  </p:stCondLst>
                                  <p:childTnLst>
                                    <p:set>
                                      <p:cBhvr>
                                        <p:cTn id="24" dur="1" fill="hold">
                                          <p:stCondLst>
                                            <p:cond delay="0"/>
                                          </p:stCondLst>
                                        </p:cTn>
                                        <p:tgtEl>
                                          <p:spTgt spid="31"/>
                                        </p:tgtEl>
                                        <p:attrNameLst>
                                          <p:attrName>style.visibility</p:attrName>
                                        </p:attrNameLst>
                                      </p:cBhvr>
                                      <p:to>
                                        <p:strVal val="visible"/>
                                      </p:to>
                                    </p:set>
                                    <p:anim calcmode="lin" valueType="num">
                                      <p:cBhvr additive="base">
                                        <p:cTn id="25" dur="500"/>
                                        <p:tgtEl>
                                          <p:spTgt spid="31"/>
                                        </p:tgtEl>
                                        <p:attrNameLst>
                                          <p:attrName>ppt_x</p:attrName>
                                        </p:attrNameLst>
                                      </p:cBhvr>
                                      <p:tavLst>
                                        <p:tav tm="0">
                                          <p:val>
                                            <p:strVal val="#ppt_x-#ppt_w*1.125000"/>
                                          </p:val>
                                        </p:tav>
                                        <p:tav tm="100000">
                                          <p:val>
                                            <p:strVal val="#ppt_x"/>
                                          </p:val>
                                        </p:tav>
                                      </p:tavLst>
                                    </p:anim>
                                    <p:animEffect transition="in" filter="wipe(right)">
                                      <p:cBhvr>
                                        <p:cTn id="26" dur="500"/>
                                        <p:tgtEl>
                                          <p:spTgt spid="31"/>
                                        </p:tgtEl>
                                      </p:cBhvr>
                                    </p:animEffect>
                                  </p:childTnLst>
                                </p:cTn>
                              </p:par>
                            </p:childTnLst>
                          </p:cTn>
                        </p:par>
                        <p:par>
                          <p:cTn id="27" fill="hold">
                            <p:stCondLst>
                              <p:cond delay="2000"/>
                            </p:stCondLst>
                            <p:childTnLst>
                              <p:par>
                                <p:cTn id="28" presetID="12" presetClass="entr" presetSubtype="8" fill="hold" nodeType="afterEffect">
                                  <p:stCondLst>
                                    <p:cond delay="0"/>
                                  </p:stCondLst>
                                  <p:childTnLst>
                                    <p:set>
                                      <p:cBhvr>
                                        <p:cTn id="29" dur="1" fill="hold">
                                          <p:stCondLst>
                                            <p:cond delay="0"/>
                                          </p:stCondLst>
                                        </p:cTn>
                                        <p:tgtEl>
                                          <p:spTgt spid="30"/>
                                        </p:tgtEl>
                                        <p:attrNameLst>
                                          <p:attrName>style.visibility</p:attrName>
                                        </p:attrNameLst>
                                      </p:cBhvr>
                                      <p:to>
                                        <p:strVal val="visible"/>
                                      </p:to>
                                    </p:set>
                                    <p:anim calcmode="lin" valueType="num">
                                      <p:cBhvr additive="base">
                                        <p:cTn id="30" dur="500"/>
                                        <p:tgtEl>
                                          <p:spTgt spid="30"/>
                                        </p:tgtEl>
                                        <p:attrNameLst>
                                          <p:attrName>ppt_x</p:attrName>
                                        </p:attrNameLst>
                                      </p:cBhvr>
                                      <p:tavLst>
                                        <p:tav tm="0">
                                          <p:val>
                                            <p:strVal val="#ppt_x-#ppt_w*1.125000"/>
                                          </p:val>
                                        </p:tav>
                                        <p:tav tm="100000">
                                          <p:val>
                                            <p:strVal val="#ppt_x"/>
                                          </p:val>
                                        </p:tav>
                                      </p:tavLst>
                                    </p:anim>
                                    <p:animEffect transition="in" filter="wipe(right)">
                                      <p:cBhvr>
                                        <p:cTn id="31" dur="500"/>
                                        <p:tgtEl>
                                          <p:spTgt spid="30"/>
                                        </p:tgtEl>
                                      </p:cBhvr>
                                    </p:animEffect>
                                  </p:childTnLst>
                                </p:cTn>
                              </p:par>
                            </p:childTnLst>
                          </p:cTn>
                        </p:par>
                        <p:par>
                          <p:cTn id="32" fill="hold">
                            <p:stCondLst>
                              <p:cond delay="2500"/>
                            </p:stCondLst>
                            <p:childTnLst>
                              <p:par>
                                <p:cTn id="33" presetID="12" presetClass="entr" presetSubtype="8" fill="hold" nodeType="afterEffect">
                                  <p:stCondLst>
                                    <p:cond delay="0"/>
                                  </p:stCondLst>
                                  <p:childTnLst>
                                    <p:set>
                                      <p:cBhvr>
                                        <p:cTn id="34" dur="1" fill="hold">
                                          <p:stCondLst>
                                            <p:cond delay="0"/>
                                          </p:stCondLst>
                                        </p:cTn>
                                        <p:tgtEl>
                                          <p:spTgt spid="36"/>
                                        </p:tgtEl>
                                        <p:attrNameLst>
                                          <p:attrName>style.visibility</p:attrName>
                                        </p:attrNameLst>
                                      </p:cBhvr>
                                      <p:to>
                                        <p:strVal val="visible"/>
                                      </p:to>
                                    </p:set>
                                    <p:anim calcmode="lin" valueType="num">
                                      <p:cBhvr additive="base">
                                        <p:cTn id="35" dur="500"/>
                                        <p:tgtEl>
                                          <p:spTgt spid="36"/>
                                        </p:tgtEl>
                                        <p:attrNameLst>
                                          <p:attrName>ppt_x</p:attrName>
                                        </p:attrNameLst>
                                      </p:cBhvr>
                                      <p:tavLst>
                                        <p:tav tm="0">
                                          <p:val>
                                            <p:strVal val="#ppt_x-#ppt_w*1.125000"/>
                                          </p:val>
                                        </p:tav>
                                        <p:tav tm="100000">
                                          <p:val>
                                            <p:strVal val="#ppt_x"/>
                                          </p:val>
                                        </p:tav>
                                      </p:tavLst>
                                    </p:anim>
                                    <p:animEffect transition="in" filter="wipe(right)">
                                      <p:cBhvr>
                                        <p:cTn id="36"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9"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3">
            <a:extLst>
              <a:ext uri="{28A0092B-C50C-407E-A947-70E740481C1C}">
                <a14:useLocalDpi xmlns:a14="http://schemas.microsoft.com/office/drawing/2010/main" val="0"/>
              </a:ext>
            </a:extLst>
          </a:blip>
          <a:srcRect b="10000"/>
          <a:stretch/>
        </p:blipFill>
        <p:spPr>
          <a:xfrm>
            <a:off x="0" y="0"/>
            <a:ext cx="12192000" cy="6858000"/>
          </a:xfrm>
          <a:prstGeom prst="rect">
            <a:avLst/>
          </a:prstGeom>
        </p:spPr>
      </p:pic>
      <p:sp>
        <p:nvSpPr>
          <p:cNvPr id="11" name="文本框 10"/>
          <p:cNvSpPr txBox="1"/>
          <p:nvPr/>
        </p:nvSpPr>
        <p:spPr>
          <a:xfrm>
            <a:off x="4968736" y="2105321"/>
            <a:ext cx="2254528" cy="707886"/>
          </a:xfrm>
          <a:prstGeom prst="rect">
            <a:avLst/>
          </a:prstGeom>
          <a:noFill/>
        </p:spPr>
        <p:txBody>
          <a:bodyPr wrap="non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4000" b="1" i="0" u="none" strike="noStrike" kern="1200" cap="none" spc="0" normalizeH="0" baseline="0" noProof="0" dirty="0">
                <a:ln>
                  <a:noFill/>
                </a:ln>
                <a:solidFill>
                  <a:prstClr val="white"/>
                </a:solidFill>
                <a:effectLst/>
                <a:uLnTx/>
                <a:uFillTx/>
                <a:cs typeface="+mn-ea"/>
                <a:sym typeface="+mn-lt"/>
              </a:rPr>
              <a:t>PART 01</a:t>
            </a:r>
            <a:endParaRPr kumimoji="0" lang="zh-CN" altLang="en-US" sz="4000" b="1" i="0" u="none" strike="noStrike" kern="1200" cap="none" spc="0" normalizeH="0" baseline="0" noProof="0" dirty="0">
              <a:ln>
                <a:noFill/>
              </a:ln>
              <a:solidFill>
                <a:prstClr val="white"/>
              </a:solidFill>
              <a:effectLst/>
              <a:uLnTx/>
              <a:uFillTx/>
              <a:cs typeface="+mn-ea"/>
              <a:sym typeface="+mn-lt"/>
            </a:endParaRPr>
          </a:p>
        </p:txBody>
      </p:sp>
      <p:sp>
        <p:nvSpPr>
          <p:cNvPr id="12" name="文本框 11"/>
          <p:cNvSpPr txBox="1"/>
          <p:nvPr/>
        </p:nvSpPr>
        <p:spPr>
          <a:xfrm>
            <a:off x="3485284" y="2827796"/>
            <a:ext cx="5221432" cy="646331"/>
          </a:xfrm>
          <a:prstGeom prst="rect">
            <a:avLst/>
          </a:prstGeom>
          <a:noFill/>
        </p:spPr>
        <p:txBody>
          <a:bodyPr wrap="square" rtlCol="0">
            <a:spAutoFit/>
            <a:scene3d>
              <a:camera prst="orthographicFront"/>
              <a:lightRig rig="threePt" dir="t"/>
            </a:scene3d>
            <a:sp3d contourW="12700"/>
          </a:bodyPr>
          <a:lstStyle/>
          <a:p>
            <a:pPr algn="ctr">
              <a:defRPr/>
            </a:pPr>
            <a:r>
              <a:rPr lang="zh-TW" altLang="en-US" sz="3600" dirty="0">
                <a:solidFill>
                  <a:prstClr val="white"/>
                </a:solidFill>
                <a:cs typeface="+mn-ea"/>
                <a:sym typeface="+mn-lt"/>
              </a:rPr>
              <a:t>動機與目的</a:t>
            </a:r>
            <a:endParaRPr lang="zh-CN" altLang="en-US" sz="3600" dirty="0">
              <a:solidFill>
                <a:prstClr val="white"/>
              </a:solidFill>
              <a:cs typeface="+mn-ea"/>
              <a:sym typeface="+mn-lt"/>
            </a:endParaRPr>
          </a:p>
        </p:txBody>
      </p:sp>
    </p:spTree>
    <p:extLst>
      <p:ext uri="{BB962C8B-B14F-4D97-AF65-F5344CB8AC3E}">
        <p14:creationId xmlns:p14="http://schemas.microsoft.com/office/powerpoint/2010/main" val="33778613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fltVal val="0"/>
                                          </p:val>
                                        </p:tav>
                                        <p:tav tm="100000">
                                          <p:val>
                                            <p:strVal val="#ppt_h"/>
                                          </p:val>
                                        </p:tav>
                                      </p:tavLst>
                                    </p:anim>
                                    <p:animEffect transition="in" filter="fade">
                                      <p:cBhvr>
                                        <p:cTn id="9" dur="500"/>
                                        <p:tgtEl>
                                          <p:spTgt spid="11"/>
                                        </p:tgtEl>
                                      </p:cBhvr>
                                    </p:animEffect>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1000"/>
                                        <p:tgtEl>
                                          <p:spTgt spid="12"/>
                                        </p:tgtEl>
                                      </p:cBhvr>
                                    </p:animEffect>
                                    <p:anim calcmode="lin" valueType="num">
                                      <p:cBhvr>
                                        <p:cTn id="14" dur="1000" fill="hold"/>
                                        <p:tgtEl>
                                          <p:spTgt spid="12"/>
                                        </p:tgtEl>
                                        <p:attrNameLst>
                                          <p:attrName>ppt_x</p:attrName>
                                        </p:attrNameLst>
                                      </p:cBhvr>
                                      <p:tavLst>
                                        <p:tav tm="0">
                                          <p:val>
                                            <p:strVal val="#ppt_x"/>
                                          </p:val>
                                        </p:tav>
                                        <p:tav tm="100000">
                                          <p:val>
                                            <p:strVal val="#ppt_x"/>
                                          </p:val>
                                        </p:tav>
                                      </p:tavLst>
                                    </p:anim>
                                    <p:anim calcmode="lin" valueType="num">
                                      <p:cBhvr>
                                        <p:cTn id="15"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方塊 1">
            <a:extLst>
              <a:ext uri="{FF2B5EF4-FFF2-40B4-BE49-F238E27FC236}">
                <a16:creationId xmlns:a16="http://schemas.microsoft.com/office/drawing/2014/main" id="{D835F81F-8218-45CF-81AB-1205A80A2AF6}"/>
              </a:ext>
            </a:extLst>
          </p:cNvPr>
          <p:cNvSpPr txBox="1"/>
          <p:nvPr/>
        </p:nvSpPr>
        <p:spPr>
          <a:xfrm>
            <a:off x="773389" y="3562414"/>
            <a:ext cx="7205186" cy="2932341"/>
          </a:xfrm>
          <a:prstGeom prst="rect">
            <a:avLst/>
          </a:prstGeom>
          <a:noFill/>
        </p:spPr>
        <p:txBody>
          <a:bodyPr wrap="square" rtlCol="0">
            <a:spAutoFit/>
          </a:bodyPr>
          <a:lstStyle/>
          <a:p>
            <a:pPr>
              <a:lnSpc>
                <a:spcPct val="200000"/>
              </a:lnSpc>
            </a:pPr>
            <a:r>
              <a:rPr lang="zh-TW" altLang="en-US" sz="2400" dirty="0">
                <a:solidFill>
                  <a:schemeClr val="bg1"/>
                </a:solidFill>
              </a:rPr>
              <a:t>昔日模擬只能根據經驗暨環境循環的特性做出“推測”</a:t>
            </a:r>
            <a:endParaRPr lang="en-US" altLang="zh-TW" sz="2400" dirty="0">
              <a:solidFill>
                <a:schemeClr val="bg1"/>
              </a:solidFill>
            </a:endParaRPr>
          </a:p>
          <a:p>
            <a:pPr>
              <a:lnSpc>
                <a:spcPct val="200000"/>
              </a:lnSpc>
            </a:pPr>
            <a:r>
              <a:rPr lang="zh-TW" altLang="en-US" sz="2400" dirty="0">
                <a:solidFill>
                  <a:schemeClr val="bg1"/>
                </a:solidFill>
              </a:rPr>
              <a:t>做到即時測量的「零時差」與「零死角」</a:t>
            </a:r>
            <a:endParaRPr lang="en-US" altLang="zh-TW" sz="2400" dirty="0">
              <a:solidFill>
                <a:schemeClr val="bg1"/>
              </a:solidFill>
            </a:endParaRPr>
          </a:p>
          <a:p>
            <a:pPr>
              <a:lnSpc>
                <a:spcPct val="200000"/>
              </a:lnSpc>
            </a:pPr>
            <a:r>
              <a:rPr lang="zh-TW" altLang="en-US" sz="2400" dirty="0">
                <a:solidFill>
                  <a:schemeClr val="bg1"/>
                </a:solidFill>
              </a:rPr>
              <a:t>促成聯合國大會提出達成</a:t>
            </a:r>
            <a:r>
              <a:rPr lang="en-US" altLang="zh-TW" sz="2400" dirty="0">
                <a:solidFill>
                  <a:schemeClr val="bg1"/>
                </a:solidFill>
              </a:rPr>
              <a:t>SDGS(Sustainable Development Goals)</a:t>
            </a:r>
            <a:r>
              <a:rPr lang="zh-TW" altLang="en-US" sz="2400" dirty="0">
                <a:solidFill>
                  <a:schemeClr val="bg1"/>
                </a:solidFill>
              </a:rPr>
              <a:t>永續發展的目標</a:t>
            </a:r>
            <a:endParaRPr lang="en-US" altLang="zh-TW" sz="2400" dirty="0">
              <a:solidFill>
                <a:schemeClr val="bg1"/>
              </a:solidFill>
            </a:endParaRPr>
          </a:p>
        </p:txBody>
      </p:sp>
      <p:grpSp>
        <p:nvGrpSpPr>
          <p:cNvPr id="3" name="组合 46">
            <a:extLst>
              <a:ext uri="{FF2B5EF4-FFF2-40B4-BE49-F238E27FC236}">
                <a16:creationId xmlns:a16="http://schemas.microsoft.com/office/drawing/2014/main" id="{AB49AA59-04D1-4981-956B-38CB0A6B44D5}"/>
              </a:ext>
            </a:extLst>
          </p:cNvPr>
          <p:cNvGrpSpPr/>
          <p:nvPr/>
        </p:nvGrpSpPr>
        <p:grpSpPr>
          <a:xfrm>
            <a:off x="0" y="602849"/>
            <a:ext cx="12192965" cy="694056"/>
            <a:chOff x="0" y="623570"/>
            <a:chExt cx="12192965" cy="694056"/>
          </a:xfrm>
        </p:grpSpPr>
        <p:cxnSp>
          <p:nvCxnSpPr>
            <p:cNvPr id="4" name="直接连接符 47">
              <a:extLst>
                <a:ext uri="{FF2B5EF4-FFF2-40B4-BE49-F238E27FC236}">
                  <a16:creationId xmlns:a16="http://schemas.microsoft.com/office/drawing/2014/main" id="{B568A6AF-4EE3-4C56-94F1-E16A016C80C6}"/>
                </a:ext>
              </a:extLst>
            </p:cNvPr>
            <p:cNvCxnSpPr/>
            <p:nvPr/>
          </p:nvCxnSpPr>
          <p:spPr>
            <a:xfrm>
              <a:off x="0" y="1016000"/>
              <a:ext cx="101473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5" name="直接连接符 48">
              <a:extLst>
                <a:ext uri="{FF2B5EF4-FFF2-40B4-BE49-F238E27FC236}">
                  <a16:creationId xmlns:a16="http://schemas.microsoft.com/office/drawing/2014/main" id="{DF66837D-6DEE-4F4A-85D3-2885EC0FADBE}"/>
                </a:ext>
              </a:extLst>
            </p:cNvPr>
            <p:cNvCxnSpPr/>
            <p:nvPr/>
          </p:nvCxnSpPr>
          <p:spPr>
            <a:xfrm flipH="1">
              <a:off x="10147300" y="723900"/>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6" name="直接连接符 49">
              <a:extLst>
                <a:ext uri="{FF2B5EF4-FFF2-40B4-BE49-F238E27FC236}">
                  <a16:creationId xmlns:a16="http://schemas.microsoft.com/office/drawing/2014/main" id="{C09E98E6-43D4-48E2-8EB4-D3FD12786816}"/>
                </a:ext>
              </a:extLst>
            </p:cNvPr>
            <p:cNvCxnSpPr/>
            <p:nvPr/>
          </p:nvCxnSpPr>
          <p:spPr>
            <a:xfrm>
              <a:off x="10330906" y="723900"/>
              <a:ext cx="134257" cy="5445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7" name="直接连接符 50">
              <a:extLst>
                <a:ext uri="{FF2B5EF4-FFF2-40B4-BE49-F238E27FC236}">
                  <a16:creationId xmlns:a16="http://schemas.microsoft.com/office/drawing/2014/main" id="{F543A16F-3A8A-4F8F-935E-967D5CA8BEEC}"/>
                </a:ext>
              </a:extLst>
            </p:cNvPr>
            <p:cNvCxnSpPr/>
            <p:nvPr/>
          </p:nvCxnSpPr>
          <p:spPr>
            <a:xfrm flipH="1">
              <a:off x="10465163" y="976313"/>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8" name="直接连接符 51">
              <a:extLst>
                <a:ext uri="{FF2B5EF4-FFF2-40B4-BE49-F238E27FC236}">
                  <a16:creationId xmlns:a16="http://schemas.microsoft.com/office/drawing/2014/main" id="{6FA43C9B-AF24-4AEB-AAE6-E810948F6BD0}"/>
                </a:ext>
              </a:extLst>
            </p:cNvPr>
            <p:cNvCxnSpPr/>
            <p:nvPr/>
          </p:nvCxnSpPr>
          <p:spPr>
            <a:xfrm>
              <a:off x="10648769" y="976313"/>
              <a:ext cx="75967" cy="3413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9" name="直接连接符 52">
              <a:extLst>
                <a:ext uri="{FF2B5EF4-FFF2-40B4-BE49-F238E27FC236}">
                  <a16:creationId xmlns:a16="http://schemas.microsoft.com/office/drawing/2014/main" id="{8D9DAE92-4AC7-4969-A241-58B97B425A0E}"/>
                </a:ext>
              </a:extLst>
            </p:cNvPr>
            <p:cNvCxnSpPr/>
            <p:nvPr/>
          </p:nvCxnSpPr>
          <p:spPr>
            <a:xfrm flipH="1">
              <a:off x="10724736" y="632460"/>
              <a:ext cx="194738" cy="67564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10" name="直接连接符 53">
              <a:extLst>
                <a:ext uri="{FF2B5EF4-FFF2-40B4-BE49-F238E27FC236}">
                  <a16:creationId xmlns:a16="http://schemas.microsoft.com/office/drawing/2014/main" id="{E16DF61A-24C5-4BF5-8B08-22A13A4FEDE9}"/>
                </a:ext>
              </a:extLst>
            </p:cNvPr>
            <p:cNvCxnSpPr/>
            <p:nvPr/>
          </p:nvCxnSpPr>
          <p:spPr>
            <a:xfrm>
              <a:off x="10919474" y="623570"/>
              <a:ext cx="87099" cy="39243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11" name="直接连接符 54">
              <a:extLst>
                <a:ext uri="{FF2B5EF4-FFF2-40B4-BE49-F238E27FC236}">
                  <a16:creationId xmlns:a16="http://schemas.microsoft.com/office/drawing/2014/main" id="{103E69C7-A258-4CCF-B579-BED257BAF645}"/>
                </a:ext>
              </a:extLst>
            </p:cNvPr>
            <p:cNvCxnSpPr/>
            <p:nvPr/>
          </p:nvCxnSpPr>
          <p:spPr>
            <a:xfrm>
              <a:off x="11004965" y="1016000"/>
              <a:ext cx="11880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grpSp>
      <p:grpSp>
        <p:nvGrpSpPr>
          <p:cNvPr id="12" name="组合 55">
            <a:extLst>
              <a:ext uri="{FF2B5EF4-FFF2-40B4-BE49-F238E27FC236}">
                <a16:creationId xmlns:a16="http://schemas.microsoft.com/office/drawing/2014/main" id="{54F86291-AACA-4956-9937-A9E61DF393A0}"/>
              </a:ext>
            </a:extLst>
          </p:cNvPr>
          <p:cNvGrpSpPr/>
          <p:nvPr/>
        </p:nvGrpSpPr>
        <p:grpSpPr>
          <a:xfrm>
            <a:off x="625262" y="217968"/>
            <a:ext cx="3975100" cy="655187"/>
            <a:chOff x="7192010" y="1640849"/>
            <a:chExt cx="3975100" cy="655187"/>
          </a:xfrm>
        </p:grpSpPr>
        <p:sp>
          <p:nvSpPr>
            <p:cNvPr id="13" name="文本框 56">
              <a:extLst>
                <a:ext uri="{FF2B5EF4-FFF2-40B4-BE49-F238E27FC236}">
                  <a16:creationId xmlns:a16="http://schemas.microsoft.com/office/drawing/2014/main" id="{5C7CCB74-E10B-460C-BD8C-23CD5DAABFD1}"/>
                </a:ext>
              </a:extLst>
            </p:cNvPr>
            <p:cNvSpPr txBox="1"/>
            <p:nvPr/>
          </p:nvSpPr>
          <p:spPr>
            <a:xfrm>
              <a:off x="7192010" y="1640849"/>
              <a:ext cx="3543300" cy="523220"/>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TW" altLang="en-US" sz="2800" b="0" i="0" u="none" strike="noStrike" kern="1200" cap="none" spc="0" normalizeH="0" baseline="0" noProof="0" dirty="0">
                  <a:ln>
                    <a:noFill/>
                  </a:ln>
                  <a:solidFill>
                    <a:prstClr val="white"/>
                  </a:solidFill>
                  <a:effectLst/>
                  <a:uLnTx/>
                  <a:uFillTx/>
                  <a:cs typeface="+mn-ea"/>
                  <a:sym typeface="+mn-lt"/>
                </a:rPr>
                <a:t>動機與目的</a:t>
              </a:r>
              <a:endParaRPr kumimoji="0" lang="zh-CN" altLang="en-US" sz="2800" b="0" i="0" u="none" strike="noStrike" kern="1200" cap="none" spc="0" normalizeH="0" baseline="0" noProof="0" dirty="0">
                <a:ln>
                  <a:noFill/>
                </a:ln>
                <a:solidFill>
                  <a:prstClr val="white"/>
                </a:solidFill>
                <a:effectLst/>
                <a:uLnTx/>
                <a:uFillTx/>
                <a:cs typeface="+mn-ea"/>
                <a:sym typeface="+mn-lt"/>
              </a:endParaRPr>
            </a:p>
          </p:txBody>
        </p:sp>
        <p:sp>
          <p:nvSpPr>
            <p:cNvPr id="14" name="文本框 57">
              <a:extLst>
                <a:ext uri="{FF2B5EF4-FFF2-40B4-BE49-F238E27FC236}">
                  <a16:creationId xmlns:a16="http://schemas.microsoft.com/office/drawing/2014/main" id="{927AF613-680D-4AA9-AFBD-1DAD241A3E6E}"/>
                </a:ext>
              </a:extLst>
            </p:cNvPr>
            <p:cNvSpPr txBox="1"/>
            <p:nvPr/>
          </p:nvSpPr>
          <p:spPr>
            <a:xfrm>
              <a:off x="7192010" y="2026795"/>
              <a:ext cx="3975100" cy="269241"/>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14000"/>
                </a:lnSpc>
                <a:spcBef>
                  <a:spcPts val="0"/>
                </a:spcBef>
                <a:spcAft>
                  <a:spcPts val="0"/>
                </a:spcAft>
                <a:buClrTx/>
                <a:buSzTx/>
                <a:buFontTx/>
                <a:buNone/>
                <a:tabLst/>
                <a:defRPr/>
              </a:pPr>
              <a:r>
                <a:rPr kumimoji="0" lang="en-US" altLang="zh-CN" sz="1100" b="0" i="0" u="none" strike="noStrike" kern="1200" cap="none" spc="0" normalizeH="0" baseline="0" noProof="0" dirty="0">
                  <a:ln>
                    <a:noFill/>
                  </a:ln>
                  <a:solidFill>
                    <a:prstClr val="white"/>
                  </a:solidFill>
                  <a:effectLst/>
                  <a:uLnTx/>
                  <a:uFillTx/>
                  <a:cs typeface="+mn-ea"/>
                  <a:sym typeface="+mn-lt"/>
                </a:rPr>
                <a:t>Motivation and purposes</a:t>
              </a:r>
            </a:p>
          </p:txBody>
        </p:sp>
      </p:grpSp>
      <p:sp>
        <p:nvSpPr>
          <p:cNvPr id="15" name="文字方塊 14">
            <a:extLst>
              <a:ext uri="{FF2B5EF4-FFF2-40B4-BE49-F238E27FC236}">
                <a16:creationId xmlns:a16="http://schemas.microsoft.com/office/drawing/2014/main" id="{5D9FD4AC-B891-4898-A5FB-C8D2662C83F6}"/>
              </a:ext>
            </a:extLst>
          </p:cNvPr>
          <p:cNvSpPr txBox="1"/>
          <p:nvPr/>
        </p:nvSpPr>
        <p:spPr>
          <a:xfrm>
            <a:off x="773389" y="2220270"/>
            <a:ext cx="7205186" cy="830997"/>
          </a:xfrm>
          <a:prstGeom prst="rect">
            <a:avLst/>
          </a:prstGeom>
          <a:noFill/>
        </p:spPr>
        <p:txBody>
          <a:bodyPr wrap="square" rtlCol="0" anchor="ctr">
            <a:spAutoFit/>
          </a:bodyPr>
          <a:lstStyle/>
          <a:p>
            <a:pPr algn="ctr"/>
            <a:r>
              <a:rPr lang="zh-TW" altLang="en-US" sz="2400" dirty="0">
                <a:solidFill>
                  <a:schemeClr val="bg1"/>
                </a:solidFill>
              </a:rPr>
              <a:t>近期福島核廢水排入大海引起我們對環境議題的關注</a:t>
            </a:r>
            <a:endParaRPr lang="en-US" altLang="zh-TW" sz="2400" dirty="0">
              <a:solidFill>
                <a:schemeClr val="bg1"/>
              </a:solidFill>
            </a:endParaRPr>
          </a:p>
          <a:p>
            <a:endParaRPr lang="zh-TW" altLang="en-US" sz="2400" dirty="0"/>
          </a:p>
        </p:txBody>
      </p:sp>
      <p:pic>
        <p:nvPicPr>
          <p:cNvPr id="1028" name="Picture 4" descr="日本承認：112萬噸核廢水倒入太平洋！核輻射全球蔓延- 每日頭條">
            <a:extLst>
              <a:ext uri="{FF2B5EF4-FFF2-40B4-BE49-F238E27FC236}">
                <a16:creationId xmlns:a16="http://schemas.microsoft.com/office/drawing/2014/main" id="{AAD787CC-A258-440A-8750-6D90ABEF8D7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55451" y="1438975"/>
            <a:ext cx="3749423" cy="2126351"/>
          </a:xfrm>
          <a:prstGeom prst="rect">
            <a:avLst/>
          </a:prstGeom>
          <a:noFill/>
          <a:extLst>
            <a:ext uri="{909E8E84-426E-40DD-AFC4-6F175D3DCCD1}">
              <a14:hiddenFill xmlns:a14="http://schemas.microsoft.com/office/drawing/2010/main">
                <a:solidFill>
                  <a:srgbClr val="FFFFFF"/>
                </a:solidFill>
              </a14:hiddenFill>
            </a:ext>
          </a:extLst>
        </p:spPr>
      </p:pic>
      <p:grpSp>
        <p:nvGrpSpPr>
          <p:cNvPr id="16" name="群組 15">
            <a:extLst>
              <a:ext uri="{FF2B5EF4-FFF2-40B4-BE49-F238E27FC236}">
                <a16:creationId xmlns:a16="http://schemas.microsoft.com/office/drawing/2014/main" id="{E56AADFE-1CD1-4715-8CA4-223973569508}"/>
              </a:ext>
            </a:extLst>
          </p:cNvPr>
          <p:cNvGrpSpPr/>
          <p:nvPr/>
        </p:nvGrpSpPr>
        <p:grpSpPr>
          <a:xfrm>
            <a:off x="8683039" y="4030807"/>
            <a:ext cx="2915926" cy="2224344"/>
            <a:chOff x="2041245" y="1852605"/>
            <a:chExt cx="4113604" cy="3370434"/>
          </a:xfrm>
        </p:grpSpPr>
        <p:grpSp>
          <p:nvGrpSpPr>
            <p:cNvPr id="18" name="组合 43">
              <a:extLst>
                <a:ext uri="{FF2B5EF4-FFF2-40B4-BE49-F238E27FC236}">
                  <a16:creationId xmlns:a16="http://schemas.microsoft.com/office/drawing/2014/main" id="{B2F450B0-A513-4625-B812-82921248B5DB}"/>
                </a:ext>
              </a:extLst>
            </p:cNvPr>
            <p:cNvGrpSpPr/>
            <p:nvPr/>
          </p:nvGrpSpPr>
          <p:grpSpPr>
            <a:xfrm>
              <a:off x="2041245" y="2191235"/>
              <a:ext cx="2027143" cy="2020491"/>
              <a:chOff x="1440917" y="1548121"/>
              <a:chExt cx="2027143" cy="2020491"/>
            </a:xfrm>
          </p:grpSpPr>
          <p:sp>
            <p:nvSpPr>
              <p:cNvPr id="19" name="Freeform 6">
                <a:extLst>
                  <a:ext uri="{FF2B5EF4-FFF2-40B4-BE49-F238E27FC236}">
                    <a16:creationId xmlns:a16="http://schemas.microsoft.com/office/drawing/2014/main" id="{C40DDA9E-B572-4C17-B18C-009B274623C3}"/>
                  </a:ext>
                </a:extLst>
              </p:cNvPr>
              <p:cNvSpPr>
                <a:spLocks/>
              </p:cNvSpPr>
              <p:nvPr/>
            </p:nvSpPr>
            <p:spPr bwMode="auto">
              <a:xfrm rot="2700000">
                <a:off x="1444243" y="1544795"/>
                <a:ext cx="2020491" cy="2027143"/>
              </a:xfrm>
              <a:custGeom>
                <a:avLst/>
                <a:gdLst>
                  <a:gd name="T0" fmla="*/ 1039 w 5610"/>
                  <a:gd name="T1" fmla="*/ 4570 h 5609"/>
                  <a:gd name="T2" fmla="*/ 4802 w 5610"/>
                  <a:gd name="T3" fmla="*/ 4570 h 5609"/>
                  <a:gd name="T4" fmla="*/ 5579 w 5610"/>
                  <a:gd name="T5" fmla="*/ 2575 h 5609"/>
                  <a:gd name="T6" fmla="*/ 5579 w 5610"/>
                  <a:gd name="T7" fmla="*/ 30 h 5609"/>
                  <a:gd name="T8" fmla="*/ 3035 w 5610"/>
                  <a:gd name="T9" fmla="*/ 30 h 5609"/>
                  <a:gd name="T10" fmla="*/ 1039 w 5610"/>
                  <a:gd name="T11" fmla="*/ 807 h 5609"/>
                  <a:gd name="T12" fmla="*/ 1039 w 5610"/>
                  <a:gd name="T13" fmla="*/ 4570 h 5609"/>
                </a:gdLst>
                <a:ahLst/>
                <a:cxnLst>
                  <a:cxn ang="0">
                    <a:pos x="T0" y="T1"/>
                  </a:cxn>
                  <a:cxn ang="0">
                    <a:pos x="T2" y="T3"/>
                  </a:cxn>
                  <a:cxn ang="0">
                    <a:pos x="T4" y="T5"/>
                  </a:cxn>
                  <a:cxn ang="0">
                    <a:pos x="T6" y="T7"/>
                  </a:cxn>
                  <a:cxn ang="0">
                    <a:pos x="T8" y="T9"/>
                  </a:cxn>
                  <a:cxn ang="0">
                    <a:pos x="T10" y="T11"/>
                  </a:cxn>
                  <a:cxn ang="0">
                    <a:pos x="T12" y="T13"/>
                  </a:cxn>
                </a:cxnLst>
                <a:rect l="0" t="0" r="r" b="b"/>
                <a:pathLst>
                  <a:path w="5610" h="5609">
                    <a:moveTo>
                      <a:pt x="1039" y="4570"/>
                    </a:moveTo>
                    <a:cubicBezTo>
                      <a:pt x="2078" y="5609"/>
                      <a:pt x="3763" y="5609"/>
                      <a:pt x="4802" y="4570"/>
                    </a:cubicBezTo>
                    <a:cubicBezTo>
                      <a:pt x="5351" y="4022"/>
                      <a:pt x="5610" y="3293"/>
                      <a:pt x="5579" y="2575"/>
                    </a:cubicBezTo>
                    <a:lnTo>
                      <a:pt x="5579" y="30"/>
                    </a:lnTo>
                    <a:lnTo>
                      <a:pt x="3035" y="30"/>
                    </a:lnTo>
                    <a:cubicBezTo>
                      <a:pt x="2316" y="0"/>
                      <a:pt x="1588" y="258"/>
                      <a:pt x="1039" y="807"/>
                    </a:cubicBezTo>
                    <a:cubicBezTo>
                      <a:pt x="0" y="1846"/>
                      <a:pt x="0" y="3531"/>
                      <a:pt x="1039" y="4570"/>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0" name="TextBox 26">
                <a:extLst>
                  <a:ext uri="{FF2B5EF4-FFF2-40B4-BE49-F238E27FC236}">
                    <a16:creationId xmlns:a16="http://schemas.microsoft.com/office/drawing/2014/main" id="{64A18017-D023-4A59-BA5C-0142AEF006B0}"/>
                  </a:ext>
                </a:extLst>
              </p:cNvPr>
              <p:cNvSpPr txBox="1"/>
              <p:nvPr/>
            </p:nvSpPr>
            <p:spPr>
              <a:xfrm>
                <a:off x="1714481" y="2318884"/>
                <a:ext cx="1612333" cy="466359"/>
              </a:xfrm>
              <a:prstGeom prst="rect">
                <a:avLst/>
              </a:prstGeom>
              <a:noFill/>
            </p:spPr>
            <p:txBody>
              <a:bodyPr wrap="square" lIns="0" tIns="0" rIns="0" bIns="0" rtlCol="0">
                <a:spAutoFit/>
              </a:bodyPr>
              <a:lstStyle/>
              <a:p>
                <a:pPr algn="ctr"/>
                <a:r>
                  <a:rPr lang="zh-TW" altLang="en-US" sz="2000" b="1" dirty="0">
                    <a:solidFill>
                      <a:schemeClr val="bg1"/>
                    </a:solidFill>
                    <a:latin typeface="微软雅黑" pitchFamily="34" charset="-122"/>
                    <a:ea typeface="微软雅黑" pitchFamily="34" charset="-122"/>
                  </a:rPr>
                  <a:t>及時觀察</a:t>
                </a:r>
                <a:endParaRPr lang="zh-CN" altLang="en-US" sz="2000" b="1" dirty="0">
                  <a:solidFill>
                    <a:schemeClr val="bg1"/>
                  </a:solidFill>
                  <a:latin typeface="微软雅黑" pitchFamily="34" charset="-122"/>
                  <a:ea typeface="微软雅黑" pitchFamily="34" charset="-122"/>
                </a:endParaRPr>
              </a:p>
            </p:txBody>
          </p:sp>
        </p:grpSp>
        <p:grpSp>
          <p:nvGrpSpPr>
            <p:cNvPr id="21" name="组合 42">
              <a:extLst>
                <a:ext uri="{FF2B5EF4-FFF2-40B4-BE49-F238E27FC236}">
                  <a16:creationId xmlns:a16="http://schemas.microsoft.com/office/drawing/2014/main" id="{813F8D28-4579-49A3-8478-CA0051CFE85D}"/>
                </a:ext>
              </a:extLst>
            </p:cNvPr>
            <p:cNvGrpSpPr/>
            <p:nvPr/>
          </p:nvGrpSpPr>
          <p:grpSpPr>
            <a:xfrm>
              <a:off x="3711996" y="3587941"/>
              <a:ext cx="1640481" cy="1635098"/>
              <a:chOff x="3111668" y="2944827"/>
              <a:chExt cx="1640481" cy="1635098"/>
            </a:xfrm>
          </p:grpSpPr>
          <p:sp>
            <p:nvSpPr>
              <p:cNvPr id="22" name="Freeform 7">
                <a:extLst>
                  <a:ext uri="{FF2B5EF4-FFF2-40B4-BE49-F238E27FC236}">
                    <a16:creationId xmlns:a16="http://schemas.microsoft.com/office/drawing/2014/main" id="{F7B0E14E-8297-43D1-B453-90C08405E006}"/>
                  </a:ext>
                </a:extLst>
              </p:cNvPr>
              <p:cNvSpPr>
                <a:spLocks/>
              </p:cNvSpPr>
              <p:nvPr/>
            </p:nvSpPr>
            <p:spPr bwMode="auto">
              <a:xfrm rot="2700000">
                <a:off x="3114360" y="2942135"/>
                <a:ext cx="1635098" cy="1640481"/>
              </a:xfrm>
              <a:custGeom>
                <a:avLst/>
                <a:gdLst>
                  <a:gd name="T0" fmla="*/ 4570 w 5609"/>
                  <a:gd name="T1" fmla="*/ 4570 h 5609"/>
                  <a:gd name="T2" fmla="*/ 807 w 5609"/>
                  <a:gd name="T3" fmla="*/ 4570 h 5609"/>
                  <a:gd name="T4" fmla="*/ 30 w 5609"/>
                  <a:gd name="T5" fmla="*/ 2575 h 5609"/>
                  <a:gd name="T6" fmla="*/ 30 w 5609"/>
                  <a:gd name="T7" fmla="*/ 30 h 5609"/>
                  <a:gd name="T8" fmla="*/ 2574 w 5609"/>
                  <a:gd name="T9" fmla="*/ 30 h 5609"/>
                  <a:gd name="T10" fmla="*/ 4570 w 5609"/>
                  <a:gd name="T11" fmla="*/ 807 h 5609"/>
                  <a:gd name="T12" fmla="*/ 4570 w 5609"/>
                  <a:gd name="T13" fmla="*/ 4570 h 5609"/>
                </a:gdLst>
                <a:ahLst/>
                <a:cxnLst>
                  <a:cxn ang="0">
                    <a:pos x="T0" y="T1"/>
                  </a:cxn>
                  <a:cxn ang="0">
                    <a:pos x="T2" y="T3"/>
                  </a:cxn>
                  <a:cxn ang="0">
                    <a:pos x="T4" y="T5"/>
                  </a:cxn>
                  <a:cxn ang="0">
                    <a:pos x="T6" y="T7"/>
                  </a:cxn>
                  <a:cxn ang="0">
                    <a:pos x="T8" y="T9"/>
                  </a:cxn>
                  <a:cxn ang="0">
                    <a:pos x="T10" y="T11"/>
                  </a:cxn>
                  <a:cxn ang="0">
                    <a:pos x="T12" y="T13"/>
                  </a:cxn>
                </a:cxnLst>
                <a:rect l="0" t="0" r="r" b="b"/>
                <a:pathLst>
                  <a:path w="5609" h="5609">
                    <a:moveTo>
                      <a:pt x="4570" y="4570"/>
                    </a:moveTo>
                    <a:cubicBezTo>
                      <a:pt x="3531" y="5609"/>
                      <a:pt x="1846" y="5609"/>
                      <a:pt x="807" y="4570"/>
                    </a:cubicBezTo>
                    <a:cubicBezTo>
                      <a:pt x="258" y="4022"/>
                      <a:pt x="0" y="3293"/>
                      <a:pt x="30" y="2575"/>
                    </a:cubicBezTo>
                    <a:lnTo>
                      <a:pt x="30" y="30"/>
                    </a:lnTo>
                    <a:lnTo>
                      <a:pt x="2574" y="30"/>
                    </a:lnTo>
                    <a:cubicBezTo>
                      <a:pt x="3293" y="0"/>
                      <a:pt x="4022" y="258"/>
                      <a:pt x="4570" y="807"/>
                    </a:cubicBezTo>
                    <a:cubicBezTo>
                      <a:pt x="5609" y="1846"/>
                      <a:pt x="5609" y="3531"/>
                      <a:pt x="4570" y="4570"/>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3" name="TextBox 27">
                <a:extLst>
                  <a:ext uri="{FF2B5EF4-FFF2-40B4-BE49-F238E27FC236}">
                    <a16:creationId xmlns:a16="http://schemas.microsoft.com/office/drawing/2014/main" id="{E1D75E0F-8ED1-4FB6-B912-2524155264DB}"/>
                  </a:ext>
                </a:extLst>
              </p:cNvPr>
              <p:cNvSpPr txBox="1"/>
              <p:nvPr/>
            </p:nvSpPr>
            <p:spPr>
              <a:xfrm>
                <a:off x="3421328" y="3347925"/>
                <a:ext cx="1078664" cy="419722"/>
              </a:xfrm>
              <a:prstGeom prst="rect">
                <a:avLst/>
              </a:prstGeom>
              <a:noFill/>
            </p:spPr>
            <p:txBody>
              <a:bodyPr wrap="square" lIns="0" tIns="0" rIns="0" bIns="0" rtlCol="0">
                <a:spAutoFit/>
              </a:bodyPr>
              <a:lstStyle/>
              <a:p>
                <a:pPr algn="ctr"/>
                <a:r>
                  <a:rPr lang="zh-TW" altLang="en-US" b="1" dirty="0">
                    <a:solidFill>
                      <a:schemeClr val="bg1"/>
                    </a:solidFill>
                    <a:latin typeface="微软雅黑" pitchFamily="34" charset="-122"/>
                    <a:ea typeface="微软雅黑" pitchFamily="34" charset="-122"/>
                  </a:rPr>
                  <a:t>推測</a:t>
                </a:r>
                <a:endParaRPr lang="zh-CN" altLang="en-US" b="1" dirty="0">
                  <a:solidFill>
                    <a:schemeClr val="bg1"/>
                  </a:solidFill>
                  <a:latin typeface="微软雅黑" pitchFamily="34" charset="-122"/>
                  <a:ea typeface="微软雅黑" pitchFamily="34" charset="-122"/>
                </a:endParaRPr>
              </a:p>
            </p:txBody>
          </p:sp>
          <p:sp>
            <p:nvSpPr>
              <p:cNvPr id="24" name="TextBox 9">
                <a:extLst>
                  <a:ext uri="{FF2B5EF4-FFF2-40B4-BE49-F238E27FC236}">
                    <a16:creationId xmlns:a16="http://schemas.microsoft.com/office/drawing/2014/main" id="{E52B894B-86CD-4E9B-9369-ED83381BC31E}"/>
                  </a:ext>
                </a:extLst>
              </p:cNvPr>
              <p:cNvSpPr txBox="1">
                <a:spLocks noChangeArrowheads="1"/>
              </p:cNvSpPr>
              <p:nvPr/>
            </p:nvSpPr>
            <p:spPr bwMode="auto">
              <a:xfrm>
                <a:off x="3466877" y="3620484"/>
                <a:ext cx="260607" cy="606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fontAlgn="base">
                  <a:spcBef>
                    <a:spcPct val="0"/>
                  </a:spcBef>
                  <a:spcAft>
                    <a:spcPct val="0"/>
                  </a:spcAft>
                  <a:defRPr>
                    <a:solidFill>
                      <a:schemeClr val="tx1"/>
                    </a:solidFill>
                    <a:latin typeface="Calibri" pitchFamily="34" charset="0"/>
                    <a:ea typeface="宋体" charset="-122"/>
                  </a:defRPr>
                </a:lvl6pPr>
                <a:lvl7pPr marL="2971800" indent="-228600" fontAlgn="base">
                  <a:spcBef>
                    <a:spcPct val="0"/>
                  </a:spcBef>
                  <a:spcAft>
                    <a:spcPct val="0"/>
                  </a:spcAft>
                  <a:defRPr>
                    <a:solidFill>
                      <a:schemeClr val="tx1"/>
                    </a:solidFill>
                    <a:latin typeface="Calibri" pitchFamily="34" charset="0"/>
                    <a:ea typeface="宋体" charset="-122"/>
                  </a:defRPr>
                </a:lvl7pPr>
                <a:lvl8pPr marL="3429000" indent="-228600" fontAlgn="base">
                  <a:spcBef>
                    <a:spcPct val="0"/>
                  </a:spcBef>
                  <a:spcAft>
                    <a:spcPct val="0"/>
                  </a:spcAft>
                  <a:defRPr>
                    <a:solidFill>
                      <a:schemeClr val="tx1"/>
                    </a:solidFill>
                    <a:latin typeface="Calibri" pitchFamily="34" charset="0"/>
                    <a:ea typeface="宋体" charset="-122"/>
                  </a:defRPr>
                </a:lvl8pPr>
                <a:lvl9pPr marL="3886200" indent="-228600" fontAlgn="base">
                  <a:spcBef>
                    <a:spcPct val="0"/>
                  </a:spcBef>
                  <a:spcAft>
                    <a:spcPct val="0"/>
                  </a:spcAft>
                  <a:defRPr>
                    <a:solidFill>
                      <a:schemeClr val="tx1"/>
                    </a:solidFill>
                    <a:latin typeface="Calibri" pitchFamily="34" charset="0"/>
                    <a:ea typeface="宋体" charset="-122"/>
                  </a:defRPr>
                </a:lvl9pPr>
              </a:lstStyle>
              <a:p>
                <a:endParaRPr lang="zh-CN" altLang="en-US" sz="2000" b="1" dirty="0">
                  <a:solidFill>
                    <a:schemeClr val="bg1"/>
                  </a:solidFill>
                  <a:latin typeface="微软雅黑" pitchFamily="34" charset="-122"/>
                  <a:ea typeface="微软雅黑" pitchFamily="34" charset="-122"/>
                </a:endParaRPr>
              </a:p>
            </p:txBody>
          </p:sp>
        </p:grpSp>
        <p:grpSp>
          <p:nvGrpSpPr>
            <p:cNvPr id="25" name="组合 41">
              <a:extLst>
                <a:ext uri="{FF2B5EF4-FFF2-40B4-BE49-F238E27FC236}">
                  <a16:creationId xmlns:a16="http://schemas.microsoft.com/office/drawing/2014/main" id="{CCFE30F9-F850-4118-B0EC-9AF294C9C8E1}"/>
                </a:ext>
              </a:extLst>
            </p:cNvPr>
            <p:cNvGrpSpPr/>
            <p:nvPr/>
          </p:nvGrpSpPr>
          <p:grpSpPr>
            <a:xfrm>
              <a:off x="4854693" y="2553489"/>
              <a:ext cx="1300156" cy="1295980"/>
              <a:chOff x="4254365" y="1910375"/>
              <a:chExt cx="1300156" cy="1295980"/>
            </a:xfrm>
          </p:grpSpPr>
          <p:sp>
            <p:nvSpPr>
              <p:cNvPr id="26" name="Freeform 5">
                <a:extLst>
                  <a:ext uri="{FF2B5EF4-FFF2-40B4-BE49-F238E27FC236}">
                    <a16:creationId xmlns:a16="http://schemas.microsoft.com/office/drawing/2014/main" id="{D4840834-7172-4373-B462-BFFC5FB9B946}"/>
                  </a:ext>
                </a:extLst>
              </p:cNvPr>
              <p:cNvSpPr>
                <a:spLocks/>
              </p:cNvSpPr>
              <p:nvPr/>
            </p:nvSpPr>
            <p:spPr bwMode="auto">
              <a:xfrm rot="2700000" flipH="1">
                <a:off x="4256453" y="1908287"/>
                <a:ext cx="1295980" cy="1300156"/>
              </a:xfrm>
              <a:custGeom>
                <a:avLst/>
                <a:gdLst>
                  <a:gd name="T0" fmla="*/ 795 w 4296"/>
                  <a:gd name="T1" fmla="*/ 796 h 4297"/>
                  <a:gd name="T2" fmla="*/ 3678 w 4296"/>
                  <a:gd name="T3" fmla="*/ 796 h 4297"/>
                  <a:gd name="T4" fmla="*/ 4273 w 4296"/>
                  <a:gd name="T5" fmla="*/ 2324 h 4297"/>
                  <a:gd name="T6" fmla="*/ 4273 w 4296"/>
                  <a:gd name="T7" fmla="*/ 4273 h 4297"/>
                  <a:gd name="T8" fmla="*/ 2324 w 4296"/>
                  <a:gd name="T9" fmla="*/ 4273 h 4297"/>
                  <a:gd name="T10" fmla="*/ 795 w 4296"/>
                  <a:gd name="T11" fmla="*/ 3678 h 4297"/>
                  <a:gd name="T12" fmla="*/ 795 w 4296"/>
                  <a:gd name="T13" fmla="*/ 796 h 4297"/>
                </a:gdLst>
                <a:ahLst/>
                <a:cxnLst>
                  <a:cxn ang="0">
                    <a:pos x="T0" y="T1"/>
                  </a:cxn>
                  <a:cxn ang="0">
                    <a:pos x="T2" y="T3"/>
                  </a:cxn>
                  <a:cxn ang="0">
                    <a:pos x="T4" y="T5"/>
                  </a:cxn>
                  <a:cxn ang="0">
                    <a:pos x="T6" y="T7"/>
                  </a:cxn>
                  <a:cxn ang="0">
                    <a:pos x="T8" y="T9"/>
                  </a:cxn>
                  <a:cxn ang="0">
                    <a:pos x="T10" y="T11"/>
                  </a:cxn>
                  <a:cxn ang="0">
                    <a:pos x="T12" y="T13"/>
                  </a:cxn>
                </a:cxnLst>
                <a:rect l="0" t="0" r="r" b="b"/>
                <a:pathLst>
                  <a:path w="4296" h="4297">
                    <a:moveTo>
                      <a:pt x="795" y="796"/>
                    </a:moveTo>
                    <a:cubicBezTo>
                      <a:pt x="1591" y="0"/>
                      <a:pt x="2882" y="0"/>
                      <a:pt x="3678" y="796"/>
                    </a:cubicBezTo>
                    <a:cubicBezTo>
                      <a:pt x="4098" y="1216"/>
                      <a:pt x="4296" y="1774"/>
                      <a:pt x="4273" y="2324"/>
                    </a:cubicBezTo>
                    <a:lnTo>
                      <a:pt x="4273" y="4273"/>
                    </a:lnTo>
                    <a:lnTo>
                      <a:pt x="2324" y="4273"/>
                    </a:lnTo>
                    <a:cubicBezTo>
                      <a:pt x="1774" y="4297"/>
                      <a:pt x="1216" y="4098"/>
                      <a:pt x="795" y="3678"/>
                    </a:cubicBezTo>
                    <a:cubicBezTo>
                      <a:pt x="0" y="2882"/>
                      <a:pt x="0" y="1592"/>
                      <a:pt x="795" y="796"/>
                    </a:cubicBez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7" name="TextBox 9">
                <a:extLst>
                  <a:ext uri="{FF2B5EF4-FFF2-40B4-BE49-F238E27FC236}">
                    <a16:creationId xmlns:a16="http://schemas.microsoft.com/office/drawing/2014/main" id="{BDAD4108-AF4B-4B84-BB51-10C081E9ABA0}"/>
                  </a:ext>
                </a:extLst>
              </p:cNvPr>
              <p:cNvSpPr txBox="1">
                <a:spLocks noChangeArrowheads="1"/>
              </p:cNvSpPr>
              <p:nvPr/>
            </p:nvSpPr>
            <p:spPr bwMode="auto">
              <a:xfrm>
                <a:off x="4356845" y="2278550"/>
                <a:ext cx="1005402" cy="5596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fontAlgn="base">
                  <a:spcBef>
                    <a:spcPct val="0"/>
                  </a:spcBef>
                  <a:spcAft>
                    <a:spcPct val="0"/>
                  </a:spcAft>
                  <a:defRPr>
                    <a:solidFill>
                      <a:schemeClr val="tx1"/>
                    </a:solidFill>
                    <a:latin typeface="Calibri" pitchFamily="34" charset="0"/>
                    <a:ea typeface="宋体" charset="-122"/>
                  </a:defRPr>
                </a:lvl6pPr>
                <a:lvl7pPr marL="2971800" indent="-228600" fontAlgn="base">
                  <a:spcBef>
                    <a:spcPct val="0"/>
                  </a:spcBef>
                  <a:spcAft>
                    <a:spcPct val="0"/>
                  </a:spcAft>
                  <a:defRPr>
                    <a:solidFill>
                      <a:schemeClr val="tx1"/>
                    </a:solidFill>
                    <a:latin typeface="Calibri" pitchFamily="34" charset="0"/>
                    <a:ea typeface="宋体" charset="-122"/>
                  </a:defRPr>
                </a:lvl7pPr>
                <a:lvl8pPr marL="3429000" indent="-228600" fontAlgn="base">
                  <a:spcBef>
                    <a:spcPct val="0"/>
                  </a:spcBef>
                  <a:spcAft>
                    <a:spcPct val="0"/>
                  </a:spcAft>
                  <a:defRPr>
                    <a:solidFill>
                      <a:schemeClr val="tx1"/>
                    </a:solidFill>
                    <a:latin typeface="Calibri" pitchFamily="34" charset="0"/>
                    <a:ea typeface="宋体" charset="-122"/>
                  </a:defRPr>
                </a:lvl8pPr>
                <a:lvl9pPr marL="3886200" indent="-228600" fontAlgn="base">
                  <a:spcBef>
                    <a:spcPct val="0"/>
                  </a:spcBef>
                  <a:spcAft>
                    <a:spcPct val="0"/>
                  </a:spcAft>
                  <a:defRPr>
                    <a:solidFill>
                      <a:schemeClr val="tx1"/>
                    </a:solidFill>
                    <a:latin typeface="Calibri" pitchFamily="34" charset="0"/>
                    <a:ea typeface="宋体" charset="-122"/>
                  </a:defRPr>
                </a:lvl9pPr>
              </a:lstStyle>
              <a:p>
                <a:r>
                  <a:rPr lang="zh-TW" altLang="en-US" b="1" dirty="0">
                    <a:solidFill>
                      <a:schemeClr val="bg1"/>
                    </a:solidFill>
                    <a:latin typeface="微软雅黑" pitchFamily="34" charset="-122"/>
                    <a:ea typeface="微软雅黑" pitchFamily="34" charset="-122"/>
                  </a:rPr>
                  <a:t>經驗</a:t>
                </a:r>
                <a:endParaRPr lang="zh-CN" altLang="en-US" b="1" dirty="0">
                  <a:solidFill>
                    <a:schemeClr val="bg1"/>
                  </a:solidFill>
                  <a:latin typeface="微软雅黑" pitchFamily="34" charset="-122"/>
                  <a:ea typeface="微软雅黑" pitchFamily="34" charset="-122"/>
                </a:endParaRPr>
              </a:p>
            </p:txBody>
          </p:sp>
        </p:grpSp>
        <p:grpSp>
          <p:nvGrpSpPr>
            <p:cNvPr id="28" name="组合 39">
              <a:extLst>
                <a:ext uri="{FF2B5EF4-FFF2-40B4-BE49-F238E27FC236}">
                  <a16:creationId xmlns:a16="http://schemas.microsoft.com/office/drawing/2014/main" id="{70C6C82E-B001-4B75-B512-AEDF32C751E5}"/>
                </a:ext>
              </a:extLst>
            </p:cNvPr>
            <p:cNvGrpSpPr/>
            <p:nvPr/>
          </p:nvGrpSpPr>
          <p:grpSpPr>
            <a:xfrm>
              <a:off x="3995589" y="1852605"/>
              <a:ext cx="1073298" cy="1069851"/>
              <a:chOff x="3395261" y="1209491"/>
              <a:chExt cx="1073298" cy="1069851"/>
            </a:xfrm>
          </p:grpSpPr>
          <p:sp>
            <p:nvSpPr>
              <p:cNvPr id="29" name="Freeform 5">
                <a:extLst>
                  <a:ext uri="{FF2B5EF4-FFF2-40B4-BE49-F238E27FC236}">
                    <a16:creationId xmlns:a16="http://schemas.microsoft.com/office/drawing/2014/main" id="{729AAE6A-4369-4B94-9715-C1AAB84ADEBD}"/>
                  </a:ext>
                </a:extLst>
              </p:cNvPr>
              <p:cNvSpPr>
                <a:spLocks/>
              </p:cNvSpPr>
              <p:nvPr/>
            </p:nvSpPr>
            <p:spPr bwMode="auto">
              <a:xfrm rot="2700000">
                <a:off x="3396984" y="1207768"/>
                <a:ext cx="1069851" cy="1073298"/>
              </a:xfrm>
              <a:custGeom>
                <a:avLst/>
                <a:gdLst>
                  <a:gd name="T0" fmla="*/ 795 w 4296"/>
                  <a:gd name="T1" fmla="*/ 796 h 4297"/>
                  <a:gd name="T2" fmla="*/ 3678 w 4296"/>
                  <a:gd name="T3" fmla="*/ 796 h 4297"/>
                  <a:gd name="T4" fmla="*/ 4273 w 4296"/>
                  <a:gd name="T5" fmla="*/ 2324 h 4297"/>
                  <a:gd name="T6" fmla="*/ 4273 w 4296"/>
                  <a:gd name="T7" fmla="*/ 4273 h 4297"/>
                  <a:gd name="T8" fmla="*/ 2324 w 4296"/>
                  <a:gd name="T9" fmla="*/ 4273 h 4297"/>
                  <a:gd name="T10" fmla="*/ 795 w 4296"/>
                  <a:gd name="T11" fmla="*/ 3678 h 4297"/>
                  <a:gd name="T12" fmla="*/ 795 w 4296"/>
                  <a:gd name="T13" fmla="*/ 796 h 4297"/>
                </a:gdLst>
                <a:ahLst/>
                <a:cxnLst>
                  <a:cxn ang="0">
                    <a:pos x="T0" y="T1"/>
                  </a:cxn>
                  <a:cxn ang="0">
                    <a:pos x="T2" y="T3"/>
                  </a:cxn>
                  <a:cxn ang="0">
                    <a:pos x="T4" y="T5"/>
                  </a:cxn>
                  <a:cxn ang="0">
                    <a:pos x="T6" y="T7"/>
                  </a:cxn>
                  <a:cxn ang="0">
                    <a:pos x="T8" y="T9"/>
                  </a:cxn>
                  <a:cxn ang="0">
                    <a:pos x="T10" y="T11"/>
                  </a:cxn>
                  <a:cxn ang="0">
                    <a:pos x="T12" y="T13"/>
                  </a:cxn>
                </a:cxnLst>
                <a:rect l="0" t="0" r="r" b="b"/>
                <a:pathLst>
                  <a:path w="4296" h="4297">
                    <a:moveTo>
                      <a:pt x="795" y="796"/>
                    </a:moveTo>
                    <a:cubicBezTo>
                      <a:pt x="1591" y="0"/>
                      <a:pt x="2882" y="0"/>
                      <a:pt x="3678" y="796"/>
                    </a:cubicBezTo>
                    <a:cubicBezTo>
                      <a:pt x="4098" y="1216"/>
                      <a:pt x="4296" y="1774"/>
                      <a:pt x="4273" y="2324"/>
                    </a:cubicBezTo>
                    <a:lnTo>
                      <a:pt x="4273" y="4273"/>
                    </a:lnTo>
                    <a:lnTo>
                      <a:pt x="2324" y="4273"/>
                    </a:lnTo>
                    <a:cubicBezTo>
                      <a:pt x="1774" y="4297"/>
                      <a:pt x="1216" y="4098"/>
                      <a:pt x="795" y="3678"/>
                    </a:cubicBezTo>
                    <a:cubicBezTo>
                      <a:pt x="0" y="2882"/>
                      <a:pt x="0" y="1592"/>
                      <a:pt x="795" y="796"/>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0" name="TextBox 9">
                <a:extLst>
                  <a:ext uri="{FF2B5EF4-FFF2-40B4-BE49-F238E27FC236}">
                    <a16:creationId xmlns:a16="http://schemas.microsoft.com/office/drawing/2014/main" id="{BE7FADA2-F209-4375-BB20-A9F306726DA2}"/>
                  </a:ext>
                </a:extLst>
              </p:cNvPr>
              <p:cNvSpPr txBox="1">
                <a:spLocks noChangeArrowheads="1"/>
              </p:cNvSpPr>
              <p:nvPr/>
            </p:nvSpPr>
            <p:spPr bwMode="auto">
              <a:xfrm>
                <a:off x="3534178" y="1531098"/>
                <a:ext cx="59503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fontAlgn="base">
                  <a:spcBef>
                    <a:spcPct val="0"/>
                  </a:spcBef>
                  <a:spcAft>
                    <a:spcPct val="0"/>
                  </a:spcAft>
                  <a:defRPr>
                    <a:solidFill>
                      <a:schemeClr val="tx1"/>
                    </a:solidFill>
                    <a:latin typeface="Calibri" pitchFamily="34" charset="0"/>
                    <a:ea typeface="宋体" charset="-122"/>
                  </a:defRPr>
                </a:lvl6pPr>
                <a:lvl7pPr marL="2971800" indent="-228600" fontAlgn="base">
                  <a:spcBef>
                    <a:spcPct val="0"/>
                  </a:spcBef>
                  <a:spcAft>
                    <a:spcPct val="0"/>
                  </a:spcAft>
                  <a:defRPr>
                    <a:solidFill>
                      <a:schemeClr val="tx1"/>
                    </a:solidFill>
                    <a:latin typeface="Calibri" pitchFamily="34" charset="0"/>
                    <a:ea typeface="宋体" charset="-122"/>
                  </a:defRPr>
                </a:lvl7pPr>
                <a:lvl8pPr marL="3429000" indent="-228600" fontAlgn="base">
                  <a:spcBef>
                    <a:spcPct val="0"/>
                  </a:spcBef>
                  <a:spcAft>
                    <a:spcPct val="0"/>
                  </a:spcAft>
                  <a:defRPr>
                    <a:solidFill>
                      <a:schemeClr val="tx1"/>
                    </a:solidFill>
                    <a:latin typeface="Calibri" pitchFamily="34" charset="0"/>
                    <a:ea typeface="宋体" charset="-122"/>
                  </a:defRPr>
                </a:lvl8pPr>
                <a:lvl9pPr marL="3886200" indent="-228600" fontAlgn="base">
                  <a:spcBef>
                    <a:spcPct val="0"/>
                  </a:spcBef>
                  <a:spcAft>
                    <a:spcPct val="0"/>
                  </a:spcAft>
                  <a:defRPr>
                    <a:solidFill>
                      <a:schemeClr val="tx1"/>
                    </a:solidFill>
                    <a:latin typeface="Calibri" pitchFamily="34" charset="0"/>
                    <a:ea typeface="宋体" charset="-122"/>
                  </a:defRPr>
                </a:lvl9pPr>
              </a:lstStyle>
              <a:p>
                <a:r>
                  <a:rPr lang="zh-TW" altLang="en-US" sz="1600" b="1" dirty="0">
                    <a:solidFill>
                      <a:schemeClr val="bg1"/>
                    </a:solidFill>
                    <a:latin typeface="微软雅黑" pitchFamily="34" charset="-122"/>
                    <a:ea typeface="微软雅黑" pitchFamily="34" charset="-122"/>
                  </a:rPr>
                  <a:t>模擬</a:t>
                </a:r>
                <a:endParaRPr lang="zh-CN" altLang="en-US" sz="1600" b="1" dirty="0">
                  <a:solidFill>
                    <a:schemeClr val="bg1"/>
                  </a:solidFill>
                  <a:latin typeface="微软雅黑" pitchFamily="34" charset="-122"/>
                  <a:ea typeface="微软雅黑" pitchFamily="34" charset="-122"/>
                </a:endParaRPr>
              </a:p>
            </p:txBody>
          </p:sp>
        </p:grpSp>
      </p:grpSp>
      <p:sp>
        <p:nvSpPr>
          <p:cNvPr id="31" name="文字方塊 30">
            <a:extLst>
              <a:ext uri="{FF2B5EF4-FFF2-40B4-BE49-F238E27FC236}">
                <a16:creationId xmlns:a16="http://schemas.microsoft.com/office/drawing/2014/main" id="{50752102-5223-4991-A22B-88155C93D0B9}"/>
              </a:ext>
            </a:extLst>
          </p:cNvPr>
          <p:cNvSpPr txBox="1"/>
          <p:nvPr/>
        </p:nvSpPr>
        <p:spPr>
          <a:xfrm>
            <a:off x="574986" y="3145893"/>
            <a:ext cx="1374042" cy="584775"/>
          </a:xfrm>
          <a:prstGeom prst="rect">
            <a:avLst/>
          </a:prstGeom>
          <a:noFill/>
        </p:spPr>
        <p:txBody>
          <a:bodyPr wrap="square" rtlCol="0">
            <a:spAutoFit/>
          </a:bodyPr>
          <a:lstStyle/>
          <a:p>
            <a:r>
              <a:rPr lang="zh-TW" altLang="en-US" sz="3200" dirty="0">
                <a:solidFill>
                  <a:schemeClr val="bg1"/>
                </a:solidFill>
              </a:rPr>
              <a:t>目的 </a:t>
            </a:r>
            <a:r>
              <a:rPr lang="en-US" altLang="zh-TW" sz="3200" dirty="0">
                <a:solidFill>
                  <a:schemeClr val="bg1"/>
                </a:solidFill>
              </a:rPr>
              <a:t>:</a:t>
            </a:r>
            <a:endParaRPr lang="zh-TW" altLang="en-US" sz="3200" dirty="0">
              <a:solidFill>
                <a:schemeClr val="bg1"/>
              </a:solidFill>
            </a:endParaRPr>
          </a:p>
        </p:txBody>
      </p:sp>
      <p:sp>
        <p:nvSpPr>
          <p:cNvPr id="35" name="文字方塊 34">
            <a:extLst>
              <a:ext uri="{FF2B5EF4-FFF2-40B4-BE49-F238E27FC236}">
                <a16:creationId xmlns:a16="http://schemas.microsoft.com/office/drawing/2014/main" id="{EFDEFECF-2BB9-4A70-8D62-284BAE48910D}"/>
              </a:ext>
            </a:extLst>
          </p:cNvPr>
          <p:cNvSpPr txBox="1"/>
          <p:nvPr/>
        </p:nvSpPr>
        <p:spPr>
          <a:xfrm>
            <a:off x="625262" y="1337150"/>
            <a:ext cx="1374042" cy="584775"/>
          </a:xfrm>
          <a:prstGeom prst="rect">
            <a:avLst/>
          </a:prstGeom>
          <a:noFill/>
        </p:spPr>
        <p:txBody>
          <a:bodyPr wrap="square" rtlCol="0">
            <a:spAutoFit/>
          </a:bodyPr>
          <a:lstStyle/>
          <a:p>
            <a:r>
              <a:rPr lang="zh-TW" altLang="en-US" sz="3200" dirty="0">
                <a:solidFill>
                  <a:schemeClr val="bg1"/>
                </a:solidFill>
              </a:rPr>
              <a:t>動機 </a:t>
            </a:r>
            <a:r>
              <a:rPr lang="en-US" altLang="zh-TW" sz="3200" dirty="0">
                <a:solidFill>
                  <a:schemeClr val="bg1"/>
                </a:solidFill>
              </a:rPr>
              <a:t>:</a:t>
            </a:r>
            <a:endParaRPr lang="zh-TW" altLang="en-US" sz="3200" dirty="0">
              <a:solidFill>
                <a:schemeClr val="bg1"/>
              </a:solidFill>
            </a:endParaRPr>
          </a:p>
        </p:txBody>
      </p:sp>
    </p:spTree>
    <p:extLst>
      <p:ext uri="{BB962C8B-B14F-4D97-AF65-F5344CB8AC3E}">
        <p14:creationId xmlns:p14="http://schemas.microsoft.com/office/powerpoint/2010/main" val="6958051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3">
            <a:extLst>
              <a:ext uri="{28A0092B-C50C-407E-A947-70E740481C1C}">
                <a14:useLocalDpi xmlns:a14="http://schemas.microsoft.com/office/drawing/2010/main" val="0"/>
              </a:ext>
            </a:extLst>
          </a:blip>
          <a:srcRect b="10000"/>
          <a:stretch/>
        </p:blipFill>
        <p:spPr>
          <a:xfrm>
            <a:off x="0" y="0"/>
            <a:ext cx="12192000" cy="6858000"/>
          </a:xfrm>
          <a:prstGeom prst="rect">
            <a:avLst/>
          </a:prstGeom>
        </p:spPr>
      </p:pic>
      <p:sp>
        <p:nvSpPr>
          <p:cNvPr id="11" name="文本框 10"/>
          <p:cNvSpPr txBox="1"/>
          <p:nvPr/>
        </p:nvSpPr>
        <p:spPr>
          <a:xfrm>
            <a:off x="4968736" y="2105321"/>
            <a:ext cx="2254528" cy="707886"/>
          </a:xfrm>
          <a:prstGeom prst="rect">
            <a:avLst/>
          </a:prstGeom>
          <a:noFill/>
        </p:spPr>
        <p:txBody>
          <a:bodyPr wrap="non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4000" b="1" i="0" u="none" strike="noStrike" kern="1200" cap="none" spc="0" normalizeH="0" baseline="0" noProof="0" dirty="0">
                <a:ln>
                  <a:noFill/>
                </a:ln>
                <a:solidFill>
                  <a:prstClr val="white"/>
                </a:solidFill>
                <a:effectLst/>
                <a:uLnTx/>
                <a:uFillTx/>
                <a:cs typeface="+mn-ea"/>
                <a:sym typeface="+mn-lt"/>
              </a:rPr>
              <a:t>PART 02</a:t>
            </a:r>
            <a:endParaRPr kumimoji="0" lang="zh-CN" altLang="en-US" sz="4000" b="1" i="0" u="none" strike="noStrike" kern="1200" cap="none" spc="0" normalizeH="0" baseline="0" noProof="0" dirty="0">
              <a:ln>
                <a:noFill/>
              </a:ln>
              <a:solidFill>
                <a:prstClr val="white"/>
              </a:solidFill>
              <a:effectLst/>
              <a:uLnTx/>
              <a:uFillTx/>
              <a:cs typeface="+mn-ea"/>
              <a:sym typeface="+mn-lt"/>
            </a:endParaRPr>
          </a:p>
        </p:txBody>
      </p:sp>
      <p:sp>
        <p:nvSpPr>
          <p:cNvPr id="12" name="文本框 11"/>
          <p:cNvSpPr txBox="1"/>
          <p:nvPr/>
        </p:nvSpPr>
        <p:spPr>
          <a:xfrm>
            <a:off x="3485284" y="2827796"/>
            <a:ext cx="5221432" cy="646331"/>
          </a:xfrm>
          <a:prstGeom prst="rect">
            <a:avLst/>
          </a:prstGeom>
          <a:noFill/>
        </p:spPr>
        <p:txBody>
          <a:bodyPr wrap="square" rtlCol="0">
            <a:spAutoFit/>
            <a:scene3d>
              <a:camera prst="orthographicFront"/>
              <a:lightRig rig="threePt" dir="t"/>
            </a:scene3d>
            <a:sp3d contourW="12700"/>
          </a:bodyPr>
          <a:lstStyle/>
          <a:p>
            <a:pPr algn="ctr">
              <a:defRPr/>
            </a:pPr>
            <a:r>
              <a:rPr lang="zh-TW" altLang="en-US" sz="3600" dirty="0">
                <a:solidFill>
                  <a:prstClr val="white"/>
                </a:solidFill>
                <a:cs typeface="+mn-ea"/>
                <a:sym typeface="+mn-lt"/>
              </a:rPr>
              <a:t>概念與技術</a:t>
            </a:r>
            <a:endParaRPr lang="zh-CN" altLang="en-US" sz="3600" dirty="0">
              <a:solidFill>
                <a:prstClr val="white"/>
              </a:solidFill>
              <a:cs typeface="+mn-ea"/>
              <a:sym typeface="+mn-lt"/>
            </a:endParaRPr>
          </a:p>
        </p:txBody>
      </p:sp>
    </p:spTree>
    <p:extLst>
      <p:ext uri="{BB962C8B-B14F-4D97-AF65-F5344CB8AC3E}">
        <p14:creationId xmlns:p14="http://schemas.microsoft.com/office/powerpoint/2010/main" val="3783811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fltVal val="0"/>
                                          </p:val>
                                        </p:tav>
                                        <p:tav tm="100000">
                                          <p:val>
                                            <p:strVal val="#ppt_h"/>
                                          </p:val>
                                        </p:tav>
                                      </p:tavLst>
                                    </p:anim>
                                    <p:animEffect transition="in" filter="fade">
                                      <p:cBhvr>
                                        <p:cTn id="9" dur="500"/>
                                        <p:tgtEl>
                                          <p:spTgt spid="11"/>
                                        </p:tgtEl>
                                      </p:cBhvr>
                                    </p:animEffect>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1000"/>
                                        <p:tgtEl>
                                          <p:spTgt spid="12"/>
                                        </p:tgtEl>
                                      </p:cBhvr>
                                    </p:animEffect>
                                    <p:anim calcmode="lin" valueType="num">
                                      <p:cBhvr>
                                        <p:cTn id="14" dur="1000" fill="hold"/>
                                        <p:tgtEl>
                                          <p:spTgt spid="12"/>
                                        </p:tgtEl>
                                        <p:attrNameLst>
                                          <p:attrName>ppt_x</p:attrName>
                                        </p:attrNameLst>
                                      </p:cBhvr>
                                      <p:tavLst>
                                        <p:tav tm="0">
                                          <p:val>
                                            <p:strVal val="#ppt_x"/>
                                          </p:val>
                                        </p:tav>
                                        <p:tav tm="100000">
                                          <p:val>
                                            <p:strVal val="#ppt_x"/>
                                          </p:val>
                                        </p:tav>
                                      </p:tavLst>
                                    </p:anim>
                                    <p:anim calcmode="lin" valueType="num">
                                      <p:cBhvr>
                                        <p:cTn id="15"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p:cNvGrpSpPr/>
          <p:nvPr/>
        </p:nvGrpSpPr>
        <p:grpSpPr>
          <a:xfrm>
            <a:off x="0" y="687070"/>
            <a:ext cx="12192965" cy="694056"/>
            <a:chOff x="0" y="623570"/>
            <a:chExt cx="12192965" cy="694056"/>
          </a:xfrm>
        </p:grpSpPr>
        <p:cxnSp>
          <p:nvCxnSpPr>
            <p:cNvPr id="16" name="直接连接符 15"/>
            <p:cNvCxnSpPr/>
            <p:nvPr/>
          </p:nvCxnSpPr>
          <p:spPr>
            <a:xfrm>
              <a:off x="0" y="1016000"/>
              <a:ext cx="101473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flipH="1">
              <a:off x="10147300" y="723900"/>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10330906" y="723900"/>
              <a:ext cx="134257" cy="5445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flipH="1">
              <a:off x="10465163" y="976313"/>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10648769" y="976313"/>
              <a:ext cx="75967" cy="3413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flipH="1">
              <a:off x="10724736" y="632460"/>
              <a:ext cx="194738" cy="67564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10919474" y="623570"/>
              <a:ext cx="87099" cy="39243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a:off x="11004965" y="1016000"/>
              <a:ext cx="11880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grpSp>
      <p:grpSp>
        <p:nvGrpSpPr>
          <p:cNvPr id="24" name="组合 23"/>
          <p:cNvGrpSpPr/>
          <p:nvPr/>
        </p:nvGrpSpPr>
        <p:grpSpPr>
          <a:xfrm>
            <a:off x="625262" y="302189"/>
            <a:ext cx="3975100" cy="656661"/>
            <a:chOff x="7192010" y="1640849"/>
            <a:chExt cx="3975100" cy="656661"/>
          </a:xfrm>
        </p:grpSpPr>
        <p:sp>
          <p:nvSpPr>
            <p:cNvPr id="25" name="文本框 24"/>
            <p:cNvSpPr txBox="1"/>
            <p:nvPr/>
          </p:nvSpPr>
          <p:spPr>
            <a:xfrm>
              <a:off x="7192010" y="1640849"/>
              <a:ext cx="3543300" cy="523220"/>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TW" altLang="en-US" sz="2800" b="0" i="0" u="none" strike="noStrike" kern="1200" cap="none" spc="0" normalizeH="0" baseline="0" noProof="0" dirty="0">
                  <a:ln>
                    <a:noFill/>
                  </a:ln>
                  <a:solidFill>
                    <a:prstClr val="white"/>
                  </a:solidFill>
                  <a:effectLst/>
                  <a:uLnTx/>
                  <a:uFillTx/>
                  <a:cs typeface="+mn-ea"/>
                  <a:sym typeface="+mn-lt"/>
                </a:rPr>
                <a:t>概念與技術</a:t>
              </a:r>
              <a:endParaRPr kumimoji="0" lang="zh-CN" altLang="en-US" sz="2800" b="0" i="0" u="none" strike="noStrike" kern="1200" cap="none" spc="0" normalizeH="0" baseline="0" noProof="0" dirty="0">
                <a:ln>
                  <a:noFill/>
                </a:ln>
                <a:solidFill>
                  <a:prstClr val="white"/>
                </a:solidFill>
                <a:effectLst/>
                <a:uLnTx/>
                <a:uFillTx/>
                <a:cs typeface="+mn-ea"/>
                <a:sym typeface="+mn-lt"/>
              </a:endParaRPr>
            </a:p>
          </p:txBody>
        </p:sp>
        <p:sp>
          <p:nvSpPr>
            <p:cNvPr id="26" name="文本框 25"/>
            <p:cNvSpPr txBox="1"/>
            <p:nvPr/>
          </p:nvSpPr>
          <p:spPr>
            <a:xfrm>
              <a:off x="7192010" y="2026795"/>
              <a:ext cx="3975100" cy="270715"/>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14000"/>
                </a:lnSpc>
                <a:spcBef>
                  <a:spcPts val="0"/>
                </a:spcBef>
                <a:spcAft>
                  <a:spcPts val="0"/>
                </a:spcAft>
                <a:buClrTx/>
                <a:buSzTx/>
                <a:buFontTx/>
                <a:buNone/>
                <a:tabLst/>
                <a:defRPr/>
              </a:pPr>
              <a:r>
                <a:rPr kumimoji="0" lang="en-US" altLang="zh-CN" sz="1100" b="0" i="0" u="none" strike="noStrike" kern="1200" cap="none" spc="0" normalizeH="0" baseline="0" noProof="0" dirty="0">
                  <a:ln>
                    <a:noFill/>
                  </a:ln>
                  <a:solidFill>
                    <a:prstClr val="white"/>
                  </a:solidFill>
                  <a:effectLst/>
                  <a:uLnTx/>
                  <a:uFillTx/>
                  <a:cs typeface="+mn-ea"/>
                  <a:sym typeface="+mn-lt"/>
                </a:rPr>
                <a:t>Motivation and purpose</a:t>
              </a:r>
            </a:p>
          </p:txBody>
        </p:sp>
      </p:grpSp>
      <p:grpSp>
        <p:nvGrpSpPr>
          <p:cNvPr id="6" name="组合 5"/>
          <p:cNvGrpSpPr/>
          <p:nvPr/>
        </p:nvGrpSpPr>
        <p:grpSpPr>
          <a:xfrm>
            <a:off x="0" y="1619250"/>
            <a:ext cx="12203113" cy="2155825"/>
            <a:chOff x="0" y="1619250"/>
            <a:chExt cx="12203113" cy="2155825"/>
          </a:xfrm>
        </p:grpSpPr>
        <p:sp>
          <p:nvSpPr>
            <p:cNvPr id="12293" name="矩形 8"/>
            <p:cNvSpPr>
              <a:spLocks noChangeArrowheads="1"/>
            </p:cNvSpPr>
            <p:nvPr/>
          </p:nvSpPr>
          <p:spPr bwMode="auto">
            <a:xfrm>
              <a:off x="11195050" y="1619250"/>
              <a:ext cx="1008063" cy="2143125"/>
            </a:xfrm>
            <a:prstGeom prst="rect">
              <a:avLst/>
            </a:prstGeom>
            <a:solidFill>
              <a:srgbClr val="FEFEFE">
                <a:alpha val="20000"/>
              </a:srgbClr>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12296" name="矩形 11"/>
            <p:cNvSpPr>
              <a:spLocks noChangeArrowheads="1"/>
            </p:cNvSpPr>
            <p:nvPr/>
          </p:nvSpPr>
          <p:spPr bwMode="auto">
            <a:xfrm>
              <a:off x="0" y="1631950"/>
              <a:ext cx="8261350" cy="2143125"/>
            </a:xfrm>
            <a:prstGeom prst="rect">
              <a:avLst/>
            </a:prstGeom>
            <a:solidFill>
              <a:srgbClr val="FEFEFE">
                <a:alpha val="60000"/>
              </a:srgbClr>
            </a:solidFill>
            <a:ln>
              <a:noFill/>
            </a:ln>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grpSp>
          <p:nvGrpSpPr>
            <p:cNvPr id="27" name="组合 26"/>
            <p:cNvGrpSpPr/>
            <p:nvPr/>
          </p:nvGrpSpPr>
          <p:grpSpPr>
            <a:xfrm>
              <a:off x="166095" y="1695520"/>
              <a:ext cx="6944568" cy="1490118"/>
              <a:chOff x="-304386" y="2940173"/>
              <a:chExt cx="6944568" cy="1490118"/>
            </a:xfrm>
          </p:grpSpPr>
          <p:sp>
            <p:nvSpPr>
              <p:cNvPr id="28" name="矩形 27"/>
              <p:cNvSpPr/>
              <p:nvPr/>
            </p:nvSpPr>
            <p:spPr>
              <a:xfrm>
                <a:off x="-172036" y="3326143"/>
                <a:ext cx="6812218" cy="1104148"/>
              </a:xfrm>
              <a:prstGeom prst="rect">
                <a:avLst/>
              </a:prstGeom>
            </p:spPr>
            <p:txBody>
              <a:bodyPr wrap="square">
                <a:spAutoFit/>
                <a:scene3d>
                  <a:camera prst="orthographicFront"/>
                  <a:lightRig rig="threePt" dir="t"/>
                </a:scene3d>
                <a:sp3d contourW="12700"/>
              </a:bodyPr>
              <a:lstStyle/>
              <a:p>
                <a:pPr lvl="0" algn="just">
                  <a:lnSpc>
                    <a:spcPct val="120000"/>
                  </a:lnSpc>
                  <a:defRPr/>
                </a:pPr>
                <a:r>
                  <a:rPr lang="zh-TW" altLang="en-US" sz="1400" dirty="0">
                    <a:cs typeface="+mn-ea"/>
                    <a:sym typeface="+mn-lt"/>
                  </a:rPr>
                  <a:t>衛星發射的同時攜帶一內裝有衛星製造所需材料的夾艙或機構。當一微型低軌衛星進入軌道，所攜帶的夾艙或機構開始進行此微型衛星體的複製製造，根據計算，在運行到特定位置後將其釋出，發展出</a:t>
                </a:r>
                <a:r>
                  <a:rPr lang="zh-TW" altLang="en-US" sz="1400" b="1" dirty="0">
                    <a:cs typeface="+mn-ea"/>
                    <a:sym typeface="+mn-lt"/>
                  </a:rPr>
                  <a:t>衛星星鏈</a:t>
                </a:r>
                <a:r>
                  <a:rPr lang="en-US" altLang="zh-TW" sz="1400" i="1" dirty="0">
                    <a:cs typeface="+mn-ea"/>
                    <a:sym typeface="+mn-lt"/>
                  </a:rPr>
                  <a:t>(</a:t>
                </a:r>
                <a:r>
                  <a:rPr lang="zh-TW" altLang="en-US" sz="1400" i="1" dirty="0">
                    <a:cs typeface="+mn-ea"/>
                    <a:sym typeface="+mn-lt"/>
                  </a:rPr>
                  <a:t>零死角</a:t>
                </a:r>
                <a:r>
                  <a:rPr lang="en-US" altLang="zh-TW" sz="1400" i="1" dirty="0">
                    <a:cs typeface="+mn-ea"/>
                    <a:sym typeface="+mn-lt"/>
                  </a:rPr>
                  <a:t>)</a:t>
                </a:r>
                <a:r>
                  <a:rPr lang="zh-TW" altLang="en-US" sz="1400" b="1" dirty="0">
                    <a:cs typeface="+mn-ea"/>
                    <a:sym typeface="+mn-lt"/>
                  </a:rPr>
                  <a:t>，</a:t>
                </a:r>
                <a:r>
                  <a:rPr lang="zh-TW" altLang="en-US" sz="1400" dirty="0">
                    <a:cs typeface="+mn-ea"/>
                    <a:sym typeface="+mn-lt"/>
                  </a:rPr>
                  <a:t>數量達</a:t>
                </a:r>
                <a:r>
                  <a:rPr lang="en-US" altLang="zh-TW" sz="1400" dirty="0">
                    <a:cs typeface="+mn-ea"/>
                    <a:sym typeface="+mn-lt"/>
                  </a:rPr>
                  <a:t>35</a:t>
                </a:r>
                <a:r>
                  <a:rPr lang="zh-TW" altLang="en-US" sz="1400" dirty="0">
                    <a:cs typeface="+mn-ea"/>
                    <a:sym typeface="+mn-lt"/>
                  </a:rPr>
                  <a:t>顆左右可達全球覆蓋。同時可以加速</a:t>
                </a:r>
                <a:r>
                  <a:rPr lang="en-US" altLang="zh-TW" sz="1400" dirty="0">
                    <a:cs typeface="+mn-ea"/>
                    <a:sym typeface="+mn-lt"/>
                  </a:rPr>
                  <a:t>5G</a:t>
                </a:r>
                <a:r>
                  <a:rPr lang="zh-TW" altLang="en-US" sz="1400" dirty="0">
                    <a:cs typeface="+mn-ea"/>
                    <a:sym typeface="+mn-lt"/>
                  </a:rPr>
                  <a:t>、</a:t>
                </a:r>
                <a:r>
                  <a:rPr lang="en-US" altLang="zh-TW" sz="1400" dirty="0">
                    <a:cs typeface="+mn-ea"/>
                    <a:sym typeface="+mn-lt"/>
                  </a:rPr>
                  <a:t>6G</a:t>
                </a:r>
                <a:r>
                  <a:rPr lang="zh-TW" altLang="en-US" sz="1400" dirty="0">
                    <a:cs typeface="+mn-ea"/>
                    <a:sym typeface="+mn-lt"/>
                  </a:rPr>
                  <a:t>網路技術的發展及突破</a:t>
                </a:r>
                <a:r>
                  <a:rPr lang="en-US" altLang="zh-TW" sz="1400" i="1" dirty="0">
                    <a:cs typeface="+mn-ea"/>
                    <a:sym typeface="+mn-lt"/>
                  </a:rPr>
                  <a:t>(</a:t>
                </a:r>
                <a:r>
                  <a:rPr lang="zh-TW" altLang="en-US" sz="1400" i="1" dirty="0">
                    <a:cs typeface="+mn-ea"/>
                    <a:sym typeface="+mn-lt"/>
                  </a:rPr>
                  <a:t>零時差</a:t>
                </a:r>
                <a:r>
                  <a:rPr lang="en-US" altLang="zh-TW" sz="1400" i="1" dirty="0">
                    <a:cs typeface="+mn-ea"/>
                    <a:sym typeface="+mn-lt"/>
                  </a:rPr>
                  <a:t>)</a:t>
                </a:r>
                <a:endParaRPr lang="zh-TW" altLang="en-US" sz="1400" i="1" dirty="0">
                  <a:cs typeface="+mn-ea"/>
                  <a:sym typeface="+mn-lt"/>
                </a:endParaRPr>
              </a:p>
            </p:txBody>
          </p:sp>
          <p:sp>
            <p:nvSpPr>
              <p:cNvPr id="29" name="矩形 28"/>
              <p:cNvSpPr/>
              <p:nvPr/>
            </p:nvSpPr>
            <p:spPr>
              <a:xfrm>
                <a:off x="-304386" y="2940173"/>
                <a:ext cx="2241974" cy="396134"/>
              </a:xfrm>
              <a:prstGeom prst="rect">
                <a:avLst/>
              </a:prstGeom>
            </p:spPr>
            <p:txBody>
              <a:bodyPr wrap="square">
                <a:spAutoFit/>
                <a:scene3d>
                  <a:camera prst="orthographicFront"/>
                  <a:lightRig rig="threePt" dir="t"/>
                </a:scene3d>
                <a:sp3d contourW="12700"/>
              </a:bodyPr>
              <a:lstStyle/>
              <a:p>
                <a:pPr lvl="0" algn="just">
                  <a:lnSpc>
                    <a:spcPct val="120000"/>
                  </a:lnSpc>
                  <a:defRPr/>
                </a:pPr>
                <a:r>
                  <a:rPr lang="zh-TW" altLang="en-US" b="1" dirty="0">
                    <a:cs typeface="+mn-ea"/>
                    <a:sym typeface="+mn-lt"/>
                  </a:rPr>
                  <a:t>衛星太空工廠</a:t>
                </a:r>
              </a:p>
            </p:txBody>
          </p:sp>
        </p:grpSp>
      </p:grpSp>
      <p:grpSp>
        <p:nvGrpSpPr>
          <p:cNvPr id="7" name="组合 6"/>
          <p:cNvGrpSpPr/>
          <p:nvPr/>
        </p:nvGrpSpPr>
        <p:grpSpPr>
          <a:xfrm>
            <a:off x="0" y="3785514"/>
            <a:ext cx="12196763" cy="2151736"/>
            <a:chOff x="0" y="3785514"/>
            <a:chExt cx="12196763" cy="2151736"/>
          </a:xfrm>
        </p:grpSpPr>
        <p:sp>
          <p:nvSpPr>
            <p:cNvPr id="12297" name="矩形 12"/>
            <p:cNvSpPr>
              <a:spLocks noChangeArrowheads="1"/>
            </p:cNvSpPr>
            <p:nvPr/>
          </p:nvSpPr>
          <p:spPr bwMode="auto">
            <a:xfrm>
              <a:off x="3940175" y="3794125"/>
              <a:ext cx="8256588" cy="2143125"/>
            </a:xfrm>
            <a:prstGeom prst="rect">
              <a:avLst/>
            </a:prstGeom>
            <a:solidFill>
              <a:srgbClr val="FEFEFE">
                <a:alpha val="60000"/>
              </a:srgbClr>
            </a:solidFill>
            <a:ln>
              <a:noFill/>
            </a:ln>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12298" name="矩形 13"/>
            <p:cNvSpPr>
              <a:spLocks noChangeArrowheads="1"/>
            </p:cNvSpPr>
            <p:nvPr/>
          </p:nvSpPr>
          <p:spPr bwMode="auto">
            <a:xfrm>
              <a:off x="0" y="3794125"/>
              <a:ext cx="890588" cy="2143125"/>
            </a:xfrm>
            <a:prstGeom prst="rect">
              <a:avLst/>
            </a:prstGeom>
            <a:solidFill>
              <a:srgbClr val="FEFEFE">
                <a:alpha val="20000"/>
              </a:srgbClr>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grpSp>
          <p:nvGrpSpPr>
            <p:cNvPr id="30" name="组合 29"/>
            <p:cNvGrpSpPr/>
            <p:nvPr/>
          </p:nvGrpSpPr>
          <p:grpSpPr>
            <a:xfrm>
              <a:off x="4155358" y="3785514"/>
              <a:ext cx="6569378" cy="1478896"/>
              <a:chOff x="718302" y="2867992"/>
              <a:chExt cx="6569378" cy="1478896"/>
            </a:xfrm>
          </p:grpSpPr>
          <p:sp>
            <p:nvSpPr>
              <p:cNvPr id="31" name="矩形 30"/>
              <p:cNvSpPr/>
              <p:nvPr/>
            </p:nvSpPr>
            <p:spPr>
              <a:xfrm>
                <a:off x="777343" y="3242740"/>
                <a:ext cx="6510337" cy="1104148"/>
              </a:xfrm>
              <a:prstGeom prst="rect">
                <a:avLst/>
              </a:prstGeom>
            </p:spPr>
            <p:txBody>
              <a:bodyPr wrap="square">
                <a:spAutoFit/>
                <a:scene3d>
                  <a:camera prst="orthographicFront"/>
                  <a:lightRig rig="threePt" dir="t"/>
                </a:scene3d>
                <a:sp3d contourW="12700"/>
              </a:bodyPr>
              <a:lstStyle/>
              <a:p>
                <a:pPr marL="285750" lvl="0" indent="-285750" algn="just">
                  <a:lnSpc>
                    <a:spcPct val="120000"/>
                  </a:lnSpc>
                  <a:buFont typeface="Arial" panose="020B0604020202020204" pitchFamily="34" charset="0"/>
                  <a:buChar char="•"/>
                  <a:defRPr/>
                </a:pPr>
                <a:r>
                  <a:rPr lang="zh-TW" altLang="en-US" sz="1400" dirty="0">
                    <a:cs typeface="+mn-ea"/>
                    <a:sym typeface="+mn-lt"/>
                  </a:rPr>
                  <a:t>大量蒐集資料</a:t>
                </a:r>
              </a:p>
              <a:p>
                <a:pPr marL="285750" lvl="0" indent="-285750" algn="just">
                  <a:lnSpc>
                    <a:spcPct val="120000"/>
                  </a:lnSpc>
                  <a:buFont typeface="Arial" panose="020B0604020202020204" pitchFamily="34" charset="0"/>
                  <a:buChar char="•"/>
                  <a:defRPr/>
                </a:pPr>
                <a:r>
                  <a:rPr lang="zh-TW" altLang="en-US" sz="1400" dirty="0">
                    <a:cs typeface="+mn-ea"/>
                    <a:sym typeface="+mn-lt"/>
                  </a:rPr>
                  <a:t>即時監測</a:t>
                </a:r>
              </a:p>
              <a:p>
                <a:pPr marL="285750" lvl="0" indent="-285750" algn="just">
                  <a:lnSpc>
                    <a:spcPct val="120000"/>
                  </a:lnSpc>
                  <a:buFont typeface="Arial" panose="020B0604020202020204" pitchFamily="34" charset="0"/>
                  <a:buChar char="•"/>
                  <a:defRPr/>
                </a:pPr>
                <a:r>
                  <a:rPr lang="zh-TW" altLang="en-US" sz="1400" dirty="0">
                    <a:cs typeface="+mn-ea"/>
                    <a:sym typeface="+mn-lt"/>
                  </a:rPr>
                  <a:t>高效能地迅速計算及判斷</a:t>
                </a:r>
                <a:endParaRPr lang="en-US" altLang="zh-TW" sz="1400" dirty="0">
                  <a:cs typeface="+mn-ea"/>
                  <a:sym typeface="+mn-lt"/>
                </a:endParaRPr>
              </a:p>
              <a:p>
                <a:pPr marL="285750" lvl="0" indent="-285750" algn="just">
                  <a:lnSpc>
                    <a:spcPct val="120000"/>
                  </a:lnSpc>
                  <a:buFont typeface="Arial" panose="020B0604020202020204" pitchFamily="34" charset="0"/>
                  <a:buChar char="•"/>
                  <a:defRPr/>
                </a:pPr>
                <a:r>
                  <a:rPr lang="zh-TW" altLang="en-US" sz="1400" dirty="0">
                    <a:cs typeface="+mn-ea"/>
                    <a:sym typeface="+mn-lt"/>
                  </a:rPr>
                  <a:t>將有效資訊以高速鏈路上傳至衛星</a:t>
                </a:r>
                <a:endParaRPr lang="en-US" altLang="zh-TW" sz="1400" dirty="0">
                  <a:cs typeface="+mn-ea"/>
                  <a:sym typeface="+mn-lt"/>
                </a:endParaRPr>
              </a:p>
            </p:txBody>
          </p:sp>
          <p:sp>
            <p:nvSpPr>
              <p:cNvPr id="32" name="矩形 31"/>
              <p:cNvSpPr/>
              <p:nvPr/>
            </p:nvSpPr>
            <p:spPr>
              <a:xfrm>
                <a:off x="718302" y="2867992"/>
                <a:ext cx="2241974" cy="396134"/>
              </a:xfrm>
              <a:prstGeom prst="rect">
                <a:avLst/>
              </a:prstGeom>
            </p:spPr>
            <p:txBody>
              <a:bodyPr wrap="square">
                <a:spAutoFit/>
                <a:scene3d>
                  <a:camera prst="orthographicFront"/>
                  <a:lightRig rig="threePt" dir="t"/>
                </a:scene3d>
                <a:sp3d contourW="12700"/>
              </a:bodyPr>
              <a:lstStyle/>
              <a:p>
                <a:pPr lvl="0" algn="just">
                  <a:lnSpc>
                    <a:spcPct val="120000"/>
                  </a:lnSpc>
                  <a:defRPr/>
                </a:pPr>
                <a:r>
                  <a:rPr lang="en-US" altLang="zh-CN" b="1" dirty="0">
                    <a:cs typeface="+mn-ea"/>
                    <a:sym typeface="+mn-lt"/>
                  </a:rPr>
                  <a:t>IOT GATEWAY</a:t>
                </a:r>
              </a:p>
            </p:txBody>
          </p:sp>
        </p:grpSp>
      </p:grpSp>
      <p:pic>
        <p:nvPicPr>
          <p:cNvPr id="33" name="圖片 32">
            <a:extLst>
              <a:ext uri="{FF2B5EF4-FFF2-40B4-BE49-F238E27FC236}">
                <a16:creationId xmlns:a16="http://schemas.microsoft.com/office/drawing/2014/main" id="{AD8D96D2-4031-4A24-96DB-D5A74D6F9366}"/>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8373386" y="1640616"/>
            <a:ext cx="2745697" cy="2104255"/>
          </a:xfrm>
          <a:prstGeom prst="rect">
            <a:avLst/>
          </a:prstGeom>
          <a:noFill/>
          <a:ln>
            <a:noFill/>
          </a:ln>
        </p:spPr>
      </p:pic>
      <p:pic>
        <p:nvPicPr>
          <p:cNvPr id="34" name="圖片 33">
            <a:extLst>
              <a:ext uri="{FF2B5EF4-FFF2-40B4-BE49-F238E27FC236}">
                <a16:creationId xmlns:a16="http://schemas.microsoft.com/office/drawing/2014/main" id="{709F9357-A0ED-4CB4-B2FC-B1299A3937AC}"/>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936887" y="3825240"/>
            <a:ext cx="2952207" cy="2112010"/>
          </a:xfrm>
          <a:prstGeom prst="rect">
            <a:avLst/>
          </a:prstGeom>
          <a:noFill/>
          <a:ln>
            <a:noFill/>
          </a:ln>
        </p:spPr>
      </p:pic>
      <p:grpSp>
        <p:nvGrpSpPr>
          <p:cNvPr id="35" name="组合 8">
            <a:extLst>
              <a:ext uri="{FF2B5EF4-FFF2-40B4-BE49-F238E27FC236}">
                <a16:creationId xmlns:a16="http://schemas.microsoft.com/office/drawing/2014/main" id="{2FE33565-326B-45C3-B4E1-01BB3276A155}"/>
              </a:ext>
            </a:extLst>
          </p:cNvPr>
          <p:cNvGrpSpPr/>
          <p:nvPr/>
        </p:nvGrpSpPr>
        <p:grpSpPr>
          <a:xfrm>
            <a:off x="8564959" y="4895020"/>
            <a:ext cx="3348288" cy="1694734"/>
            <a:chOff x="6296025" y="4981575"/>
            <a:chExt cx="3114675" cy="1116846"/>
          </a:xfrm>
        </p:grpSpPr>
        <p:sp>
          <p:nvSpPr>
            <p:cNvPr id="36" name="圆角矩形 15">
              <a:extLst>
                <a:ext uri="{FF2B5EF4-FFF2-40B4-BE49-F238E27FC236}">
                  <a16:creationId xmlns:a16="http://schemas.microsoft.com/office/drawing/2014/main" id="{D7EC11F4-3FE5-4DAF-B505-DC55C21D089B}"/>
                </a:ext>
              </a:extLst>
            </p:cNvPr>
            <p:cNvSpPr>
              <a:spLocks noChangeArrowheads="1"/>
            </p:cNvSpPr>
            <p:nvPr/>
          </p:nvSpPr>
          <p:spPr bwMode="auto">
            <a:xfrm>
              <a:off x="6296025" y="4981575"/>
              <a:ext cx="3114675" cy="615950"/>
            </a:xfrm>
            <a:prstGeom prst="roundRect">
              <a:avLst>
                <a:gd name="adj" fmla="val 22148"/>
              </a:avLst>
            </a:prstGeom>
            <a:solidFill>
              <a:srgbClr val="FCFCFC">
                <a:alpha val="9804"/>
              </a:srgbClr>
            </a:solidFill>
            <a:ln w="6350">
              <a:solidFill>
                <a:srgbClr val="FFFFFF">
                  <a:alpha val="39999"/>
                </a:srgbClr>
              </a:solidFill>
              <a:bevel/>
              <a:headEnd/>
              <a:tailEnd/>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37" name="矩形 36">
              <a:extLst>
                <a:ext uri="{FF2B5EF4-FFF2-40B4-BE49-F238E27FC236}">
                  <a16:creationId xmlns:a16="http://schemas.microsoft.com/office/drawing/2014/main" id="{9FCAF19A-2AB7-4FAC-B6B2-6EEF91A761E8}"/>
                </a:ext>
              </a:extLst>
            </p:cNvPr>
            <p:cNvSpPr/>
            <p:nvPr/>
          </p:nvSpPr>
          <p:spPr>
            <a:xfrm>
              <a:off x="6394450" y="4994273"/>
              <a:ext cx="2724150" cy="1104148"/>
            </a:xfrm>
            <a:prstGeom prst="rect">
              <a:avLst/>
            </a:prstGeom>
          </p:spPr>
          <p:txBody>
            <a:bodyPr wrap="square">
              <a:spAutoFit/>
              <a:scene3d>
                <a:camera prst="orthographicFront"/>
                <a:lightRig rig="threePt" dir="t"/>
              </a:scene3d>
              <a:sp3d contourW="12700"/>
            </a:bodyPr>
            <a:lstStyle/>
            <a:p>
              <a:pPr lvl="0" algn="just">
                <a:lnSpc>
                  <a:spcPct val="120000"/>
                </a:lnSpc>
                <a:defRPr/>
              </a:pPr>
              <a:r>
                <a:rPr lang="en-US" altLang="zh-TW" sz="1400" dirty="0">
                  <a:solidFill>
                    <a:prstClr val="white"/>
                  </a:solidFill>
                  <a:cs typeface="+mn-ea"/>
                  <a:sym typeface="+mn-lt"/>
                </a:rPr>
                <a:t>IoT </a:t>
              </a:r>
              <a:r>
                <a:rPr lang="zh-TW" altLang="en-US" sz="1400" dirty="0">
                  <a:solidFill>
                    <a:prstClr val="white"/>
                  </a:solidFill>
                  <a:cs typeface="+mn-ea"/>
                  <a:sym typeface="+mn-lt"/>
                </a:rPr>
                <a:t>閘道器是一個介於感應器與裝置間的中介硬體，且其應用程式會從擷取到的資料運算為可用資訊。</a:t>
              </a:r>
              <a:endParaRPr kumimoji="0" lang="zh-CN" altLang="en-US" sz="1400" b="0" i="0" u="none" strike="noStrike" kern="1200" cap="none" spc="0" normalizeH="0" baseline="0" noProof="0" dirty="0">
                <a:ln>
                  <a:noFill/>
                </a:ln>
                <a:solidFill>
                  <a:prstClr val="white"/>
                </a:solidFill>
                <a:effectLst/>
                <a:uLnTx/>
                <a:uFillTx/>
                <a:cs typeface="+mn-ea"/>
                <a:sym typeface="+mn-lt"/>
              </a:endParaRPr>
            </a:p>
          </p:txBody>
        </p:sp>
      </p:grpSp>
      <p:pic>
        <p:nvPicPr>
          <p:cNvPr id="38" name="圖片 37">
            <a:extLst>
              <a:ext uri="{FF2B5EF4-FFF2-40B4-BE49-F238E27FC236}">
                <a16:creationId xmlns:a16="http://schemas.microsoft.com/office/drawing/2014/main" id="{43D0C50B-04D3-44EC-BD4C-EC99A341F735}"/>
              </a:ext>
            </a:extLst>
          </p:cNvPr>
          <p:cNvPicPr/>
          <p:nvPr/>
        </p:nvPicPr>
        <p:blipFill>
          <a:blip r:embed="rId5" cstate="print">
            <a:extLst>
              <a:ext uri="{28A0092B-C50C-407E-A947-70E740481C1C}">
                <a14:useLocalDpi xmlns:a14="http://schemas.microsoft.com/office/drawing/2010/main" val="0"/>
              </a:ext>
            </a:extLst>
          </a:blip>
          <a:stretch>
            <a:fillRect/>
          </a:stretch>
        </p:blipFill>
        <p:spPr>
          <a:xfrm>
            <a:off x="4600362" y="2995863"/>
            <a:ext cx="3660988" cy="766512"/>
          </a:xfrm>
          <a:prstGeom prst="rect">
            <a:avLst/>
          </a:prstGeom>
        </p:spPr>
      </p:pic>
    </p:spTree>
    <p:extLst>
      <p:ext uri="{BB962C8B-B14F-4D97-AF65-F5344CB8AC3E}">
        <p14:creationId xmlns:p14="http://schemas.microsoft.com/office/powerpoint/2010/main" val="9554551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1+#ppt_w/2"/>
                                          </p:val>
                                        </p:tav>
                                        <p:tav tm="100000">
                                          <p:val>
                                            <p:strVal val="#ppt_x"/>
                                          </p:val>
                                        </p:tav>
                                      </p:tavLst>
                                    </p:anim>
                                    <p:anim calcmode="lin" valueType="num">
                                      <p:cBhvr additive="base">
                                        <p:cTn id="12" dur="500" fill="hold"/>
                                        <p:tgtEl>
                                          <p:spTgt spid="7"/>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2" fill="hold" nodeType="afterEffect">
                                  <p:stCondLst>
                                    <p:cond delay="0"/>
                                  </p:stCondLst>
                                  <p:childTnLst>
                                    <p:set>
                                      <p:cBhvr>
                                        <p:cTn id="15" dur="1" fill="hold">
                                          <p:stCondLst>
                                            <p:cond delay="0"/>
                                          </p:stCondLst>
                                        </p:cTn>
                                        <p:tgtEl>
                                          <p:spTgt spid="35"/>
                                        </p:tgtEl>
                                        <p:attrNameLst>
                                          <p:attrName>style.visibility</p:attrName>
                                        </p:attrNameLst>
                                      </p:cBhvr>
                                      <p:to>
                                        <p:strVal val="visible"/>
                                      </p:to>
                                    </p:set>
                                    <p:anim calcmode="lin" valueType="num">
                                      <p:cBhvr additive="base">
                                        <p:cTn id="16" dur="500" fill="hold"/>
                                        <p:tgtEl>
                                          <p:spTgt spid="35"/>
                                        </p:tgtEl>
                                        <p:attrNameLst>
                                          <p:attrName>ppt_x</p:attrName>
                                        </p:attrNameLst>
                                      </p:cBhvr>
                                      <p:tavLst>
                                        <p:tav tm="0">
                                          <p:val>
                                            <p:strVal val="1+#ppt_w/2"/>
                                          </p:val>
                                        </p:tav>
                                        <p:tav tm="100000">
                                          <p:val>
                                            <p:strVal val="#ppt_x"/>
                                          </p:val>
                                        </p:tav>
                                      </p:tavLst>
                                    </p:anim>
                                    <p:anim calcmode="lin" valueType="num">
                                      <p:cBhvr additive="base">
                                        <p:cTn id="17" dur="500" fill="hold"/>
                                        <p:tgtEl>
                                          <p:spTgt spid="3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0" y="687070"/>
            <a:ext cx="12192965" cy="694056"/>
            <a:chOff x="0" y="623570"/>
            <a:chExt cx="12192965" cy="694056"/>
          </a:xfrm>
        </p:grpSpPr>
        <p:cxnSp>
          <p:nvCxnSpPr>
            <p:cNvPr id="18" name="直接连接符 17"/>
            <p:cNvCxnSpPr/>
            <p:nvPr/>
          </p:nvCxnSpPr>
          <p:spPr>
            <a:xfrm>
              <a:off x="0" y="1016000"/>
              <a:ext cx="101473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flipH="1">
              <a:off x="10147300" y="723900"/>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10330906" y="723900"/>
              <a:ext cx="134257" cy="5445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flipH="1">
              <a:off x="10465163" y="976313"/>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10648769" y="976313"/>
              <a:ext cx="75967" cy="3413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flipH="1">
              <a:off x="10724736" y="632460"/>
              <a:ext cx="194738" cy="67564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a:off x="10919474" y="623570"/>
              <a:ext cx="87099" cy="39243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11004965" y="1016000"/>
              <a:ext cx="11880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grpSp>
      <p:grpSp>
        <p:nvGrpSpPr>
          <p:cNvPr id="26" name="组合 25"/>
          <p:cNvGrpSpPr/>
          <p:nvPr/>
        </p:nvGrpSpPr>
        <p:grpSpPr>
          <a:xfrm>
            <a:off x="625262" y="302189"/>
            <a:ext cx="3975100" cy="656661"/>
            <a:chOff x="7192010" y="1640849"/>
            <a:chExt cx="3975100" cy="656661"/>
          </a:xfrm>
        </p:grpSpPr>
        <p:sp>
          <p:nvSpPr>
            <p:cNvPr id="27" name="文本框 26"/>
            <p:cNvSpPr txBox="1"/>
            <p:nvPr/>
          </p:nvSpPr>
          <p:spPr>
            <a:xfrm>
              <a:off x="7192010" y="1640849"/>
              <a:ext cx="3543300" cy="523220"/>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TW" altLang="en-US" sz="2800" b="0" i="0" u="none" strike="noStrike" kern="1200" cap="none" spc="0" normalizeH="0" baseline="0" noProof="0" dirty="0">
                  <a:ln>
                    <a:noFill/>
                  </a:ln>
                  <a:solidFill>
                    <a:prstClr val="white"/>
                  </a:solidFill>
                  <a:effectLst/>
                  <a:uLnTx/>
                  <a:uFillTx/>
                  <a:cs typeface="+mn-ea"/>
                  <a:sym typeface="+mn-lt"/>
                </a:rPr>
                <a:t>比較</a:t>
              </a:r>
              <a:endParaRPr kumimoji="0" lang="zh-CN" altLang="en-US" sz="2800" b="0" i="0" u="none" strike="noStrike" kern="1200" cap="none" spc="0" normalizeH="0" baseline="0" noProof="0" dirty="0">
                <a:ln>
                  <a:noFill/>
                </a:ln>
                <a:solidFill>
                  <a:prstClr val="white"/>
                </a:solidFill>
                <a:effectLst/>
                <a:uLnTx/>
                <a:uFillTx/>
                <a:cs typeface="+mn-ea"/>
                <a:sym typeface="+mn-lt"/>
              </a:endParaRPr>
            </a:p>
          </p:txBody>
        </p:sp>
        <p:sp>
          <p:nvSpPr>
            <p:cNvPr id="28" name="文本框 27"/>
            <p:cNvSpPr txBox="1"/>
            <p:nvPr/>
          </p:nvSpPr>
          <p:spPr>
            <a:xfrm>
              <a:off x="7192010" y="2026795"/>
              <a:ext cx="3975100" cy="270715"/>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14000"/>
                </a:lnSpc>
                <a:spcBef>
                  <a:spcPts val="0"/>
                </a:spcBef>
                <a:spcAft>
                  <a:spcPts val="0"/>
                </a:spcAft>
                <a:buClrTx/>
                <a:buSzTx/>
                <a:buFontTx/>
                <a:buNone/>
                <a:tabLst/>
                <a:defRPr/>
              </a:pPr>
              <a:r>
                <a:rPr kumimoji="0" lang="en-US" altLang="zh-TW" sz="1100" b="0" i="0" u="none" strike="noStrike" kern="1200" cap="none" spc="0" normalizeH="0" baseline="0" noProof="0" dirty="0">
                  <a:ln>
                    <a:noFill/>
                  </a:ln>
                  <a:solidFill>
                    <a:prstClr val="white"/>
                  </a:solidFill>
                  <a:effectLst/>
                  <a:uLnTx/>
                  <a:uFillTx/>
                  <a:cs typeface="+mn-ea"/>
                  <a:sym typeface="+mn-lt"/>
                </a:rPr>
                <a:t>Comparison</a:t>
              </a:r>
              <a:endParaRPr kumimoji="0" lang="en-US" altLang="zh-CN" sz="1100" b="0" i="0" u="none" strike="noStrike" kern="1200" cap="none" spc="0" normalizeH="0" baseline="0" noProof="0" dirty="0">
                <a:ln>
                  <a:noFill/>
                </a:ln>
                <a:solidFill>
                  <a:prstClr val="white"/>
                </a:solidFill>
                <a:effectLst/>
                <a:uLnTx/>
                <a:uFillTx/>
                <a:cs typeface="+mn-ea"/>
                <a:sym typeface="+mn-lt"/>
              </a:endParaRPr>
            </a:p>
          </p:txBody>
        </p:sp>
      </p:grpSp>
      <p:grpSp>
        <p:nvGrpSpPr>
          <p:cNvPr id="2" name="群組 1">
            <a:extLst>
              <a:ext uri="{FF2B5EF4-FFF2-40B4-BE49-F238E27FC236}">
                <a16:creationId xmlns:a16="http://schemas.microsoft.com/office/drawing/2014/main" id="{289A4648-52C2-4398-8096-315C240F7B5A}"/>
              </a:ext>
            </a:extLst>
          </p:cNvPr>
          <p:cNvGrpSpPr/>
          <p:nvPr/>
        </p:nvGrpSpPr>
        <p:grpSpPr>
          <a:xfrm>
            <a:off x="1150317" y="1381126"/>
            <a:ext cx="4665080" cy="5235159"/>
            <a:chOff x="316600" y="1250950"/>
            <a:chExt cx="4665080" cy="5235159"/>
          </a:xfrm>
        </p:grpSpPr>
        <p:grpSp>
          <p:nvGrpSpPr>
            <p:cNvPr id="36" name="组合 1">
              <a:extLst>
                <a:ext uri="{FF2B5EF4-FFF2-40B4-BE49-F238E27FC236}">
                  <a16:creationId xmlns:a16="http://schemas.microsoft.com/office/drawing/2014/main" id="{43DDE545-DE02-4161-BE1E-AAF3805F536F}"/>
                </a:ext>
              </a:extLst>
            </p:cNvPr>
            <p:cNvGrpSpPr/>
            <p:nvPr/>
          </p:nvGrpSpPr>
          <p:grpSpPr>
            <a:xfrm>
              <a:off x="316600" y="1250950"/>
              <a:ext cx="4665080" cy="5235159"/>
              <a:chOff x="601299" y="1746250"/>
              <a:chExt cx="3284972" cy="4306888"/>
            </a:xfrm>
          </p:grpSpPr>
          <p:sp>
            <p:nvSpPr>
              <p:cNvPr id="37" name="矩形 8">
                <a:extLst>
                  <a:ext uri="{FF2B5EF4-FFF2-40B4-BE49-F238E27FC236}">
                    <a16:creationId xmlns:a16="http://schemas.microsoft.com/office/drawing/2014/main" id="{EDC4D034-E1EB-438F-88F8-DFA12D1D3E48}"/>
                  </a:ext>
                </a:extLst>
              </p:cNvPr>
              <p:cNvSpPr>
                <a:spLocks noChangeArrowheads="1"/>
              </p:cNvSpPr>
              <p:nvPr/>
            </p:nvSpPr>
            <p:spPr bwMode="auto">
              <a:xfrm>
                <a:off x="1077913" y="1746250"/>
                <a:ext cx="2522537" cy="1530350"/>
              </a:xfrm>
              <a:prstGeom prst="rect">
                <a:avLst/>
              </a:prstGeom>
              <a:solidFill>
                <a:srgbClr val="FFFFFF">
                  <a:alpha val="39999"/>
                </a:srgbClr>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39" name="任意多边形 11">
                <a:extLst>
                  <a:ext uri="{FF2B5EF4-FFF2-40B4-BE49-F238E27FC236}">
                    <a16:creationId xmlns:a16="http://schemas.microsoft.com/office/drawing/2014/main" id="{234EA237-00A4-4274-87FA-01DE627D65BF}"/>
                  </a:ext>
                </a:extLst>
              </p:cNvPr>
              <p:cNvSpPr>
                <a:spLocks noChangeArrowheads="1"/>
              </p:cNvSpPr>
              <p:nvPr/>
            </p:nvSpPr>
            <p:spPr bwMode="auto">
              <a:xfrm>
                <a:off x="1089025" y="3276600"/>
                <a:ext cx="2509838" cy="252413"/>
              </a:xfrm>
              <a:custGeom>
                <a:avLst/>
                <a:gdLst>
                  <a:gd name="T0" fmla="*/ 0 w 2510282"/>
                  <a:gd name="T1" fmla="*/ 0 h 252000"/>
                  <a:gd name="T2" fmla="*/ 2509838 w 2510282"/>
                  <a:gd name="T3" fmla="*/ 0 h 252000"/>
                  <a:gd name="T4" fmla="*/ 2363743 w 2510282"/>
                  <a:gd name="T5" fmla="*/ 252413 h 252000"/>
                  <a:gd name="T6" fmla="*/ 146095 w 2510282"/>
                  <a:gd name="T7" fmla="*/ 252413 h 252000"/>
                  <a:gd name="T8" fmla="*/ 0 60000 65536"/>
                  <a:gd name="T9" fmla="*/ 0 60000 65536"/>
                  <a:gd name="T10" fmla="*/ 0 60000 65536"/>
                  <a:gd name="T11" fmla="*/ 0 60000 65536"/>
                  <a:gd name="T12" fmla="*/ 0 w 2510282"/>
                  <a:gd name="T13" fmla="*/ 0 h 252000"/>
                  <a:gd name="T14" fmla="*/ 2510282 w 2510282"/>
                  <a:gd name="T15" fmla="*/ 252000 h 252000"/>
                </a:gdLst>
                <a:ahLst/>
                <a:cxnLst>
                  <a:cxn ang="T8">
                    <a:pos x="T0" y="T1"/>
                  </a:cxn>
                  <a:cxn ang="T9">
                    <a:pos x="T2" y="T3"/>
                  </a:cxn>
                  <a:cxn ang="T10">
                    <a:pos x="T4" y="T5"/>
                  </a:cxn>
                  <a:cxn ang="T11">
                    <a:pos x="T6" y="T7"/>
                  </a:cxn>
                </a:cxnLst>
                <a:rect l="T12" t="T13" r="T14" b="T15"/>
                <a:pathLst>
                  <a:path w="2510282" h="252000">
                    <a:moveTo>
                      <a:pt x="0" y="0"/>
                    </a:moveTo>
                    <a:lnTo>
                      <a:pt x="2510282" y="0"/>
                    </a:lnTo>
                    <a:lnTo>
                      <a:pt x="2364161" y="252000"/>
                    </a:lnTo>
                    <a:lnTo>
                      <a:pt x="146121" y="252000"/>
                    </a:lnTo>
                    <a:lnTo>
                      <a:pt x="0" y="0"/>
                    </a:lnTo>
                    <a:close/>
                  </a:path>
                </a:pathLst>
              </a:custGeom>
              <a:solidFill>
                <a:srgbClr val="FFFFFF">
                  <a:alpha val="69019"/>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cs typeface="+mn-ea"/>
                  <a:sym typeface="+mn-lt"/>
                </a:endParaRPr>
              </a:p>
            </p:txBody>
          </p:sp>
          <p:sp>
            <p:nvSpPr>
              <p:cNvPr id="40" name="矩形 12">
                <a:extLst>
                  <a:ext uri="{FF2B5EF4-FFF2-40B4-BE49-F238E27FC236}">
                    <a16:creationId xmlns:a16="http://schemas.microsoft.com/office/drawing/2014/main" id="{708A7966-3F99-4535-85E7-5DB05EDB6662}"/>
                  </a:ext>
                </a:extLst>
              </p:cNvPr>
              <p:cNvSpPr>
                <a:spLocks noChangeArrowheads="1"/>
              </p:cNvSpPr>
              <p:nvPr/>
            </p:nvSpPr>
            <p:spPr bwMode="auto">
              <a:xfrm>
                <a:off x="1225550" y="3529013"/>
                <a:ext cx="2219325" cy="2524125"/>
              </a:xfrm>
              <a:prstGeom prst="rect">
                <a:avLst/>
              </a:prstGeom>
              <a:solidFill>
                <a:srgbClr val="FFFFFF">
                  <a:alpha val="39999"/>
                </a:srgbClr>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41" name="文本框 17">
                <a:extLst>
                  <a:ext uri="{FF2B5EF4-FFF2-40B4-BE49-F238E27FC236}">
                    <a16:creationId xmlns:a16="http://schemas.microsoft.com/office/drawing/2014/main" id="{7B5D3DB0-ED7C-4C24-A009-9A2C9A413DBD}"/>
                  </a:ext>
                </a:extLst>
              </p:cNvPr>
              <p:cNvSpPr>
                <a:spLocks noChangeArrowheads="1"/>
              </p:cNvSpPr>
              <p:nvPr/>
            </p:nvSpPr>
            <p:spPr bwMode="auto">
              <a:xfrm>
                <a:off x="1547169" y="2280592"/>
                <a:ext cx="233910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TW" altLang="en-US" sz="2400" b="1" dirty="0">
                    <a:solidFill>
                      <a:schemeClr val="bg1"/>
                    </a:solidFill>
                    <a:latin typeface="+mn-lt"/>
                    <a:ea typeface="+mn-ea"/>
                    <a:cs typeface="+mn-ea"/>
                    <a:sym typeface="+mn-lt"/>
                  </a:rPr>
                  <a:t>傳統式海洋觀測</a:t>
                </a:r>
                <a:endParaRPr lang="zh-CN" altLang="en-US" sz="2400" b="1" dirty="0">
                  <a:solidFill>
                    <a:schemeClr val="bg1"/>
                  </a:solidFill>
                  <a:latin typeface="+mn-lt"/>
                  <a:ea typeface="+mn-ea"/>
                  <a:cs typeface="+mn-ea"/>
                  <a:sym typeface="+mn-lt"/>
                </a:endParaRPr>
              </a:p>
            </p:txBody>
          </p:sp>
          <p:grpSp>
            <p:nvGrpSpPr>
              <p:cNvPr id="42" name="组合 32">
                <a:extLst>
                  <a:ext uri="{FF2B5EF4-FFF2-40B4-BE49-F238E27FC236}">
                    <a16:creationId xmlns:a16="http://schemas.microsoft.com/office/drawing/2014/main" id="{4A230D84-6250-4C0C-AFA8-57F031A3A7DC}"/>
                  </a:ext>
                </a:extLst>
              </p:cNvPr>
              <p:cNvGrpSpPr/>
              <p:nvPr/>
            </p:nvGrpSpPr>
            <p:grpSpPr>
              <a:xfrm>
                <a:off x="601299" y="3548742"/>
                <a:ext cx="2654773" cy="711445"/>
                <a:chOff x="261787" y="2965008"/>
                <a:chExt cx="2654773" cy="711445"/>
              </a:xfrm>
            </p:grpSpPr>
            <p:sp>
              <p:nvSpPr>
                <p:cNvPr id="43" name="矩形 42">
                  <a:extLst>
                    <a:ext uri="{FF2B5EF4-FFF2-40B4-BE49-F238E27FC236}">
                      <a16:creationId xmlns:a16="http://schemas.microsoft.com/office/drawing/2014/main" id="{B129C822-A0D3-48D9-809F-9BEAF55E24B4}"/>
                    </a:ext>
                  </a:extLst>
                </p:cNvPr>
                <p:cNvSpPr/>
                <p:nvPr/>
              </p:nvSpPr>
              <p:spPr>
                <a:xfrm>
                  <a:off x="909960" y="3350559"/>
                  <a:ext cx="2006600" cy="325894"/>
                </a:xfrm>
                <a:prstGeom prst="rect">
                  <a:avLst/>
                </a:prstGeom>
              </p:spPr>
              <p:txBody>
                <a:bodyPr wrap="square">
                  <a:spAutoFit/>
                  <a:scene3d>
                    <a:camera prst="orthographicFront"/>
                    <a:lightRig rig="threePt" dir="t"/>
                  </a:scene3d>
                  <a:sp3d contourW="12700"/>
                </a:bodyPr>
                <a:lstStyle/>
                <a:p>
                  <a:pPr marL="0" marR="0" lvl="0" indent="0" algn="ctr" defTabSz="914400" rtl="0" eaLnBrk="1" fontAlgn="auto" latinLnBrk="0" hangingPunct="1">
                    <a:lnSpc>
                      <a:spcPct val="120000"/>
                    </a:lnSpc>
                    <a:spcBef>
                      <a:spcPts val="0"/>
                    </a:spcBef>
                    <a:spcAft>
                      <a:spcPts val="0"/>
                    </a:spcAft>
                    <a:buClrTx/>
                    <a:buSzTx/>
                    <a:buFontTx/>
                    <a:buNone/>
                    <a:tabLst/>
                    <a:defRPr/>
                  </a:pPr>
                  <a:r>
                    <a:rPr kumimoji="0" lang="zh-TW" altLang="en-US" b="0" i="0" u="none" strike="noStrike" kern="1200" cap="none" spc="0" normalizeH="0" baseline="0" noProof="0" dirty="0">
                      <a:ln>
                        <a:noFill/>
                      </a:ln>
                      <a:solidFill>
                        <a:prstClr val="white"/>
                      </a:solidFill>
                      <a:effectLst/>
                      <a:uLnTx/>
                      <a:uFillTx/>
                      <a:cs typeface="+mn-ea"/>
                      <a:sym typeface="+mn-lt"/>
                    </a:rPr>
                    <a:t>雷達放置</a:t>
                  </a:r>
                  <a:endParaRPr kumimoji="0" lang="zh-CN" altLang="en-US" b="0" i="0" u="none" strike="noStrike" kern="1200" cap="none" spc="0" normalizeH="0" baseline="0" noProof="0" dirty="0">
                    <a:ln>
                      <a:noFill/>
                    </a:ln>
                    <a:solidFill>
                      <a:prstClr val="white"/>
                    </a:solidFill>
                    <a:effectLst/>
                    <a:uLnTx/>
                    <a:uFillTx/>
                    <a:cs typeface="+mn-ea"/>
                    <a:sym typeface="+mn-lt"/>
                  </a:endParaRPr>
                </a:p>
              </p:txBody>
            </p:sp>
            <p:sp>
              <p:nvSpPr>
                <p:cNvPr id="44" name="矩形 43">
                  <a:extLst>
                    <a:ext uri="{FF2B5EF4-FFF2-40B4-BE49-F238E27FC236}">
                      <a16:creationId xmlns:a16="http://schemas.microsoft.com/office/drawing/2014/main" id="{455903EC-6B76-4C8F-860D-474E4CFDA3C9}"/>
                    </a:ext>
                  </a:extLst>
                </p:cNvPr>
                <p:cNvSpPr/>
                <p:nvPr/>
              </p:nvSpPr>
              <p:spPr>
                <a:xfrm>
                  <a:off x="261787" y="2965008"/>
                  <a:ext cx="2241974" cy="396134"/>
                </a:xfrm>
                <a:prstGeom prst="rect">
                  <a:avLst/>
                </a:prstGeom>
              </p:spPr>
              <p:txBody>
                <a:bodyPr wrap="square">
                  <a:spAutoFit/>
                  <a:scene3d>
                    <a:camera prst="orthographicFront"/>
                    <a:lightRig rig="threePt" dir="t"/>
                  </a:scene3d>
                  <a:sp3d contourW="12700"/>
                </a:bodyPr>
                <a:lstStyle/>
                <a:p>
                  <a:pPr marL="0" marR="0" lvl="0" indent="0" algn="ctr" defTabSz="914400" rtl="0" eaLnBrk="1" fontAlgn="auto" latinLnBrk="0" hangingPunct="1">
                    <a:lnSpc>
                      <a:spcPct val="120000"/>
                    </a:lnSpc>
                    <a:spcBef>
                      <a:spcPts val="0"/>
                    </a:spcBef>
                    <a:spcAft>
                      <a:spcPts val="0"/>
                    </a:spcAft>
                    <a:buClrTx/>
                    <a:buSzTx/>
                    <a:buFontTx/>
                    <a:buNone/>
                    <a:tabLst/>
                    <a:defRPr/>
                  </a:pPr>
                  <a:r>
                    <a:rPr lang="zh-TW" altLang="en-US" b="1" dirty="0">
                      <a:solidFill>
                        <a:prstClr val="white"/>
                      </a:solidFill>
                      <a:cs typeface="+mn-ea"/>
                      <a:sym typeface="+mn-lt"/>
                    </a:rPr>
                    <a:t>手法</a:t>
                  </a:r>
                  <a:endParaRPr kumimoji="0" lang="zh-CN" altLang="en-US" sz="1800" b="1" i="0" u="none" strike="noStrike" kern="1200" cap="none" spc="0" normalizeH="0" baseline="0" noProof="0" dirty="0">
                    <a:ln>
                      <a:noFill/>
                    </a:ln>
                    <a:solidFill>
                      <a:prstClr val="white"/>
                    </a:solidFill>
                    <a:effectLst/>
                    <a:uLnTx/>
                    <a:uFillTx/>
                    <a:cs typeface="+mn-ea"/>
                    <a:sym typeface="+mn-lt"/>
                  </a:endParaRPr>
                </a:p>
              </p:txBody>
            </p:sp>
          </p:grpSp>
        </p:grpSp>
        <p:sp>
          <p:nvSpPr>
            <p:cNvPr id="45" name="矩形 44">
              <a:extLst>
                <a:ext uri="{FF2B5EF4-FFF2-40B4-BE49-F238E27FC236}">
                  <a16:creationId xmlns:a16="http://schemas.microsoft.com/office/drawing/2014/main" id="{E6CE4BD7-33D7-4904-94FA-0A516A2A7FF3}"/>
                </a:ext>
              </a:extLst>
            </p:cNvPr>
            <p:cNvSpPr/>
            <p:nvPr/>
          </p:nvSpPr>
          <p:spPr>
            <a:xfrm>
              <a:off x="714776" y="4604734"/>
              <a:ext cx="2241974" cy="396134"/>
            </a:xfrm>
            <a:prstGeom prst="rect">
              <a:avLst/>
            </a:prstGeom>
          </p:spPr>
          <p:txBody>
            <a:bodyPr wrap="square">
              <a:spAutoFit/>
              <a:scene3d>
                <a:camera prst="orthographicFront"/>
                <a:lightRig rig="threePt" dir="t"/>
              </a:scene3d>
              <a:sp3d contourW="12700"/>
            </a:bodyPr>
            <a:lstStyle/>
            <a:p>
              <a:pPr marL="0" marR="0" lvl="0" indent="0" algn="ctr" defTabSz="914400" rtl="0" eaLnBrk="1" fontAlgn="auto" latinLnBrk="0" hangingPunct="1">
                <a:lnSpc>
                  <a:spcPct val="120000"/>
                </a:lnSpc>
                <a:spcBef>
                  <a:spcPts val="0"/>
                </a:spcBef>
                <a:spcAft>
                  <a:spcPts val="0"/>
                </a:spcAft>
                <a:buClrTx/>
                <a:buSzTx/>
                <a:buFontTx/>
                <a:buNone/>
                <a:tabLst/>
                <a:defRPr/>
              </a:pPr>
              <a:r>
                <a:rPr kumimoji="0" lang="zh-TW" altLang="en-US" sz="1800" b="1" i="0" u="none" strike="noStrike" kern="1200" cap="none" spc="0" normalizeH="0" baseline="0" noProof="0" dirty="0">
                  <a:ln>
                    <a:noFill/>
                  </a:ln>
                  <a:solidFill>
                    <a:prstClr val="white"/>
                  </a:solidFill>
                  <a:effectLst/>
                  <a:uLnTx/>
                  <a:uFillTx/>
                  <a:cs typeface="+mn-ea"/>
                  <a:sym typeface="+mn-lt"/>
                </a:rPr>
                <a:t>缺點</a:t>
              </a:r>
              <a:endParaRPr kumimoji="0" lang="zh-CN" altLang="en-US" sz="1800" b="1" i="0" u="none" strike="noStrike" kern="1200" cap="none" spc="0" normalizeH="0" baseline="0" noProof="0" dirty="0">
                <a:ln>
                  <a:noFill/>
                </a:ln>
                <a:solidFill>
                  <a:prstClr val="white"/>
                </a:solidFill>
                <a:effectLst/>
                <a:uLnTx/>
                <a:uFillTx/>
                <a:cs typeface="+mn-ea"/>
                <a:sym typeface="+mn-lt"/>
              </a:endParaRPr>
            </a:p>
          </p:txBody>
        </p:sp>
        <p:sp>
          <p:nvSpPr>
            <p:cNvPr id="46" name="矩形 45">
              <a:extLst>
                <a:ext uri="{FF2B5EF4-FFF2-40B4-BE49-F238E27FC236}">
                  <a16:creationId xmlns:a16="http://schemas.microsoft.com/office/drawing/2014/main" id="{897F67BA-8941-422D-AD1C-D129E20CE642}"/>
                </a:ext>
              </a:extLst>
            </p:cNvPr>
            <p:cNvSpPr/>
            <p:nvPr/>
          </p:nvSpPr>
          <p:spPr>
            <a:xfrm>
              <a:off x="1528011" y="5162664"/>
              <a:ext cx="2826830" cy="1102674"/>
            </a:xfrm>
            <a:prstGeom prst="rect">
              <a:avLst/>
            </a:prstGeom>
          </p:spPr>
          <p:txBody>
            <a:bodyPr wrap="square">
              <a:spAutoFit/>
              <a:scene3d>
                <a:camera prst="orthographicFront"/>
                <a:lightRig rig="threePt" dir="t"/>
              </a:scene3d>
              <a:sp3d contourW="12700"/>
            </a:bodyPr>
            <a:lstStyle/>
            <a:p>
              <a:pPr marL="342900" marR="0" lvl="0" indent="-342900" defTabSz="914400" rtl="0" eaLnBrk="1" fontAlgn="auto" latinLnBrk="0" hangingPunct="1">
                <a:lnSpc>
                  <a:spcPct val="120000"/>
                </a:lnSpc>
                <a:spcBef>
                  <a:spcPts val="0"/>
                </a:spcBef>
                <a:spcAft>
                  <a:spcPts val="0"/>
                </a:spcAft>
                <a:buClrTx/>
                <a:buSzTx/>
                <a:buFontTx/>
                <a:buAutoNum type="arabicPeriod"/>
                <a:tabLst/>
                <a:defRPr/>
              </a:pPr>
              <a:r>
                <a:rPr lang="zh-TW" altLang="en-US" sz="1400" dirty="0">
                  <a:solidFill>
                    <a:prstClr val="white"/>
                  </a:solidFill>
                  <a:cs typeface="+mn-ea"/>
                  <a:sym typeface="+mn-lt"/>
                </a:rPr>
                <a:t>裝置易受天候干擾</a:t>
              </a:r>
              <a:endParaRPr lang="en-US" altLang="zh-TW" sz="1400" dirty="0">
                <a:solidFill>
                  <a:prstClr val="white"/>
                </a:solidFill>
                <a:cs typeface="+mn-ea"/>
                <a:sym typeface="+mn-lt"/>
              </a:endParaRPr>
            </a:p>
            <a:p>
              <a:pPr marL="342900" marR="0" lvl="0" indent="-342900" defTabSz="914400" rtl="0" eaLnBrk="1" fontAlgn="auto" latinLnBrk="0" hangingPunct="1">
                <a:lnSpc>
                  <a:spcPct val="120000"/>
                </a:lnSpc>
                <a:spcBef>
                  <a:spcPts val="0"/>
                </a:spcBef>
                <a:spcAft>
                  <a:spcPts val="0"/>
                </a:spcAft>
                <a:buClrTx/>
                <a:buSzTx/>
                <a:buFontTx/>
                <a:buAutoNum type="arabicPeriod"/>
                <a:tabLst/>
                <a:defRPr/>
              </a:pPr>
              <a:r>
                <a:rPr kumimoji="0" lang="zh-TW" altLang="en-US" sz="1400" b="0" i="0" u="none" strike="noStrike" kern="1200" cap="none" spc="0" normalizeH="0" baseline="0" noProof="0" dirty="0">
                  <a:ln>
                    <a:noFill/>
                  </a:ln>
                  <a:solidFill>
                    <a:prstClr val="white"/>
                  </a:solidFill>
                  <a:effectLst/>
                  <a:uLnTx/>
                  <a:uFillTx/>
                  <a:cs typeface="+mn-ea"/>
                  <a:sym typeface="+mn-lt"/>
                </a:rPr>
                <a:t>電纜易斷裂，提高保修成本</a:t>
              </a:r>
              <a:endParaRPr kumimoji="0" lang="en-US" altLang="zh-TW" sz="1400" b="0" i="0" u="none" strike="noStrike" kern="1200" cap="none" spc="0" normalizeH="0" baseline="0" noProof="0" dirty="0">
                <a:ln>
                  <a:noFill/>
                </a:ln>
                <a:solidFill>
                  <a:prstClr val="white"/>
                </a:solidFill>
                <a:effectLst/>
                <a:uLnTx/>
                <a:uFillTx/>
                <a:cs typeface="+mn-ea"/>
                <a:sym typeface="+mn-lt"/>
              </a:endParaRPr>
            </a:p>
            <a:p>
              <a:pPr marL="342900" marR="0" lvl="0" indent="-342900" defTabSz="914400" rtl="0" eaLnBrk="1" fontAlgn="auto" latinLnBrk="0" hangingPunct="1">
                <a:lnSpc>
                  <a:spcPct val="120000"/>
                </a:lnSpc>
                <a:spcBef>
                  <a:spcPts val="0"/>
                </a:spcBef>
                <a:spcAft>
                  <a:spcPts val="0"/>
                </a:spcAft>
                <a:buClrTx/>
                <a:buSzTx/>
                <a:buFontTx/>
                <a:buAutoNum type="arabicPeriod"/>
                <a:tabLst/>
                <a:defRPr/>
              </a:pPr>
              <a:r>
                <a:rPr lang="zh-TW" altLang="en-US" sz="1400" dirty="0">
                  <a:solidFill>
                    <a:prstClr val="white"/>
                  </a:solidFill>
                  <a:cs typeface="+mn-ea"/>
                  <a:sym typeface="+mn-lt"/>
                </a:rPr>
                <a:t>沒有統整，效率低</a:t>
              </a:r>
              <a:endParaRPr kumimoji="0" lang="en-US" altLang="zh-TW" sz="1400" b="0" i="0" u="none" strike="noStrike" kern="1200" cap="none" spc="0" normalizeH="0" baseline="0" noProof="0" dirty="0">
                <a:ln>
                  <a:noFill/>
                </a:ln>
                <a:solidFill>
                  <a:prstClr val="white"/>
                </a:solidFill>
                <a:effectLst/>
                <a:uLnTx/>
                <a:uFillTx/>
                <a:cs typeface="+mn-ea"/>
                <a:sym typeface="+mn-lt"/>
              </a:endParaRPr>
            </a:p>
            <a:p>
              <a:pPr marL="0" marR="0" lvl="0" indent="0" defTabSz="914400" rtl="0" eaLnBrk="1" fontAlgn="auto" latinLnBrk="0" hangingPunct="1">
                <a:lnSpc>
                  <a:spcPct val="120000"/>
                </a:lnSpc>
                <a:spcBef>
                  <a:spcPts val="0"/>
                </a:spcBef>
                <a:spcAft>
                  <a:spcPts val="0"/>
                </a:spcAft>
                <a:buClrTx/>
                <a:buSzTx/>
                <a:buFontTx/>
                <a:buNone/>
                <a:tabLst/>
                <a:defRPr/>
              </a:pPr>
              <a:endParaRPr kumimoji="0" lang="zh-CN" altLang="en-US" sz="1400" b="0" i="0" u="none" strike="noStrike" kern="1200" cap="none" spc="0" normalizeH="0" baseline="0" noProof="0" dirty="0">
                <a:ln>
                  <a:noFill/>
                </a:ln>
                <a:solidFill>
                  <a:prstClr val="white"/>
                </a:solidFill>
                <a:effectLst/>
                <a:uLnTx/>
                <a:uFillTx/>
                <a:cs typeface="+mn-ea"/>
                <a:sym typeface="+mn-lt"/>
              </a:endParaRPr>
            </a:p>
          </p:txBody>
        </p:sp>
      </p:grpSp>
      <p:grpSp>
        <p:nvGrpSpPr>
          <p:cNvPr id="47" name="组合 1">
            <a:extLst>
              <a:ext uri="{FF2B5EF4-FFF2-40B4-BE49-F238E27FC236}">
                <a16:creationId xmlns:a16="http://schemas.microsoft.com/office/drawing/2014/main" id="{4E54B2BA-666F-4B77-94D5-F11FF289F910}"/>
              </a:ext>
            </a:extLst>
          </p:cNvPr>
          <p:cNvGrpSpPr/>
          <p:nvPr/>
        </p:nvGrpSpPr>
        <p:grpSpPr>
          <a:xfrm>
            <a:off x="6293757" y="1381126"/>
            <a:ext cx="4037149" cy="5149846"/>
            <a:chOff x="704771" y="1746250"/>
            <a:chExt cx="2895679" cy="4306888"/>
          </a:xfrm>
        </p:grpSpPr>
        <p:sp>
          <p:nvSpPr>
            <p:cNvPr id="48" name="矩形 8">
              <a:extLst>
                <a:ext uri="{FF2B5EF4-FFF2-40B4-BE49-F238E27FC236}">
                  <a16:creationId xmlns:a16="http://schemas.microsoft.com/office/drawing/2014/main" id="{4D27B45C-3D7C-4050-A3AE-8E6297914A66}"/>
                </a:ext>
              </a:extLst>
            </p:cNvPr>
            <p:cNvSpPr>
              <a:spLocks noChangeArrowheads="1"/>
            </p:cNvSpPr>
            <p:nvPr/>
          </p:nvSpPr>
          <p:spPr bwMode="auto">
            <a:xfrm>
              <a:off x="1077913" y="1746250"/>
              <a:ext cx="2522537" cy="1530350"/>
            </a:xfrm>
            <a:prstGeom prst="rect">
              <a:avLst/>
            </a:prstGeom>
            <a:solidFill>
              <a:srgbClr val="FFFFFF">
                <a:alpha val="39999"/>
              </a:srgbClr>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49" name="任意多边形 11">
              <a:extLst>
                <a:ext uri="{FF2B5EF4-FFF2-40B4-BE49-F238E27FC236}">
                  <a16:creationId xmlns:a16="http://schemas.microsoft.com/office/drawing/2014/main" id="{733A8580-6B32-4BD1-9D1D-7A0566751727}"/>
                </a:ext>
              </a:extLst>
            </p:cNvPr>
            <p:cNvSpPr>
              <a:spLocks noChangeArrowheads="1"/>
            </p:cNvSpPr>
            <p:nvPr/>
          </p:nvSpPr>
          <p:spPr bwMode="auto">
            <a:xfrm>
              <a:off x="1089025" y="3276600"/>
              <a:ext cx="2509838" cy="252413"/>
            </a:xfrm>
            <a:custGeom>
              <a:avLst/>
              <a:gdLst>
                <a:gd name="T0" fmla="*/ 0 w 2510282"/>
                <a:gd name="T1" fmla="*/ 0 h 252000"/>
                <a:gd name="T2" fmla="*/ 2509838 w 2510282"/>
                <a:gd name="T3" fmla="*/ 0 h 252000"/>
                <a:gd name="T4" fmla="*/ 2363743 w 2510282"/>
                <a:gd name="T5" fmla="*/ 252413 h 252000"/>
                <a:gd name="T6" fmla="*/ 146095 w 2510282"/>
                <a:gd name="T7" fmla="*/ 252413 h 252000"/>
                <a:gd name="T8" fmla="*/ 0 60000 65536"/>
                <a:gd name="T9" fmla="*/ 0 60000 65536"/>
                <a:gd name="T10" fmla="*/ 0 60000 65536"/>
                <a:gd name="T11" fmla="*/ 0 60000 65536"/>
                <a:gd name="T12" fmla="*/ 0 w 2510282"/>
                <a:gd name="T13" fmla="*/ 0 h 252000"/>
                <a:gd name="T14" fmla="*/ 2510282 w 2510282"/>
                <a:gd name="T15" fmla="*/ 252000 h 252000"/>
              </a:gdLst>
              <a:ahLst/>
              <a:cxnLst>
                <a:cxn ang="T8">
                  <a:pos x="T0" y="T1"/>
                </a:cxn>
                <a:cxn ang="T9">
                  <a:pos x="T2" y="T3"/>
                </a:cxn>
                <a:cxn ang="T10">
                  <a:pos x="T4" y="T5"/>
                </a:cxn>
                <a:cxn ang="T11">
                  <a:pos x="T6" y="T7"/>
                </a:cxn>
              </a:cxnLst>
              <a:rect l="T12" t="T13" r="T14" b="T15"/>
              <a:pathLst>
                <a:path w="2510282" h="252000">
                  <a:moveTo>
                    <a:pt x="0" y="0"/>
                  </a:moveTo>
                  <a:lnTo>
                    <a:pt x="2510282" y="0"/>
                  </a:lnTo>
                  <a:lnTo>
                    <a:pt x="2364161" y="252000"/>
                  </a:lnTo>
                  <a:lnTo>
                    <a:pt x="146121" y="252000"/>
                  </a:lnTo>
                  <a:lnTo>
                    <a:pt x="0" y="0"/>
                  </a:lnTo>
                  <a:close/>
                </a:path>
              </a:pathLst>
            </a:custGeom>
            <a:solidFill>
              <a:srgbClr val="FFFFFF">
                <a:alpha val="69019"/>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cs typeface="+mn-ea"/>
                <a:sym typeface="+mn-lt"/>
              </a:endParaRPr>
            </a:p>
          </p:txBody>
        </p:sp>
        <p:sp>
          <p:nvSpPr>
            <p:cNvPr id="50" name="矩形 12">
              <a:extLst>
                <a:ext uri="{FF2B5EF4-FFF2-40B4-BE49-F238E27FC236}">
                  <a16:creationId xmlns:a16="http://schemas.microsoft.com/office/drawing/2014/main" id="{22A819FF-CFBC-41C3-B74C-CF2E0C5805EA}"/>
                </a:ext>
              </a:extLst>
            </p:cNvPr>
            <p:cNvSpPr>
              <a:spLocks noChangeArrowheads="1"/>
            </p:cNvSpPr>
            <p:nvPr/>
          </p:nvSpPr>
          <p:spPr bwMode="auto">
            <a:xfrm>
              <a:off x="1225550" y="3529013"/>
              <a:ext cx="2219325" cy="2524125"/>
            </a:xfrm>
            <a:prstGeom prst="rect">
              <a:avLst/>
            </a:prstGeom>
            <a:solidFill>
              <a:srgbClr val="FFFFFF">
                <a:alpha val="39999"/>
              </a:srgbClr>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51" name="文本框 17">
              <a:extLst>
                <a:ext uri="{FF2B5EF4-FFF2-40B4-BE49-F238E27FC236}">
                  <a16:creationId xmlns:a16="http://schemas.microsoft.com/office/drawing/2014/main" id="{584042B4-9543-40B8-A2D0-C13843BDBDA6}"/>
                </a:ext>
              </a:extLst>
            </p:cNvPr>
            <p:cNvSpPr>
              <a:spLocks noChangeArrowheads="1"/>
            </p:cNvSpPr>
            <p:nvPr/>
          </p:nvSpPr>
          <p:spPr bwMode="auto">
            <a:xfrm>
              <a:off x="1498750" y="2305312"/>
              <a:ext cx="1690388" cy="437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TW" sz="2800" b="1" dirty="0">
                  <a:solidFill>
                    <a:schemeClr val="bg1"/>
                  </a:solidFill>
                  <a:latin typeface="+mn-lt"/>
                  <a:ea typeface="+mn-ea"/>
                  <a:cs typeface="+mn-ea"/>
                  <a:sym typeface="+mn-lt"/>
                </a:rPr>
                <a:t>IOT SYSTEM</a:t>
              </a:r>
              <a:endParaRPr lang="zh-CN" altLang="en-US" sz="2800" b="1" dirty="0">
                <a:solidFill>
                  <a:schemeClr val="bg1"/>
                </a:solidFill>
                <a:latin typeface="+mn-lt"/>
                <a:ea typeface="+mn-ea"/>
                <a:cs typeface="+mn-ea"/>
                <a:sym typeface="+mn-lt"/>
              </a:endParaRPr>
            </a:p>
          </p:txBody>
        </p:sp>
        <p:grpSp>
          <p:nvGrpSpPr>
            <p:cNvPr id="52" name="组合 32">
              <a:extLst>
                <a:ext uri="{FF2B5EF4-FFF2-40B4-BE49-F238E27FC236}">
                  <a16:creationId xmlns:a16="http://schemas.microsoft.com/office/drawing/2014/main" id="{3B1DC18E-44AA-4CF8-982F-2AA66F0B40F1}"/>
                </a:ext>
              </a:extLst>
            </p:cNvPr>
            <p:cNvGrpSpPr/>
            <p:nvPr/>
          </p:nvGrpSpPr>
          <p:grpSpPr>
            <a:xfrm>
              <a:off x="704771" y="3693519"/>
              <a:ext cx="2633741" cy="1534952"/>
              <a:chOff x="365259" y="3109785"/>
              <a:chExt cx="2633741" cy="1534952"/>
            </a:xfrm>
          </p:grpSpPr>
          <p:sp>
            <p:nvSpPr>
              <p:cNvPr id="53" name="矩形 52">
                <a:extLst>
                  <a:ext uri="{FF2B5EF4-FFF2-40B4-BE49-F238E27FC236}">
                    <a16:creationId xmlns:a16="http://schemas.microsoft.com/office/drawing/2014/main" id="{B7B26ACF-DE38-4E5A-B83E-26985E5A7CDE}"/>
                  </a:ext>
                </a:extLst>
              </p:cNvPr>
              <p:cNvSpPr/>
              <p:nvPr/>
            </p:nvSpPr>
            <p:spPr>
              <a:xfrm>
                <a:off x="992400" y="3721322"/>
                <a:ext cx="2006600" cy="923415"/>
              </a:xfrm>
              <a:prstGeom prst="rect">
                <a:avLst/>
              </a:prstGeom>
            </p:spPr>
            <p:txBody>
              <a:bodyPr wrap="square">
                <a:spAutoFit/>
                <a:scene3d>
                  <a:camera prst="orthographicFront"/>
                  <a:lightRig rig="threePt" dir="t"/>
                </a:scene3d>
                <a:sp3d contourW="12700"/>
              </a:bodyPr>
              <a:lstStyle/>
              <a:p>
                <a:pPr marL="342900" marR="0" lvl="0" indent="-342900" defTabSz="914400" rtl="0" eaLnBrk="1" fontAlgn="auto" latinLnBrk="0" hangingPunct="1">
                  <a:lnSpc>
                    <a:spcPct val="120000"/>
                  </a:lnSpc>
                  <a:spcBef>
                    <a:spcPts val="0"/>
                  </a:spcBef>
                  <a:spcAft>
                    <a:spcPts val="0"/>
                  </a:spcAft>
                  <a:buClrTx/>
                  <a:buSzTx/>
                  <a:buFontTx/>
                  <a:buAutoNum type="arabicPeriod"/>
                  <a:tabLst/>
                  <a:defRPr/>
                </a:pPr>
                <a:r>
                  <a:rPr kumimoji="0" lang="zh-TW" altLang="en-US" sz="1400" b="0" i="0" u="none" strike="noStrike" kern="1200" cap="none" spc="0" normalizeH="0" baseline="0" noProof="0" dirty="0">
                    <a:ln>
                      <a:noFill/>
                    </a:ln>
                    <a:solidFill>
                      <a:prstClr val="white"/>
                    </a:solidFill>
                    <a:effectLst/>
                    <a:uLnTx/>
                    <a:uFillTx/>
                    <a:cs typeface="+mn-ea"/>
                    <a:sym typeface="+mn-lt"/>
                  </a:rPr>
                  <a:t>自由度高</a:t>
                </a:r>
                <a:endParaRPr kumimoji="0" lang="en-US" altLang="zh-TW" sz="1400" b="0" i="0" u="none" strike="noStrike" kern="1200" cap="none" spc="0" normalizeH="0" baseline="0" noProof="0" dirty="0">
                  <a:ln>
                    <a:noFill/>
                  </a:ln>
                  <a:solidFill>
                    <a:prstClr val="white"/>
                  </a:solidFill>
                  <a:effectLst/>
                  <a:uLnTx/>
                  <a:uFillTx/>
                  <a:cs typeface="+mn-ea"/>
                  <a:sym typeface="+mn-lt"/>
                </a:endParaRPr>
              </a:p>
              <a:p>
                <a:pPr marL="342900" marR="0" lvl="0" indent="-342900" defTabSz="914400" rtl="0" eaLnBrk="1" fontAlgn="auto" latinLnBrk="0" hangingPunct="1">
                  <a:lnSpc>
                    <a:spcPct val="120000"/>
                  </a:lnSpc>
                  <a:spcBef>
                    <a:spcPts val="0"/>
                  </a:spcBef>
                  <a:spcAft>
                    <a:spcPts val="0"/>
                  </a:spcAft>
                  <a:buClrTx/>
                  <a:buSzTx/>
                  <a:buFontTx/>
                  <a:buAutoNum type="arabicPeriod"/>
                  <a:tabLst/>
                  <a:defRPr/>
                </a:pPr>
                <a:r>
                  <a:rPr lang="zh-TW" altLang="en-US" sz="1400" dirty="0">
                    <a:solidFill>
                      <a:prstClr val="white"/>
                    </a:solidFill>
                    <a:cs typeface="+mn-ea"/>
                    <a:sym typeface="+mn-lt"/>
                  </a:rPr>
                  <a:t>效率高</a:t>
                </a:r>
                <a:endParaRPr lang="en-US" altLang="zh-TW" sz="1400" dirty="0">
                  <a:solidFill>
                    <a:prstClr val="white"/>
                  </a:solidFill>
                  <a:cs typeface="+mn-ea"/>
                  <a:sym typeface="+mn-lt"/>
                </a:endParaRPr>
              </a:p>
              <a:p>
                <a:pPr marL="342900" marR="0" lvl="0" indent="-342900" defTabSz="914400" rtl="0" eaLnBrk="1" fontAlgn="auto" latinLnBrk="0" hangingPunct="1">
                  <a:lnSpc>
                    <a:spcPct val="120000"/>
                  </a:lnSpc>
                  <a:spcBef>
                    <a:spcPts val="0"/>
                  </a:spcBef>
                  <a:spcAft>
                    <a:spcPts val="0"/>
                  </a:spcAft>
                  <a:buClrTx/>
                  <a:buSzTx/>
                  <a:buFontTx/>
                  <a:buAutoNum type="arabicPeriod"/>
                  <a:tabLst/>
                  <a:defRPr/>
                </a:pPr>
                <a:r>
                  <a:rPr kumimoji="0" lang="zh-TW" altLang="en-US" sz="1400" b="0" i="0" u="none" strike="noStrike" kern="1200" cap="none" spc="0" normalizeH="0" baseline="0" noProof="0" dirty="0">
                    <a:ln>
                      <a:noFill/>
                    </a:ln>
                    <a:solidFill>
                      <a:prstClr val="white"/>
                    </a:solidFill>
                    <a:effectLst/>
                    <a:uLnTx/>
                    <a:uFillTx/>
                    <a:cs typeface="+mn-ea"/>
                    <a:sym typeface="+mn-lt"/>
                  </a:rPr>
                  <a:t>省去電纜降低維護營運成本</a:t>
                </a:r>
                <a:endParaRPr kumimoji="0" lang="en-US" altLang="zh-TW" sz="1400" b="0" i="0" u="none" strike="noStrike" kern="1200" cap="none" spc="0" normalizeH="0" baseline="0" noProof="0" dirty="0">
                  <a:ln>
                    <a:noFill/>
                  </a:ln>
                  <a:solidFill>
                    <a:prstClr val="white"/>
                  </a:solidFill>
                  <a:effectLst/>
                  <a:uLnTx/>
                  <a:uFillTx/>
                  <a:cs typeface="+mn-ea"/>
                  <a:sym typeface="+mn-lt"/>
                </a:endParaRPr>
              </a:p>
              <a:p>
                <a:pPr marL="342900" marR="0" lvl="0" indent="-342900" defTabSz="914400" rtl="0" eaLnBrk="1" fontAlgn="auto" latinLnBrk="0" hangingPunct="1">
                  <a:lnSpc>
                    <a:spcPct val="120000"/>
                  </a:lnSpc>
                  <a:spcBef>
                    <a:spcPts val="0"/>
                  </a:spcBef>
                  <a:spcAft>
                    <a:spcPts val="0"/>
                  </a:spcAft>
                  <a:buClrTx/>
                  <a:buSzTx/>
                  <a:buFontTx/>
                  <a:buAutoNum type="arabicPeriod"/>
                  <a:tabLst/>
                  <a:defRPr/>
                </a:pPr>
                <a:r>
                  <a:rPr lang="zh-TW" altLang="en-US" sz="1400" dirty="0">
                    <a:solidFill>
                      <a:prstClr val="white"/>
                    </a:solidFill>
                    <a:cs typeface="+mn-ea"/>
                    <a:sym typeface="+mn-lt"/>
                  </a:rPr>
                  <a:t>低功耗</a:t>
                </a:r>
                <a:endParaRPr kumimoji="0" lang="en-US" altLang="zh-CN" sz="1400" b="0" i="0" u="none" strike="noStrike" kern="1200" cap="none" spc="0" normalizeH="0" baseline="0" noProof="0" dirty="0">
                  <a:ln>
                    <a:noFill/>
                  </a:ln>
                  <a:solidFill>
                    <a:prstClr val="white"/>
                  </a:solidFill>
                  <a:effectLst/>
                  <a:uLnTx/>
                  <a:uFillTx/>
                  <a:cs typeface="+mn-ea"/>
                  <a:sym typeface="+mn-lt"/>
                </a:endParaRPr>
              </a:p>
            </p:txBody>
          </p:sp>
          <p:sp>
            <p:nvSpPr>
              <p:cNvPr id="54" name="矩形 53">
                <a:extLst>
                  <a:ext uri="{FF2B5EF4-FFF2-40B4-BE49-F238E27FC236}">
                    <a16:creationId xmlns:a16="http://schemas.microsoft.com/office/drawing/2014/main" id="{22DD4138-831A-4CC6-B92C-1B06A7FDA6C9}"/>
                  </a:ext>
                </a:extLst>
              </p:cNvPr>
              <p:cNvSpPr/>
              <p:nvPr/>
            </p:nvSpPr>
            <p:spPr>
              <a:xfrm>
                <a:off x="365259" y="3109785"/>
                <a:ext cx="2241974" cy="396134"/>
              </a:xfrm>
              <a:prstGeom prst="rect">
                <a:avLst/>
              </a:prstGeom>
            </p:spPr>
            <p:txBody>
              <a:bodyPr wrap="square">
                <a:spAutoFit/>
                <a:scene3d>
                  <a:camera prst="orthographicFront"/>
                  <a:lightRig rig="threePt" dir="t"/>
                </a:scene3d>
                <a:sp3d contourW="12700"/>
              </a:bodyPr>
              <a:lstStyle/>
              <a:p>
                <a:pPr marL="0" marR="0" lvl="0" indent="0" algn="ctr" defTabSz="914400" rtl="0" eaLnBrk="1" fontAlgn="auto" latinLnBrk="0" hangingPunct="1">
                  <a:lnSpc>
                    <a:spcPct val="120000"/>
                  </a:lnSpc>
                  <a:spcBef>
                    <a:spcPts val="0"/>
                  </a:spcBef>
                  <a:spcAft>
                    <a:spcPts val="0"/>
                  </a:spcAft>
                  <a:buClrTx/>
                  <a:buSzTx/>
                  <a:buFontTx/>
                  <a:buNone/>
                  <a:tabLst/>
                  <a:defRPr/>
                </a:pPr>
                <a:r>
                  <a:rPr kumimoji="0" lang="zh-TW" altLang="en-US" sz="1800" b="1" i="0" u="none" strike="noStrike" kern="1200" cap="none" spc="0" normalizeH="0" baseline="0" noProof="0" dirty="0">
                    <a:ln>
                      <a:noFill/>
                    </a:ln>
                    <a:solidFill>
                      <a:prstClr val="white"/>
                    </a:solidFill>
                    <a:effectLst/>
                    <a:uLnTx/>
                    <a:uFillTx/>
                    <a:cs typeface="+mn-ea"/>
                    <a:sym typeface="+mn-lt"/>
                  </a:rPr>
                  <a:t>優點</a:t>
                </a:r>
                <a:endParaRPr kumimoji="0" lang="zh-CN" altLang="en-US" sz="1800" b="1" i="0" u="none" strike="noStrike" kern="1200" cap="none" spc="0" normalizeH="0" baseline="0" noProof="0" dirty="0">
                  <a:ln>
                    <a:noFill/>
                  </a:ln>
                  <a:solidFill>
                    <a:prstClr val="white"/>
                  </a:solidFill>
                  <a:effectLst/>
                  <a:uLnTx/>
                  <a:uFillTx/>
                  <a:cs typeface="+mn-ea"/>
                  <a:sym typeface="+mn-lt"/>
                </a:endParaRPr>
              </a:p>
            </p:txBody>
          </p:sp>
        </p:grpSp>
      </p:grpSp>
    </p:spTree>
    <p:extLst>
      <p:ext uri="{BB962C8B-B14F-4D97-AF65-F5344CB8AC3E}">
        <p14:creationId xmlns:p14="http://schemas.microsoft.com/office/powerpoint/2010/main" val="5309892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fade">
                                      <p:cBhvr>
                                        <p:cTn id="7" dur="1000"/>
                                        <p:tgtEl>
                                          <p:spTgt spid="47"/>
                                        </p:tgtEl>
                                      </p:cBhvr>
                                    </p:animEffect>
                                    <p:anim calcmode="lin" valueType="num">
                                      <p:cBhvr>
                                        <p:cTn id="8" dur="1000" fill="hold"/>
                                        <p:tgtEl>
                                          <p:spTgt spid="47"/>
                                        </p:tgtEl>
                                        <p:attrNameLst>
                                          <p:attrName>ppt_x</p:attrName>
                                        </p:attrNameLst>
                                      </p:cBhvr>
                                      <p:tavLst>
                                        <p:tav tm="0">
                                          <p:val>
                                            <p:strVal val="#ppt_x"/>
                                          </p:val>
                                        </p:tav>
                                        <p:tav tm="100000">
                                          <p:val>
                                            <p:strVal val="#ppt_x"/>
                                          </p:val>
                                        </p:tav>
                                      </p:tavLst>
                                    </p:anim>
                                    <p:anim calcmode="lin" valueType="num">
                                      <p:cBhvr>
                                        <p:cTn id="9" dur="1000" fill="hold"/>
                                        <p:tgtEl>
                                          <p:spTgt spid="4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3">
            <a:extLst>
              <a:ext uri="{28A0092B-C50C-407E-A947-70E740481C1C}">
                <a14:useLocalDpi xmlns:a14="http://schemas.microsoft.com/office/drawing/2010/main" val="0"/>
              </a:ext>
            </a:extLst>
          </a:blip>
          <a:srcRect b="10000"/>
          <a:stretch/>
        </p:blipFill>
        <p:spPr>
          <a:xfrm>
            <a:off x="0" y="0"/>
            <a:ext cx="12192000" cy="6858000"/>
          </a:xfrm>
          <a:prstGeom prst="rect">
            <a:avLst/>
          </a:prstGeom>
        </p:spPr>
      </p:pic>
      <p:sp>
        <p:nvSpPr>
          <p:cNvPr id="11" name="文本框 10"/>
          <p:cNvSpPr txBox="1"/>
          <p:nvPr/>
        </p:nvSpPr>
        <p:spPr>
          <a:xfrm>
            <a:off x="4968736" y="2105321"/>
            <a:ext cx="2254528" cy="707886"/>
          </a:xfrm>
          <a:prstGeom prst="rect">
            <a:avLst/>
          </a:prstGeom>
          <a:noFill/>
        </p:spPr>
        <p:txBody>
          <a:bodyPr wrap="non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4000" b="1" i="0" u="none" strike="noStrike" kern="1200" cap="none" spc="0" normalizeH="0" baseline="0" noProof="0" dirty="0">
                <a:ln>
                  <a:noFill/>
                </a:ln>
                <a:solidFill>
                  <a:prstClr val="white"/>
                </a:solidFill>
                <a:effectLst/>
                <a:uLnTx/>
                <a:uFillTx/>
                <a:cs typeface="+mn-ea"/>
                <a:sym typeface="+mn-lt"/>
              </a:rPr>
              <a:t>PART 03</a:t>
            </a:r>
            <a:endParaRPr kumimoji="0" lang="zh-CN" altLang="en-US" sz="4000" b="1" i="0" u="none" strike="noStrike" kern="1200" cap="none" spc="0" normalizeH="0" baseline="0" noProof="0" dirty="0">
              <a:ln>
                <a:noFill/>
              </a:ln>
              <a:solidFill>
                <a:prstClr val="white"/>
              </a:solidFill>
              <a:effectLst/>
              <a:uLnTx/>
              <a:uFillTx/>
              <a:cs typeface="+mn-ea"/>
              <a:sym typeface="+mn-lt"/>
            </a:endParaRPr>
          </a:p>
        </p:txBody>
      </p:sp>
      <p:sp>
        <p:nvSpPr>
          <p:cNvPr id="12" name="文本框 11"/>
          <p:cNvSpPr txBox="1"/>
          <p:nvPr/>
        </p:nvSpPr>
        <p:spPr>
          <a:xfrm>
            <a:off x="3485284" y="2827796"/>
            <a:ext cx="5221432" cy="646331"/>
          </a:xfrm>
          <a:prstGeom prst="rect">
            <a:avLst/>
          </a:prstGeom>
          <a:noFill/>
        </p:spPr>
        <p:txBody>
          <a:bodyPr wrap="square" rtlCol="0">
            <a:spAutoFit/>
            <a:scene3d>
              <a:camera prst="orthographicFront"/>
              <a:lightRig rig="threePt" dir="t"/>
            </a:scene3d>
            <a:sp3d contourW="12700"/>
          </a:bodyPr>
          <a:lstStyle/>
          <a:p>
            <a:pPr algn="ctr">
              <a:defRPr/>
            </a:pPr>
            <a:r>
              <a:rPr lang="zh-TW" altLang="en-US" sz="3600" dirty="0">
                <a:solidFill>
                  <a:prstClr val="white"/>
                </a:solidFill>
                <a:cs typeface="+mn-ea"/>
                <a:sym typeface="+mn-lt"/>
              </a:rPr>
              <a:t>可行性評估及商業策略</a:t>
            </a:r>
            <a:endParaRPr lang="zh-CN" altLang="en-US" sz="3600" dirty="0">
              <a:solidFill>
                <a:prstClr val="white"/>
              </a:solidFill>
              <a:cs typeface="+mn-ea"/>
              <a:sym typeface="+mn-lt"/>
            </a:endParaRPr>
          </a:p>
        </p:txBody>
      </p:sp>
    </p:spTree>
    <p:extLst>
      <p:ext uri="{BB962C8B-B14F-4D97-AF65-F5344CB8AC3E}">
        <p14:creationId xmlns:p14="http://schemas.microsoft.com/office/powerpoint/2010/main" val="545379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fltVal val="0"/>
                                          </p:val>
                                        </p:tav>
                                        <p:tav tm="100000">
                                          <p:val>
                                            <p:strVal val="#ppt_h"/>
                                          </p:val>
                                        </p:tav>
                                      </p:tavLst>
                                    </p:anim>
                                    <p:animEffect transition="in" filter="fade">
                                      <p:cBhvr>
                                        <p:cTn id="9" dur="500"/>
                                        <p:tgtEl>
                                          <p:spTgt spid="11"/>
                                        </p:tgtEl>
                                      </p:cBhvr>
                                    </p:animEffect>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1000"/>
                                        <p:tgtEl>
                                          <p:spTgt spid="12"/>
                                        </p:tgtEl>
                                      </p:cBhvr>
                                    </p:animEffect>
                                    <p:anim calcmode="lin" valueType="num">
                                      <p:cBhvr>
                                        <p:cTn id="14" dur="1000" fill="hold"/>
                                        <p:tgtEl>
                                          <p:spTgt spid="12"/>
                                        </p:tgtEl>
                                        <p:attrNameLst>
                                          <p:attrName>ppt_x</p:attrName>
                                        </p:attrNameLst>
                                      </p:cBhvr>
                                      <p:tavLst>
                                        <p:tav tm="0">
                                          <p:val>
                                            <p:strVal val="#ppt_x"/>
                                          </p:val>
                                        </p:tav>
                                        <p:tav tm="100000">
                                          <p:val>
                                            <p:strVal val="#ppt_x"/>
                                          </p:val>
                                        </p:tav>
                                      </p:tavLst>
                                    </p:anim>
                                    <p:anim calcmode="lin" valueType="num">
                                      <p:cBhvr>
                                        <p:cTn id="15"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CC25BE18-DC3E-489D-8196-E5728310F3B2}"/>
              </a:ext>
            </a:extLst>
          </p:cNvPr>
          <p:cNvSpPr/>
          <p:nvPr/>
        </p:nvSpPr>
        <p:spPr>
          <a:xfrm>
            <a:off x="493433" y="1570545"/>
            <a:ext cx="7170684" cy="4192430"/>
          </a:xfrm>
          <a:prstGeom prst="rect">
            <a:avLst/>
          </a:prstGeom>
        </p:spPr>
        <p:txBody>
          <a:bodyPr wrap="square">
            <a:spAutoFit/>
          </a:bodyPr>
          <a:lstStyle/>
          <a:p>
            <a:pPr marL="342900" indent="-342900">
              <a:lnSpc>
                <a:spcPct val="150000"/>
              </a:lnSpc>
              <a:buFont typeface="Arial" panose="020B0604020202020204" pitchFamily="34" charset="0"/>
              <a:buChar char="•"/>
            </a:pPr>
            <a:r>
              <a:rPr lang="zh-TW" altLang="zh-TW" sz="2000" dirty="0">
                <a:solidFill>
                  <a:schemeClr val="bg1"/>
                </a:solidFill>
              </a:rPr>
              <a:t>可行性評估方面而言，本次概念構想處於</a:t>
            </a:r>
            <a:r>
              <a:rPr lang="en-US" altLang="zh-TW" sz="2000" dirty="0">
                <a:solidFill>
                  <a:srgbClr val="FF0000"/>
                </a:solidFill>
              </a:rPr>
              <a:t>TRL</a:t>
            </a:r>
            <a:r>
              <a:rPr lang="zh-TW" altLang="zh-TW" sz="2000" dirty="0">
                <a:solidFill>
                  <a:srgbClr val="FF0000"/>
                </a:solidFill>
              </a:rPr>
              <a:t>指標較低的階層</a:t>
            </a:r>
            <a:endParaRPr lang="en-US" altLang="zh-TW" sz="2000" dirty="0">
              <a:solidFill>
                <a:srgbClr val="FF0000"/>
              </a:solidFill>
            </a:endParaRPr>
          </a:p>
          <a:p>
            <a:pPr marL="342900" indent="-342900">
              <a:lnSpc>
                <a:spcPct val="150000"/>
              </a:lnSpc>
              <a:buFont typeface="Arial" panose="020B0604020202020204" pitchFamily="34" charset="0"/>
              <a:buChar char="•"/>
            </a:pPr>
            <a:r>
              <a:rPr lang="zh-TW" altLang="zh-TW" sz="2000" dirty="0">
                <a:solidFill>
                  <a:schemeClr val="bg1"/>
                </a:solidFill>
              </a:rPr>
              <a:t>商業發展的部分而言，期望可以採用</a:t>
            </a:r>
            <a:r>
              <a:rPr lang="en-US" altLang="zh-TW" sz="2000" dirty="0">
                <a:solidFill>
                  <a:schemeClr val="bg1"/>
                </a:solidFill>
              </a:rPr>
              <a:t>COTS (Commercial Off The Shelf)</a:t>
            </a:r>
            <a:r>
              <a:rPr lang="zh-TW" altLang="zh-TW" sz="2000" dirty="0">
                <a:solidFill>
                  <a:schemeClr val="bg1"/>
                </a:solidFill>
              </a:rPr>
              <a:t>，即商用現成品的概念，希望可以有效降低在開發時程。首先是參考了陽翼先進科技在</a:t>
            </a:r>
            <a:r>
              <a:rPr lang="en-US" altLang="zh-TW" sz="2000" dirty="0">
                <a:solidFill>
                  <a:schemeClr val="bg1"/>
                </a:solidFill>
              </a:rPr>
              <a:t>2019</a:t>
            </a:r>
            <a:r>
              <a:rPr lang="zh-TW" altLang="zh-TW" sz="2000" dirty="0">
                <a:solidFill>
                  <a:schemeClr val="bg1"/>
                </a:solidFill>
              </a:rPr>
              <a:t>年時提出的一個概念，</a:t>
            </a:r>
            <a:r>
              <a:rPr lang="zh-TW" altLang="zh-TW" sz="2000" b="1" dirty="0">
                <a:solidFill>
                  <a:schemeClr val="bg1"/>
                </a:solidFill>
              </a:rPr>
              <a:t>「與全球各地的小火箭商結盟，增加發射頻率。這樣就不用去等大型的任務計畫，一次將一堆小客人湊在一起就能直接發射。」</a:t>
            </a:r>
            <a:r>
              <a:rPr lang="zh-TW" altLang="zh-TW" sz="2000" dirty="0">
                <a:solidFill>
                  <a:schemeClr val="bg1"/>
                </a:solidFill>
              </a:rPr>
              <a:t>類似管制分流的概念，進而衍伸出了本次「太空衛星工廠」的想法</a:t>
            </a:r>
            <a:endParaRPr lang="zh-TW" altLang="en-US" sz="2000" dirty="0">
              <a:solidFill>
                <a:schemeClr val="bg1"/>
              </a:solidFill>
            </a:endParaRPr>
          </a:p>
        </p:txBody>
      </p:sp>
      <p:pic>
        <p:nvPicPr>
          <p:cNvPr id="1026" name="Picture 2" descr="https://img.technews.tw/wp-content/uploads/2021/01/26190148/Transporter-1-SPACEX-624x448.jpg">
            <a:extLst>
              <a:ext uri="{FF2B5EF4-FFF2-40B4-BE49-F238E27FC236}">
                <a16:creationId xmlns:a16="http://schemas.microsoft.com/office/drawing/2014/main" id="{7DA9BB57-84BC-41E0-B27E-ABFC40E891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19538" y="4668251"/>
            <a:ext cx="2729893" cy="1959923"/>
          </a:xfrm>
          <a:prstGeom prst="rect">
            <a:avLst/>
          </a:prstGeom>
          <a:noFill/>
          <a:extLst>
            <a:ext uri="{909E8E84-426E-40DD-AFC4-6F175D3DCCD1}">
              <a14:hiddenFill xmlns:a14="http://schemas.microsoft.com/office/drawing/2010/main">
                <a:solidFill>
                  <a:srgbClr val="FFFFFF"/>
                </a:solidFill>
              </a14:hiddenFill>
            </a:ext>
          </a:extLst>
        </p:spPr>
      </p:pic>
      <p:grpSp>
        <p:nvGrpSpPr>
          <p:cNvPr id="4" name="组合 20">
            <a:extLst>
              <a:ext uri="{FF2B5EF4-FFF2-40B4-BE49-F238E27FC236}">
                <a16:creationId xmlns:a16="http://schemas.microsoft.com/office/drawing/2014/main" id="{860D94F9-F06C-48D3-928D-BD69977111A9}"/>
              </a:ext>
            </a:extLst>
          </p:cNvPr>
          <p:cNvGrpSpPr/>
          <p:nvPr/>
        </p:nvGrpSpPr>
        <p:grpSpPr>
          <a:xfrm>
            <a:off x="0" y="687070"/>
            <a:ext cx="12192965" cy="694056"/>
            <a:chOff x="0" y="623570"/>
            <a:chExt cx="12192965" cy="694056"/>
          </a:xfrm>
        </p:grpSpPr>
        <p:cxnSp>
          <p:nvCxnSpPr>
            <p:cNvPr id="5" name="直接连接符 21">
              <a:extLst>
                <a:ext uri="{FF2B5EF4-FFF2-40B4-BE49-F238E27FC236}">
                  <a16:creationId xmlns:a16="http://schemas.microsoft.com/office/drawing/2014/main" id="{860E75C2-474E-4171-8061-E3CEE79928DF}"/>
                </a:ext>
              </a:extLst>
            </p:cNvPr>
            <p:cNvCxnSpPr/>
            <p:nvPr/>
          </p:nvCxnSpPr>
          <p:spPr>
            <a:xfrm>
              <a:off x="0" y="1016000"/>
              <a:ext cx="101473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6" name="直接连接符 22">
              <a:extLst>
                <a:ext uri="{FF2B5EF4-FFF2-40B4-BE49-F238E27FC236}">
                  <a16:creationId xmlns:a16="http://schemas.microsoft.com/office/drawing/2014/main" id="{66044949-FA58-4564-B88C-131BE78974FB}"/>
                </a:ext>
              </a:extLst>
            </p:cNvPr>
            <p:cNvCxnSpPr/>
            <p:nvPr/>
          </p:nvCxnSpPr>
          <p:spPr>
            <a:xfrm flipH="1">
              <a:off x="10147300" y="723900"/>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7" name="直接连接符 23">
              <a:extLst>
                <a:ext uri="{FF2B5EF4-FFF2-40B4-BE49-F238E27FC236}">
                  <a16:creationId xmlns:a16="http://schemas.microsoft.com/office/drawing/2014/main" id="{915D242E-DFF5-4ACB-806C-88E2B7A17B53}"/>
                </a:ext>
              </a:extLst>
            </p:cNvPr>
            <p:cNvCxnSpPr/>
            <p:nvPr/>
          </p:nvCxnSpPr>
          <p:spPr>
            <a:xfrm>
              <a:off x="10330906" y="723900"/>
              <a:ext cx="134257" cy="5445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8" name="直接连接符 24">
              <a:extLst>
                <a:ext uri="{FF2B5EF4-FFF2-40B4-BE49-F238E27FC236}">
                  <a16:creationId xmlns:a16="http://schemas.microsoft.com/office/drawing/2014/main" id="{6284FFD3-B870-4549-B6CC-AB57CD85FDA0}"/>
                </a:ext>
              </a:extLst>
            </p:cNvPr>
            <p:cNvCxnSpPr/>
            <p:nvPr/>
          </p:nvCxnSpPr>
          <p:spPr>
            <a:xfrm flipH="1">
              <a:off x="10465163" y="976313"/>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9" name="直接连接符 25">
              <a:extLst>
                <a:ext uri="{FF2B5EF4-FFF2-40B4-BE49-F238E27FC236}">
                  <a16:creationId xmlns:a16="http://schemas.microsoft.com/office/drawing/2014/main" id="{6C90CAB8-6666-453B-8395-F74E52562052}"/>
                </a:ext>
              </a:extLst>
            </p:cNvPr>
            <p:cNvCxnSpPr/>
            <p:nvPr/>
          </p:nvCxnSpPr>
          <p:spPr>
            <a:xfrm>
              <a:off x="10648769" y="976313"/>
              <a:ext cx="75967" cy="3413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10" name="直接连接符 26">
              <a:extLst>
                <a:ext uri="{FF2B5EF4-FFF2-40B4-BE49-F238E27FC236}">
                  <a16:creationId xmlns:a16="http://schemas.microsoft.com/office/drawing/2014/main" id="{8204E875-319A-434C-8048-CC1276A15856}"/>
                </a:ext>
              </a:extLst>
            </p:cNvPr>
            <p:cNvCxnSpPr/>
            <p:nvPr/>
          </p:nvCxnSpPr>
          <p:spPr>
            <a:xfrm flipH="1">
              <a:off x="10724736" y="632460"/>
              <a:ext cx="194738" cy="67564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11" name="直接连接符 27">
              <a:extLst>
                <a:ext uri="{FF2B5EF4-FFF2-40B4-BE49-F238E27FC236}">
                  <a16:creationId xmlns:a16="http://schemas.microsoft.com/office/drawing/2014/main" id="{E07DF64B-CDBC-4D4A-BC1C-53CF671F9061}"/>
                </a:ext>
              </a:extLst>
            </p:cNvPr>
            <p:cNvCxnSpPr/>
            <p:nvPr/>
          </p:nvCxnSpPr>
          <p:spPr>
            <a:xfrm>
              <a:off x="10919474" y="623570"/>
              <a:ext cx="87099" cy="39243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12" name="直接连接符 28">
              <a:extLst>
                <a:ext uri="{FF2B5EF4-FFF2-40B4-BE49-F238E27FC236}">
                  <a16:creationId xmlns:a16="http://schemas.microsoft.com/office/drawing/2014/main" id="{2CFDC97A-FC11-4843-B235-5D694819803A}"/>
                </a:ext>
              </a:extLst>
            </p:cNvPr>
            <p:cNvCxnSpPr/>
            <p:nvPr/>
          </p:nvCxnSpPr>
          <p:spPr>
            <a:xfrm>
              <a:off x="11004965" y="1016000"/>
              <a:ext cx="11880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grpSp>
      <p:sp>
        <p:nvSpPr>
          <p:cNvPr id="14" name="文本框 30">
            <a:extLst>
              <a:ext uri="{FF2B5EF4-FFF2-40B4-BE49-F238E27FC236}">
                <a16:creationId xmlns:a16="http://schemas.microsoft.com/office/drawing/2014/main" id="{6A79E001-23A0-4280-9417-CBE1AC0C73CE}"/>
              </a:ext>
            </a:extLst>
          </p:cNvPr>
          <p:cNvSpPr txBox="1"/>
          <p:nvPr/>
        </p:nvSpPr>
        <p:spPr>
          <a:xfrm>
            <a:off x="625262" y="302189"/>
            <a:ext cx="4158706" cy="523220"/>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TW" altLang="en-US" sz="2800" b="0" i="0" u="none" strike="noStrike" kern="1200" cap="none" spc="0" normalizeH="0" baseline="0" noProof="0" dirty="0">
                <a:ln>
                  <a:noFill/>
                </a:ln>
                <a:solidFill>
                  <a:prstClr val="white"/>
                </a:solidFill>
                <a:effectLst/>
                <a:uLnTx/>
                <a:uFillTx/>
                <a:cs typeface="+mn-ea"/>
                <a:sym typeface="+mn-lt"/>
              </a:rPr>
              <a:t>可行性評估</a:t>
            </a:r>
            <a:endParaRPr kumimoji="0" lang="zh-CN" altLang="en-US" sz="2800" b="0" i="0" u="none" strike="noStrike" kern="1200" cap="none" spc="0" normalizeH="0" baseline="0" noProof="0" dirty="0">
              <a:ln>
                <a:noFill/>
              </a:ln>
              <a:solidFill>
                <a:prstClr val="white"/>
              </a:solidFill>
              <a:effectLst/>
              <a:uLnTx/>
              <a:uFillTx/>
              <a:cs typeface="+mn-ea"/>
              <a:sym typeface="+mn-lt"/>
            </a:endParaRPr>
          </a:p>
        </p:txBody>
      </p:sp>
      <p:pic>
        <p:nvPicPr>
          <p:cNvPr id="13" name="圖片 12">
            <a:extLst>
              <a:ext uri="{FF2B5EF4-FFF2-40B4-BE49-F238E27FC236}">
                <a16:creationId xmlns:a16="http://schemas.microsoft.com/office/drawing/2014/main" id="{4158BDE8-B52E-4C83-BC1E-CC8B84A1FD8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48367" y="1219187"/>
            <a:ext cx="4230434" cy="3399851"/>
          </a:xfrm>
          <a:prstGeom prst="rect">
            <a:avLst/>
          </a:prstGeom>
        </p:spPr>
      </p:pic>
    </p:spTree>
    <p:extLst>
      <p:ext uri="{BB962C8B-B14F-4D97-AF65-F5344CB8AC3E}">
        <p14:creationId xmlns:p14="http://schemas.microsoft.com/office/powerpoint/2010/main" val="98716442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商务云科技大数据工作汇报ppt模板"/>
</p:tagLst>
</file>

<file path=ppt/tags/tag10.xml><?xml version="1.0" encoding="utf-8"?>
<p:tagLst xmlns:a="http://schemas.openxmlformats.org/drawingml/2006/main" xmlns:r="http://schemas.openxmlformats.org/officeDocument/2006/relationships" xmlns:p="http://schemas.openxmlformats.org/presentationml/2006/main">
  <p:tag name="MH" val="20170712121058"/>
  <p:tag name="MH_LIBRARY" val="GRAPHIC"/>
  <p:tag name="MH_ORDER" val="Oval 64"/>
</p:tagLst>
</file>

<file path=ppt/tags/tag11.xml><?xml version="1.0" encoding="utf-8"?>
<p:tagLst xmlns:a="http://schemas.openxmlformats.org/drawingml/2006/main" xmlns:r="http://schemas.openxmlformats.org/officeDocument/2006/relationships" xmlns:p="http://schemas.openxmlformats.org/presentationml/2006/main">
  <p:tag name="MH" val="20170712121058"/>
  <p:tag name="MH_LIBRARY" val="GRAPHIC"/>
  <p:tag name="MH_ORDER" val="Freeform 95"/>
</p:tagLst>
</file>

<file path=ppt/tags/tag12.xml><?xml version="1.0" encoding="utf-8"?>
<p:tagLst xmlns:a="http://schemas.openxmlformats.org/drawingml/2006/main" xmlns:r="http://schemas.openxmlformats.org/officeDocument/2006/relationships" xmlns:p="http://schemas.openxmlformats.org/presentationml/2006/main">
  <p:tag name="MH" val="20170712121058"/>
  <p:tag name="MH_LIBRARY" val="GRAPHIC"/>
  <p:tag name="MH_ORDER" val="Oval 55"/>
</p:tagLst>
</file>

<file path=ppt/tags/tag13.xml><?xml version="1.0" encoding="utf-8"?>
<p:tagLst xmlns:a="http://schemas.openxmlformats.org/drawingml/2006/main" xmlns:r="http://schemas.openxmlformats.org/officeDocument/2006/relationships" xmlns:p="http://schemas.openxmlformats.org/presentationml/2006/main">
  <p:tag name="MH" val="20170712121058"/>
  <p:tag name="MH_LIBRARY" val="GRAPHIC"/>
  <p:tag name="MH_ORDER" val="Freeform 92"/>
</p:tagLst>
</file>

<file path=ppt/tags/tag14.xml><?xml version="1.0" encoding="utf-8"?>
<p:tagLst xmlns:a="http://schemas.openxmlformats.org/drawingml/2006/main" xmlns:r="http://schemas.openxmlformats.org/officeDocument/2006/relationships" xmlns:p="http://schemas.openxmlformats.org/presentationml/2006/main">
  <p:tag name="MH" val="20170712121058"/>
  <p:tag name="MH_LIBRARY" val="GRAPHIC"/>
  <p:tag name="MH_ORDER" val="Oval 46"/>
</p:tagLst>
</file>

<file path=ppt/tags/tag15.xml><?xml version="1.0" encoding="utf-8"?>
<p:tagLst xmlns:a="http://schemas.openxmlformats.org/drawingml/2006/main" xmlns:r="http://schemas.openxmlformats.org/officeDocument/2006/relationships" xmlns:p="http://schemas.openxmlformats.org/presentationml/2006/main">
  <p:tag name="PA" val="v3.0.1"/>
</p:tagLst>
</file>

<file path=ppt/tags/tag16.xml><?xml version="1.0" encoding="utf-8"?>
<p:tagLst xmlns:a="http://schemas.openxmlformats.org/drawingml/2006/main" xmlns:r="http://schemas.openxmlformats.org/officeDocument/2006/relationships" xmlns:p="http://schemas.openxmlformats.org/presentationml/2006/main">
  <p:tag name="PA" val="v3.0.1"/>
</p:tagLst>
</file>

<file path=ppt/tags/tag17.xml><?xml version="1.0" encoding="utf-8"?>
<p:tagLst xmlns:a="http://schemas.openxmlformats.org/drawingml/2006/main" xmlns:r="http://schemas.openxmlformats.org/officeDocument/2006/relationships" xmlns:p="http://schemas.openxmlformats.org/presentationml/2006/main">
  <p:tag name="PA" val="v3.0.1"/>
</p:tagLst>
</file>

<file path=ppt/tags/tag2.xml><?xml version="1.0" encoding="utf-8"?>
<p:tagLst xmlns:a="http://schemas.openxmlformats.org/drawingml/2006/main" xmlns:r="http://schemas.openxmlformats.org/officeDocument/2006/relationships" xmlns:p="http://schemas.openxmlformats.org/presentationml/2006/main">
  <p:tag name="PA" val="v3.0.1"/>
</p:tagLst>
</file>

<file path=ppt/tags/tag3.xml><?xml version="1.0" encoding="utf-8"?>
<p:tagLst xmlns:a="http://schemas.openxmlformats.org/drawingml/2006/main" xmlns:r="http://schemas.openxmlformats.org/officeDocument/2006/relationships" xmlns:p="http://schemas.openxmlformats.org/presentationml/2006/main">
  <p:tag name="PA" val="v3.0.1"/>
</p:tagLst>
</file>

<file path=ppt/tags/tag4.xml><?xml version="1.0" encoding="utf-8"?>
<p:tagLst xmlns:a="http://schemas.openxmlformats.org/drawingml/2006/main" xmlns:r="http://schemas.openxmlformats.org/officeDocument/2006/relationships" xmlns:p="http://schemas.openxmlformats.org/presentationml/2006/main">
  <p:tag name="PA" val="v3.0.1"/>
</p:tagLst>
</file>

<file path=ppt/tags/tag5.xml><?xml version="1.0" encoding="utf-8"?>
<p:tagLst xmlns:a="http://schemas.openxmlformats.org/drawingml/2006/main" xmlns:r="http://schemas.openxmlformats.org/officeDocument/2006/relationships" xmlns:p="http://schemas.openxmlformats.org/presentationml/2006/main">
  <p:tag name="MH" val="20170712121058"/>
  <p:tag name="MH_LIBRARY" val="GRAPHIC"/>
  <p:tag name="MH_ORDER" val="椭圆 30"/>
</p:tagLst>
</file>

<file path=ppt/tags/tag6.xml><?xml version="1.0" encoding="utf-8"?>
<p:tagLst xmlns:a="http://schemas.openxmlformats.org/drawingml/2006/main" xmlns:r="http://schemas.openxmlformats.org/officeDocument/2006/relationships" xmlns:p="http://schemas.openxmlformats.org/presentationml/2006/main">
  <p:tag name="MH" val="20170712121058"/>
  <p:tag name="MH_LIBRARY" val="GRAPHIC"/>
  <p:tag name="MH_ORDER" val="椭圆 30"/>
</p:tagLst>
</file>

<file path=ppt/tags/tag7.xml><?xml version="1.0" encoding="utf-8"?>
<p:tagLst xmlns:a="http://schemas.openxmlformats.org/drawingml/2006/main" xmlns:r="http://schemas.openxmlformats.org/officeDocument/2006/relationships" xmlns:p="http://schemas.openxmlformats.org/presentationml/2006/main">
  <p:tag name="MH" val="20170712121058"/>
  <p:tag name="MH_LIBRARY" val="GRAPHIC"/>
  <p:tag name="MH_ORDER" val="Freeform 96"/>
</p:tagLst>
</file>

<file path=ppt/tags/tag8.xml><?xml version="1.0" encoding="utf-8"?>
<p:tagLst xmlns:a="http://schemas.openxmlformats.org/drawingml/2006/main" xmlns:r="http://schemas.openxmlformats.org/officeDocument/2006/relationships" xmlns:p="http://schemas.openxmlformats.org/presentationml/2006/main">
  <p:tag name="MH" val="20170712121058"/>
  <p:tag name="MH_LIBRARY" val="GRAPHIC"/>
  <p:tag name="MH_ORDER" val="Oval 64"/>
</p:tagLst>
</file>

<file path=ppt/tags/tag9.xml><?xml version="1.0" encoding="utf-8"?>
<p:tagLst xmlns:a="http://schemas.openxmlformats.org/drawingml/2006/main" xmlns:r="http://schemas.openxmlformats.org/officeDocument/2006/relationships" xmlns:p="http://schemas.openxmlformats.org/presentationml/2006/main">
  <p:tag name="MH" val="20170712121058"/>
  <p:tag name="MH_LIBRARY" val="GRAPHIC"/>
  <p:tag name="MH_ORDER" val="Freeform 96"/>
</p:tagLst>
</file>

<file path=ppt/theme/theme1.xml><?xml version="1.0" encoding="utf-8"?>
<a:theme xmlns:a="http://schemas.openxmlformats.org/drawingml/2006/main" name="包图主题2">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emp">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包图主题2" id="{50CFA792-C506-47E4-B272-6A6183483AB3}" vid="{CC1AE437-2F7F-4319-9F22-408F5F8C346F}"/>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443</TotalTime>
  <Words>1971</Words>
  <Application>Microsoft Office PowerPoint</Application>
  <PresentationFormat>寬螢幕</PresentationFormat>
  <Paragraphs>90</Paragraphs>
  <Slides>14</Slides>
  <Notes>14</Notes>
  <HiddenSlides>0</HiddenSlides>
  <MMClips>0</MMClips>
  <ScaleCrop>false</ScaleCrop>
  <HeadingPairs>
    <vt:vector size="6" baseType="variant">
      <vt:variant>
        <vt:lpstr>使用字型</vt:lpstr>
      </vt:variant>
      <vt:variant>
        <vt:i4>4</vt:i4>
      </vt:variant>
      <vt:variant>
        <vt:lpstr>佈景主題</vt:lpstr>
      </vt:variant>
      <vt:variant>
        <vt:i4>1</vt:i4>
      </vt:variant>
      <vt:variant>
        <vt:lpstr>投影片標題</vt:lpstr>
      </vt:variant>
      <vt:variant>
        <vt:i4>14</vt:i4>
      </vt:variant>
    </vt:vector>
  </HeadingPairs>
  <TitlesOfParts>
    <vt:vector size="19" baseType="lpstr">
      <vt:lpstr>等线</vt:lpstr>
      <vt:lpstr>微软雅黑</vt:lpstr>
      <vt:lpstr>新細明體</vt:lpstr>
      <vt:lpstr>Arial</vt:lpstr>
      <vt:lpstr>包图主题2</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dc:description>http://www.ypppt.com/</dc:description>
  <cp:lastModifiedBy>陳祿恩</cp:lastModifiedBy>
  <cp:revision>66</cp:revision>
  <dcterms:created xsi:type="dcterms:W3CDTF">2017-07-11T08:34:15Z</dcterms:created>
  <dcterms:modified xsi:type="dcterms:W3CDTF">2021-05-03T01:06:11Z</dcterms:modified>
</cp:coreProperties>
</file>