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2" r:id="rId5"/>
    <p:sldId id="265" r:id="rId6"/>
    <p:sldId id="263" r:id="rId7"/>
    <p:sldId id="264" r:id="rId8"/>
    <p:sldId id="266" r:id="rId9"/>
    <p:sldId id="268" r:id="rId10"/>
    <p:sldId id="269" r:id="rId11"/>
    <p:sldId id="259" r:id="rId12"/>
    <p:sldId id="270" r:id="rId13"/>
  </p:sldIdLst>
  <p:sldSz cx="9144000" cy="6858000" type="screen4x3"/>
  <p:notesSz cx="6858000" cy="9144000"/>
  <p:custShowLst>
    <p:custShow name="Custom Show 1" id="0">
      <p:sldLst>
        <p:sld r:id="rId2"/>
        <p:sld r:id="rId3"/>
        <p:sld r:id="rId4"/>
        <p:sld r:id="rId5"/>
        <p:sld r:id="rId7"/>
        <p:sld r:id="rId8"/>
        <p:sld r:id="rId1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5" autoAdjust="0"/>
    <p:restoredTop sz="94676" autoAdjust="0"/>
  </p:normalViewPr>
  <p:slideViewPr>
    <p:cSldViewPr>
      <p:cViewPr varScale="1">
        <p:scale>
          <a:sx n="82" d="100"/>
          <a:sy n="82" d="100"/>
        </p:scale>
        <p:origin x="15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A1C4F5-7822-42CE-BA8A-A269E8C8764D}" type="datetimeFigureOut">
              <a:rPr lang="en-US" smtClean="0"/>
              <a:pPr/>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731A9-5549-44A3-9A80-5FB59184E2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A731A9-5549-44A3-9A80-5FB59184E201}" type="slidenum">
              <a:rPr lang="en-US" smtClean="0"/>
              <a:pPr/>
              <a:t>9</a:t>
            </a:fld>
            <a:endParaRPr lang="en-US"/>
          </a:p>
        </p:txBody>
      </p:sp>
    </p:spTree>
    <p:extLst>
      <p:ext uri="{BB962C8B-B14F-4D97-AF65-F5344CB8AC3E}">
        <p14:creationId xmlns:p14="http://schemas.microsoft.com/office/powerpoint/2010/main" val="146799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9/27/2021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9/27/2021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dissolve/>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152400"/>
            <a:ext cx="7391400" cy="1066800"/>
          </a:xfrm>
          <a:scene3d>
            <a:camera prst="orthographicFront">
              <a:rot lat="21299999" lon="0" rev="0"/>
            </a:camera>
            <a:lightRig rig="threePt" dir="t"/>
          </a:scene3d>
        </p:spPr>
        <p:txBody>
          <a:bodyPr>
            <a:normAutofit fontScale="90000"/>
          </a:bodyPr>
          <a:lstStyle/>
          <a:p>
            <a:r>
              <a:rPr lang="en-US" sz="3200" dirty="0">
                <a:solidFill>
                  <a:srgbClr val="FFC000"/>
                </a:solidFill>
              </a:rPr>
              <a:t>TRUBA INSTITUTE OF ENGEENERING AND INFORMATION TECHNOLOGY</a:t>
            </a:r>
          </a:p>
        </p:txBody>
      </p:sp>
      <p:sp>
        <p:nvSpPr>
          <p:cNvPr id="4" name="TextBox 3"/>
          <p:cNvSpPr txBox="1"/>
          <p:nvPr/>
        </p:nvSpPr>
        <p:spPr>
          <a:xfrm>
            <a:off x="3581400" y="3034980"/>
            <a:ext cx="4572000" cy="584775"/>
          </a:xfrm>
          <a:prstGeom prst="rect">
            <a:avLst/>
          </a:prstGeom>
          <a:noFill/>
        </p:spPr>
        <p:txBody>
          <a:bodyPr wrap="square" rtlCol="0">
            <a:spAutoFit/>
          </a:bodyPr>
          <a:lstStyle/>
          <a:p>
            <a:r>
              <a:rPr lang="en-US" sz="3200" b="1" dirty="0"/>
              <a:t> PROJECT</a:t>
            </a:r>
          </a:p>
        </p:txBody>
      </p:sp>
      <p:sp>
        <p:nvSpPr>
          <p:cNvPr id="5" name="TextBox 4"/>
          <p:cNvSpPr txBox="1"/>
          <p:nvPr/>
        </p:nvSpPr>
        <p:spPr>
          <a:xfrm>
            <a:off x="1447800" y="3557591"/>
            <a:ext cx="5867400" cy="707886"/>
          </a:xfrm>
          <a:prstGeom prst="rect">
            <a:avLst/>
          </a:prstGeom>
          <a:noFill/>
        </p:spPr>
        <p:txBody>
          <a:bodyPr wrap="square" rtlCol="0">
            <a:spAutoFit/>
          </a:bodyPr>
          <a:lstStyle/>
          <a:p>
            <a:pPr algn="ctr"/>
            <a:r>
              <a:rPr lang="en-US" sz="4000" dirty="0">
                <a:solidFill>
                  <a:schemeClr val="bg2">
                    <a:lumMod val="50000"/>
                  </a:schemeClr>
                </a:solidFill>
                <a:latin typeface="AR DARLING" pitchFamily="2" charset="0"/>
              </a:rPr>
              <a:t>      </a:t>
            </a:r>
            <a:r>
              <a:rPr lang="en-US" sz="3200" u="sng" dirty="0">
                <a:latin typeface="AR DARLING" pitchFamily="2" charset="0"/>
              </a:rPr>
              <a:t>ZILA VIKAS MANCH</a:t>
            </a:r>
          </a:p>
        </p:txBody>
      </p:sp>
      <p:pic>
        <p:nvPicPr>
          <p:cNvPr id="1026" name="Picture 2" descr="C:\Users\samsung\Desktop\hehehe.png"/>
          <p:cNvPicPr>
            <a:picLocks noChangeAspect="1" noChangeArrowheads="1"/>
          </p:cNvPicPr>
          <p:nvPr/>
        </p:nvPicPr>
        <p:blipFill>
          <a:blip r:embed="rId2" cstate="print"/>
          <a:srcRect/>
          <a:stretch>
            <a:fillRect/>
          </a:stretch>
        </p:blipFill>
        <p:spPr bwMode="auto">
          <a:xfrm>
            <a:off x="3886200" y="1371600"/>
            <a:ext cx="1524000" cy="1371601"/>
          </a:xfrm>
          <a:prstGeom prst="rect">
            <a:avLst/>
          </a:prstGeom>
          <a:noFill/>
        </p:spPr>
      </p:pic>
      <p:sp>
        <p:nvSpPr>
          <p:cNvPr id="9" name="TextBox 8"/>
          <p:cNvSpPr txBox="1"/>
          <p:nvPr/>
        </p:nvSpPr>
        <p:spPr>
          <a:xfrm>
            <a:off x="457200" y="4648200"/>
            <a:ext cx="3505200" cy="1107996"/>
          </a:xfrm>
          <a:prstGeom prst="rect">
            <a:avLst/>
          </a:prstGeom>
          <a:noFill/>
        </p:spPr>
        <p:txBody>
          <a:bodyPr wrap="square" rtlCol="0">
            <a:spAutoFit/>
          </a:bodyPr>
          <a:lstStyle/>
          <a:p>
            <a:r>
              <a:rPr lang="en-US" b="1" u="sng" dirty="0">
                <a:solidFill>
                  <a:srgbClr val="FFC000"/>
                </a:solidFill>
                <a:latin typeface="Calibri" pitchFamily="34" charset="0"/>
              </a:rPr>
              <a:t>UNDER GUIDANCE OF </a:t>
            </a:r>
            <a:r>
              <a:rPr lang="en-US" b="1" dirty="0">
                <a:solidFill>
                  <a:srgbClr val="FFC000"/>
                </a:solidFill>
                <a:latin typeface="Calibri" pitchFamily="34" charset="0"/>
              </a:rPr>
              <a:t>:</a:t>
            </a:r>
          </a:p>
          <a:p>
            <a:r>
              <a:rPr lang="en-US" sz="1600" dirty="0"/>
              <a:t>AMIT  SAXENA (HOD of CS,IT)</a:t>
            </a:r>
          </a:p>
          <a:p>
            <a:r>
              <a:rPr lang="en-US" sz="1600" dirty="0"/>
              <a:t>PUNEET  HIMTHANI</a:t>
            </a:r>
          </a:p>
          <a:p>
            <a:r>
              <a:rPr lang="en-US" sz="1600" dirty="0"/>
              <a:t>KAPIL RAGHUWANSHI</a:t>
            </a:r>
          </a:p>
        </p:txBody>
      </p:sp>
      <p:sp>
        <p:nvSpPr>
          <p:cNvPr id="12" name="TextBox 11"/>
          <p:cNvSpPr txBox="1"/>
          <p:nvPr/>
        </p:nvSpPr>
        <p:spPr>
          <a:xfrm>
            <a:off x="5867400" y="4724400"/>
            <a:ext cx="3352800" cy="1077218"/>
          </a:xfrm>
          <a:prstGeom prst="rect">
            <a:avLst/>
          </a:prstGeom>
          <a:noFill/>
        </p:spPr>
        <p:txBody>
          <a:bodyPr wrap="square" rtlCol="0">
            <a:spAutoFit/>
          </a:bodyPr>
          <a:lstStyle/>
          <a:p>
            <a:r>
              <a:rPr lang="en-US" sz="1600" b="1" u="sng" dirty="0">
                <a:solidFill>
                  <a:srgbClr val="FFC000"/>
                </a:solidFill>
              </a:rPr>
              <a:t>SUBMITTED BY </a:t>
            </a:r>
            <a:r>
              <a:rPr lang="en-US" sz="1600" b="1" dirty="0">
                <a:solidFill>
                  <a:srgbClr val="FFC000"/>
                </a:solidFill>
              </a:rPr>
              <a:t>:</a:t>
            </a:r>
          </a:p>
          <a:p>
            <a:r>
              <a:rPr lang="en-US" sz="1600" b="1" dirty="0"/>
              <a:t>SIKANDER MAKRANI</a:t>
            </a:r>
          </a:p>
          <a:p>
            <a:r>
              <a:rPr lang="en-US" sz="1600" b="1" dirty="0"/>
              <a:t>MOHD. ALAM KHAN</a:t>
            </a:r>
          </a:p>
          <a:p>
            <a:r>
              <a:rPr lang="en-US" sz="1600" b="1" dirty="0"/>
              <a:t>AKANKSHA SINHA</a:t>
            </a:r>
          </a:p>
        </p:txBody>
      </p:sp>
    </p:spTree>
  </p:cSld>
  <p:clrMapOvr>
    <a:masterClrMapping/>
  </p:clrMapOvr>
  <p:transition spd="med" advClick="0">
    <p:dissolv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8EE8E-28FF-4824-A7DA-D231192DE6B3}"/>
              </a:ext>
            </a:extLst>
          </p:cNvPr>
          <p:cNvSpPr txBox="1"/>
          <p:nvPr/>
        </p:nvSpPr>
        <p:spPr>
          <a:xfrm>
            <a:off x="0" y="162580"/>
            <a:ext cx="9144000" cy="523220"/>
          </a:xfrm>
          <a:prstGeom prst="rect">
            <a:avLst/>
          </a:prstGeom>
          <a:solidFill>
            <a:srgbClr val="FFC000"/>
          </a:solidFill>
        </p:spPr>
        <p:txBody>
          <a:bodyPr wrap="square" rtlCol="0">
            <a:spAutoFit/>
          </a:bodyPr>
          <a:lstStyle/>
          <a:p>
            <a:pPr algn="ctr"/>
            <a:r>
              <a:rPr lang="en-US" sz="2800" b="1" dirty="0">
                <a:solidFill>
                  <a:schemeClr val="bg1"/>
                </a:solidFill>
              </a:rPr>
              <a:t>Water Fall Model</a:t>
            </a:r>
          </a:p>
        </p:txBody>
      </p:sp>
      <p:grpSp>
        <p:nvGrpSpPr>
          <p:cNvPr id="4" name="Group 3">
            <a:extLst>
              <a:ext uri="{FF2B5EF4-FFF2-40B4-BE49-F238E27FC236}">
                <a16:creationId xmlns:a16="http://schemas.microsoft.com/office/drawing/2014/main" id="{6E606389-F237-4602-A3AA-D191D2A55289}"/>
              </a:ext>
            </a:extLst>
          </p:cNvPr>
          <p:cNvGrpSpPr/>
          <p:nvPr/>
        </p:nvGrpSpPr>
        <p:grpSpPr>
          <a:xfrm>
            <a:off x="2371012" y="1524000"/>
            <a:ext cx="4401975" cy="4343400"/>
            <a:chOff x="0" y="0"/>
            <a:chExt cx="5715000" cy="3438525"/>
          </a:xfrm>
        </p:grpSpPr>
        <p:sp>
          <p:nvSpPr>
            <p:cNvPr id="6" name="Rectangle 5">
              <a:extLst>
                <a:ext uri="{FF2B5EF4-FFF2-40B4-BE49-F238E27FC236}">
                  <a16:creationId xmlns:a16="http://schemas.microsoft.com/office/drawing/2014/main" id="{5F105DD8-0BF7-49C3-B50A-12D2312ECABB}"/>
                </a:ext>
              </a:extLst>
            </p:cNvPr>
            <p:cNvSpPr/>
            <p:nvPr/>
          </p:nvSpPr>
          <p:spPr>
            <a:xfrm>
              <a:off x="0" y="0"/>
              <a:ext cx="1562100" cy="4667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solidFill>
                    <a:srgbClr val="C55A11"/>
                  </a:solidFill>
                  <a:effectLst/>
                  <a:ea typeface="Calibri" panose="020F0502020204030204" pitchFamily="34" charset="0"/>
                  <a:cs typeface="Mangal" panose="02040503050203030202" pitchFamily="18" charset="0"/>
                </a:rPr>
                <a:t>Requirement Gathering and Analysis</a:t>
              </a:r>
              <a:endParaRPr lang="en-IN" sz="1100" dirty="0">
                <a:effectLst/>
                <a:ea typeface="Calibri" panose="020F0502020204030204" pitchFamily="34" charset="0"/>
                <a:cs typeface="Mangal" panose="02040503050203030202" pitchFamily="18" charset="0"/>
              </a:endParaRPr>
            </a:p>
          </p:txBody>
        </p:sp>
        <p:sp>
          <p:nvSpPr>
            <p:cNvPr id="8" name="Rectangle 7">
              <a:extLst>
                <a:ext uri="{FF2B5EF4-FFF2-40B4-BE49-F238E27FC236}">
                  <a16:creationId xmlns:a16="http://schemas.microsoft.com/office/drawing/2014/main" id="{C31D5E76-145A-45FD-AB3D-B0D668A766D9}"/>
                </a:ext>
              </a:extLst>
            </p:cNvPr>
            <p:cNvSpPr/>
            <p:nvPr/>
          </p:nvSpPr>
          <p:spPr>
            <a:xfrm>
              <a:off x="914400" y="762000"/>
              <a:ext cx="1562100" cy="4667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solidFill>
                    <a:srgbClr val="C55A11"/>
                  </a:solidFill>
                  <a:effectLst/>
                  <a:ea typeface="Calibri" panose="020F0502020204030204" pitchFamily="34" charset="0"/>
                  <a:cs typeface="Mangal" panose="02040503050203030202" pitchFamily="18" charset="0"/>
                </a:rPr>
                <a:t>Designing </a:t>
              </a:r>
              <a:endParaRPr lang="en-IN" sz="1100" dirty="0">
                <a:effectLst/>
                <a:ea typeface="Calibri" panose="020F0502020204030204" pitchFamily="34" charset="0"/>
                <a:cs typeface="Mangal" panose="02040503050203030202" pitchFamily="18" charset="0"/>
              </a:endParaRPr>
            </a:p>
          </p:txBody>
        </p:sp>
        <p:sp>
          <p:nvSpPr>
            <p:cNvPr id="9" name="Rectangle 8">
              <a:extLst>
                <a:ext uri="{FF2B5EF4-FFF2-40B4-BE49-F238E27FC236}">
                  <a16:creationId xmlns:a16="http://schemas.microsoft.com/office/drawing/2014/main" id="{F08A6816-91F7-4781-9B50-147C09A48D3D}"/>
                </a:ext>
              </a:extLst>
            </p:cNvPr>
            <p:cNvSpPr/>
            <p:nvPr/>
          </p:nvSpPr>
          <p:spPr>
            <a:xfrm>
              <a:off x="1943100" y="1495425"/>
              <a:ext cx="1562100" cy="4667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solidFill>
                    <a:srgbClr val="C55A11"/>
                  </a:solidFill>
                  <a:effectLst/>
                  <a:ea typeface="Calibri" panose="020F0502020204030204" pitchFamily="34" charset="0"/>
                  <a:cs typeface="Mangal" panose="02040503050203030202" pitchFamily="18" charset="0"/>
                </a:rPr>
                <a:t>Coding </a:t>
              </a:r>
              <a:endParaRPr lang="en-IN" sz="1100">
                <a:effectLst/>
                <a:ea typeface="Calibri" panose="020F0502020204030204" pitchFamily="34" charset="0"/>
                <a:cs typeface="Mangal" panose="02040503050203030202" pitchFamily="18" charset="0"/>
              </a:endParaRPr>
            </a:p>
          </p:txBody>
        </p:sp>
        <p:sp>
          <p:nvSpPr>
            <p:cNvPr id="10" name="Rectangle 9">
              <a:extLst>
                <a:ext uri="{FF2B5EF4-FFF2-40B4-BE49-F238E27FC236}">
                  <a16:creationId xmlns:a16="http://schemas.microsoft.com/office/drawing/2014/main" id="{8867C9F4-D5C4-4D47-9738-FC71D5FD0E64}"/>
                </a:ext>
              </a:extLst>
            </p:cNvPr>
            <p:cNvSpPr/>
            <p:nvPr/>
          </p:nvSpPr>
          <p:spPr>
            <a:xfrm>
              <a:off x="3019425" y="2219325"/>
              <a:ext cx="1562100" cy="4667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solidFill>
                    <a:srgbClr val="C55A11"/>
                  </a:solidFill>
                  <a:effectLst/>
                  <a:ea typeface="Calibri" panose="020F0502020204030204" pitchFamily="34" charset="0"/>
                  <a:cs typeface="Mangal" panose="02040503050203030202" pitchFamily="18" charset="0"/>
                </a:rPr>
                <a:t>Testing</a:t>
              </a:r>
              <a:endParaRPr lang="en-IN" sz="1100">
                <a:effectLst/>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60414E78-D54E-4E51-8AAE-F1607407E895}"/>
                </a:ext>
              </a:extLst>
            </p:cNvPr>
            <p:cNvSpPr/>
            <p:nvPr/>
          </p:nvSpPr>
          <p:spPr>
            <a:xfrm>
              <a:off x="4152900" y="2971800"/>
              <a:ext cx="1562100" cy="4667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solidFill>
                    <a:srgbClr val="C55A11"/>
                  </a:solidFill>
                  <a:effectLst/>
                  <a:ea typeface="Calibri" panose="020F0502020204030204" pitchFamily="34" charset="0"/>
                  <a:cs typeface="Mangal" panose="02040503050203030202" pitchFamily="18" charset="0"/>
                </a:rPr>
                <a:t>Maintenance</a:t>
              </a:r>
              <a:endParaRPr lang="en-IN" sz="1100">
                <a:effectLst/>
                <a:ea typeface="Calibri" panose="020F0502020204030204" pitchFamily="34" charset="0"/>
                <a:cs typeface="Mangal" panose="02040503050203030202" pitchFamily="18" charset="0"/>
              </a:endParaRPr>
            </a:p>
          </p:txBody>
        </p:sp>
        <p:grpSp>
          <p:nvGrpSpPr>
            <p:cNvPr id="12" name="Group 11">
              <a:extLst>
                <a:ext uri="{FF2B5EF4-FFF2-40B4-BE49-F238E27FC236}">
                  <a16:creationId xmlns:a16="http://schemas.microsoft.com/office/drawing/2014/main" id="{ACECF4B7-B7EC-43AB-9FF9-E04CCFF0A275}"/>
                </a:ext>
              </a:extLst>
            </p:cNvPr>
            <p:cNvGrpSpPr/>
            <p:nvPr/>
          </p:nvGrpSpPr>
          <p:grpSpPr>
            <a:xfrm>
              <a:off x="1562100" y="266700"/>
              <a:ext cx="533400" cy="485775"/>
              <a:chOff x="0" y="0"/>
              <a:chExt cx="533400" cy="485775"/>
            </a:xfrm>
          </p:grpSpPr>
          <p:cxnSp>
            <p:nvCxnSpPr>
              <p:cNvPr id="22" name="Straight Arrow Connector 21">
                <a:extLst>
                  <a:ext uri="{FF2B5EF4-FFF2-40B4-BE49-F238E27FC236}">
                    <a16:creationId xmlns:a16="http://schemas.microsoft.com/office/drawing/2014/main" id="{E509F3BF-A7D7-494E-9D89-F9298FDE9656}"/>
                  </a:ext>
                </a:extLst>
              </p:cNvPr>
              <p:cNvCxnSpPr/>
              <p:nvPr/>
            </p:nvCxnSpPr>
            <p:spPr>
              <a:xfrm>
                <a:off x="533400" y="0"/>
                <a:ext cx="0" cy="485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B556228-9AC5-4EC3-8127-CDE352B8B78A}"/>
                  </a:ext>
                </a:extLst>
              </p:cNvPr>
              <p:cNvCxnSpPr/>
              <p:nvPr/>
            </p:nvCxnSpPr>
            <p:spPr>
              <a:xfrm flipH="1">
                <a:off x="0" y="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4CF0BCD-B302-4E3F-9E3A-C27A9191BFE8}"/>
                </a:ext>
              </a:extLst>
            </p:cNvPr>
            <p:cNvGrpSpPr/>
            <p:nvPr/>
          </p:nvGrpSpPr>
          <p:grpSpPr>
            <a:xfrm>
              <a:off x="2486025" y="1009650"/>
              <a:ext cx="533400" cy="485775"/>
              <a:chOff x="0" y="0"/>
              <a:chExt cx="533400" cy="485775"/>
            </a:xfrm>
          </p:grpSpPr>
          <p:cxnSp>
            <p:nvCxnSpPr>
              <p:cNvPr id="20" name="Straight Arrow Connector 19">
                <a:extLst>
                  <a:ext uri="{FF2B5EF4-FFF2-40B4-BE49-F238E27FC236}">
                    <a16:creationId xmlns:a16="http://schemas.microsoft.com/office/drawing/2014/main" id="{9D228FE4-6E14-4283-8128-31C29727B9C5}"/>
                  </a:ext>
                </a:extLst>
              </p:cNvPr>
              <p:cNvCxnSpPr/>
              <p:nvPr/>
            </p:nvCxnSpPr>
            <p:spPr>
              <a:xfrm>
                <a:off x="533400" y="0"/>
                <a:ext cx="0" cy="485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6389F7-167A-47D1-A480-E4E2880EFD58}"/>
                  </a:ext>
                </a:extLst>
              </p:cNvPr>
              <p:cNvCxnSpPr/>
              <p:nvPr/>
            </p:nvCxnSpPr>
            <p:spPr>
              <a:xfrm flipH="1">
                <a:off x="0" y="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91981D9-7400-4ABD-9EC5-3E49684C4ABE}"/>
                </a:ext>
              </a:extLst>
            </p:cNvPr>
            <p:cNvGrpSpPr/>
            <p:nvPr/>
          </p:nvGrpSpPr>
          <p:grpSpPr>
            <a:xfrm>
              <a:off x="3514725" y="1733550"/>
              <a:ext cx="533400" cy="485775"/>
              <a:chOff x="0" y="0"/>
              <a:chExt cx="533400" cy="485775"/>
            </a:xfrm>
          </p:grpSpPr>
          <p:cxnSp>
            <p:nvCxnSpPr>
              <p:cNvPr id="18" name="Straight Arrow Connector 17">
                <a:extLst>
                  <a:ext uri="{FF2B5EF4-FFF2-40B4-BE49-F238E27FC236}">
                    <a16:creationId xmlns:a16="http://schemas.microsoft.com/office/drawing/2014/main" id="{F4A18BDA-E994-4672-A60A-3E04C238F75B}"/>
                  </a:ext>
                </a:extLst>
              </p:cNvPr>
              <p:cNvCxnSpPr/>
              <p:nvPr/>
            </p:nvCxnSpPr>
            <p:spPr>
              <a:xfrm>
                <a:off x="533400" y="0"/>
                <a:ext cx="0" cy="485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C6A767A-5854-4031-B508-1DAF092D8559}"/>
                  </a:ext>
                </a:extLst>
              </p:cNvPr>
              <p:cNvCxnSpPr/>
              <p:nvPr/>
            </p:nvCxnSpPr>
            <p:spPr>
              <a:xfrm flipH="1">
                <a:off x="0" y="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7EBB3D4-7EFD-41C0-A6BA-5668101E2E08}"/>
                </a:ext>
              </a:extLst>
            </p:cNvPr>
            <p:cNvGrpSpPr/>
            <p:nvPr/>
          </p:nvGrpSpPr>
          <p:grpSpPr>
            <a:xfrm>
              <a:off x="4581525" y="2466975"/>
              <a:ext cx="533400" cy="485775"/>
              <a:chOff x="0" y="0"/>
              <a:chExt cx="533400" cy="485775"/>
            </a:xfrm>
          </p:grpSpPr>
          <p:cxnSp>
            <p:nvCxnSpPr>
              <p:cNvPr id="16" name="Straight Arrow Connector 15">
                <a:extLst>
                  <a:ext uri="{FF2B5EF4-FFF2-40B4-BE49-F238E27FC236}">
                    <a16:creationId xmlns:a16="http://schemas.microsoft.com/office/drawing/2014/main" id="{BBD24D69-4746-4E4C-BA4D-5259CE5F5805}"/>
                  </a:ext>
                </a:extLst>
              </p:cNvPr>
              <p:cNvCxnSpPr/>
              <p:nvPr/>
            </p:nvCxnSpPr>
            <p:spPr>
              <a:xfrm>
                <a:off x="533400" y="0"/>
                <a:ext cx="0" cy="485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6E2BD9-18B5-419E-ADE0-E389348E3051}"/>
                  </a:ext>
                </a:extLst>
              </p:cNvPr>
              <p:cNvCxnSpPr/>
              <p:nvPr/>
            </p:nvCxnSpPr>
            <p:spPr>
              <a:xfrm flipH="1">
                <a:off x="0" y="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530B5354-7BED-4679-8D64-9C369501C332}"/>
              </a:ext>
            </a:extLst>
          </p:cNvPr>
          <p:cNvSpPr/>
          <p:nvPr/>
        </p:nvSpPr>
        <p:spPr>
          <a:xfrm>
            <a:off x="4704058" y="1080571"/>
            <a:ext cx="4419600" cy="2308324"/>
          </a:xfrm>
          <a:prstGeom prst="rect">
            <a:avLst/>
          </a:prstGeom>
        </p:spPr>
        <p:txBody>
          <a:bodyPr wrap="square">
            <a:spAutoFit/>
          </a:bodyPr>
          <a:lstStyle/>
          <a:p>
            <a:r>
              <a:rPr lang="en-US" sz="2400" dirty="0"/>
              <a:t>      Key Features :</a:t>
            </a:r>
          </a:p>
          <a:p>
            <a:pPr marL="457200" indent="-457200">
              <a:buAutoNum type="arabicPeriod"/>
            </a:pPr>
            <a:r>
              <a:rPr lang="en-US" sz="2400" dirty="0"/>
              <a:t>It is basic fundamental model of SDLC.</a:t>
            </a:r>
          </a:p>
          <a:p>
            <a:pPr marL="457200" indent="-457200">
              <a:buAutoNum type="arabicPeriod"/>
            </a:pPr>
            <a:r>
              <a:rPr lang="en-US" sz="2400" dirty="0"/>
              <a:t>It  is also known as linear sequential model.</a:t>
            </a:r>
          </a:p>
          <a:p>
            <a:pPr marL="457200" indent="-457200">
              <a:buAutoNum type="arabicPeriod"/>
            </a:pPr>
            <a:r>
              <a:rPr lang="en-US" sz="2400" dirty="0"/>
              <a:t>It consist of five stages.</a:t>
            </a:r>
          </a:p>
        </p:txBody>
      </p:sp>
      <p:sp>
        <p:nvSpPr>
          <p:cNvPr id="27" name="Rectangle 26">
            <a:extLst>
              <a:ext uri="{FF2B5EF4-FFF2-40B4-BE49-F238E27FC236}">
                <a16:creationId xmlns:a16="http://schemas.microsoft.com/office/drawing/2014/main" id="{BB0F20E8-DF1D-44A4-B7BB-5FE9E3E73D77}"/>
              </a:ext>
            </a:extLst>
          </p:cNvPr>
          <p:cNvSpPr/>
          <p:nvPr/>
        </p:nvSpPr>
        <p:spPr>
          <a:xfrm>
            <a:off x="4724400" y="1109008"/>
            <a:ext cx="4419600" cy="1938992"/>
          </a:xfrm>
          <a:prstGeom prst="rect">
            <a:avLst/>
          </a:prstGeom>
        </p:spPr>
        <p:txBody>
          <a:bodyPr wrap="square">
            <a:spAutoFit/>
          </a:bodyPr>
          <a:lstStyle/>
          <a:p>
            <a:r>
              <a:rPr lang="en-US" sz="2400" dirty="0"/>
              <a:t>      </a:t>
            </a:r>
            <a:r>
              <a:rPr lang="en-US" sz="2400" dirty="0">
                <a:solidFill>
                  <a:srgbClr val="92D050"/>
                </a:solidFill>
              </a:rPr>
              <a:t>Advantages :</a:t>
            </a:r>
          </a:p>
          <a:p>
            <a:pPr marL="457200" indent="-457200">
              <a:buAutoNum type="arabicPeriod"/>
            </a:pPr>
            <a:r>
              <a:rPr lang="en-US" sz="2400" dirty="0"/>
              <a:t>It is simple and easy.</a:t>
            </a:r>
          </a:p>
          <a:p>
            <a:pPr marL="457200" indent="-457200">
              <a:buAutoNum type="arabicPeriod"/>
            </a:pPr>
            <a:r>
              <a:rPr lang="en-US" sz="2400" dirty="0"/>
              <a:t>It is mostly used for developing small projects and </a:t>
            </a:r>
            <a:r>
              <a:rPr lang="en-US" sz="2400" dirty="0" err="1"/>
              <a:t>softwares</a:t>
            </a:r>
            <a:r>
              <a:rPr lang="en-US" sz="2400" dirty="0"/>
              <a:t>.</a:t>
            </a:r>
          </a:p>
        </p:txBody>
      </p:sp>
      <p:sp>
        <p:nvSpPr>
          <p:cNvPr id="28" name="Rectangle 27">
            <a:extLst>
              <a:ext uri="{FF2B5EF4-FFF2-40B4-BE49-F238E27FC236}">
                <a16:creationId xmlns:a16="http://schemas.microsoft.com/office/drawing/2014/main" id="{199CA0BB-978F-4F52-A020-47CD85E61938}"/>
              </a:ext>
            </a:extLst>
          </p:cNvPr>
          <p:cNvSpPr/>
          <p:nvPr/>
        </p:nvSpPr>
        <p:spPr>
          <a:xfrm>
            <a:off x="4724400" y="3276600"/>
            <a:ext cx="4419600" cy="1569660"/>
          </a:xfrm>
          <a:prstGeom prst="rect">
            <a:avLst/>
          </a:prstGeom>
        </p:spPr>
        <p:txBody>
          <a:bodyPr wrap="square">
            <a:spAutoFit/>
          </a:bodyPr>
          <a:lstStyle/>
          <a:p>
            <a:r>
              <a:rPr lang="en-US" sz="2400" dirty="0"/>
              <a:t>      </a:t>
            </a:r>
            <a:r>
              <a:rPr lang="en-US" sz="2400" dirty="0">
                <a:solidFill>
                  <a:srgbClr val="FF0000"/>
                </a:solidFill>
              </a:rPr>
              <a:t>Disadvantages :</a:t>
            </a:r>
          </a:p>
          <a:p>
            <a:pPr marL="457200" indent="-457200">
              <a:buAutoNum type="arabicPeriod"/>
            </a:pPr>
            <a:r>
              <a:rPr lang="en-US" sz="2400" dirty="0"/>
              <a:t>No further </a:t>
            </a:r>
            <a:r>
              <a:rPr lang="en-US" sz="2400" dirty="0" err="1"/>
              <a:t>updation</a:t>
            </a:r>
            <a:r>
              <a:rPr lang="en-US" sz="2400" dirty="0"/>
              <a:t>.</a:t>
            </a:r>
          </a:p>
          <a:p>
            <a:pPr marL="457200" indent="-457200">
              <a:buAutoNum type="arabicPeriod"/>
            </a:pPr>
            <a:r>
              <a:rPr lang="en-US" sz="2400" dirty="0"/>
              <a:t>Interaction with customer is done in first phase only.</a:t>
            </a:r>
          </a:p>
        </p:txBody>
      </p:sp>
    </p:spTree>
    <p:extLst>
      <p:ext uri="{BB962C8B-B14F-4D97-AF65-F5344CB8AC3E}">
        <p14:creationId xmlns:p14="http://schemas.microsoft.com/office/powerpoint/2010/main" val="297305674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xit" presetSubtype="0" fill="hold" grpId="1" nodeType="clickEffect">
                                  <p:stCondLst>
                                    <p:cond delay="0"/>
                                  </p:stCondLst>
                                  <p:childTnLst>
                                    <p:animEffect transition="out" filter="fade">
                                      <p:cBhvr>
                                        <p:cTn id="15" dur="1000"/>
                                        <p:tgtEl>
                                          <p:spTgt spid="26"/>
                                        </p:tgtEl>
                                      </p:cBhvr>
                                    </p:animEffect>
                                    <p:anim calcmode="lin" valueType="num">
                                      <p:cBhvr>
                                        <p:cTn id="16" dur="1000"/>
                                        <p:tgtEl>
                                          <p:spTgt spid="26"/>
                                        </p:tgtEl>
                                        <p:attrNameLst>
                                          <p:attrName>ppt_x</p:attrName>
                                        </p:attrNameLst>
                                      </p:cBhvr>
                                      <p:tavLst>
                                        <p:tav tm="0">
                                          <p:val>
                                            <p:strVal val="ppt_x"/>
                                          </p:val>
                                        </p:tav>
                                        <p:tav tm="100000">
                                          <p:val>
                                            <p:strVal val="ppt_x"/>
                                          </p:val>
                                        </p:tav>
                                      </p:tavLst>
                                    </p:anim>
                                    <p:anim calcmode="lin" valueType="num">
                                      <p:cBhvr>
                                        <p:cTn id="17" dur="1000"/>
                                        <p:tgtEl>
                                          <p:spTgt spid="26"/>
                                        </p:tgtEl>
                                        <p:attrNameLst>
                                          <p:attrName>ppt_y</p:attrName>
                                        </p:attrNameLst>
                                      </p:cBhvr>
                                      <p:tavLst>
                                        <p:tav tm="0">
                                          <p:val>
                                            <p:strVal val="ppt_y"/>
                                          </p:val>
                                        </p:tav>
                                        <p:tav tm="100000">
                                          <p:val>
                                            <p:strVal val="ppt_y-.1"/>
                                          </p:val>
                                        </p:tav>
                                      </p:tavLst>
                                    </p:anim>
                                    <p:set>
                                      <p:cBhvr>
                                        <p:cTn id="18" dur="1" fill="hold">
                                          <p:stCondLst>
                                            <p:cond delay="999"/>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0" y="228600"/>
            <a:ext cx="9144000" cy="646331"/>
          </a:xfrm>
          <a:prstGeom prst="rect">
            <a:avLst/>
          </a:prstGeom>
          <a:solidFill>
            <a:srgbClr val="FFC000"/>
          </a:solidFill>
        </p:spPr>
        <p:txBody>
          <a:bodyPr wrap="square" rtlCol="0">
            <a:spAutoFit/>
          </a:bodyPr>
          <a:lstStyle/>
          <a:p>
            <a:pPr algn="ctr"/>
            <a:r>
              <a:rPr lang="en-US" sz="3600" b="1" dirty="0">
                <a:solidFill>
                  <a:schemeClr val="bg1"/>
                </a:solidFill>
              </a:rPr>
              <a:t>FEATURES</a:t>
            </a:r>
            <a:r>
              <a:rPr lang="en-US" sz="2800" b="1" dirty="0">
                <a:solidFill>
                  <a:schemeClr val="bg1"/>
                </a:solidFill>
              </a:rPr>
              <a:t> </a:t>
            </a:r>
          </a:p>
        </p:txBody>
      </p:sp>
      <p:sp>
        <p:nvSpPr>
          <p:cNvPr id="4" name="TextBox 3"/>
          <p:cNvSpPr txBox="1"/>
          <p:nvPr/>
        </p:nvSpPr>
        <p:spPr>
          <a:xfrm>
            <a:off x="914400" y="3061395"/>
            <a:ext cx="7543800" cy="923330"/>
          </a:xfrm>
          <a:prstGeom prst="rect">
            <a:avLst/>
          </a:prstGeom>
          <a:noFill/>
        </p:spPr>
        <p:txBody>
          <a:bodyPr wrap="square" rtlCol="0">
            <a:spAutoFit/>
          </a:bodyPr>
          <a:lstStyle/>
          <a:p>
            <a:endParaRPr lang="en-US" dirty="0"/>
          </a:p>
          <a:p>
            <a:pPr>
              <a:buFont typeface="Wingdings" pitchFamily="2" charset="2"/>
              <a:buChar char="v"/>
            </a:pPr>
            <a:r>
              <a:rPr lang="en-US" dirty="0"/>
              <a:t> This site is developed for addressing day to day problems of the society.</a:t>
            </a:r>
          </a:p>
        </p:txBody>
      </p:sp>
      <p:sp>
        <p:nvSpPr>
          <p:cNvPr id="5" name="TextBox 4">
            <a:extLst>
              <a:ext uri="{FF2B5EF4-FFF2-40B4-BE49-F238E27FC236}">
                <a16:creationId xmlns:a16="http://schemas.microsoft.com/office/drawing/2014/main" id="{8E61F01F-B3CA-4C50-872F-0831A259BCBA}"/>
              </a:ext>
            </a:extLst>
          </p:cNvPr>
          <p:cNvSpPr txBox="1"/>
          <p:nvPr/>
        </p:nvSpPr>
        <p:spPr>
          <a:xfrm>
            <a:off x="914400" y="1676400"/>
            <a:ext cx="7543800" cy="1384995"/>
          </a:xfrm>
          <a:prstGeom prst="rect">
            <a:avLst/>
          </a:prstGeom>
          <a:noFill/>
        </p:spPr>
        <p:txBody>
          <a:bodyPr wrap="square" rtlCol="0">
            <a:spAutoFit/>
          </a:bodyPr>
          <a:lstStyle/>
          <a:p>
            <a:endParaRPr lang="en-US" sz="2400" dirty="0">
              <a:solidFill>
                <a:schemeClr val="accent2">
                  <a:lumMod val="50000"/>
                </a:schemeClr>
              </a:solidFill>
            </a:endParaRPr>
          </a:p>
          <a:p>
            <a:pPr>
              <a:buFont typeface="Wingdings" pitchFamily="2" charset="2"/>
              <a:buChar char="v"/>
            </a:pPr>
            <a:r>
              <a:rPr lang="en-US" sz="2400" dirty="0"/>
              <a:t> </a:t>
            </a:r>
            <a:r>
              <a:rPr lang="en-US" dirty="0"/>
              <a:t>By  using  this  portal  , students  can solve the   problems faced by district  Collector .</a:t>
            </a:r>
          </a:p>
          <a:p>
            <a:endParaRPr lang="en-US" dirty="0"/>
          </a:p>
        </p:txBody>
      </p:sp>
      <p:sp>
        <p:nvSpPr>
          <p:cNvPr id="6" name="TextBox 5">
            <a:extLst>
              <a:ext uri="{FF2B5EF4-FFF2-40B4-BE49-F238E27FC236}">
                <a16:creationId xmlns:a16="http://schemas.microsoft.com/office/drawing/2014/main" id="{F8780091-ABA9-476E-9074-8D361AF49D85}"/>
              </a:ext>
            </a:extLst>
          </p:cNvPr>
          <p:cNvSpPr txBox="1"/>
          <p:nvPr/>
        </p:nvSpPr>
        <p:spPr>
          <a:xfrm>
            <a:off x="914400" y="4446390"/>
            <a:ext cx="7543800" cy="923330"/>
          </a:xfrm>
          <a:prstGeom prst="rect">
            <a:avLst/>
          </a:prstGeom>
          <a:noFill/>
        </p:spPr>
        <p:txBody>
          <a:bodyPr wrap="square" rtlCol="0">
            <a:spAutoFit/>
          </a:bodyPr>
          <a:lstStyle/>
          <a:p>
            <a:endParaRPr lang="en-US" dirty="0"/>
          </a:p>
          <a:p>
            <a:pPr>
              <a:buFont typeface="Wingdings" pitchFamily="2" charset="2"/>
              <a:buChar char="v"/>
            </a:pPr>
            <a:r>
              <a:rPr lang="en-US" dirty="0"/>
              <a:t> Institute Representative acts as a mediator between Collector or Authority  and students.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0" y="3087469"/>
            <a:ext cx="9144000" cy="1200329"/>
          </a:xfrm>
          <a:prstGeom prst="rect">
            <a:avLst/>
          </a:prstGeom>
          <a:solidFill>
            <a:srgbClr val="FFC000"/>
          </a:solidFill>
        </p:spPr>
        <p:txBody>
          <a:bodyPr wrap="square" rtlCol="0">
            <a:spAutoFit/>
          </a:bodyPr>
          <a:lstStyle/>
          <a:p>
            <a:pPr algn="ctr"/>
            <a:r>
              <a:rPr lang="en-US" sz="7200" b="1" dirty="0">
                <a:solidFill>
                  <a:schemeClr val="bg1"/>
                </a:solidFill>
              </a:rPr>
              <a:t>Thank You </a:t>
            </a:r>
          </a:p>
        </p:txBody>
      </p:sp>
    </p:spTree>
    <p:extLst>
      <p:ext uri="{BB962C8B-B14F-4D97-AF65-F5344CB8AC3E}">
        <p14:creationId xmlns:p14="http://schemas.microsoft.com/office/powerpoint/2010/main" val="383566266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468156"/>
            <a:ext cx="9144000" cy="646331"/>
          </a:xfrm>
          <a:prstGeom prst="rect">
            <a:avLst/>
          </a:prstGeom>
          <a:solidFill>
            <a:srgbClr val="FFC000"/>
          </a:solidFill>
        </p:spPr>
        <p:txBody>
          <a:bodyPr wrap="square">
            <a:spAutoFit/>
          </a:bodyPr>
          <a:lstStyle/>
          <a:p>
            <a:pPr lvl="4"/>
            <a:r>
              <a:rPr lang="en-US" sz="3600" dirty="0">
                <a:solidFill>
                  <a:schemeClr val="bg1"/>
                </a:solidFill>
                <a:latin typeface="Algerian" pitchFamily="82" charset="0"/>
              </a:rPr>
              <a:t>        INTRODUCTION </a:t>
            </a:r>
          </a:p>
        </p:txBody>
      </p:sp>
      <p:sp>
        <p:nvSpPr>
          <p:cNvPr id="5" name="Rectangle 4"/>
          <p:cNvSpPr/>
          <p:nvPr/>
        </p:nvSpPr>
        <p:spPr>
          <a:xfrm>
            <a:off x="914400" y="2202899"/>
            <a:ext cx="7620000" cy="1938992"/>
          </a:xfrm>
          <a:prstGeom prst="rect">
            <a:avLst/>
          </a:prstGeom>
        </p:spPr>
        <p:txBody>
          <a:bodyPr wrap="square">
            <a:spAutoFit/>
          </a:bodyPr>
          <a:lstStyle/>
          <a:p>
            <a:endParaRPr lang="en-US" sz="2400" dirty="0"/>
          </a:p>
          <a:p>
            <a:pPr>
              <a:buFont typeface="Wingdings" pitchFamily="2" charset="2"/>
              <a:buChar char="v"/>
            </a:pPr>
            <a:r>
              <a:rPr lang="en-US" sz="2400" dirty="0"/>
              <a:t> Students can give their innovative ideas in the form of solutions and those solutions will be uploaded by Institute Representative after verification.</a:t>
            </a:r>
          </a:p>
          <a:p>
            <a:endParaRPr lang="en-US" sz="2400" dirty="0"/>
          </a:p>
        </p:txBody>
      </p:sp>
      <p:sp>
        <p:nvSpPr>
          <p:cNvPr id="8" name="Rectangle 7">
            <a:extLst>
              <a:ext uri="{FF2B5EF4-FFF2-40B4-BE49-F238E27FC236}">
                <a16:creationId xmlns:a16="http://schemas.microsoft.com/office/drawing/2014/main" id="{1886054D-27AD-4679-806E-99C66D4A2E2D}"/>
              </a:ext>
            </a:extLst>
          </p:cNvPr>
          <p:cNvSpPr/>
          <p:nvPr/>
        </p:nvSpPr>
        <p:spPr>
          <a:xfrm>
            <a:off x="883356" y="4946304"/>
            <a:ext cx="7620000" cy="1200329"/>
          </a:xfrm>
          <a:prstGeom prst="rect">
            <a:avLst/>
          </a:prstGeom>
        </p:spPr>
        <p:txBody>
          <a:bodyPr wrap="square">
            <a:spAutoFit/>
          </a:bodyPr>
          <a:lstStyle/>
          <a:p>
            <a:endParaRPr lang="en-US" sz="2400" dirty="0"/>
          </a:p>
          <a:p>
            <a:pPr>
              <a:buFont typeface="Wingdings" pitchFamily="2" charset="2"/>
              <a:buChar char="v"/>
            </a:pPr>
            <a:r>
              <a:rPr lang="en-US" sz="2400" dirty="0"/>
              <a:t> Student will be awarded if the authority likes the solution of that student .</a:t>
            </a:r>
          </a:p>
        </p:txBody>
      </p:sp>
      <p:sp>
        <p:nvSpPr>
          <p:cNvPr id="9" name="Rectangle 8">
            <a:extLst>
              <a:ext uri="{FF2B5EF4-FFF2-40B4-BE49-F238E27FC236}">
                <a16:creationId xmlns:a16="http://schemas.microsoft.com/office/drawing/2014/main" id="{B5A6859A-24F0-4A26-94E3-40755E2F41D6}"/>
              </a:ext>
            </a:extLst>
          </p:cNvPr>
          <p:cNvSpPr/>
          <p:nvPr/>
        </p:nvSpPr>
        <p:spPr>
          <a:xfrm>
            <a:off x="914400" y="3714180"/>
            <a:ext cx="7620000" cy="1569660"/>
          </a:xfrm>
          <a:prstGeom prst="rect">
            <a:avLst/>
          </a:prstGeom>
        </p:spPr>
        <p:txBody>
          <a:bodyPr wrap="square">
            <a:spAutoFit/>
          </a:bodyPr>
          <a:lstStyle/>
          <a:p>
            <a:endParaRPr lang="en-US" sz="2400" dirty="0"/>
          </a:p>
          <a:p>
            <a:pPr>
              <a:buFont typeface="Wingdings" pitchFamily="2" charset="2"/>
              <a:buChar char="v"/>
            </a:pPr>
            <a:r>
              <a:rPr lang="en-US" sz="2400" dirty="0"/>
              <a:t> Students can participate in solving Government Problems.</a:t>
            </a:r>
          </a:p>
          <a:p>
            <a:endParaRPr lang="en-US" sz="2400" dirty="0"/>
          </a:p>
        </p:txBody>
      </p:sp>
      <p:sp>
        <p:nvSpPr>
          <p:cNvPr id="11" name="Rectangle 10">
            <a:extLst>
              <a:ext uri="{FF2B5EF4-FFF2-40B4-BE49-F238E27FC236}">
                <a16:creationId xmlns:a16="http://schemas.microsoft.com/office/drawing/2014/main" id="{8653893A-9107-4522-88A3-61E0B7E66EC9}"/>
              </a:ext>
            </a:extLst>
          </p:cNvPr>
          <p:cNvSpPr/>
          <p:nvPr/>
        </p:nvSpPr>
        <p:spPr>
          <a:xfrm>
            <a:off x="914400" y="1371598"/>
            <a:ext cx="7620000" cy="1200329"/>
          </a:xfrm>
          <a:prstGeom prst="rect">
            <a:avLst/>
          </a:prstGeom>
        </p:spPr>
        <p:txBody>
          <a:bodyPr wrap="square">
            <a:spAutoFit/>
          </a:bodyPr>
          <a:lstStyle/>
          <a:p>
            <a:pPr>
              <a:buFont typeface="Wingdings" pitchFamily="2" charset="2"/>
              <a:buChar char="v"/>
            </a:pPr>
            <a:r>
              <a:rPr lang="en-US" sz="2400" dirty="0"/>
              <a:t> The main purpose of this project is to provide bridge between Collector and students and their ideas.</a:t>
            </a:r>
          </a:p>
          <a:p>
            <a:endParaRPr lang="en-US" sz="2400" dirty="0"/>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0" y="457200"/>
            <a:ext cx="9144000" cy="646331"/>
          </a:xfrm>
          <a:prstGeom prst="rect">
            <a:avLst/>
          </a:prstGeom>
          <a:solidFill>
            <a:srgbClr val="FFC000"/>
          </a:solidFill>
        </p:spPr>
        <p:txBody>
          <a:bodyPr wrap="square" rtlCol="0">
            <a:spAutoFit/>
          </a:bodyPr>
          <a:lstStyle/>
          <a:p>
            <a:pPr algn="ctr"/>
            <a:r>
              <a:rPr lang="en-US" sz="3600" b="1" dirty="0">
                <a:solidFill>
                  <a:schemeClr val="bg1"/>
                </a:solidFill>
              </a:rPr>
              <a:t>OBJECTIVE</a:t>
            </a:r>
            <a:r>
              <a:rPr lang="en-US" sz="2800" b="1" dirty="0">
                <a:solidFill>
                  <a:schemeClr val="bg2">
                    <a:lumMod val="50000"/>
                  </a:schemeClr>
                </a:solidFill>
              </a:rPr>
              <a:t> </a:t>
            </a:r>
          </a:p>
        </p:txBody>
      </p:sp>
      <p:sp>
        <p:nvSpPr>
          <p:cNvPr id="5" name="Rectangle 4"/>
          <p:cNvSpPr/>
          <p:nvPr/>
        </p:nvSpPr>
        <p:spPr>
          <a:xfrm>
            <a:off x="762000" y="1219198"/>
            <a:ext cx="7620000" cy="3046988"/>
          </a:xfrm>
          <a:prstGeom prst="rect">
            <a:avLst/>
          </a:prstGeom>
        </p:spPr>
        <p:txBody>
          <a:bodyPr wrap="square">
            <a:spAutoFit/>
          </a:bodyPr>
          <a:lstStyle/>
          <a:p>
            <a:r>
              <a:rPr lang="en-US" dirty="0"/>
              <a:t> </a:t>
            </a:r>
            <a:r>
              <a:rPr lang="en-US" sz="2400" dirty="0" err="1"/>
              <a:t>Zila</a:t>
            </a:r>
            <a:r>
              <a:rPr lang="en-US" sz="2400" dirty="0"/>
              <a:t> </a:t>
            </a:r>
            <a:r>
              <a:rPr lang="en-US" sz="2400" dirty="0" err="1"/>
              <a:t>Vikas</a:t>
            </a:r>
            <a:r>
              <a:rPr lang="en-US" sz="2400" dirty="0"/>
              <a:t> </a:t>
            </a:r>
            <a:r>
              <a:rPr lang="en-US" sz="2400" dirty="0" err="1"/>
              <a:t>Manch</a:t>
            </a:r>
            <a:r>
              <a:rPr lang="en-US" sz="2400" dirty="0"/>
              <a:t> is an online portal , where collector or government authority  posts their problems  which are visible to IR(Institute Representative) of each institute .Institute representatives sends the problems to their respective groups of students. Students select the problems of their interest and submit the solution  to the IR, which  is then forward to government authority.</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12E211-D951-4040-9B28-1C2F7EE8A741}"/>
              </a:ext>
            </a:extLst>
          </p:cNvPr>
          <p:cNvSpPr txBox="1"/>
          <p:nvPr/>
        </p:nvSpPr>
        <p:spPr>
          <a:xfrm>
            <a:off x="0" y="228600"/>
            <a:ext cx="9144000" cy="523220"/>
          </a:xfrm>
          <a:prstGeom prst="rect">
            <a:avLst/>
          </a:prstGeom>
          <a:solidFill>
            <a:srgbClr val="FFC000"/>
          </a:solidFill>
        </p:spPr>
        <p:txBody>
          <a:bodyPr wrap="square" rtlCol="0">
            <a:spAutoFit/>
          </a:bodyPr>
          <a:lstStyle/>
          <a:p>
            <a:pPr algn="ctr"/>
            <a:r>
              <a:rPr lang="en-US" sz="2800" b="1" dirty="0">
                <a:solidFill>
                  <a:schemeClr val="bg1"/>
                </a:solidFill>
              </a:rPr>
              <a:t>Specific Requirements</a:t>
            </a:r>
          </a:p>
        </p:txBody>
      </p:sp>
      <p:sp>
        <p:nvSpPr>
          <p:cNvPr id="6" name="Rectangle 5">
            <a:extLst>
              <a:ext uri="{FF2B5EF4-FFF2-40B4-BE49-F238E27FC236}">
                <a16:creationId xmlns:a16="http://schemas.microsoft.com/office/drawing/2014/main" id="{924FED5A-7844-4F37-85EF-DA15728E915D}"/>
              </a:ext>
            </a:extLst>
          </p:cNvPr>
          <p:cNvSpPr/>
          <p:nvPr/>
        </p:nvSpPr>
        <p:spPr>
          <a:xfrm>
            <a:off x="457200" y="2690336"/>
            <a:ext cx="7848600" cy="1477328"/>
          </a:xfrm>
          <a:prstGeom prst="rect">
            <a:avLst/>
          </a:prstGeom>
        </p:spPr>
        <p:txBody>
          <a:bodyPr wrap="square">
            <a:spAutoFit/>
          </a:bodyPr>
          <a:lstStyle/>
          <a:p>
            <a:r>
              <a:rPr lang="en-US" b="1" dirty="0"/>
              <a:t>ll.    Hardware Interface : </a:t>
            </a:r>
          </a:p>
          <a:p>
            <a:pPr marL="400050" indent="-400050"/>
            <a:r>
              <a:rPr lang="en-US" dirty="0"/>
              <a:t>	Operating System : Windows  10</a:t>
            </a:r>
          </a:p>
          <a:p>
            <a:pPr marL="400050" indent="-400050"/>
            <a:r>
              <a:rPr lang="en-US" dirty="0"/>
              <a:t>       Hard disk : 40GB</a:t>
            </a:r>
          </a:p>
          <a:p>
            <a:pPr marL="400050" indent="-400050"/>
            <a:r>
              <a:rPr lang="en-US" dirty="0"/>
              <a:t>	RAM : 256 MB</a:t>
            </a:r>
          </a:p>
          <a:p>
            <a:pPr marL="400050" indent="-400050"/>
            <a:r>
              <a:rPr lang="en-US" dirty="0"/>
              <a:t>	Processor : Intel Core i3</a:t>
            </a:r>
          </a:p>
        </p:txBody>
      </p:sp>
      <p:sp>
        <p:nvSpPr>
          <p:cNvPr id="9" name="Rectangle 8">
            <a:extLst>
              <a:ext uri="{FF2B5EF4-FFF2-40B4-BE49-F238E27FC236}">
                <a16:creationId xmlns:a16="http://schemas.microsoft.com/office/drawing/2014/main" id="{2B558FED-D1C0-4AB2-B739-CC026D525419}"/>
              </a:ext>
            </a:extLst>
          </p:cNvPr>
          <p:cNvSpPr/>
          <p:nvPr/>
        </p:nvSpPr>
        <p:spPr>
          <a:xfrm>
            <a:off x="457200" y="1089389"/>
            <a:ext cx="7848600" cy="1477328"/>
          </a:xfrm>
          <a:prstGeom prst="rect">
            <a:avLst/>
          </a:prstGeom>
        </p:spPr>
        <p:txBody>
          <a:bodyPr wrap="square">
            <a:spAutoFit/>
          </a:bodyPr>
          <a:lstStyle/>
          <a:p>
            <a:pPr marL="400050" indent="-400050">
              <a:buFont typeface="+mj-lt"/>
              <a:buAutoNum type="romanUcPeriod"/>
            </a:pPr>
            <a:r>
              <a:rPr lang="en-US" b="1" dirty="0"/>
              <a:t>User Interface : </a:t>
            </a:r>
          </a:p>
          <a:p>
            <a:pPr marL="400050" indent="-400050"/>
            <a:r>
              <a:rPr lang="en-US" b="1" dirty="0"/>
              <a:t>	</a:t>
            </a:r>
            <a:r>
              <a:rPr lang="en-US" dirty="0"/>
              <a:t>Software provides good graphical interface for the user , any user can operate on the system ,performing the requirement task such uploading the problems , selecting the problems and submitting the solution.</a:t>
            </a:r>
          </a:p>
        </p:txBody>
      </p:sp>
      <p:sp>
        <p:nvSpPr>
          <p:cNvPr id="10" name="Rectangle 9">
            <a:extLst>
              <a:ext uri="{FF2B5EF4-FFF2-40B4-BE49-F238E27FC236}">
                <a16:creationId xmlns:a16="http://schemas.microsoft.com/office/drawing/2014/main" id="{735D7AE1-0B73-445B-A569-7B55F4866007}"/>
              </a:ext>
            </a:extLst>
          </p:cNvPr>
          <p:cNvSpPr/>
          <p:nvPr/>
        </p:nvSpPr>
        <p:spPr>
          <a:xfrm>
            <a:off x="457200" y="4288512"/>
            <a:ext cx="7848600" cy="1477328"/>
          </a:xfrm>
          <a:prstGeom prst="rect">
            <a:avLst/>
          </a:prstGeom>
        </p:spPr>
        <p:txBody>
          <a:bodyPr wrap="square">
            <a:spAutoFit/>
          </a:bodyPr>
          <a:lstStyle/>
          <a:p>
            <a:pPr marL="400050" indent="-400050"/>
            <a:endParaRPr lang="en-US" dirty="0"/>
          </a:p>
          <a:p>
            <a:pPr marL="400050" indent="-400050">
              <a:buAutoNum type="romanUcPeriod" startAt="3"/>
            </a:pPr>
            <a:r>
              <a:rPr lang="en-US" b="1" dirty="0"/>
              <a:t>Software Interface : </a:t>
            </a:r>
          </a:p>
          <a:p>
            <a:pPr marL="400050" indent="-400050"/>
            <a:r>
              <a:rPr lang="en-US" dirty="0"/>
              <a:t>        Java Language</a:t>
            </a:r>
          </a:p>
          <a:p>
            <a:pPr marL="400050" indent="-400050"/>
            <a:r>
              <a:rPr lang="en-US" dirty="0"/>
              <a:t>	Net Beans IDE 7.0.1</a:t>
            </a:r>
          </a:p>
          <a:p>
            <a:pPr marL="400050" indent="-400050"/>
            <a:r>
              <a:rPr lang="en-US" dirty="0"/>
              <a:t>	</a:t>
            </a:r>
            <a:r>
              <a:rPr lang="en-US" dirty="0" err="1"/>
              <a:t>MySQL</a:t>
            </a:r>
            <a:r>
              <a:rPr lang="en-US" dirty="0"/>
              <a:t>  Server</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0" y="457200"/>
            <a:ext cx="9144000" cy="646331"/>
          </a:xfrm>
          <a:prstGeom prst="rect">
            <a:avLst/>
          </a:prstGeom>
          <a:solidFill>
            <a:srgbClr val="FFC000"/>
          </a:solidFill>
        </p:spPr>
        <p:txBody>
          <a:bodyPr wrap="square" rtlCol="0">
            <a:spAutoFit/>
          </a:bodyPr>
          <a:lstStyle/>
          <a:p>
            <a:pPr algn="ctr"/>
            <a:r>
              <a:rPr lang="en-US" sz="3600" b="1" dirty="0">
                <a:solidFill>
                  <a:schemeClr val="bg1"/>
                </a:solidFill>
              </a:rPr>
              <a:t>Technologies Used</a:t>
            </a:r>
            <a:endParaRPr lang="en-US" sz="2800" b="1" dirty="0">
              <a:solidFill>
                <a:schemeClr val="bg1"/>
              </a:solidFill>
            </a:endParaRPr>
          </a:p>
        </p:txBody>
      </p:sp>
      <p:sp>
        <p:nvSpPr>
          <p:cNvPr id="5" name="Rectangle 4"/>
          <p:cNvSpPr/>
          <p:nvPr/>
        </p:nvSpPr>
        <p:spPr>
          <a:xfrm>
            <a:off x="762000" y="1219198"/>
            <a:ext cx="7620000" cy="461665"/>
          </a:xfrm>
          <a:prstGeom prst="rect">
            <a:avLst/>
          </a:prstGeom>
        </p:spPr>
        <p:txBody>
          <a:bodyPr wrap="square">
            <a:spAutoFit/>
          </a:bodyPr>
          <a:lstStyle/>
          <a:p>
            <a:pPr>
              <a:buFont typeface="Wingdings" pitchFamily="2" charset="2"/>
              <a:buChar char="v"/>
            </a:pPr>
            <a:r>
              <a:rPr lang="en-US" sz="2400" dirty="0"/>
              <a:t> Net Beans IDE </a:t>
            </a:r>
          </a:p>
        </p:txBody>
      </p:sp>
      <p:sp>
        <p:nvSpPr>
          <p:cNvPr id="4" name="Rectangle 3">
            <a:extLst>
              <a:ext uri="{FF2B5EF4-FFF2-40B4-BE49-F238E27FC236}">
                <a16:creationId xmlns:a16="http://schemas.microsoft.com/office/drawing/2014/main" id="{4DCAD233-2B0D-4DF8-89FC-B0131519BB80}"/>
              </a:ext>
            </a:extLst>
          </p:cNvPr>
          <p:cNvSpPr/>
          <p:nvPr/>
        </p:nvSpPr>
        <p:spPr>
          <a:xfrm>
            <a:off x="762000" y="3690504"/>
            <a:ext cx="7620000" cy="461665"/>
          </a:xfrm>
          <a:prstGeom prst="rect">
            <a:avLst/>
          </a:prstGeom>
        </p:spPr>
        <p:txBody>
          <a:bodyPr wrap="square">
            <a:spAutoFit/>
          </a:bodyPr>
          <a:lstStyle/>
          <a:p>
            <a:pPr>
              <a:buFont typeface="Wingdings" pitchFamily="2" charset="2"/>
              <a:buChar char="v"/>
            </a:pPr>
            <a:r>
              <a:rPr lang="en-US" sz="2400" dirty="0"/>
              <a:t>HTML</a:t>
            </a:r>
          </a:p>
        </p:txBody>
      </p:sp>
      <p:sp>
        <p:nvSpPr>
          <p:cNvPr id="6" name="Rectangle 5">
            <a:extLst>
              <a:ext uri="{FF2B5EF4-FFF2-40B4-BE49-F238E27FC236}">
                <a16:creationId xmlns:a16="http://schemas.microsoft.com/office/drawing/2014/main" id="{6FF03CAB-62D5-42DF-A5EB-9E8F838B9154}"/>
              </a:ext>
            </a:extLst>
          </p:cNvPr>
          <p:cNvSpPr/>
          <p:nvPr/>
        </p:nvSpPr>
        <p:spPr>
          <a:xfrm>
            <a:off x="799407" y="1381031"/>
            <a:ext cx="7620000" cy="830997"/>
          </a:xfrm>
          <a:prstGeom prst="rect">
            <a:avLst/>
          </a:prstGeom>
        </p:spPr>
        <p:txBody>
          <a:bodyPr wrap="square">
            <a:spAutoFit/>
          </a:bodyPr>
          <a:lstStyle/>
          <a:p>
            <a:endParaRPr lang="en-US" sz="2400" dirty="0"/>
          </a:p>
          <a:p>
            <a:pPr>
              <a:buFont typeface="Wingdings" pitchFamily="2" charset="2"/>
              <a:buChar char="v"/>
            </a:pPr>
            <a:r>
              <a:rPr lang="en-US" sz="2400" dirty="0"/>
              <a:t> MySQL</a:t>
            </a:r>
          </a:p>
        </p:txBody>
      </p:sp>
      <p:sp>
        <p:nvSpPr>
          <p:cNvPr id="7" name="Rectangle 6">
            <a:extLst>
              <a:ext uri="{FF2B5EF4-FFF2-40B4-BE49-F238E27FC236}">
                <a16:creationId xmlns:a16="http://schemas.microsoft.com/office/drawing/2014/main" id="{E6420AE6-6F25-4E34-985E-C369AA460014}"/>
              </a:ext>
            </a:extLst>
          </p:cNvPr>
          <p:cNvSpPr/>
          <p:nvPr/>
        </p:nvSpPr>
        <p:spPr>
          <a:xfrm>
            <a:off x="762000" y="2258695"/>
            <a:ext cx="7620000" cy="461665"/>
          </a:xfrm>
          <a:prstGeom prst="rect">
            <a:avLst/>
          </a:prstGeom>
        </p:spPr>
        <p:txBody>
          <a:bodyPr wrap="square">
            <a:spAutoFit/>
          </a:bodyPr>
          <a:lstStyle/>
          <a:p>
            <a:pPr>
              <a:buFont typeface="Wingdings" pitchFamily="2" charset="2"/>
              <a:buChar char="v"/>
            </a:pPr>
            <a:r>
              <a:rPr lang="en-US" sz="2400" dirty="0"/>
              <a:t>Servlets</a:t>
            </a:r>
          </a:p>
        </p:txBody>
      </p:sp>
      <p:sp>
        <p:nvSpPr>
          <p:cNvPr id="8" name="Rectangle 7">
            <a:extLst>
              <a:ext uri="{FF2B5EF4-FFF2-40B4-BE49-F238E27FC236}">
                <a16:creationId xmlns:a16="http://schemas.microsoft.com/office/drawing/2014/main" id="{103FB664-5350-48FC-95CF-D64EBF391453}"/>
              </a:ext>
            </a:extLst>
          </p:cNvPr>
          <p:cNvSpPr/>
          <p:nvPr/>
        </p:nvSpPr>
        <p:spPr>
          <a:xfrm>
            <a:off x="799407" y="2786644"/>
            <a:ext cx="7620000" cy="461665"/>
          </a:xfrm>
          <a:prstGeom prst="rect">
            <a:avLst/>
          </a:prstGeom>
        </p:spPr>
        <p:txBody>
          <a:bodyPr wrap="square">
            <a:spAutoFit/>
          </a:bodyPr>
          <a:lstStyle/>
          <a:p>
            <a:pPr>
              <a:buFont typeface="Wingdings" pitchFamily="2" charset="2"/>
              <a:buChar char="v"/>
            </a:pPr>
            <a:r>
              <a:rPr lang="en-US" sz="2400" dirty="0"/>
              <a:t>CSS</a:t>
            </a:r>
          </a:p>
        </p:txBody>
      </p:sp>
      <p:sp>
        <p:nvSpPr>
          <p:cNvPr id="9" name="Rectangle 8">
            <a:extLst>
              <a:ext uri="{FF2B5EF4-FFF2-40B4-BE49-F238E27FC236}">
                <a16:creationId xmlns:a16="http://schemas.microsoft.com/office/drawing/2014/main" id="{44A90D61-9547-464D-8C42-E621A097C776}"/>
              </a:ext>
            </a:extLst>
          </p:cNvPr>
          <p:cNvSpPr/>
          <p:nvPr/>
        </p:nvSpPr>
        <p:spPr>
          <a:xfrm>
            <a:off x="799407" y="3208727"/>
            <a:ext cx="7620000" cy="461665"/>
          </a:xfrm>
          <a:prstGeom prst="rect">
            <a:avLst/>
          </a:prstGeom>
        </p:spPr>
        <p:txBody>
          <a:bodyPr wrap="square">
            <a:spAutoFit/>
          </a:bodyPr>
          <a:lstStyle/>
          <a:p>
            <a:pPr>
              <a:buFont typeface="Wingdings" pitchFamily="2" charset="2"/>
              <a:buChar char="v"/>
            </a:pPr>
            <a:r>
              <a:rPr lang="en-US" sz="2400" dirty="0"/>
              <a:t>Js</a:t>
            </a:r>
          </a:p>
        </p:txBody>
      </p:sp>
    </p:spTree>
    <p:extLst>
      <p:ext uri="{BB962C8B-B14F-4D97-AF65-F5344CB8AC3E}">
        <p14:creationId xmlns:p14="http://schemas.microsoft.com/office/powerpoint/2010/main" val="2406879021"/>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0" y="228600"/>
            <a:ext cx="9144000" cy="523220"/>
          </a:xfrm>
          <a:prstGeom prst="rect">
            <a:avLst/>
          </a:prstGeom>
          <a:solidFill>
            <a:srgbClr val="FFC000"/>
          </a:solidFill>
        </p:spPr>
        <p:txBody>
          <a:bodyPr wrap="square" rtlCol="0">
            <a:spAutoFit/>
          </a:bodyPr>
          <a:lstStyle/>
          <a:p>
            <a:pPr algn="ctr"/>
            <a:r>
              <a:rPr lang="en-US" sz="2800" b="1" dirty="0">
                <a:solidFill>
                  <a:schemeClr val="bg1"/>
                </a:solidFill>
              </a:rPr>
              <a:t>User Characteristics</a:t>
            </a:r>
          </a:p>
        </p:txBody>
      </p:sp>
      <p:sp>
        <p:nvSpPr>
          <p:cNvPr id="5" name="Rectangle 4"/>
          <p:cNvSpPr/>
          <p:nvPr/>
        </p:nvSpPr>
        <p:spPr>
          <a:xfrm>
            <a:off x="791094" y="5709287"/>
            <a:ext cx="7620000" cy="923330"/>
          </a:xfrm>
          <a:prstGeom prst="rect">
            <a:avLst/>
          </a:prstGeom>
        </p:spPr>
        <p:txBody>
          <a:bodyPr wrap="square">
            <a:spAutoFit/>
          </a:bodyPr>
          <a:lstStyle/>
          <a:p>
            <a:endParaRPr lang="en-US" u="sng" dirty="0"/>
          </a:p>
          <a:p>
            <a:pPr>
              <a:buFont typeface="Wingdings" pitchFamily="2" charset="2"/>
              <a:buChar char="Ø"/>
            </a:pPr>
            <a:r>
              <a:rPr lang="en-US" b="1" dirty="0"/>
              <a:t> Admin : </a:t>
            </a:r>
            <a:r>
              <a:rPr lang="en-US" dirty="0"/>
              <a:t>He will have the full control on the project and will keep records of different permissions given to Collector ,IR and Students.</a:t>
            </a:r>
          </a:p>
        </p:txBody>
      </p:sp>
      <p:sp>
        <p:nvSpPr>
          <p:cNvPr id="4" name="Rectangle 3">
            <a:extLst>
              <a:ext uri="{FF2B5EF4-FFF2-40B4-BE49-F238E27FC236}">
                <a16:creationId xmlns:a16="http://schemas.microsoft.com/office/drawing/2014/main" id="{2095FDBA-64AA-4EAD-8578-2C508F88BB01}"/>
              </a:ext>
            </a:extLst>
          </p:cNvPr>
          <p:cNvSpPr/>
          <p:nvPr/>
        </p:nvSpPr>
        <p:spPr>
          <a:xfrm>
            <a:off x="304800" y="906351"/>
            <a:ext cx="7620000" cy="461665"/>
          </a:xfrm>
          <a:prstGeom prst="rect">
            <a:avLst/>
          </a:prstGeom>
        </p:spPr>
        <p:txBody>
          <a:bodyPr wrap="square">
            <a:spAutoFit/>
          </a:bodyPr>
          <a:lstStyle/>
          <a:p>
            <a:pPr>
              <a:buFont typeface="Wingdings" pitchFamily="2" charset="2"/>
              <a:buChar char="v"/>
            </a:pPr>
            <a:r>
              <a:rPr lang="en-US" sz="2400" dirty="0"/>
              <a:t> </a:t>
            </a:r>
            <a:r>
              <a:rPr lang="en-US" dirty="0"/>
              <a:t>We have two levels of users</a:t>
            </a:r>
          </a:p>
        </p:txBody>
      </p:sp>
      <p:sp>
        <p:nvSpPr>
          <p:cNvPr id="6" name="Rectangle 5">
            <a:extLst>
              <a:ext uri="{FF2B5EF4-FFF2-40B4-BE49-F238E27FC236}">
                <a16:creationId xmlns:a16="http://schemas.microsoft.com/office/drawing/2014/main" id="{2E65544C-6C09-4588-8704-96C621EDBCE1}"/>
              </a:ext>
            </a:extLst>
          </p:cNvPr>
          <p:cNvSpPr/>
          <p:nvPr/>
        </p:nvSpPr>
        <p:spPr>
          <a:xfrm>
            <a:off x="762000" y="1149387"/>
            <a:ext cx="7620000" cy="646331"/>
          </a:xfrm>
          <a:prstGeom prst="rect">
            <a:avLst/>
          </a:prstGeom>
        </p:spPr>
        <p:txBody>
          <a:bodyPr wrap="square">
            <a:spAutoFit/>
          </a:bodyPr>
          <a:lstStyle/>
          <a:p>
            <a:endParaRPr lang="en-US" dirty="0"/>
          </a:p>
          <a:p>
            <a:pPr>
              <a:buFont typeface="Arial" pitchFamily="34" charset="0"/>
              <a:buChar char="•"/>
            </a:pPr>
            <a:r>
              <a:rPr lang="en-US" u="sng" dirty="0"/>
              <a:t>User module </a:t>
            </a:r>
            <a:r>
              <a:rPr lang="en-US" dirty="0"/>
              <a:t>: </a:t>
            </a:r>
          </a:p>
        </p:txBody>
      </p:sp>
      <p:sp>
        <p:nvSpPr>
          <p:cNvPr id="7" name="Rectangle 6">
            <a:extLst>
              <a:ext uri="{FF2B5EF4-FFF2-40B4-BE49-F238E27FC236}">
                <a16:creationId xmlns:a16="http://schemas.microsoft.com/office/drawing/2014/main" id="{1A76EB98-1353-4AAE-9EC6-2ED3C5F67793}"/>
              </a:ext>
            </a:extLst>
          </p:cNvPr>
          <p:cNvSpPr/>
          <p:nvPr/>
        </p:nvSpPr>
        <p:spPr>
          <a:xfrm>
            <a:off x="762000" y="5305318"/>
            <a:ext cx="7620000" cy="646331"/>
          </a:xfrm>
          <a:prstGeom prst="rect">
            <a:avLst/>
          </a:prstGeom>
        </p:spPr>
        <p:txBody>
          <a:bodyPr wrap="square">
            <a:spAutoFit/>
          </a:bodyPr>
          <a:lstStyle/>
          <a:p>
            <a:endParaRPr lang="en-US" dirty="0"/>
          </a:p>
          <a:p>
            <a:pPr>
              <a:buFont typeface="Arial" pitchFamily="34" charset="0"/>
              <a:buChar char="•"/>
            </a:pPr>
            <a:r>
              <a:rPr lang="en-US" dirty="0"/>
              <a:t> </a:t>
            </a:r>
            <a:r>
              <a:rPr lang="en-US" u="sng" dirty="0"/>
              <a:t>Administrator module : </a:t>
            </a:r>
          </a:p>
        </p:txBody>
      </p:sp>
      <p:sp>
        <p:nvSpPr>
          <p:cNvPr id="8" name="Rectangle 7">
            <a:extLst>
              <a:ext uri="{FF2B5EF4-FFF2-40B4-BE49-F238E27FC236}">
                <a16:creationId xmlns:a16="http://schemas.microsoft.com/office/drawing/2014/main" id="{D7519AF6-10B1-48EE-9272-CAF3E4CEF210}"/>
              </a:ext>
            </a:extLst>
          </p:cNvPr>
          <p:cNvSpPr/>
          <p:nvPr/>
        </p:nvSpPr>
        <p:spPr>
          <a:xfrm>
            <a:off x="762000" y="1812572"/>
            <a:ext cx="7620000" cy="369332"/>
          </a:xfrm>
          <a:prstGeom prst="rect">
            <a:avLst/>
          </a:prstGeom>
        </p:spPr>
        <p:txBody>
          <a:bodyPr wrap="square">
            <a:spAutoFit/>
          </a:bodyPr>
          <a:lstStyle/>
          <a:p>
            <a:pPr>
              <a:buFont typeface="Arial" pitchFamily="34" charset="0"/>
              <a:buChar char="•"/>
            </a:pPr>
            <a:r>
              <a:rPr lang="en-US" dirty="0"/>
              <a:t>It is also divided in three levels </a:t>
            </a:r>
          </a:p>
        </p:txBody>
      </p:sp>
      <p:sp>
        <p:nvSpPr>
          <p:cNvPr id="9" name="Rectangle 8">
            <a:extLst>
              <a:ext uri="{FF2B5EF4-FFF2-40B4-BE49-F238E27FC236}">
                <a16:creationId xmlns:a16="http://schemas.microsoft.com/office/drawing/2014/main" id="{F5678B43-8D4E-46FB-A344-29947F9E2871}"/>
              </a:ext>
            </a:extLst>
          </p:cNvPr>
          <p:cNvSpPr/>
          <p:nvPr/>
        </p:nvSpPr>
        <p:spPr>
          <a:xfrm>
            <a:off x="762000" y="1943117"/>
            <a:ext cx="7620000" cy="1200329"/>
          </a:xfrm>
          <a:prstGeom prst="rect">
            <a:avLst/>
          </a:prstGeom>
        </p:spPr>
        <p:txBody>
          <a:bodyPr wrap="square">
            <a:spAutoFit/>
          </a:bodyPr>
          <a:lstStyle/>
          <a:p>
            <a:endParaRPr lang="en-US" dirty="0"/>
          </a:p>
          <a:p>
            <a:pPr>
              <a:buFont typeface="Wingdings" pitchFamily="2" charset="2"/>
              <a:buChar char="Ø"/>
            </a:pPr>
            <a:r>
              <a:rPr lang="en-US" dirty="0"/>
              <a:t>  </a:t>
            </a:r>
            <a:r>
              <a:rPr lang="en-US" b="1" dirty="0"/>
              <a:t>Collector Assistant</a:t>
            </a:r>
            <a:r>
              <a:rPr lang="en-US" dirty="0"/>
              <a:t>: </a:t>
            </a:r>
          </a:p>
          <a:p>
            <a:r>
              <a:rPr lang="en-US" dirty="0" err="1"/>
              <a:t>He/She</a:t>
            </a:r>
            <a:r>
              <a:rPr lang="en-US" dirty="0"/>
              <a:t> will upload the problems and selects the best solution uploaded by the  Institute Representative  .</a:t>
            </a:r>
          </a:p>
        </p:txBody>
      </p:sp>
      <p:sp>
        <p:nvSpPr>
          <p:cNvPr id="10" name="Rectangle 9">
            <a:extLst>
              <a:ext uri="{FF2B5EF4-FFF2-40B4-BE49-F238E27FC236}">
                <a16:creationId xmlns:a16="http://schemas.microsoft.com/office/drawing/2014/main" id="{6FEDF31D-946F-4C0F-A4B9-90CC6ADB57D7}"/>
              </a:ext>
            </a:extLst>
          </p:cNvPr>
          <p:cNvSpPr/>
          <p:nvPr/>
        </p:nvSpPr>
        <p:spPr>
          <a:xfrm>
            <a:off x="789709" y="3012366"/>
            <a:ext cx="7620000" cy="1200329"/>
          </a:xfrm>
          <a:prstGeom prst="rect">
            <a:avLst/>
          </a:prstGeom>
        </p:spPr>
        <p:txBody>
          <a:bodyPr wrap="square">
            <a:spAutoFit/>
          </a:bodyPr>
          <a:lstStyle/>
          <a:p>
            <a:endParaRPr lang="en-US" dirty="0"/>
          </a:p>
          <a:p>
            <a:pPr>
              <a:buFont typeface="Wingdings" pitchFamily="2" charset="2"/>
              <a:buChar char="Ø"/>
            </a:pPr>
            <a:r>
              <a:rPr lang="en-US" dirty="0"/>
              <a:t> </a:t>
            </a:r>
            <a:r>
              <a:rPr lang="en-US" b="1" dirty="0"/>
              <a:t>Institute Representative :</a:t>
            </a:r>
          </a:p>
          <a:p>
            <a:r>
              <a:rPr lang="en-US" b="1" dirty="0"/>
              <a:t> </a:t>
            </a:r>
            <a:r>
              <a:rPr lang="en-US" dirty="0" err="1"/>
              <a:t>He/She</a:t>
            </a:r>
            <a:r>
              <a:rPr lang="en-US" dirty="0"/>
              <a:t> forwards the problems to  the students and verify the solutions submitted by the students before forwarding to Collector.</a:t>
            </a:r>
          </a:p>
        </p:txBody>
      </p:sp>
      <p:sp>
        <p:nvSpPr>
          <p:cNvPr id="11" name="Rectangle 10">
            <a:extLst>
              <a:ext uri="{FF2B5EF4-FFF2-40B4-BE49-F238E27FC236}">
                <a16:creationId xmlns:a16="http://schemas.microsoft.com/office/drawing/2014/main" id="{636BC61B-B905-4C96-835F-412951402AA7}"/>
              </a:ext>
            </a:extLst>
          </p:cNvPr>
          <p:cNvSpPr/>
          <p:nvPr/>
        </p:nvSpPr>
        <p:spPr>
          <a:xfrm>
            <a:off x="762000" y="4081615"/>
            <a:ext cx="7620000" cy="1200329"/>
          </a:xfrm>
          <a:prstGeom prst="rect">
            <a:avLst/>
          </a:prstGeom>
        </p:spPr>
        <p:txBody>
          <a:bodyPr wrap="square">
            <a:spAutoFit/>
          </a:bodyPr>
          <a:lstStyle/>
          <a:p>
            <a:endParaRPr lang="en-US" dirty="0"/>
          </a:p>
          <a:p>
            <a:pPr>
              <a:buFont typeface="Wingdings" pitchFamily="2" charset="2"/>
              <a:buChar char="Ø"/>
            </a:pPr>
            <a:r>
              <a:rPr lang="en-US" dirty="0"/>
              <a:t> </a:t>
            </a:r>
            <a:r>
              <a:rPr lang="en-US" b="1" dirty="0"/>
              <a:t>Student :</a:t>
            </a:r>
            <a:r>
              <a:rPr lang="en-US" dirty="0"/>
              <a:t> </a:t>
            </a:r>
          </a:p>
          <a:p>
            <a:r>
              <a:rPr lang="en-US" dirty="0" err="1"/>
              <a:t>He/She</a:t>
            </a:r>
            <a:r>
              <a:rPr lang="en-US" dirty="0"/>
              <a:t> will select the problem of his/her interest and submit the solution to IR.</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8EE8E-28FF-4824-A7DA-D231192DE6B3}"/>
              </a:ext>
            </a:extLst>
          </p:cNvPr>
          <p:cNvSpPr txBox="1"/>
          <p:nvPr/>
        </p:nvSpPr>
        <p:spPr>
          <a:xfrm>
            <a:off x="-14468" y="152400"/>
            <a:ext cx="9158468" cy="461665"/>
          </a:xfrm>
          <a:prstGeom prst="rect">
            <a:avLst/>
          </a:prstGeom>
          <a:solidFill>
            <a:srgbClr val="FFC000"/>
          </a:solidFill>
        </p:spPr>
        <p:txBody>
          <a:bodyPr wrap="square" rtlCol="0">
            <a:spAutoFit/>
          </a:bodyPr>
          <a:lstStyle/>
          <a:p>
            <a:pPr algn="ctr"/>
            <a:r>
              <a:rPr lang="en-US" sz="2400" b="1" dirty="0">
                <a:solidFill>
                  <a:schemeClr val="bg1"/>
                </a:solidFill>
              </a:rPr>
              <a:t>    ER Diagram of </a:t>
            </a:r>
            <a:r>
              <a:rPr lang="en-US" sz="2400" b="1" dirty="0" err="1">
                <a:solidFill>
                  <a:schemeClr val="bg1"/>
                </a:solidFill>
              </a:rPr>
              <a:t>Zila</a:t>
            </a:r>
            <a:r>
              <a:rPr lang="en-US" sz="2400" b="1" dirty="0">
                <a:solidFill>
                  <a:schemeClr val="bg1"/>
                </a:solidFill>
              </a:rPr>
              <a:t> Vikas </a:t>
            </a:r>
            <a:r>
              <a:rPr lang="en-US" sz="2400" b="1" dirty="0" err="1">
                <a:solidFill>
                  <a:schemeClr val="bg1"/>
                </a:solidFill>
              </a:rPr>
              <a:t>Manch</a:t>
            </a:r>
            <a:endParaRPr lang="en-US" sz="2400" b="1" dirty="0">
              <a:solidFill>
                <a:schemeClr val="bg1"/>
              </a:solidFill>
            </a:endParaRPr>
          </a:p>
        </p:txBody>
      </p:sp>
      <p:pic>
        <p:nvPicPr>
          <p:cNvPr id="7" name="Picture 6">
            <a:extLst>
              <a:ext uri="{FF2B5EF4-FFF2-40B4-BE49-F238E27FC236}">
                <a16:creationId xmlns:a16="http://schemas.microsoft.com/office/drawing/2014/main" id="{A3857733-6ACC-4ACE-9DBF-8575309BC1AA}"/>
              </a:ext>
            </a:extLst>
          </p:cNvPr>
          <p:cNvPicPr/>
          <p:nvPr/>
        </p:nvPicPr>
        <p:blipFill rotWithShape="1">
          <a:blip r:embed="rId2"/>
          <a:srcRect l="28223" t="10831" r="28282" b="1537"/>
          <a:stretch/>
        </p:blipFill>
        <p:spPr bwMode="auto">
          <a:xfrm>
            <a:off x="2057400" y="762000"/>
            <a:ext cx="5410200" cy="5943600"/>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16A58F61-5E9F-46BB-92C6-C237B28521B2}"/>
              </a:ext>
            </a:extLst>
          </p:cNvPr>
          <p:cNvSpPr/>
          <p:nvPr/>
        </p:nvSpPr>
        <p:spPr>
          <a:xfrm>
            <a:off x="5715000" y="762000"/>
            <a:ext cx="3383284" cy="3416320"/>
          </a:xfrm>
          <a:prstGeom prst="rect">
            <a:avLst/>
          </a:prstGeom>
        </p:spPr>
        <p:txBody>
          <a:bodyPr wrap="square">
            <a:spAutoFit/>
          </a:bodyPr>
          <a:lstStyle/>
          <a:p>
            <a:r>
              <a:rPr lang="en-US" sz="2400" dirty="0"/>
              <a:t>What is ER Diagram?</a:t>
            </a:r>
          </a:p>
          <a:p>
            <a:r>
              <a:rPr lang="en-US" altLang="en-US" sz="2400" dirty="0">
                <a:latin typeface="Verdana" panose="020B0604030504040204" pitchFamily="34" charset="0"/>
              </a:rPr>
              <a:t>An Entity Relationship(ER) Diagram is a type of flowchart that illustrates how entities interact with each other within a system.</a:t>
            </a:r>
          </a:p>
        </p:txBody>
      </p:sp>
      <p:sp>
        <p:nvSpPr>
          <p:cNvPr id="10" name="Rectangle 9">
            <a:extLst>
              <a:ext uri="{FF2B5EF4-FFF2-40B4-BE49-F238E27FC236}">
                <a16:creationId xmlns:a16="http://schemas.microsoft.com/office/drawing/2014/main" id="{0E1CBB27-1B48-4174-B6F2-43125F05CB60}"/>
              </a:ext>
            </a:extLst>
          </p:cNvPr>
          <p:cNvSpPr/>
          <p:nvPr/>
        </p:nvSpPr>
        <p:spPr>
          <a:xfrm>
            <a:off x="5760716" y="609600"/>
            <a:ext cx="3383284" cy="3046988"/>
          </a:xfrm>
          <a:prstGeom prst="rect">
            <a:avLst/>
          </a:prstGeom>
        </p:spPr>
        <p:txBody>
          <a:bodyPr wrap="square">
            <a:spAutoFit/>
          </a:bodyPr>
          <a:lstStyle/>
          <a:p>
            <a:r>
              <a:rPr lang="en-US" sz="2400" dirty="0"/>
              <a:t>Entity :</a:t>
            </a:r>
          </a:p>
          <a:p>
            <a:r>
              <a:rPr lang="en-US" altLang="en-US" sz="2400" dirty="0">
                <a:latin typeface="Verdana" panose="020B0604030504040204" pitchFamily="34" charset="0"/>
              </a:rPr>
              <a:t>An Entity in ER Diagram is a real time instance value of a table.</a:t>
            </a:r>
          </a:p>
          <a:p>
            <a:r>
              <a:rPr lang="en-US" altLang="en-US" sz="2400" dirty="0">
                <a:latin typeface="Verdana" panose="020B0604030504040204" pitchFamily="34" charset="0"/>
              </a:rPr>
              <a:t>It is represented by a rectangle in ER Diagram.</a:t>
            </a:r>
          </a:p>
        </p:txBody>
      </p:sp>
      <p:sp>
        <p:nvSpPr>
          <p:cNvPr id="6" name="Rectangle 5">
            <a:extLst>
              <a:ext uri="{FF2B5EF4-FFF2-40B4-BE49-F238E27FC236}">
                <a16:creationId xmlns:a16="http://schemas.microsoft.com/office/drawing/2014/main" id="{73FB97CB-E932-4C27-A57D-973D56728E69}"/>
              </a:ext>
            </a:extLst>
          </p:cNvPr>
          <p:cNvSpPr/>
          <p:nvPr/>
        </p:nvSpPr>
        <p:spPr>
          <a:xfrm>
            <a:off x="5760716" y="3787676"/>
            <a:ext cx="3383284" cy="2308324"/>
          </a:xfrm>
          <a:prstGeom prst="rect">
            <a:avLst/>
          </a:prstGeom>
        </p:spPr>
        <p:txBody>
          <a:bodyPr wrap="square">
            <a:spAutoFit/>
          </a:bodyPr>
          <a:lstStyle/>
          <a:p>
            <a:r>
              <a:rPr lang="en-US" sz="2400" dirty="0"/>
              <a:t>Entities in the given diagram are as follows:</a:t>
            </a:r>
          </a:p>
          <a:p>
            <a:r>
              <a:rPr lang="en-US" altLang="en-US" sz="2400" dirty="0">
                <a:latin typeface="Verdana" panose="020B0604030504040204" pitchFamily="34" charset="0"/>
              </a:rPr>
              <a:t>Admin	Collector</a:t>
            </a:r>
          </a:p>
          <a:p>
            <a:r>
              <a:rPr lang="en-US" altLang="en-US" sz="2400" dirty="0">
                <a:latin typeface="Verdana" panose="020B0604030504040204" pitchFamily="34" charset="0"/>
              </a:rPr>
              <a:t>IR		Student</a:t>
            </a:r>
          </a:p>
          <a:p>
            <a:r>
              <a:rPr lang="en-US" altLang="en-US" sz="2400" dirty="0">
                <a:latin typeface="Verdana" panose="020B0604030504040204" pitchFamily="34" charset="0"/>
              </a:rPr>
              <a:t>Problem	Solution</a:t>
            </a:r>
          </a:p>
          <a:p>
            <a:r>
              <a:rPr lang="en-US" altLang="en-US" sz="2400" dirty="0">
                <a:latin typeface="Verdana" panose="020B0604030504040204" pitchFamily="34" charset="0"/>
              </a:rPr>
              <a:t>Register	Login</a:t>
            </a:r>
          </a:p>
        </p:txBody>
      </p:sp>
      <p:sp>
        <p:nvSpPr>
          <p:cNvPr id="8" name="Rectangle 7">
            <a:extLst>
              <a:ext uri="{FF2B5EF4-FFF2-40B4-BE49-F238E27FC236}">
                <a16:creationId xmlns:a16="http://schemas.microsoft.com/office/drawing/2014/main" id="{616CC408-7F1C-4655-8ECF-C023ADCC9787}"/>
              </a:ext>
            </a:extLst>
          </p:cNvPr>
          <p:cNvSpPr/>
          <p:nvPr/>
        </p:nvSpPr>
        <p:spPr>
          <a:xfrm>
            <a:off x="5760716" y="762000"/>
            <a:ext cx="3383284" cy="1938992"/>
          </a:xfrm>
          <a:prstGeom prst="rect">
            <a:avLst/>
          </a:prstGeom>
        </p:spPr>
        <p:txBody>
          <a:bodyPr wrap="square">
            <a:spAutoFit/>
          </a:bodyPr>
          <a:lstStyle/>
          <a:p>
            <a:r>
              <a:rPr lang="en-US" sz="2400" dirty="0"/>
              <a:t>Relationship :</a:t>
            </a:r>
          </a:p>
          <a:p>
            <a:r>
              <a:rPr lang="en-US" altLang="en-US" sz="2400" dirty="0">
                <a:latin typeface="Verdana" panose="020B0604030504040204" pitchFamily="34" charset="0"/>
              </a:rPr>
              <a:t>It used for connection of two entities in ER Diagram.</a:t>
            </a:r>
          </a:p>
        </p:txBody>
      </p:sp>
      <p:sp>
        <p:nvSpPr>
          <p:cNvPr id="11" name="Rectangle 10">
            <a:extLst>
              <a:ext uri="{FF2B5EF4-FFF2-40B4-BE49-F238E27FC236}">
                <a16:creationId xmlns:a16="http://schemas.microsoft.com/office/drawing/2014/main" id="{3807BBAF-3659-4C06-B6D6-B50962BC8703}"/>
              </a:ext>
            </a:extLst>
          </p:cNvPr>
          <p:cNvSpPr/>
          <p:nvPr/>
        </p:nvSpPr>
        <p:spPr>
          <a:xfrm>
            <a:off x="5760716" y="3733800"/>
            <a:ext cx="3383284" cy="3046988"/>
          </a:xfrm>
          <a:prstGeom prst="rect">
            <a:avLst/>
          </a:prstGeom>
        </p:spPr>
        <p:txBody>
          <a:bodyPr wrap="square">
            <a:spAutoFit/>
          </a:bodyPr>
          <a:lstStyle/>
          <a:p>
            <a:r>
              <a:rPr lang="en-US" sz="2400" dirty="0"/>
              <a:t>Relationships in the given diagram are as follows:</a:t>
            </a:r>
          </a:p>
          <a:p>
            <a:r>
              <a:rPr lang="en-US" sz="2400" dirty="0"/>
              <a:t>Authentication</a:t>
            </a:r>
          </a:p>
          <a:p>
            <a:r>
              <a:rPr lang="en-US" sz="2400" dirty="0"/>
              <a:t>Submit</a:t>
            </a:r>
          </a:p>
          <a:p>
            <a:r>
              <a:rPr lang="en-US" sz="2400" dirty="0"/>
              <a:t>Forward</a:t>
            </a:r>
          </a:p>
          <a:p>
            <a:r>
              <a:rPr lang="en-US" sz="2400" dirty="0"/>
              <a:t>Upload</a:t>
            </a:r>
          </a:p>
          <a:p>
            <a:endParaRPr lang="en-US" sz="2400" dirty="0"/>
          </a:p>
        </p:txBody>
      </p:sp>
      <p:sp>
        <p:nvSpPr>
          <p:cNvPr id="12" name="Rectangle 11">
            <a:extLst>
              <a:ext uri="{FF2B5EF4-FFF2-40B4-BE49-F238E27FC236}">
                <a16:creationId xmlns:a16="http://schemas.microsoft.com/office/drawing/2014/main" id="{EF1C1CA4-650E-41AA-A966-D65200F0CA81}"/>
              </a:ext>
            </a:extLst>
          </p:cNvPr>
          <p:cNvSpPr/>
          <p:nvPr/>
        </p:nvSpPr>
        <p:spPr>
          <a:xfrm>
            <a:off x="5760716" y="739676"/>
            <a:ext cx="3383284" cy="2308324"/>
          </a:xfrm>
          <a:prstGeom prst="rect">
            <a:avLst/>
          </a:prstGeom>
        </p:spPr>
        <p:txBody>
          <a:bodyPr wrap="square">
            <a:spAutoFit/>
          </a:bodyPr>
          <a:lstStyle/>
          <a:p>
            <a:r>
              <a:rPr lang="en-US" sz="2400" dirty="0"/>
              <a:t>Attributes:</a:t>
            </a:r>
          </a:p>
          <a:p>
            <a:r>
              <a:rPr lang="en-US" altLang="en-US" sz="2400" dirty="0">
                <a:latin typeface="Verdana" panose="020B0604030504040204" pitchFamily="34" charset="0"/>
              </a:rPr>
              <a:t>Attributes are property of entity in ER Diagram.</a:t>
            </a:r>
          </a:p>
          <a:p>
            <a:r>
              <a:rPr lang="en-US" altLang="en-US" sz="2400" dirty="0">
                <a:latin typeface="Verdana" panose="020B0604030504040204" pitchFamily="34" charset="0"/>
              </a:rPr>
              <a:t>It is represented by an ellipse.</a:t>
            </a:r>
          </a:p>
        </p:txBody>
      </p:sp>
      <p:sp>
        <p:nvSpPr>
          <p:cNvPr id="13" name="Rectangle 12">
            <a:extLst>
              <a:ext uri="{FF2B5EF4-FFF2-40B4-BE49-F238E27FC236}">
                <a16:creationId xmlns:a16="http://schemas.microsoft.com/office/drawing/2014/main" id="{65F32104-B844-49E3-90B0-90C76CD00D81}"/>
              </a:ext>
            </a:extLst>
          </p:cNvPr>
          <p:cNvSpPr/>
          <p:nvPr/>
        </p:nvSpPr>
        <p:spPr>
          <a:xfrm>
            <a:off x="5760716" y="768489"/>
            <a:ext cx="3383284" cy="5632311"/>
          </a:xfrm>
          <a:prstGeom prst="rect">
            <a:avLst/>
          </a:prstGeom>
        </p:spPr>
        <p:txBody>
          <a:bodyPr wrap="square">
            <a:spAutoFit/>
          </a:bodyPr>
          <a:lstStyle/>
          <a:p>
            <a:r>
              <a:rPr lang="en-US" sz="2400" dirty="0"/>
              <a:t>Dashed ellipse or Derived Attribute:</a:t>
            </a:r>
          </a:p>
          <a:p>
            <a:r>
              <a:rPr lang="en-US" altLang="en-US" sz="2400" dirty="0">
                <a:latin typeface="Verdana" panose="020B0604030504040204" pitchFamily="34" charset="0"/>
              </a:rPr>
              <a:t>Derived Attribute is an attribute which is calculated with the help of another attribute in the entity.</a:t>
            </a:r>
          </a:p>
          <a:p>
            <a:r>
              <a:rPr lang="en-US" altLang="en-US" sz="2400" dirty="0">
                <a:latin typeface="Verdana" panose="020B0604030504040204" pitchFamily="34" charset="0"/>
              </a:rPr>
              <a:t>In the given diagram age is derived attribute because it is calculated with the help of Date of Birth.</a:t>
            </a:r>
          </a:p>
        </p:txBody>
      </p:sp>
      <p:sp>
        <p:nvSpPr>
          <p:cNvPr id="14" name="Rectangle 13">
            <a:extLst>
              <a:ext uri="{FF2B5EF4-FFF2-40B4-BE49-F238E27FC236}">
                <a16:creationId xmlns:a16="http://schemas.microsoft.com/office/drawing/2014/main" id="{40EFA185-0859-44E5-B76D-591EFCCD55A9}"/>
              </a:ext>
            </a:extLst>
          </p:cNvPr>
          <p:cNvSpPr/>
          <p:nvPr/>
        </p:nvSpPr>
        <p:spPr>
          <a:xfrm>
            <a:off x="5760716" y="685800"/>
            <a:ext cx="3383284" cy="4154984"/>
          </a:xfrm>
          <a:prstGeom prst="rect">
            <a:avLst/>
          </a:prstGeom>
        </p:spPr>
        <p:txBody>
          <a:bodyPr wrap="square">
            <a:spAutoFit/>
          </a:bodyPr>
          <a:lstStyle/>
          <a:p>
            <a:r>
              <a:rPr lang="en-US" altLang="en-US" sz="2400" dirty="0">
                <a:latin typeface="Verdana" panose="020B0604030504040204" pitchFamily="34" charset="0"/>
              </a:rPr>
              <a:t>Multivalued Attribute:</a:t>
            </a:r>
          </a:p>
          <a:p>
            <a:r>
              <a:rPr lang="en-US" altLang="en-US" sz="2400" dirty="0">
                <a:latin typeface="Verdana" panose="020B0604030504040204" pitchFamily="34" charset="0"/>
              </a:rPr>
              <a:t>It contains more than one value for its entity.</a:t>
            </a:r>
          </a:p>
          <a:p>
            <a:r>
              <a:rPr lang="en-US" altLang="en-US" sz="2400" dirty="0">
                <a:latin typeface="Verdana" panose="020B0604030504040204" pitchFamily="34" charset="0"/>
              </a:rPr>
              <a:t>It is denoted by double ellipse .</a:t>
            </a:r>
          </a:p>
          <a:p>
            <a:r>
              <a:rPr lang="en-US" altLang="en-US" sz="2400" dirty="0">
                <a:latin typeface="Verdana" panose="020B0604030504040204" pitchFamily="34" charset="0"/>
              </a:rPr>
              <a:t>In the given diagram Mobile is the multivalued attribute.</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4.44444E-6 L -0.22083 -4.44444E-6 " pathEditMode="relative" rAng="0" ptsTypes="AA">
                                      <p:cBhvr>
                                        <p:cTn id="6" dur="2000" fill="hold"/>
                                        <p:tgtEl>
                                          <p:spTgt spid="7"/>
                                        </p:tgtEl>
                                        <p:attrNameLst>
                                          <p:attrName>ppt_x</p:attrName>
                                          <p:attrName>ppt_y</p:attrName>
                                        </p:attrNameLst>
                                      </p:cBhvr>
                                      <p:rCtr x="-11042"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xit" presetSubtype="0" fill="hold" grpId="1" nodeType="clickEffect">
                                  <p:stCondLst>
                                    <p:cond delay="0"/>
                                  </p:stCondLst>
                                  <p:childTnLst>
                                    <p:animEffect transition="out" filter="fade">
                                      <p:cBhvr>
                                        <p:cTn id="15" dur="1000"/>
                                        <p:tgtEl>
                                          <p:spTgt spid="9"/>
                                        </p:tgtEl>
                                      </p:cBhvr>
                                    </p:animEffect>
                                    <p:anim calcmode="lin" valueType="num">
                                      <p:cBhvr>
                                        <p:cTn id="16" dur="1000"/>
                                        <p:tgtEl>
                                          <p:spTgt spid="9"/>
                                        </p:tgtEl>
                                        <p:attrNameLst>
                                          <p:attrName>ppt_x</p:attrName>
                                        </p:attrNameLst>
                                      </p:cBhvr>
                                      <p:tavLst>
                                        <p:tav tm="0">
                                          <p:val>
                                            <p:strVal val="ppt_x"/>
                                          </p:val>
                                        </p:tav>
                                        <p:tav tm="100000">
                                          <p:val>
                                            <p:strVal val="ppt_x"/>
                                          </p:val>
                                        </p:tav>
                                      </p:tavLst>
                                    </p:anim>
                                    <p:anim calcmode="lin" valueType="num">
                                      <p:cBhvr>
                                        <p:cTn id="17" dur="1000"/>
                                        <p:tgtEl>
                                          <p:spTgt spid="9"/>
                                        </p:tgtEl>
                                        <p:attrNameLst>
                                          <p:attrName>ppt_y</p:attrName>
                                        </p:attrNameLst>
                                      </p:cBhvr>
                                      <p:tavLst>
                                        <p:tav tm="0">
                                          <p:val>
                                            <p:strVal val="ppt_y"/>
                                          </p:val>
                                        </p:tav>
                                        <p:tav tm="100000">
                                          <p:val>
                                            <p:strVal val="ppt_y-.1"/>
                                          </p:val>
                                        </p:tav>
                                      </p:tavLst>
                                    </p:anim>
                                    <p:set>
                                      <p:cBhvr>
                                        <p:cTn id="18" dur="1" fill="hold">
                                          <p:stCondLst>
                                            <p:cond delay="9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7" presetClass="exit" presetSubtype="0" fill="hold" grpId="2" nodeType="clickEffect">
                                  <p:stCondLst>
                                    <p:cond delay="0"/>
                                  </p:stCondLst>
                                  <p:childTnLst>
                                    <p:animEffect transition="out" filter="fade">
                                      <p:cBhvr>
                                        <p:cTn id="22" dur="1000"/>
                                        <p:tgtEl>
                                          <p:spTgt spid="9"/>
                                        </p:tgtEl>
                                      </p:cBhvr>
                                    </p:animEffect>
                                    <p:anim calcmode="lin" valueType="num">
                                      <p:cBhvr>
                                        <p:cTn id="23" dur="1000"/>
                                        <p:tgtEl>
                                          <p:spTgt spid="9"/>
                                        </p:tgtEl>
                                        <p:attrNameLst>
                                          <p:attrName>ppt_x</p:attrName>
                                        </p:attrNameLst>
                                      </p:cBhvr>
                                      <p:tavLst>
                                        <p:tav tm="0">
                                          <p:val>
                                            <p:strVal val="ppt_x"/>
                                          </p:val>
                                        </p:tav>
                                        <p:tav tm="100000">
                                          <p:val>
                                            <p:strVal val="ppt_x"/>
                                          </p:val>
                                        </p:tav>
                                      </p:tavLst>
                                    </p:anim>
                                    <p:anim calcmode="lin" valueType="num">
                                      <p:cBhvr>
                                        <p:cTn id="24" dur="1000"/>
                                        <p:tgtEl>
                                          <p:spTgt spid="9"/>
                                        </p:tgtEl>
                                        <p:attrNameLst>
                                          <p:attrName>ppt_y</p:attrName>
                                        </p:attrNameLst>
                                      </p:cBhvr>
                                      <p:tavLst>
                                        <p:tav tm="0">
                                          <p:val>
                                            <p:strVal val="ppt_y"/>
                                          </p:val>
                                        </p:tav>
                                        <p:tav tm="100000">
                                          <p:val>
                                            <p:strVal val="ppt_y-.1"/>
                                          </p:val>
                                        </p:tav>
                                      </p:tavLst>
                                    </p:anim>
                                    <p:set>
                                      <p:cBhvr>
                                        <p:cTn id="25" dur="1" fill="hold">
                                          <p:stCondLst>
                                            <p:cond delay="9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xit" presetSubtype="0" fill="hold" grpId="1" nodeType="clickEffect">
                                  <p:stCondLst>
                                    <p:cond delay="0"/>
                                  </p:stCondLst>
                                  <p:childTnLst>
                                    <p:animEffect transition="out" filter="fade">
                                      <p:cBhvr>
                                        <p:cTn id="39" dur="1000"/>
                                        <p:tgtEl>
                                          <p:spTgt spid="10"/>
                                        </p:tgtEl>
                                      </p:cBhvr>
                                    </p:animEffect>
                                    <p:anim calcmode="lin" valueType="num">
                                      <p:cBhvr>
                                        <p:cTn id="40" dur="1000"/>
                                        <p:tgtEl>
                                          <p:spTgt spid="10"/>
                                        </p:tgtEl>
                                        <p:attrNameLst>
                                          <p:attrName>ppt_x</p:attrName>
                                        </p:attrNameLst>
                                      </p:cBhvr>
                                      <p:tavLst>
                                        <p:tav tm="0">
                                          <p:val>
                                            <p:strVal val="ppt_x"/>
                                          </p:val>
                                        </p:tav>
                                        <p:tav tm="100000">
                                          <p:val>
                                            <p:strVal val="ppt_x"/>
                                          </p:val>
                                        </p:tav>
                                      </p:tavLst>
                                    </p:anim>
                                    <p:anim calcmode="lin" valueType="num">
                                      <p:cBhvr>
                                        <p:cTn id="41" dur="1000"/>
                                        <p:tgtEl>
                                          <p:spTgt spid="10"/>
                                        </p:tgtEl>
                                        <p:attrNameLst>
                                          <p:attrName>ppt_y</p:attrName>
                                        </p:attrNameLst>
                                      </p:cBhvr>
                                      <p:tavLst>
                                        <p:tav tm="0">
                                          <p:val>
                                            <p:strVal val="ppt_y"/>
                                          </p:val>
                                        </p:tav>
                                        <p:tav tm="100000">
                                          <p:val>
                                            <p:strVal val="ppt_y-.1"/>
                                          </p:val>
                                        </p:tav>
                                      </p:tavLst>
                                    </p:anim>
                                    <p:set>
                                      <p:cBhvr>
                                        <p:cTn id="42" dur="1" fill="hold">
                                          <p:stCondLst>
                                            <p:cond delay="999"/>
                                          </p:stCondLst>
                                        </p:cTn>
                                        <p:tgtEl>
                                          <p:spTgt spid="10"/>
                                        </p:tgtEl>
                                        <p:attrNameLst>
                                          <p:attrName>style.visibility</p:attrName>
                                        </p:attrNameLst>
                                      </p:cBhvr>
                                      <p:to>
                                        <p:strVal val="hidden"/>
                                      </p:to>
                                    </p:set>
                                  </p:childTnLst>
                                </p:cTn>
                              </p:par>
                              <p:par>
                                <p:cTn id="43" presetID="47" presetClass="exit" presetSubtype="0" fill="hold" grpId="1" nodeType="withEffect">
                                  <p:stCondLst>
                                    <p:cond delay="0"/>
                                  </p:stCondLst>
                                  <p:childTnLst>
                                    <p:animEffect transition="out" filter="fade">
                                      <p:cBhvr>
                                        <p:cTn id="44" dur="1000"/>
                                        <p:tgtEl>
                                          <p:spTgt spid="6"/>
                                        </p:tgtEl>
                                      </p:cBhvr>
                                    </p:animEffect>
                                    <p:anim calcmode="lin" valueType="num">
                                      <p:cBhvr>
                                        <p:cTn id="45" dur="1000"/>
                                        <p:tgtEl>
                                          <p:spTgt spid="6"/>
                                        </p:tgtEl>
                                        <p:attrNameLst>
                                          <p:attrName>ppt_x</p:attrName>
                                        </p:attrNameLst>
                                      </p:cBhvr>
                                      <p:tavLst>
                                        <p:tav tm="0">
                                          <p:val>
                                            <p:strVal val="ppt_x"/>
                                          </p:val>
                                        </p:tav>
                                        <p:tav tm="100000">
                                          <p:val>
                                            <p:strVal val="ppt_x"/>
                                          </p:val>
                                        </p:tav>
                                      </p:tavLst>
                                    </p:anim>
                                    <p:anim calcmode="lin" valueType="num">
                                      <p:cBhvr>
                                        <p:cTn id="46" dur="1000"/>
                                        <p:tgtEl>
                                          <p:spTgt spid="6"/>
                                        </p:tgtEl>
                                        <p:attrNameLst>
                                          <p:attrName>ppt_y</p:attrName>
                                        </p:attrNameLst>
                                      </p:cBhvr>
                                      <p:tavLst>
                                        <p:tav tm="0">
                                          <p:val>
                                            <p:strVal val="ppt_y"/>
                                          </p:val>
                                        </p:tav>
                                        <p:tav tm="100000">
                                          <p:val>
                                            <p:strVal val="ppt_y-.1"/>
                                          </p:val>
                                        </p:tav>
                                      </p:tavLst>
                                    </p:anim>
                                    <p:set>
                                      <p:cBhvr>
                                        <p:cTn id="47" dur="1" fill="hold">
                                          <p:stCondLst>
                                            <p:cond delay="9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47" presetClass="exit" presetSubtype="0" fill="hold" grpId="1" nodeType="clickEffect">
                                  <p:stCondLst>
                                    <p:cond delay="0"/>
                                  </p:stCondLst>
                                  <p:childTnLst>
                                    <p:animEffect transition="out" filter="fade">
                                      <p:cBhvr>
                                        <p:cTn id="61" dur="1000"/>
                                        <p:tgtEl>
                                          <p:spTgt spid="8"/>
                                        </p:tgtEl>
                                      </p:cBhvr>
                                    </p:animEffect>
                                    <p:anim calcmode="lin" valueType="num">
                                      <p:cBhvr>
                                        <p:cTn id="62" dur="1000"/>
                                        <p:tgtEl>
                                          <p:spTgt spid="8"/>
                                        </p:tgtEl>
                                        <p:attrNameLst>
                                          <p:attrName>ppt_x</p:attrName>
                                        </p:attrNameLst>
                                      </p:cBhvr>
                                      <p:tavLst>
                                        <p:tav tm="0">
                                          <p:val>
                                            <p:strVal val="ppt_x"/>
                                          </p:val>
                                        </p:tav>
                                        <p:tav tm="100000">
                                          <p:val>
                                            <p:strVal val="ppt_x"/>
                                          </p:val>
                                        </p:tav>
                                      </p:tavLst>
                                    </p:anim>
                                    <p:anim calcmode="lin" valueType="num">
                                      <p:cBhvr>
                                        <p:cTn id="63" dur="1000"/>
                                        <p:tgtEl>
                                          <p:spTgt spid="8"/>
                                        </p:tgtEl>
                                        <p:attrNameLst>
                                          <p:attrName>ppt_y</p:attrName>
                                        </p:attrNameLst>
                                      </p:cBhvr>
                                      <p:tavLst>
                                        <p:tav tm="0">
                                          <p:val>
                                            <p:strVal val="ppt_y"/>
                                          </p:val>
                                        </p:tav>
                                        <p:tav tm="100000">
                                          <p:val>
                                            <p:strVal val="ppt_y-.1"/>
                                          </p:val>
                                        </p:tav>
                                      </p:tavLst>
                                    </p:anim>
                                    <p:set>
                                      <p:cBhvr>
                                        <p:cTn id="64" dur="1" fill="hold">
                                          <p:stCondLst>
                                            <p:cond delay="999"/>
                                          </p:stCondLst>
                                        </p:cTn>
                                        <p:tgtEl>
                                          <p:spTgt spid="8"/>
                                        </p:tgtEl>
                                        <p:attrNameLst>
                                          <p:attrName>style.visibility</p:attrName>
                                        </p:attrNameLst>
                                      </p:cBhvr>
                                      <p:to>
                                        <p:strVal val="hidden"/>
                                      </p:to>
                                    </p:set>
                                  </p:childTnLst>
                                </p:cTn>
                              </p:par>
                              <p:par>
                                <p:cTn id="65" presetID="47" presetClass="exit" presetSubtype="0" fill="hold" grpId="1" nodeType="withEffect">
                                  <p:stCondLst>
                                    <p:cond delay="0"/>
                                  </p:stCondLst>
                                  <p:childTnLst>
                                    <p:animEffect transition="out" filter="fade">
                                      <p:cBhvr>
                                        <p:cTn id="66" dur="1000"/>
                                        <p:tgtEl>
                                          <p:spTgt spid="11"/>
                                        </p:tgtEl>
                                      </p:cBhvr>
                                    </p:animEffect>
                                    <p:anim calcmode="lin" valueType="num">
                                      <p:cBhvr>
                                        <p:cTn id="67" dur="1000"/>
                                        <p:tgtEl>
                                          <p:spTgt spid="11"/>
                                        </p:tgtEl>
                                        <p:attrNameLst>
                                          <p:attrName>ppt_x</p:attrName>
                                        </p:attrNameLst>
                                      </p:cBhvr>
                                      <p:tavLst>
                                        <p:tav tm="0">
                                          <p:val>
                                            <p:strVal val="ppt_x"/>
                                          </p:val>
                                        </p:tav>
                                        <p:tav tm="100000">
                                          <p:val>
                                            <p:strVal val="ppt_x"/>
                                          </p:val>
                                        </p:tav>
                                      </p:tavLst>
                                    </p:anim>
                                    <p:anim calcmode="lin" valueType="num">
                                      <p:cBhvr>
                                        <p:cTn id="68" dur="1000"/>
                                        <p:tgtEl>
                                          <p:spTgt spid="11"/>
                                        </p:tgtEl>
                                        <p:attrNameLst>
                                          <p:attrName>ppt_y</p:attrName>
                                        </p:attrNameLst>
                                      </p:cBhvr>
                                      <p:tavLst>
                                        <p:tav tm="0">
                                          <p:val>
                                            <p:strVal val="ppt_y"/>
                                          </p:val>
                                        </p:tav>
                                        <p:tav tm="100000">
                                          <p:val>
                                            <p:strVal val="ppt_y-.1"/>
                                          </p:val>
                                        </p:tav>
                                      </p:tavLst>
                                    </p:anim>
                                    <p:set>
                                      <p:cBhvr>
                                        <p:cTn id="69" dur="1" fill="hold">
                                          <p:stCondLst>
                                            <p:cond delay="999"/>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47" presetClass="exit" presetSubtype="0" fill="hold" grpId="1" nodeType="clickEffect">
                                  <p:stCondLst>
                                    <p:cond delay="0"/>
                                  </p:stCondLst>
                                  <p:childTnLst>
                                    <p:animEffect transition="out" filter="fade">
                                      <p:cBhvr>
                                        <p:cTn id="78" dur="1000"/>
                                        <p:tgtEl>
                                          <p:spTgt spid="12"/>
                                        </p:tgtEl>
                                      </p:cBhvr>
                                    </p:animEffect>
                                    <p:anim calcmode="lin" valueType="num">
                                      <p:cBhvr>
                                        <p:cTn id="79" dur="1000"/>
                                        <p:tgtEl>
                                          <p:spTgt spid="12"/>
                                        </p:tgtEl>
                                        <p:attrNameLst>
                                          <p:attrName>ppt_x</p:attrName>
                                        </p:attrNameLst>
                                      </p:cBhvr>
                                      <p:tavLst>
                                        <p:tav tm="0">
                                          <p:val>
                                            <p:strVal val="ppt_x"/>
                                          </p:val>
                                        </p:tav>
                                        <p:tav tm="100000">
                                          <p:val>
                                            <p:strVal val="ppt_x"/>
                                          </p:val>
                                        </p:tav>
                                      </p:tavLst>
                                    </p:anim>
                                    <p:anim calcmode="lin" valueType="num">
                                      <p:cBhvr>
                                        <p:cTn id="80" dur="1000"/>
                                        <p:tgtEl>
                                          <p:spTgt spid="12"/>
                                        </p:tgtEl>
                                        <p:attrNameLst>
                                          <p:attrName>ppt_y</p:attrName>
                                        </p:attrNameLst>
                                      </p:cBhvr>
                                      <p:tavLst>
                                        <p:tav tm="0">
                                          <p:val>
                                            <p:strVal val="ppt_y"/>
                                          </p:val>
                                        </p:tav>
                                        <p:tav tm="100000">
                                          <p:val>
                                            <p:strVal val="ppt_y-.1"/>
                                          </p:val>
                                        </p:tav>
                                      </p:tavLst>
                                    </p:anim>
                                    <p:set>
                                      <p:cBhvr>
                                        <p:cTn id="81" dur="1" fill="hold">
                                          <p:stCondLst>
                                            <p:cond delay="999"/>
                                          </p:stCondLst>
                                        </p:cTn>
                                        <p:tgtEl>
                                          <p:spTgt spid="12"/>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13"/>
                                        </p:tgtEl>
                                      </p:cBhvr>
                                    </p:animEffect>
                                    <p:anim calcmode="lin" valueType="num">
                                      <p:cBhvr>
                                        <p:cTn id="91" dur="1000"/>
                                        <p:tgtEl>
                                          <p:spTgt spid="13"/>
                                        </p:tgtEl>
                                        <p:attrNameLst>
                                          <p:attrName>ppt_x</p:attrName>
                                        </p:attrNameLst>
                                      </p:cBhvr>
                                      <p:tavLst>
                                        <p:tav tm="0">
                                          <p:val>
                                            <p:strVal val="ppt_x"/>
                                          </p:val>
                                        </p:tav>
                                        <p:tav tm="100000">
                                          <p:val>
                                            <p:strVal val="ppt_x"/>
                                          </p:val>
                                        </p:tav>
                                      </p:tavLst>
                                    </p:anim>
                                    <p:anim calcmode="lin" valueType="num">
                                      <p:cBhvr>
                                        <p:cTn id="92" dur="1000"/>
                                        <p:tgtEl>
                                          <p:spTgt spid="13"/>
                                        </p:tgtEl>
                                        <p:attrNameLst>
                                          <p:attrName>ppt_y</p:attrName>
                                        </p:attrNameLst>
                                      </p:cBhvr>
                                      <p:tavLst>
                                        <p:tav tm="0">
                                          <p:val>
                                            <p:strVal val="ppt_y"/>
                                          </p:val>
                                        </p:tav>
                                        <p:tav tm="100000">
                                          <p:val>
                                            <p:strVal val="ppt_y-.1"/>
                                          </p:val>
                                        </p:tav>
                                      </p:tavLst>
                                    </p:anim>
                                    <p:set>
                                      <p:cBhvr>
                                        <p:cTn id="93" dur="1" fill="hold">
                                          <p:stCondLst>
                                            <p:cond delay="999"/>
                                          </p:stCondLst>
                                        </p:cTn>
                                        <p:tgtEl>
                                          <p:spTgt spid="1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0" grpId="0"/>
      <p:bldP spid="10" grpId="1"/>
      <p:bldP spid="6" grpId="0"/>
      <p:bldP spid="6" grpId="1"/>
      <p:bldP spid="8" grpId="0"/>
      <p:bldP spid="8" grpId="1"/>
      <p:bldP spid="11" grpId="0"/>
      <p:bldP spid="11" grpId="1"/>
      <p:bldP spid="12" grpId="0"/>
      <p:bldP spid="12" grpId="1"/>
      <p:bldP spid="13" grpId="0"/>
      <p:bldP spid="13" grpId="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8EE8E-28FF-4824-A7DA-D231192DE6B3}"/>
              </a:ext>
            </a:extLst>
          </p:cNvPr>
          <p:cNvSpPr txBox="1"/>
          <p:nvPr/>
        </p:nvSpPr>
        <p:spPr>
          <a:xfrm>
            <a:off x="-28222" y="381000"/>
            <a:ext cx="9172222" cy="523220"/>
          </a:xfrm>
          <a:prstGeom prst="rect">
            <a:avLst/>
          </a:prstGeom>
          <a:solidFill>
            <a:srgbClr val="FFC000"/>
          </a:solidFill>
        </p:spPr>
        <p:txBody>
          <a:bodyPr wrap="square" rtlCol="0">
            <a:spAutoFit/>
          </a:bodyPr>
          <a:lstStyle/>
          <a:p>
            <a:pPr algn="ctr"/>
            <a:r>
              <a:rPr lang="en-US" sz="2800" b="1" dirty="0">
                <a:solidFill>
                  <a:schemeClr val="bg1"/>
                </a:solidFill>
              </a:rPr>
              <a:t>DFD Diagram of </a:t>
            </a:r>
            <a:r>
              <a:rPr lang="en-US" sz="2800" b="1" dirty="0" err="1">
                <a:solidFill>
                  <a:schemeClr val="bg1"/>
                </a:solidFill>
              </a:rPr>
              <a:t>Zila</a:t>
            </a:r>
            <a:r>
              <a:rPr lang="en-US" sz="2800" b="1" dirty="0">
                <a:solidFill>
                  <a:schemeClr val="bg1"/>
                </a:solidFill>
              </a:rPr>
              <a:t> Vikas </a:t>
            </a:r>
            <a:r>
              <a:rPr lang="en-US" sz="2800" b="1" dirty="0" err="1">
                <a:solidFill>
                  <a:schemeClr val="bg1"/>
                </a:solidFill>
              </a:rPr>
              <a:t>Manch</a:t>
            </a:r>
            <a:endParaRPr lang="en-US" sz="2800" b="1" dirty="0">
              <a:solidFill>
                <a:schemeClr val="bg1"/>
              </a:solidFill>
            </a:endParaRPr>
          </a:p>
        </p:txBody>
      </p:sp>
      <p:sp>
        <p:nvSpPr>
          <p:cNvPr id="9" name="Rectangle 8">
            <a:extLst>
              <a:ext uri="{FF2B5EF4-FFF2-40B4-BE49-F238E27FC236}">
                <a16:creationId xmlns:a16="http://schemas.microsoft.com/office/drawing/2014/main" id="{2CE53978-935F-4243-B0B5-8CCAA7A82768}"/>
              </a:ext>
            </a:extLst>
          </p:cNvPr>
          <p:cNvSpPr/>
          <p:nvPr/>
        </p:nvSpPr>
        <p:spPr>
          <a:xfrm>
            <a:off x="4724400" y="1117937"/>
            <a:ext cx="4419600" cy="1015663"/>
          </a:xfrm>
          <a:prstGeom prst="rect">
            <a:avLst/>
          </a:prstGeom>
        </p:spPr>
        <p:txBody>
          <a:bodyPr wrap="square">
            <a:spAutoFit/>
          </a:bodyPr>
          <a:lstStyle/>
          <a:p>
            <a:r>
              <a:rPr lang="en-US" altLang="en-US" sz="2000" dirty="0">
                <a:latin typeface="Verdana" panose="020B0604030504040204" pitchFamily="34" charset="0"/>
              </a:rPr>
              <a:t>Data Flow Diagram:</a:t>
            </a:r>
          </a:p>
          <a:p>
            <a:r>
              <a:rPr lang="en-US" altLang="en-US" sz="2000" dirty="0">
                <a:latin typeface="Verdana" panose="020B0604030504040204" pitchFamily="34" charset="0"/>
              </a:rPr>
              <a:t>DFD is a visual representation of any process or system’s flow.</a:t>
            </a:r>
          </a:p>
        </p:txBody>
      </p:sp>
      <p:sp>
        <p:nvSpPr>
          <p:cNvPr id="10" name="Rectangle 9">
            <a:extLst>
              <a:ext uri="{FF2B5EF4-FFF2-40B4-BE49-F238E27FC236}">
                <a16:creationId xmlns:a16="http://schemas.microsoft.com/office/drawing/2014/main" id="{69AD1C35-768A-4A76-BD7C-A29690CAEE65}"/>
              </a:ext>
            </a:extLst>
          </p:cNvPr>
          <p:cNvSpPr/>
          <p:nvPr/>
        </p:nvSpPr>
        <p:spPr>
          <a:xfrm>
            <a:off x="4724400" y="2514600"/>
            <a:ext cx="4419600" cy="4093428"/>
          </a:xfrm>
          <a:prstGeom prst="rect">
            <a:avLst/>
          </a:prstGeom>
        </p:spPr>
        <p:txBody>
          <a:bodyPr wrap="square">
            <a:spAutoFit/>
          </a:bodyPr>
          <a:lstStyle/>
          <a:p>
            <a:r>
              <a:rPr lang="en-US" altLang="en-US" sz="2000" dirty="0">
                <a:latin typeface="Verdana" panose="020B0604030504040204" pitchFamily="34" charset="0"/>
              </a:rPr>
              <a:t>Data Flow Diagram Symbols:</a:t>
            </a:r>
          </a:p>
          <a:p>
            <a:pPr marL="457200" indent="-457200">
              <a:buAutoNum type="arabicPeriod"/>
            </a:pPr>
            <a:r>
              <a:rPr lang="en-US" altLang="en-US" sz="2000" dirty="0">
                <a:latin typeface="Verdana" panose="020B0604030504040204" pitchFamily="34" charset="0"/>
              </a:rPr>
              <a:t>External Entity represented by a rectangle.</a:t>
            </a:r>
          </a:p>
          <a:p>
            <a:pPr marL="457200" indent="-457200">
              <a:buAutoNum type="arabicPeriod"/>
            </a:pPr>
            <a:r>
              <a:rPr lang="en-US" altLang="en-US" sz="2000" dirty="0" err="1">
                <a:latin typeface="Verdana" panose="020B0604030504040204" pitchFamily="34" charset="0"/>
              </a:rPr>
              <a:t>Process:Process</a:t>
            </a:r>
            <a:r>
              <a:rPr lang="en-US" altLang="en-US" sz="2000" dirty="0">
                <a:latin typeface="Verdana" panose="020B0604030504040204" pitchFamily="34" charset="0"/>
              </a:rPr>
              <a:t> is a procedure that manipulates the data and its flow by taking incoming data ,changing it and producing an output with it.</a:t>
            </a:r>
          </a:p>
          <a:p>
            <a:r>
              <a:rPr lang="en-US" altLang="en-US" sz="2000" dirty="0">
                <a:latin typeface="Verdana" panose="020B0604030504040204" pitchFamily="34" charset="0"/>
              </a:rPr>
              <a:t>3. Data Store: It hold    information that is waiting to be processed.</a:t>
            </a:r>
          </a:p>
          <a:p>
            <a:endParaRPr lang="en-US" altLang="en-US" sz="2000" dirty="0">
              <a:latin typeface="Verdana" panose="020B0604030504040204" pitchFamily="34" charset="0"/>
            </a:endParaRPr>
          </a:p>
        </p:txBody>
      </p:sp>
      <p:grpSp>
        <p:nvGrpSpPr>
          <p:cNvPr id="11" name="Group 10">
            <a:extLst>
              <a:ext uri="{FF2B5EF4-FFF2-40B4-BE49-F238E27FC236}">
                <a16:creationId xmlns:a16="http://schemas.microsoft.com/office/drawing/2014/main" id="{CC7E41B2-A764-4A16-A6F6-61A6CBC6FF72}"/>
              </a:ext>
            </a:extLst>
          </p:cNvPr>
          <p:cNvGrpSpPr/>
          <p:nvPr/>
        </p:nvGrpSpPr>
        <p:grpSpPr>
          <a:xfrm>
            <a:off x="-152400" y="990600"/>
            <a:ext cx="5029200" cy="5867400"/>
            <a:chOff x="2133600" y="762000"/>
            <a:chExt cx="5029200" cy="5867400"/>
          </a:xfrm>
        </p:grpSpPr>
        <p:pic>
          <p:nvPicPr>
            <p:cNvPr id="12" name="Picture 11">
              <a:extLst>
                <a:ext uri="{FF2B5EF4-FFF2-40B4-BE49-F238E27FC236}">
                  <a16:creationId xmlns:a16="http://schemas.microsoft.com/office/drawing/2014/main" id="{57EC9607-8CD8-4F9C-B8DD-75D1FE198B46}"/>
                </a:ext>
              </a:extLst>
            </p:cNvPr>
            <p:cNvPicPr/>
            <p:nvPr/>
          </p:nvPicPr>
          <p:blipFill rotWithShape="1">
            <a:blip r:embed="rId2">
              <a:extLst>
                <a:ext uri="{28A0092B-C50C-407E-A947-70E740481C1C}">
                  <a14:useLocalDpi xmlns:a14="http://schemas.microsoft.com/office/drawing/2010/main" val="0"/>
                </a:ext>
              </a:extLst>
            </a:blip>
            <a:srcRect l="28448" t="10793" r="28697" b="1429"/>
            <a:stretch/>
          </p:blipFill>
          <p:spPr bwMode="auto">
            <a:xfrm>
              <a:off x="2133600" y="762000"/>
              <a:ext cx="5029200" cy="5486400"/>
            </a:xfrm>
            <a:prstGeom prst="rect">
              <a:avLst/>
            </a:prstGeom>
            <a:ln>
              <a:noFill/>
            </a:ln>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id="{DA0D0728-C099-4390-8C13-5150D64BACE2}"/>
                </a:ext>
              </a:extLst>
            </p:cNvPr>
            <p:cNvSpPr/>
            <p:nvPr/>
          </p:nvSpPr>
          <p:spPr>
            <a:xfrm>
              <a:off x="2133600" y="6248400"/>
              <a:ext cx="5019676"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DFD Level 1</a:t>
              </a:r>
            </a:p>
          </p:txBody>
        </p:sp>
      </p:grpSp>
      <p:grpSp>
        <p:nvGrpSpPr>
          <p:cNvPr id="15" name="Group 14">
            <a:extLst>
              <a:ext uri="{FF2B5EF4-FFF2-40B4-BE49-F238E27FC236}">
                <a16:creationId xmlns:a16="http://schemas.microsoft.com/office/drawing/2014/main" id="{BBBB8A60-3E09-4AF9-8E35-A4E4A181A1E0}"/>
              </a:ext>
            </a:extLst>
          </p:cNvPr>
          <p:cNvGrpSpPr/>
          <p:nvPr/>
        </p:nvGrpSpPr>
        <p:grpSpPr>
          <a:xfrm>
            <a:off x="2114145" y="966733"/>
            <a:ext cx="4591455" cy="5862746"/>
            <a:chOff x="2114145" y="966733"/>
            <a:chExt cx="4591455" cy="5862746"/>
          </a:xfrm>
        </p:grpSpPr>
        <p:pic>
          <p:nvPicPr>
            <p:cNvPr id="4" name="Picture 3">
              <a:extLst>
                <a:ext uri="{FF2B5EF4-FFF2-40B4-BE49-F238E27FC236}">
                  <a16:creationId xmlns:a16="http://schemas.microsoft.com/office/drawing/2014/main" id="{9E2FBE52-DF72-41F9-BDCB-1312E7756899}"/>
                </a:ext>
              </a:extLst>
            </p:cNvPr>
            <p:cNvPicPr/>
            <p:nvPr/>
          </p:nvPicPr>
          <p:blipFill rotWithShape="1">
            <a:blip r:embed="rId3">
              <a:extLst>
                <a:ext uri="{28A0092B-C50C-407E-A947-70E740481C1C}">
                  <a14:useLocalDpi xmlns:a14="http://schemas.microsoft.com/office/drawing/2010/main" val="0"/>
                </a:ext>
              </a:extLst>
            </a:blip>
            <a:srcRect l="10470" t="10935" r="9428" b="2464"/>
            <a:stretch/>
          </p:blipFill>
          <p:spPr bwMode="auto">
            <a:xfrm>
              <a:off x="2114550" y="2162175"/>
              <a:ext cx="4591050" cy="2790825"/>
            </a:xfrm>
            <a:prstGeom prst="rect">
              <a:avLst/>
            </a:prstGeom>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B560A2CB-F453-4852-84A6-B9ADD25D2EB4}"/>
                </a:ext>
              </a:extLst>
            </p:cNvPr>
            <p:cNvSpPr/>
            <p:nvPr/>
          </p:nvSpPr>
          <p:spPr>
            <a:xfrm>
              <a:off x="2114145" y="966733"/>
              <a:ext cx="4572000" cy="13264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33B7772-8C86-4CB8-8959-0237942C8508}"/>
                </a:ext>
              </a:extLst>
            </p:cNvPr>
            <p:cNvSpPr/>
            <p:nvPr/>
          </p:nvSpPr>
          <p:spPr>
            <a:xfrm>
              <a:off x="2124075" y="4953054"/>
              <a:ext cx="4572000" cy="18764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16">
            <a:extLst>
              <a:ext uri="{FF2B5EF4-FFF2-40B4-BE49-F238E27FC236}">
                <a16:creationId xmlns:a16="http://schemas.microsoft.com/office/drawing/2014/main" id="{EF8D9351-34BB-4D31-A782-0545DBD7EA7D}"/>
              </a:ext>
            </a:extLst>
          </p:cNvPr>
          <p:cNvSpPr/>
          <p:nvPr/>
        </p:nvSpPr>
        <p:spPr>
          <a:xfrm>
            <a:off x="5257800" y="1143000"/>
            <a:ext cx="4419600" cy="1015663"/>
          </a:xfrm>
          <a:prstGeom prst="rect">
            <a:avLst/>
          </a:prstGeom>
        </p:spPr>
        <p:txBody>
          <a:bodyPr wrap="square">
            <a:spAutoFit/>
          </a:bodyPr>
          <a:lstStyle/>
          <a:p>
            <a:r>
              <a:rPr lang="en-US" altLang="en-US" sz="2000" dirty="0">
                <a:latin typeface="Verdana" panose="020B0604030504040204" pitchFamily="34" charset="0"/>
              </a:rPr>
              <a:t>Following are the entities:</a:t>
            </a:r>
          </a:p>
          <a:p>
            <a:r>
              <a:rPr lang="en-US" altLang="en-US" sz="2000" dirty="0">
                <a:latin typeface="Verdana" panose="020B0604030504040204" pitchFamily="34" charset="0"/>
              </a:rPr>
              <a:t>Admin		Collector</a:t>
            </a:r>
          </a:p>
          <a:p>
            <a:r>
              <a:rPr lang="en-US" altLang="en-US" sz="2000" dirty="0">
                <a:latin typeface="Verdana" panose="020B0604030504040204" pitchFamily="34" charset="0"/>
              </a:rPr>
              <a:t>IR		Student</a:t>
            </a:r>
          </a:p>
        </p:txBody>
      </p:sp>
      <p:sp>
        <p:nvSpPr>
          <p:cNvPr id="18" name="Rectangle 17">
            <a:extLst>
              <a:ext uri="{FF2B5EF4-FFF2-40B4-BE49-F238E27FC236}">
                <a16:creationId xmlns:a16="http://schemas.microsoft.com/office/drawing/2014/main" id="{F15FAA98-1944-40A6-B74C-1314CC170DF4}"/>
              </a:ext>
            </a:extLst>
          </p:cNvPr>
          <p:cNvSpPr/>
          <p:nvPr/>
        </p:nvSpPr>
        <p:spPr>
          <a:xfrm>
            <a:off x="5257800" y="2590800"/>
            <a:ext cx="4419600" cy="1323439"/>
          </a:xfrm>
          <a:prstGeom prst="rect">
            <a:avLst/>
          </a:prstGeom>
        </p:spPr>
        <p:txBody>
          <a:bodyPr wrap="square">
            <a:spAutoFit/>
          </a:bodyPr>
          <a:lstStyle/>
          <a:p>
            <a:r>
              <a:rPr lang="en-US" altLang="en-US" sz="2000" dirty="0">
                <a:latin typeface="Verdana" panose="020B0604030504040204" pitchFamily="34" charset="0"/>
              </a:rPr>
              <a:t>Following are the Processes:</a:t>
            </a:r>
          </a:p>
          <a:p>
            <a:r>
              <a:rPr lang="en-US" altLang="en-US" sz="2000" dirty="0">
                <a:latin typeface="Verdana" panose="020B0604030504040204" pitchFamily="34" charset="0"/>
              </a:rPr>
              <a:t>Register		Login</a:t>
            </a:r>
          </a:p>
          <a:p>
            <a:r>
              <a:rPr lang="en-US" altLang="en-US" sz="2000" dirty="0">
                <a:latin typeface="Verdana" panose="020B0604030504040204" pitchFamily="34" charset="0"/>
              </a:rPr>
              <a:t>Authentication	Forward</a:t>
            </a:r>
          </a:p>
          <a:p>
            <a:r>
              <a:rPr lang="en-US" altLang="en-US" sz="2000" dirty="0">
                <a:latin typeface="Verdana" panose="020B0604030504040204" pitchFamily="34" charset="0"/>
              </a:rPr>
              <a:t>Submit 		Upload</a:t>
            </a:r>
          </a:p>
        </p:txBody>
      </p:sp>
      <p:sp>
        <p:nvSpPr>
          <p:cNvPr id="19" name="Rectangle 18">
            <a:extLst>
              <a:ext uri="{FF2B5EF4-FFF2-40B4-BE49-F238E27FC236}">
                <a16:creationId xmlns:a16="http://schemas.microsoft.com/office/drawing/2014/main" id="{2D307748-50A6-4406-8B43-08CE171F9DB8}"/>
              </a:ext>
            </a:extLst>
          </p:cNvPr>
          <p:cNvSpPr/>
          <p:nvPr/>
        </p:nvSpPr>
        <p:spPr>
          <a:xfrm>
            <a:off x="5105400" y="4648200"/>
            <a:ext cx="4419600" cy="1323439"/>
          </a:xfrm>
          <a:prstGeom prst="rect">
            <a:avLst/>
          </a:prstGeom>
        </p:spPr>
        <p:txBody>
          <a:bodyPr wrap="square">
            <a:spAutoFit/>
          </a:bodyPr>
          <a:lstStyle/>
          <a:p>
            <a:r>
              <a:rPr lang="en-US" altLang="en-US" sz="2000" dirty="0">
                <a:latin typeface="Verdana" panose="020B0604030504040204" pitchFamily="34" charset="0"/>
              </a:rPr>
              <a:t>Following are the Data Stores:</a:t>
            </a:r>
          </a:p>
          <a:p>
            <a:r>
              <a:rPr lang="en-US" altLang="en-US" sz="2000" dirty="0" err="1">
                <a:latin typeface="Verdana" panose="020B0604030504040204" pitchFamily="34" charset="0"/>
              </a:rPr>
              <a:t>stu_sol</a:t>
            </a:r>
            <a:r>
              <a:rPr lang="en-US" altLang="en-US" sz="2000" dirty="0">
                <a:latin typeface="Verdana" panose="020B0604030504040204" pitchFamily="34" charset="0"/>
              </a:rPr>
              <a:t>		</a:t>
            </a:r>
            <a:r>
              <a:rPr lang="en-US" altLang="en-US" sz="2000" dirty="0" err="1">
                <a:latin typeface="Verdana" panose="020B0604030504040204" pitchFamily="34" charset="0"/>
              </a:rPr>
              <a:t>ir_sol</a:t>
            </a:r>
            <a:endParaRPr lang="en-US" altLang="en-US" sz="2000" dirty="0">
              <a:latin typeface="Verdana" panose="020B0604030504040204" pitchFamily="34" charset="0"/>
            </a:endParaRPr>
          </a:p>
          <a:p>
            <a:r>
              <a:rPr lang="en-US" altLang="en-US" sz="2000" dirty="0" err="1">
                <a:latin typeface="Verdana" panose="020B0604030504040204" pitchFamily="34" charset="0"/>
              </a:rPr>
              <a:t>Ir_pro</a:t>
            </a:r>
            <a:r>
              <a:rPr lang="en-US" altLang="en-US" sz="2000" dirty="0">
                <a:latin typeface="Verdana" panose="020B0604030504040204" pitchFamily="34" charset="0"/>
              </a:rPr>
              <a:t>		</a:t>
            </a:r>
            <a:r>
              <a:rPr lang="en-US" altLang="en-US" sz="2000" dirty="0" err="1">
                <a:latin typeface="Verdana" panose="020B0604030504040204" pitchFamily="34" charset="0"/>
              </a:rPr>
              <a:t>col_pro</a:t>
            </a:r>
            <a:endParaRPr lang="en-US" altLang="en-US" sz="2000" dirty="0">
              <a:latin typeface="Verdana" panose="020B0604030504040204" pitchFamily="34" charset="0"/>
            </a:endParaRPr>
          </a:p>
          <a:p>
            <a:r>
              <a:rPr lang="en-US" altLang="en-US" sz="2000" dirty="0">
                <a:latin typeface="Verdana" panose="020B0604030504040204" pitchFamily="34" charset="0"/>
              </a:rPr>
              <a:t>Login		register</a:t>
            </a:r>
          </a:p>
        </p:txBody>
      </p:sp>
    </p:spTree>
    <p:extLst>
      <p:ext uri="{BB962C8B-B14F-4D97-AF65-F5344CB8AC3E}">
        <p14:creationId xmlns:p14="http://schemas.microsoft.com/office/powerpoint/2010/main" val="4111235588"/>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2.96296E-6 L -0.23229 -0.00162 " pathEditMode="relative" rAng="0" ptsTypes="AA">
                                      <p:cBhvr>
                                        <p:cTn id="6" dur="2000" fill="hold"/>
                                        <p:tgtEl>
                                          <p:spTgt spid="15"/>
                                        </p:tgtEl>
                                        <p:attrNameLst>
                                          <p:attrName>ppt_x</p:attrName>
                                          <p:attrName>ppt_y</p:attrName>
                                        </p:attrNameLst>
                                      </p:cBhvr>
                                      <p:rCtr x="-11615" y="-9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xit" presetSubtype="0" fill="hold" grpId="1" nodeType="clickEffect">
                                  <p:stCondLst>
                                    <p:cond delay="0"/>
                                  </p:stCondLst>
                                  <p:childTnLst>
                                    <p:animEffect transition="out" filter="fade">
                                      <p:cBhvr>
                                        <p:cTn id="20" dur="1000"/>
                                        <p:tgtEl>
                                          <p:spTgt spid="9"/>
                                        </p:tgtEl>
                                      </p:cBhvr>
                                    </p:animEffect>
                                    <p:anim calcmode="lin" valueType="num">
                                      <p:cBhvr>
                                        <p:cTn id="21" dur="1000"/>
                                        <p:tgtEl>
                                          <p:spTgt spid="9"/>
                                        </p:tgtEl>
                                        <p:attrNameLst>
                                          <p:attrName>ppt_x</p:attrName>
                                        </p:attrNameLst>
                                      </p:cBhvr>
                                      <p:tavLst>
                                        <p:tav tm="0">
                                          <p:val>
                                            <p:strVal val="ppt_x"/>
                                          </p:val>
                                        </p:tav>
                                        <p:tav tm="100000">
                                          <p:val>
                                            <p:strVal val="ppt_x"/>
                                          </p:val>
                                        </p:tav>
                                      </p:tavLst>
                                    </p:anim>
                                    <p:anim calcmode="lin" valueType="num">
                                      <p:cBhvr>
                                        <p:cTn id="22" dur="1000"/>
                                        <p:tgtEl>
                                          <p:spTgt spid="9"/>
                                        </p:tgtEl>
                                        <p:attrNameLst>
                                          <p:attrName>ppt_y</p:attrName>
                                        </p:attrNameLst>
                                      </p:cBhvr>
                                      <p:tavLst>
                                        <p:tav tm="0">
                                          <p:val>
                                            <p:strVal val="ppt_y"/>
                                          </p:val>
                                        </p:tav>
                                        <p:tav tm="100000">
                                          <p:val>
                                            <p:strVal val="ppt_y-.1"/>
                                          </p:val>
                                        </p:tav>
                                      </p:tavLst>
                                    </p:anim>
                                    <p:set>
                                      <p:cBhvr>
                                        <p:cTn id="23" dur="1" fill="hold">
                                          <p:stCondLst>
                                            <p:cond delay="999"/>
                                          </p:stCondLst>
                                        </p:cTn>
                                        <p:tgtEl>
                                          <p:spTgt spid="9"/>
                                        </p:tgtEl>
                                        <p:attrNameLst>
                                          <p:attrName>style.visibility</p:attrName>
                                        </p:attrNameLst>
                                      </p:cBhvr>
                                      <p:to>
                                        <p:strVal val="hidden"/>
                                      </p:to>
                                    </p:set>
                                  </p:childTnLst>
                                </p:cTn>
                              </p:par>
                              <p:par>
                                <p:cTn id="24" presetID="47" presetClass="exit" presetSubtype="0" fill="hold" grpId="1" nodeType="withEffect">
                                  <p:stCondLst>
                                    <p:cond delay="0"/>
                                  </p:stCondLst>
                                  <p:childTnLst>
                                    <p:animEffect transition="out" filter="fade">
                                      <p:cBhvr>
                                        <p:cTn id="25" dur="1000"/>
                                        <p:tgtEl>
                                          <p:spTgt spid="10"/>
                                        </p:tgtEl>
                                      </p:cBhvr>
                                    </p:animEffect>
                                    <p:anim calcmode="lin" valueType="num">
                                      <p:cBhvr>
                                        <p:cTn id="26" dur="1000"/>
                                        <p:tgtEl>
                                          <p:spTgt spid="10"/>
                                        </p:tgtEl>
                                        <p:attrNameLst>
                                          <p:attrName>ppt_x</p:attrName>
                                        </p:attrNameLst>
                                      </p:cBhvr>
                                      <p:tavLst>
                                        <p:tav tm="0">
                                          <p:val>
                                            <p:strVal val="ppt_x"/>
                                          </p:val>
                                        </p:tav>
                                        <p:tav tm="100000">
                                          <p:val>
                                            <p:strVal val="ppt_x"/>
                                          </p:val>
                                        </p:tav>
                                      </p:tavLst>
                                    </p:anim>
                                    <p:anim calcmode="lin" valueType="num">
                                      <p:cBhvr>
                                        <p:cTn id="27" dur="1000"/>
                                        <p:tgtEl>
                                          <p:spTgt spid="10"/>
                                        </p:tgtEl>
                                        <p:attrNameLst>
                                          <p:attrName>ppt_y</p:attrName>
                                        </p:attrNameLst>
                                      </p:cBhvr>
                                      <p:tavLst>
                                        <p:tav tm="0">
                                          <p:val>
                                            <p:strVal val="ppt_y"/>
                                          </p:val>
                                        </p:tav>
                                        <p:tav tm="100000">
                                          <p:val>
                                            <p:strVal val="ppt_y-.1"/>
                                          </p:val>
                                        </p:tav>
                                      </p:tavLst>
                                    </p:anim>
                                    <p:set>
                                      <p:cBhvr>
                                        <p:cTn id="28" dur="1" fill="hold">
                                          <p:stCondLst>
                                            <p:cond delay="9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5" presetClass="exit" presetSubtype="0" fill="hold" nodeType="clickEffect">
                                  <p:stCondLst>
                                    <p:cond delay="0"/>
                                  </p:stCondLst>
                                  <p:childTnLst>
                                    <p:animEffect transition="out" filter="fade">
                                      <p:cBhvr>
                                        <p:cTn id="32" dur="2000"/>
                                        <p:tgtEl>
                                          <p:spTgt spid="15"/>
                                        </p:tgtEl>
                                      </p:cBhvr>
                                    </p:animEffect>
                                    <p:anim calcmode="lin" valueType="num">
                                      <p:cBhvr>
                                        <p:cTn id="33" dur="2000"/>
                                        <p:tgtEl>
                                          <p:spTgt spid="1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4" dur="2000"/>
                                        <p:tgtEl>
                                          <p:spTgt spid="15"/>
                                        </p:tgtEl>
                                        <p:attrNameLst>
                                          <p:attrName>ppt_h</p:attrName>
                                        </p:attrNameLst>
                                      </p:cBhvr>
                                      <p:tavLst>
                                        <p:tav tm="0">
                                          <p:val>
                                            <p:strVal val="ppt_h"/>
                                          </p:val>
                                        </p:tav>
                                        <p:tav tm="100000">
                                          <p:val>
                                            <p:strVal val="ppt_h"/>
                                          </p:val>
                                        </p:tav>
                                      </p:tavLst>
                                    </p:anim>
                                    <p:set>
                                      <p:cBhvr>
                                        <p:cTn id="35" dur="1" fill="hold">
                                          <p:stCondLst>
                                            <p:cond delay="1999"/>
                                          </p:stCondLst>
                                        </p:cTn>
                                        <p:tgtEl>
                                          <p:spTgt spid="15"/>
                                        </p:tgtEl>
                                        <p:attrNameLst>
                                          <p:attrName>style.visibility</p:attrName>
                                        </p:attrNameLst>
                                      </p:cBhvr>
                                      <p:to>
                                        <p:strVal val="hidden"/>
                                      </p:to>
                                    </p:set>
                                  </p:childTnLst>
                                </p:cTn>
                              </p:par>
                            </p:childTnLst>
                          </p:cTn>
                        </p:par>
                        <p:par>
                          <p:cTn id="36" fill="hold">
                            <p:stCondLst>
                              <p:cond delay="2000"/>
                            </p:stCondLst>
                            <p:childTnLst>
                              <p:par>
                                <p:cTn id="37" presetID="45"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000"/>
                                        <p:tgtEl>
                                          <p:spTgt spid="11"/>
                                        </p:tgtEl>
                                      </p:cBhvr>
                                    </p:animEffect>
                                    <p:anim calcmode="lin" valueType="num">
                                      <p:cBhvr>
                                        <p:cTn id="40" dur="2000" fill="hold"/>
                                        <p:tgtEl>
                                          <p:spTgt spid="11"/>
                                        </p:tgtEl>
                                        <p:attrNameLst>
                                          <p:attrName>ppt_w</p:attrName>
                                        </p:attrNameLst>
                                      </p:cBhvr>
                                      <p:tavLst>
                                        <p:tav tm="0" fmla="#ppt_w*sin(2.5*pi*$)">
                                          <p:val>
                                            <p:fltVal val="0"/>
                                          </p:val>
                                        </p:tav>
                                        <p:tav tm="100000">
                                          <p:val>
                                            <p:fltVal val="1"/>
                                          </p:val>
                                        </p:tav>
                                      </p:tavLst>
                                    </p:anim>
                                    <p:anim calcmode="lin" valueType="num">
                                      <p:cBhvr>
                                        <p:cTn id="41"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8EE8E-28FF-4824-A7DA-D231192DE6B3}"/>
              </a:ext>
            </a:extLst>
          </p:cNvPr>
          <p:cNvSpPr txBox="1"/>
          <p:nvPr/>
        </p:nvSpPr>
        <p:spPr>
          <a:xfrm>
            <a:off x="0" y="124957"/>
            <a:ext cx="9144000" cy="461665"/>
          </a:xfrm>
          <a:prstGeom prst="rect">
            <a:avLst/>
          </a:prstGeom>
          <a:solidFill>
            <a:srgbClr val="FFC000"/>
          </a:solidFill>
        </p:spPr>
        <p:txBody>
          <a:bodyPr wrap="square" rtlCol="0">
            <a:spAutoFit/>
          </a:bodyPr>
          <a:lstStyle/>
          <a:p>
            <a:pPr algn="ctr"/>
            <a:r>
              <a:rPr lang="en-US" sz="2400" b="1" dirty="0">
                <a:solidFill>
                  <a:schemeClr val="bg1"/>
                </a:solidFill>
              </a:rPr>
              <a:t>Use Case Diagram of </a:t>
            </a:r>
            <a:r>
              <a:rPr lang="en-US" sz="2400" b="1" dirty="0" err="1">
                <a:solidFill>
                  <a:schemeClr val="bg1"/>
                </a:solidFill>
              </a:rPr>
              <a:t>Zila</a:t>
            </a:r>
            <a:r>
              <a:rPr lang="en-US" sz="2400" b="1" dirty="0">
                <a:solidFill>
                  <a:schemeClr val="bg1"/>
                </a:solidFill>
              </a:rPr>
              <a:t> Vikas </a:t>
            </a:r>
            <a:r>
              <a:rPr lang="en-US" sz="2400" b="1" dirty="0" err="1">
                <a:solidFill>
                  <a:schemeClr val="bg1"/>
                </a:solidFill>
              </a:rPr>
              <a:t>Manch</a:t>
            </a:r>
            <a:endParaRPr lang="en-US" sz="2400" b="1" dirty="0">
              <a:solidFill>
                <a:schemeClr val="bg1"/>
              </a:solidFill>
            </a:endParaRPr>
          </a:p>
        </p:txBody>
      </p:sp>
      <p:sp>
        <p:nvSpPr>
          <p:cNvPr id="9" name="Rectangle 8">
            <a:extLst>
              <a:ext uri="{FF2B5EF4-FFF2-40B4-BE49-F238E27FC236}">
                <a16:creationId xmlns:a16="http://schemas.microsoft.com/office/drawing/2014/main" id="{31EF3166-DACD-4260-86C8-F45F6C4ACEB6}"/>
              </a:ext>
            </a:extLst>
          </p:cNvPr>
          <p:cNvSpPr/>
          <p:nvPr/>
        </p:nvSpPr>
        <p:spPr>
          <a:xfrm>
            <a:off x="4724400" y="685800"/>
            <a:ext cx="4419600" cy="2308324"/>
          </a:xfrm>
          <a:prstGeom prst="rect">
            <a:avLst/>
          </a:prstGeom>
        </p:spPr>
        <p:txBody>
          <a:bodyPr wrap="square">
            <a:spAutoFit/>
          </a:bodyPr>
          <a:lstStyle/>
          <a:p>
            <a:r>
              <a:rPr lang="en-US" sz="2400" dirty="0"/>
              <a:t>What is use case Diagram ?</a:t>
            </a:r>
          </a:p>
          <a:p>
            <a:endParaRPr lang="en-US" sz="2400" dirty="0"/>
          </a:p>
          <a:p>
            <a:r>
              <a:rPr lang="en-US" sz="2400" dirty="0"/>
              <a:t>Use Case Diagram is a way of representing System Functionality .</a:t>
            </a:r>
          </a:p>
          <a:p>
            <a:endParaRPr lang="en-US" sz="2400" dirty="0"/>
          </a:p>
        </p:txBody>
      </p:sp>
      <p:sp>
        <p:nvSpPr>
          <p:cNvPr id="10" name="Rectangle 9">
            <a:extLst>
              <a:ext uri="{FF2B5EF4-FFF2-40B4-BE49-F238E27FC236}">
                <a16:creationId xmlns:a16="http://schemas.microsoft.com/office/drawing/2014/main" id="{CB513E32-B79D-4F9B-9B39-D5357FF5B939}"/>
              </a:ext>
            </a:extLst>
          </p:cNvPr>
          <p:cNvSpPr/>
          <p:nvPr/>
        </p:nvSpPr>
        <p:spPr>
          <a:xfrm>
            <a:off x="4724400" y="2924025"/>
            <a:ext cx="4419600" cy="3785652"/>
          </a:xfrm>
          <a:prstGeom prst="rect">
            <a:avLst/>
          </a:prstGeom>
        </p:spPr>
        <p:txBody>
          <a:bodyPr wrap="square">
            <a:spAutoFit/>
          </a:bodyPr>
          <a:lstStyle/>
          <a:p>
            <a:r>
              <a:rPr lang="en-US" sz="2400" dirty="0"/>
              <a:t>Use Cases in this diagram are as follows :</a:t>
            </a:r>
          </a:p>
          <a:p>
            <a:r>
              <a:rPr lang="en-US" sz="2400" dirty="0"/>
              <a:t>Register</a:t>
            </a:r>
          </a:p>
          <a:p>
            <a:r>
              <a:rPr lang="en-US" sz="2400" dirty="0"/>
              <a:t>Login</a:t>
            </a:r>
          </a:p>
          <a:p>
            <a:r>
              <a:rPr lang="en-US" sz="2400" dirty="0"/>
              <a:t>Authentication</a:t>
            </a:r>
          </a:p>
          <a:p>
            <a:r>
              <a:rPr lang="en-US" sz="2400" dirty="0"/>
              <a:t>Upload</a:t>
            </a:r>
          </a:p>
          <a:p>
            <a:r>
              <a:rPr lang="en-US" sz="2400" dirty="0"/>
              <a:t>Problem</a:t>
            </a:r>
          </a:p>
          <a:p>
            <a:r>
              <a:rPr lang="en-US" sz="2400" dirty="0"/>
              <a:t>Solution</a:t>
            </a:r>
          </a:p>
          <a:p>
            <a:endParaRPr lang="en-US" sz="2400" dirty="0"/>
          </a:p>
          <a:p>
            <a:endParaRPr lang="en-US" sz="2400" dirty="0"/>
          </a:p>
        </p:txBody>
      </p:sp>
      <p:sp>
        <p:nvSpPr>
          <p:cNvPr id="11" name="Rectangle 10">
            <a:extLst>
              <a:ext uri="{FF2B5EF4-FFF2-40B4-BE49-F238E27FC236}">
                <a16:creationId xmlns:a16="http://schemas.microsoft.com/office/drawing/2014/main" id="{66F00035-DAA2-444A-BC27-835ABACD02AE}"/>
              </a:ext>
            </a:extLst>
          </p:cNvPr>
          <p:cNvSpPr/>
          <p:nvPr/>
        </p:nvSpPr>
        <p:spPr>
          <a:xfrm>
            <a:off x="4745182" y="767595"/>
            <a:ext cx="4419600" cy="1938992"/>
          </a:xfrm>
          <a:prstGeom prst="rect">
            <a:avLst/>
          </a:prstGeom>
        </p:spPr>
        <p:txBody>
          <a:bodyPr wrap="square">
            <a:spAutoFit/>
          </a:bodyPr>
          <a:lstStyle/>
          <a:p>
            <a:r>
              <a:rPr lang="en-US" sz="2400" dirty="0"/>
              <a:t>What is an Actor?</a:t>
            </a:r>
          </a:p>
          <a:p>
            <a:endParaRPr lang="en-US" sz="2400" dirty="0"/>
          </a:p>
          <a:p>
            <a:r>
              <a:rPr lang="en-US" altLang="en-US" sz="2400" dirty="0">
                <a:latin typeface="Verdana" panose="020B0604030504040204" pitchFamily="34" charset="0"/>
              </a:rPr>
              <a:t>Actor is someone or something interacting with use case.</a:t>
            </a:r>
          </a:p>
        </p:txBody>
      </p:sp>
      <p:sp>
        <p:nvSpPr>
          <p:cNvPr id="12" name="Rectangle 11">
            <a:extLst>
              <a:ext uri="{FF2B5EF4-FFF2-40B4-BE49-F238E27FC236}">
                <a16:creationId xmlns:a16="http://schemas.microsoft.com/office/drawing/2014/main" id="{393BD89A-A8E1-49F5-A54C-1DBF4D5D9141}"/>
              </a:ext>
            </a:extLst>
          </p:cNvPr>
          <p:cNvSpPr/>
          <p:nvPr/>
        </p:nvSpPr>
        <p:spPr>
          <a:xfrm>
            <a:off x="4724400" y="3363456"/>
            <a:ext cx="4419600" cy="4154984"/>
          </a:xfrm>
          <a:prstGeom prst="rect">
            <a:avLst/>
          </a:prstGeom>
        </p:spPr>
        <p:txBody>
          <a:bodyPr wrap="square">
            <a:spAutoFit/>
          </a:bodyPr>
          <a:lstStyle/>
          <a:p>
            <a:r>
              <a:rPr lang="en-US" sz="2400" dirty="0"/>
              <a:t>Actors in this diagram are as follows :</a:t>
            </a:r>
          </a:p>
          <a:p>
            <a:r>
              <a:rPr lang="en-US" sz="2400" dirty="0"/>
              <a:t>Admin</a:t>
            </a:r>
          </a:p>
          <a:p>
            <a:r>
              <a:rPr lang="en-US" sz="2400" dirty="0"/>
              <a:t>Collector</a:t>
            </a:r>
          </a:p>
          <a:p>
            <a:r>
              <a:rPr lang="en-US" sz="2400" dirty="0"/>
              <a:t>Institute Representative</a:t>
            </a:r>
          </a:p>
          <a:p>
            <a:r>
              <a:rPr lang="en-US" sz="2400" dirty="0"/>
              <a:t>Student</a:t>
            </a:r>
          </a:p>
          <a:p>
            <a:r>
              <a:rPr lang="en-US" altLang="en-US" sz="2400" dirty="0">
                <a:solidFill>
                  <a:srgbClr val="FF0000"/>
                </a:solidFill>
              </a:rPr>
              <a:t>Each Actor must be linked to a use case, while some use cases may not be linked to actors.</a:t>
            </a:r>
            <a:endParaRPr lang="en-US" sz="2400" dirty="0">
              <a:solidFill>
                <a:srgbClr val="FF0000"/>
              </a:solidFill>
            </a:endParaRPr>
          </a:p>
          <a:p>
            <a:endParaRPr lang="en-US" sz="2400" dirty="0"/>
          </a:p>
          <a:p>
            <a:endParaRPr lang="en-US" sz="2400" dirty="0"/>
          </a:p>
        </p:txBody>
      </p:sp>
      <p:sp>
        <p:nvSpPr>
          <p:cNvPr id="13" name="Rectangle 12">
            <a:extLst>
              <a:ext uri="{FF2B5EF4-FFF2-40B4-BE49-F238E27FC236}">
                <a16:creationId xmlns:a16="http://schemas.microsoft.com/office/drawing/2014/main" id="{AC84BABE-7FB0-46B5-8B01-CA601766E2BE}"/>
              </a:ext>
            </a:extLst>
          </p:cNvPr>
          <p:cNvSpPr/>
          <p:nvPr/>
        </p:nvSpPr>
        <p:spPr>
          <a:xfrm>
            <a:off x="4678684" y="685800"/>
            <a:ext cx="4419600" cy="2677656"/>
          </a:xfrm>
          <a:prstGeom prst="rect">
            <a:avLst/>
          </a:prstGeom>
        </p:spPr>
        <p:txBody>
          <a:bodyPr wrap="square">
            <a:spAutoFit/>
          </a:bodyPr>
          <a:lstStyle/>
          <a:p>
            <a:r>
              <a:rPr lang="en-US" sz="2400" dirty="0"/>
              <a:t>What is inclusion Use Case?</a:t>
            </a:r>
          </a:p>
          <a:p>
            <a:endParaRPr lang="en-US" sz="2400" dirty="0"/>
          </a:p>
          <a:p>
            <a:r>
              <a:rPr lang="en-US" altLang="en-US" sz="2400" dirty="0">
                <a:latin typeface="Verdana" panose="020B0604030504040204" pitchFamily="34" charset="0"/>
              </a:rPr>
              <a:t>Use Case on which one or more other Use Case depends for their functionality is called inclusion use case.</a:t>
            </a:r>
          </a:p>
        </p:txBody>
      </p:sp>
      <p:sp>
        <p:nvSpPr>
          <p:cNvPr id="14" name="Rectangle 13">
            <a:extLst>
              <a:ext uri="{FF2B5EF4-FFF2-40B4-BE49-F238E27FC236}">
                <a16:creationId xmlns:a16="http://schemas.microsoft.com/office/drawing/2014/main" id="{D8519DBB-1B1F-45E2-8870-A2796C356103}"/>
              </a:ext>
            </a:extLst>
          </p:cNvPr>
          <p:cNvSpPr/>
          <p:nvPr/>
        </p:nvSpPr>
        <p:spPr>
          <a:xfrm>
            <a:off x="4724400" y="3906338"/>
            <a:ext cx="4419600" cy="2677656"/>
          </a:xfrm>
          <a:prstGeom prst="rect">
            <a:avLst/>
          </a:prstGeom>
        </p:spPr>
        <p:txBody>
          <a:bodyPr wrap="square">
            <a:spAutoFit/>
          </a:bodyPr>
          <a:lstStyle/>
          <a:p>
            <a:r>
              <a:rPr lang="en-US" sz="2400" dirty="0"/>
              <a:t>In this </a:t>
            </a:r>
            <a:r>
              <a:rPr lang="en-US" sz="2400" dirty="0" err="1"/>
              <a:t>diagra</a:t>
            </a:r>
            <a:r>
              <a:rPr lang="en-US" sz="2400" dirty="0"/>
              <a:t> Authentication Use Case is Inclusion use case</a:t>
            </a:r>
          </a:p>
          <a:p>
            <a:r>
              <a:rPr lang="en-US" sz="2400" dirty="0"/>
              <a:t>Because before selecting problems uploaded by collector and before submitting solution to collector IR Authentication is necessary. </a:t>
            </a:r>
          </a:p>
        </p:txBody>
      </p:sp>
      <p:pic>
        <p:nvPicPr>
          <p:cNvPr id="16" name="Picture 15">
            <a:extLst>
              <a:ext uri="{FF2B5EF4-FFF2-40B4-BE49-F238E27FC236}">
                <a16:creationId xmlns:a16="http://schemas.microsoft.com/office/drawing/2014/main" id="{36099942-618E-40B6-A2E6-78EF778A1198}"/>
              </a:ext>
            </a:extLst>
          </p:cNvPr>
          <p:cNvPicPr/>
          <p:nvPr/>
        </p:nvPicPr>
        <p:blipFill rotWithShape="1">
          <a:blip r:embed="rId3"/>
          <a:srcRect l="32406" t="11823" r="31366" b="1872"/>
          <a:stretch/>
        </p:blipFill>
        <p:spPr bwMode="auto">
          <a:xfrm>
            <a:off x="2326187" y="685800"/>
            <a:ext cx="4608013" cy="6172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038411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 pathEditMode="relative" rAng="0" ptsTypes="AA">
                                      <p:cBhvr>
                                        <p:cTn id="6" dur="2000" fill="hold"/>
                                        <p:tgtEl>
                                          <p:spTgt spid="16"/>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xit" presetSubtype="0" fill="hold" grpId="1" nodeType="clickEffect">
                                  <p:stCondLst>
                                    <p:cond delay="0"/>
                                  </p:stCondLst>
                                  <p:childTnLst>
                                    <p:animEffect transition="out" filter="fade">
                                      <p:cBhvr>
                                        <p:cTn id="20" dur="1000"/>
                                        <p:tgtEl>
                                          <p:spTgt spid="9"/>
                                        </p:tgtEl>
                                      </p:cBhvr>
                                    </p:animEffect>
                                    <p:anim calcmode="lin" valueType="num">
                                      <p:cBhvr>
                                        <p:cTn id="21" dur="1000"/>
                                        <p:tgtEl>
                                          <p:spTgt spid="9"/>
                                        </p:tgtEl>
                                        <p:attrNameLst>
                                          <p:attrName>ppt_x</p:attrName>
                                        </p:attrNameLst>
                                      </p:cBhvr>
                                      <p:tavLst>
                                        <p:tav tm="0">
                                          <p:val>
                                            <p:strVal val="ppt_x"/>
                                          </p:val>
                                        </p:tav>
                                        <p:tav tm="100000">
                                          <p:val>
                                            <p:strVal val="ppt_x"/>
                                          </p:val>
                                        </p:tav>
                                      </p:tavLst>
                                    </p:anim>
                                    <p:anim calcmode="lin" valueType="num">
                                      <p:cBhvr>
                                        <p:cTn id="22" dur="1000"/>
                                        <p:tgtEl>
                                          <p:spTgt spid="9"/>
                                        </p:tgtEl>
                                        <p:attrNameLst>
                                          <p:attrName>ppt_y</p:attrName>
                                        </p:attrNameLst>
                                      </p:cBhvr>
                                      <p:tavLst>
                                        <p:tav tm="0">
                                          <p:val>
                                            <p:strVal val="ppt_y"/>
                                          </p:val>
                                        </p:tav>
                                        <p:tav tm="100000">
                                          <p:val>
                                            <p:strVal val="ppt_y-.1"/>
                                          </p:val>
                                        </p:tav>
                                      </p:tavLst>
                                    </p:anim>
                                    <p:set>
                                      <p:cBhvr>
                                        <p:cTn id="23" dur="1" fill="hold">
                                          <p:stCondLst>
                                            <p:cond delay="999"/>
                                          </p:stCondLst>
                                        </p:cTn>
                                        <p:tgtEl>
                                          <p:spTgt spid="9"/>
                                        </p:tgtEl>
                                        <p:attrNameLst>
                                          <p:attrName>style.visibility</p:attrName>
                                        </p:attrNameLst>
                                      </p:cBhvr>
                                      <p:to>
                                        <p:strVal val="hidden"/>
                                      </p:to>
                                    </p:set>
                                  </p:childTnLst>
                                </p:cTn>
                              </p:par>
                              <p:par>
                                <p:cTn id="24" presetID="47" presetClass="exit" presetSubtype="0" fill="hold" grpId="1" nodeType="withEffect">
                                  <p:stCondLst>
                                    <p:cond delay="0"/>
                                  </p:stCondLst>
                                  <p:childTnLst>
                                    <p:animEffect transition="out" filter="fade">
                                      <p:cBhvr>
                                        <p:cTn id="25" dur="1000"/>
                                        <p:tgtEl>
                                          <p:spTgt spid="10"/>
                                        </p:tgtEl>
                                      </p:cBhvr>
                                    </p:animEffect>
                                    <p:anim calcmode="lin" valueType="num">
                                      <p:cBhvr>
                                        <p:cTn id="26" dur="1000"/>
                                        <p:tgtEl>
                                          <p:spTgt spid="10"/>
                                        </p:tgtEl>
                                        <p:attrNameLst>
                                          <p:attrName>ppt_x</p:attrName>
                                        </p:attrNameLst>
                                      </p:cBhvr>
                                      <p:tavLst>
                                        <p:tav tm="0">
                                          <p:val>
                                            <p:strVal val="ppt_x"/>
                                          </p:val>
                                        </p:tav>
                                        <p:tav tm="100000">
                                          <p:val>
                                            <p:strVal val="ppt_x"/>
                                          </p:val>
                                        </p:tav>
                                      </p:tavLst>
                                    </p:anim>
                                    <p:anim calcmode="lin" valueType="num">
                                      <p:cBhvr>
                                        <p:cTn id="27" dur="1000"/>
                                        <p:tgtEl>
                                          <p:spTgt spid="10"/>
                                        </p:tgtEl>
                                        <p:attrNameLst>
                                          <p:attrName>ppt_y</p:attrName>
                                        </p:attrNameLst>
                                      </p:cBhvr>
                                      <p:tavLst>
                                        <p:tav tm="0">
                                          <p:val>
                                            <p:strVal val="ppt_y"/>
                                          </p:val>
                                        </p:tav>
                                        <p:tav tm="100000">
                                          <p:val>
                                            <p:strVal val="ppt_y-.1"/>
                                          </p:val>
                                        </p:tav>
                                      </p:tavLst>
                                    </p:anim>
                                    <p:set>
                                      <p:cBhvr>
                                        <p:cTn id="28" dur="1" fill="hold">
                                          <p:stCondLst>
                                            <p:cond delay="9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xit" presetSubtype="0" fill="hold" grpId="1" nodeType="clickEffect">
                                  <p:stCondLst>
                                    <p:cond delay="0"/>
                                  </p:stCondLst>
                                  <p:childTnLst>
                                    <p:animEffect transition="out" filter="fade">
                                      <p:cBhvr>
                                        <p:cTn id="42" dur="1000"/>
                                        <p:tgtEl>
                                          <p:spTgt spid="11"/>
                                        </p:tgtEl>
                                      </p:cBhvr>
                                    </p:animEffect>
                                    <p:anim calcmode="lin" valueType="num">
                                      <p:cBhvr>
                                        <p:cTn id="43" dur="1000"/>
                                        <p:tgtEl>
                                          <p:spTgt spid="11"/>
                                        </p:tgtEl>
                                        <p:attrNameLst>
                                          <p:attrName>ppt_x</p:attrName>
                                        </p:attrNameLst>
                                      </p:cBhvr>
                                      <p:tavLst>
                                        <p:tav tm="0">
                                          <p:val>
                                            <p:strVal val="ppt_x"/>
                                          </p:val>
                                        </p:tav>
                                        <p:tav tm="100000">
                                          <p:val>
                                            <p:strVal val="ppt_x"/>
                                          </p:val>
                                        </p:tav>
                                      </p:tavLst>
                                    </p:anim>
                                    <p:anim calcmode="lin" valueType="num">
                                      <p:cBhvr>
                                        <p:cTn id="44" dur="1000"/>
                                        <p:tgtEl>
                                          <p:spTgt spid="11"/>
                                        </p:tgtEl>
                                        <p:attrNameLst>
                                          <p:attrName>ppt_y</p:attrName>
                                        </p:attrNameLst>
                                      </p:cBhvr>
                                      <p:tavLst>
                                        <p:tav tm="0">
                                          <p:val>
                                            <p:strVal val="ppt_y"/>
                                          </p:val>
                                        </p:tav>
                                        <p:tav tm="100000">
                                          <p:val>
                                            <p:strVal val="ppt_y-.1"/>
                                          </p:val>
                                        </p:tav>
                                      </p:tavLst>
                                    </p:anim>
                                    <p:set>
                                      <p:cBhvr>
                                        <p:cTn id="45" dur="1" fill="hold">
                                          <p:stCondLst>
                                            <p:cond delay="999"/>
                                          </p:stCondLst>
                                        </p:cTn>
                                        <p:tgtEl>
                                          <p:spTgt spid="11"/>
                                        </p:tgtEl>
                                        <p:attrNameLst>
                                          <p:attrName>style.visibility</p:attrName>
                                        </p:attrNameLst>
                                      </p:cBhvr>
                                      <p:to>
                                        <p:strVal val="hidden"/>
                                      </p:to>
                                    </p:set>
                                  </p:childTnLst>
                                </p:cTn>
                              </p:par>
                              <p:par>
                                <p:cTn id="46" presetID="47" presetClass="exit" presetSubtype="0" fill="hold" grpId="1" nodeType="withEffect">
                                  <p:stCondLst>
                                    <p:cond delay="0"/>
                                  </p:stCondLst>
                                  <p:childTnLst>
                                    <p:animEffect transition="out" filter="fade">
                                      <p:cBhvr>
                                        <p:cTn id="47" dur="1000"/>
                                        <p:tgtEl>
                                          <p:spTgt spid="12"/>
                                        </p:tgtEl>
                                      </p:cBhvr>
                                    </p:animEffect>
                                    <p:anim calcmode="lin" valueType="num">
                                      <p:cBhvr>
                                        <p:cTn id="48" dur="1000"/>
                                        <p:tgtEl>
                                          <p:spTgt spid="12"/>
                                        </p:tgtEl>
                                        <p:attrNameLst>
                                          <p:attrName>ppt_x</p:attrName>
                                        </p:attrNameLst>
                                      </p:cBhvr>
                                      <p:tavLst>
                                        <p:tav tm="0">
                                          <p:val>
                                            <p:strVal val="ppt_x"/>
                                          </p:val>
                                        </p:tav>
                                        <p:tav tm="100000">
                                          <p:val>
                                            <p:strVal val="ppt_x"/>
                                          </p:val>
                                        </p:tav>
                                      </p:tavLst>
                                    </p:anim>
                                    <p:anim calcmode="lin" valueType="num">
                                      <p:cBhvr>
                                        <p:cTn id="49" dur="1000"/>
                                        <p:tgtEl>
                                          <p:spTgt spid="12"/>
                                        </p:tgtEl>
                                        <p:attrNameLst>
                                          <p:attrName>ppt_y</p:attrName>
                                        </p:attrNameLst>
                                      </p:cBhvr>
                                      <p:tavLst>
                                        <p:tav tm="0">
                                          <p:val>
                                            <p:strVal val="ppt_y"/>
                                          </p:val>
                                        </p:tav>
                                        <p:tav tm="100000">
                                          <p:val>
                                            <p:strVal val="ppt_y-.1"/>
                                          </p:val>
                                        </p:tav>
                                      </p:tavLst>
                                    </p:anim>
                                    <p:set>
                                      <p:cBhvr>
                                        <p:cTn id="50" dur="1" fill="hold">
                                          <p:stCondLst>
                                            <p:cond delay="999"/>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12" grpId="0"/>
      <p:bldP spid="12" grpId="1"/>
      <p:bldP spid="13" grpId="0"/>
      <p:bldP spid="1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830</TotalTime>
  <Words>993</Words>
  <Application>Microsoft Office PowerPoint</Application>
  <PresentationFormat>On-screen Show (4:3)</PresentationFormat>
  <Paragraphs>157</Paragraphs>
  <Slides>12</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24" baseType="lpstr">
      <vt:lpstr>Algerian</vt:lpstr>
      <vt:lpstr>AR DARLING</vt:lpstr>
      <vt:lpstr>Arial</vt:lpstr>
      <vt:lpstr>Book Antiqua</vt:lpstr>
      <vt:lpstr>Calibri</vt:lpstr>
      <vt:lpstr>Lucida Sans</vt:lpstr>
      <vt:lpstr>Verdana</vt:lpstr>
      <vt:lpstr>Wingdings</vt:lpstr>
      <vt:lpstr>Wingdings 2</vt:lpstr>
      <vt:lpstr>Wingdings 3</vt:lpstr>
      <vt:lpstr>Apex</vt:lpstr>
      <vt:lpstr>TRUBA INSTITUTE OF ENGEENERING AND INFORMATION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TRUBA INSTITUTE OF ENGEENERING AND INFORMATION</dc:title>
  <dc:creator>samsung</dc:creator>
  <cp:lastModifiedBy>Sikander Makrani</cp:lastModifiedBy>
  <cp:revision>97</cp:revision>
  <dcterms:created xsi:type="dcterms:W3CDTF">2006-08-16T00:00:00Z</dcterms:created>
  <dcterms:modified xsi:type="dcterms:W3CDTF">2021-09-27T06:01:37Z</dcterms:modified>
</cp:coreProperties>
</file>