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1a052f9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1a052f9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f87997393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f87997393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f87997393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f87997393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f87997393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f87997393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f87997393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f87997393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f87997393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f87997393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f87997393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f87997393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f87997393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f87997393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f96f5393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f96f5393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3.xml"/><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slide" Target="/ppt/slides/slide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3.xml"/><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slide" Target="/ppt/slides/slide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55" name="Shape 55"/>
        <p:cNvGrpSpPr/>
        <p:nvPr/>
      </p:nvGrpSpPr>
      <p:grpSpPr>
        <a:xfrm>
          <a:off x="0" y="0"/>
          <a:ext cx="0" cy="0"/>
          <a:chOff x="0" y="0"/>
          <a:chExt cx="0" cy="0"/>
        </a:xfrm>
      </p:grpSpPr>
      <p:grpSp>
        <p:nvGrpSpPr>
          <p:cNvPr id="56" name="Google Shape;56;p13"/>
          <p:cNvGrpSpPr/>
          <p:nvPr/>
        </p:nvGrpSpPr>
        <p:grpSpPr>
          <a:xfrm>
            <a:off x="4406400" y="0"/>
            <a:ext cx="4737600" cy="5143065"/>
            <a:chOff x="4406400" y="0"/>
            <a:chExt cx="4737600" cy="5143065"/>
          </a:xfrm>
        </p:grpSpPr>
        <p:sp>
          <p:nvSpPr>
            <p:cNvPr id="57" name="Google Shape;57;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76" name="Google Shape;76;p1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spTree>
      <p:nvGrpSpPr>
        <p:cNvPr id="77" name="Shape 77"/>
        <p:cNvGrpSpPr/>
        <p:nvPr/>
      </p:nvGrpSpPr>
      <p:grpSpPr>
        <a:xfrm>
          <a:off x="0" y="0"/>
          <a:ext cx="0" cy="0"/>
          <a:chOff x="0" y="0"/>
          <a:chExt cx="0" cy="0"/>
        </a:xfrm>
      </p:grpSpPr>
      <p:sp>
        <p:nvSpPr>
          <p:cNvPr id="78" name="Google Shape;78;p14"/>
          <p:cNvSpPr txBox="1"/>
          <p:nvPr>
            <p:ph type="title"/>
          </p:nvPr>
        </p:nvSpPr>
        <p:spPr>
          <a:xfrm>
            <a:off x="361071" y="1924852"/>
            <a:ext cx="2304900" cy="1797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79" name="Google Shape;79;p14"/>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txBox="1"/>
          <p:nvPr>
            <p:ph idx="1" type="body"/>
          </p:nvPr>
        </p:nvSpPr>
        <p:spPr>
          <a:xfrm>
            <a:off x="6451271" y="1924850"/>
            <a:ext cx="2304900" cy="1797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81" name="Google Shape;81;p14">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14"/>
          <p:cNvGrpSpPr/>
          <p:nvPr/>
        </p:nvGrpSpPr>
        <p:grpSpPr>
          <a:xfrm>
            <a:off x="0" y="381001"/>
            <a:ext cx="1037850" cy="1016287"/>
            <a:chOff x="0" y="381001"/>
            <a:chExt cx="1037850" cy="1016287"/>
          </a:xfrm>
        </p:grpSpPr>
        <p:sp>
          <p:nvSpPr>
            <p:cNvPr id="86" name="Google Shape;86;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4"/>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89" name="Google Shape;8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spTree>
      <p:nvGrpSpPr>
        <p:cNvPr id="90" name="Shape 90"/>
        <p:cNvGrpSpPr/>
        <p:nvPr/>
      </p:nvGrpSpPr>
      <p:grpSpPr>
        <a:xfrm>
          <a:off x="0" y="0"/>
          <a:ext cx="0" cy="0"/>
          <a:chOff x="0" y="0"/>
          <a:chExt cx="0" cy="0"/>
        </a:xfrm>
      </p:grpSpPr>
      <p:sp>
        <p:nvSpPr>
          <p:cNvPr id="91" name="Google Shape;91;p15"/>
          <p:cNvSpPr txBox="1"/>
          <p:nvPr>
            <p:ph type="title"/>
          </p:nvPr>
        </p:nvSpPr>
        <p:spPr>
          <a:xfrm>
            <a:off x="702850" y="1708619"/>
            <a:ext cx="3333300" cy="1470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2" name="Google Shape;92;p15"/>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15"/>
          <p:cNvGrpSpPr/>
          <p:nvPr/>
        </p:nvGrpSpPr>
        <p:grpSpPr>
          <a:xfrm>
            <a:off x="0" y="381001"/>
            <a:ext cx="1037850" cy="1016287"/>
            <a:chOff x="0" y="381001"/>
            <a:chExt cx="1037850" cy="1016287"/>
          </a:xfrm>
        </p:grpSpPr>
        <p:sp>
          <p:nvSpPr>
            <p:cNvPr id="98" name="Google Shape;98;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5"/>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01" name="Google Shape;10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02" name="Google Shape;102;p15"/>
          <p:cNvSpPr txBox="1"/>
          <p:nvPr>
            <p:ph idx="1" type="body"/>
          </p:nvPr>
        </p:nvSpPr>
        <p:spPr>
          <a:xfrm>
            <a:off x="702850" y="3625275"/>
            <a:ext cx="3333300" cy="765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p16"/>
          <p:cNvSpPr txBox="1"/>
          <p:nvPr>
            <p:ph idx="1" type="body"/>
          </p:nvPr>
        </p:nvSpPr>
        <p:spPr>
          <a:xfrm>
            <a:off x="3929125" y="736300"/>
            <a:ext cx="4076400" cy="1957200"/>
          </a:xfrm>
          <a:prstGeom prst="rect">
            <a:avLst/>
          </a:prstGeom>
        </p:spPr>
        <p:txBody>
          <a:bodyPr anchorCtr="0" anchor="ctr" bIns="91425" lIns="91425" spcFirstLastPara="1" rIns="91425" wrap="square" tIns="91425">
            <a:normAutofit fontScale="77500" lnSpcReduction="20000"/>
          </a:bodyPr>
          <a:lstStyle/>
          <a:p>
            <a:pPr indent="0" lvl="0" marL="0" rtl="0" algn="l">
              <a:spcBef>
                <a:spcPts val="0"/>
              </a:spcBef>
              <a:spcAft>
                <a:spcPts val="0"/>
              </a:spcAft>
              <a:buNone/>
            </a:pPr>
            <a:r>
              <a:rPr b="1" lang="en-GB" sz="1700">
                <a:solidFill>
                  <a:schemeClr val="dk1"/>
                </a:solidFill>
              </a:rPr>
              <a:t>PRESENTATION ON A-</a:t>
            </a:r>
            <a:endParaRPr b="1" sz="1700">
              <a:solidFill>
                <a:schemeClr val="dk1"/>
              </a:solidFill>
            </a:endParaRPr>
          </a:p>
          <a:p>
            <a:pPr indent="0" lvl="0" marL="0" rtl="0" algn="ctr">
              <a:spcBef>
                <a:spcPts val="0"/>
              </a:spcBef>
              <a:spcAft>
                <a:spcPts val="0"/>
              </a:spcAft>
              <a:buNone/>
            </a:pPr>
            <a:r>
              <a:rPr b="1" lang="en-GB" sz="1700">
                <a:solidFill>
                  <a:schemeClr val="dk1"/>
                </a:solidFill>
              </a:rPr>
              <a:t>  </a:t>
            </a:r>
            <a:endParaRPr b="1" sz="1700">
              <a:solidFill>
                <a:schemeClr val="dk1"/>
              </a:solidFill>
            </a:endParaRPr>
          </a:p>
          <a:p>
            <a:pPr indent="0" lvl="0" marL="0" rtl="0" algn="ctr">
              <a:spcBef>
                <a:spcPts val="0"/>
              </a:spcBef>
              <a:spcAft>
                <a:spcPts val="0"/>
              </a:spcAft>
              <a:buNone/>
            </a:pPr>
            <a:r>
              <a:rPr b="1" lang="en-GB" sz="3503" u="sng">
                <a:solidFill>
                  <a:schemeClr val="dk1"/>
                </a:solidFill>
              </a:rPr>
              <a:t>“CHATBOT FOR JAVA”</a:t>
            </a:r>
            <a:endParaRPr b="1" sz="3503" u="sng">
              <a:solidFill>
                <a:schemeClr val="dk1"/>
              </a:solidFill>
            </a:endParaRPr>
          </a:p>
          <a:p>
            <a:pPr indent="0" lvl="0" marL="0" rtl="0" algn="l">
              <a:spcBef>
                <a:spcPts val="0"/>
              </a:spcBef>
              <a:spcAft>
                <a:spcPts val="0"/>
              </a:spcAft>
              <a:buNone/>
            </a:pPr>
            <a:r>
              <a:t/>
            </a:r>
            <a:endParaRPr b="1" sz="2200" u="sng">
              <a:solidFill>
                <a:schemeClr val="dk1"/>
              </a:solidFill>
            </a:endParaRPr>
          </a:p>
          <a:p>
            <a:pPr indent="0" lvl="0" marL="0" rtl="0" algn="l">
              <a:spcBef>
                <a:spcPts val="0"/>
              </a:spcBef>
              <a:spcAft>
                <a:spcPts val="0"/>
              </a:spcAft>
              <a:buNone/>
            </a:pPr>
            <a:r>
              <a:rPr b="1" lang="en-GB" sz="1800">
                <a:solidFill>
                  <a:schemeClr val="dk1"/>
                </a:solidFill>
              </a:rPr>
              <a:t>        </a:t>
            </a:r>
            <a:r>
              <a:rPr b="1" lang="en-GB" sz="1960">
                <a:solidFill>
                  <a:schemeClr val="dk1"/>
                </a:solidFill>
              </a:rPr>
              <a:t>    BY-</a:t>
            </a:r>
            <a:endParaRPr b="1" sz="1960">
              <a:solidFill>
                <a:schemeClr val="dk1"/>
              </a:solidFill>
            </a:endParaRPr>
          </a:p>
          <a:p>
            <a:pPr indent="0" lvl="0" marL="0" rtl="0" algn="l">
              <a:spcBef>
                <a:spcPts val="0"/>
              </a:spcBef>
              <a:spcAft>
                <a:spcPts val="0"/>
              </a:spcAft>
              <a:buNone/>
            </a:pPr>
            <a:r>
              <a:rPr b="1" lang="en-GB" sz="1960">
                <a:solidFill>
                  <a:schemeClr val="dk1"/>
                </a:solidFill>
              </a:rPr>
              <a:t>                         </a:t>
            </a:r>
            <a:r>
              <a:rPr b="1" lang="en-GB" sz="1960">
                <a:solidFill>
                  <a:schemeClr val="dk1"/>
                </a:solidFill>
              </a:rPr>
              <a:t>DEBOSMITA GHOSH(62)</a:t>
            </a:r>
            <a:endParaRPr b="1" sz="1960">
              <a:solidFill>
                <a:schemeClr val="dk1"/>
              </a:solidFill>
            </a:endParaRPr>
          </a:p>
          <a:p>
            <a:pPr indent="0" lvl="0" marL="0" rtl="0" algn="l">
              <a:spcBef>
                <a:spcPts val="0"/>
              </a:spcBef>
              <a:spcAft>
                <a:spcPts val="0"/>
              </a:spcAft>
              <a:buNone/>
            </a:pPr>
            <a:r>
              <a:rPr b="1" lang="en-GB" sz="1960">
                <a:solidFill>
                  <a:schemeClr val="dk1"/>
                </a:solidFill>
              </a:rPr>
              <a:t>                         RUDRA PRASAD SIKDAR(63)</a:t>
            </a:r>
            <a:endParaRPr b="1" sz="1960">
              <a:solidFill>
                <a:schemeClr val="dk1"/>
              </a:solidFill>
            </a:endParaRPr>
          </a:p>
          <a:p>
            <a:pPr indent="0" lvl="0" marL="0" rtl="0" algn="l">
              <a:spcBef>
                <a:spcPts val="0"/>
              </a:spcBef>
              <a:spcAft>
                <a:spcPts val="0"/>
              </a:spcAft>
              <a:buNone/>
            </a:pPr>
            <a:r>
              <a:rPr b="1" lang="en-GB" sz="1960">
                <a:solidFill>
                  <a:schemeClr val="dk1"/>
                </a:solidFill>
              </a:rPr>
              <a:t>                          SANGITA MONDAL(65)</a:t>
            </a:r>
            <a:endParaRPr b="1" sz="1960">
              <a:solidFill>
                <a:schemeClr val="dk1"/>
              </a:solidFill>
            </a:endParaRPr>
          </a:p>
          <a:p>
            <a:pPr indent="0" lvl="0" marL="0" rtl="0" algn="l">
              <a:spcBef>
                <a:spcPts val="0"/>
              </a:spcBef>
              <a:spcAft>
                <a:spcPts val="0"/>
              </a:spcAft>
              <a:buNone/>
            </a:pPr>
            <a:r>
              <a:rPr b="1" lang="en-GB" sz="1800">
                <a:solidFill>
                  <a:schemeClr val="dk1"/>
                </a:solidFill>
              </a:rPr>
              <a:t>                   </a:t>
            </a:r>
            <a:endParaRPr b="1" sz="1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9" name="Shape 169"/>
        <p:cNvGrpSpPr/>
        <p:nvPr/>
      </p:nvGrpSpPr>
      <p:grpSpPr>
        <a:xfrm>
          <a:off x="0" y="0"/>
          <a:ext cx="0" cy="0"/>
          <a:chOff x="0" y="0"/>
          <a:chExt cx="0" cy="0"/>
        </a:xfrm>
      </p:grpSpPr>
      <p:sp>
        <p:nvSpPr>
          <p:cNvPr id="170" name="Google Shape;170;p25"/>
          <p:cNvSpPr txBox="1"/>
          <p:nvPr/>
        </p:nvSpPr>
        <p:spPr>
          <a:xfrm>
            <a:off x="1695975" y="600625"/>
            <a:ext cx="6237300" cy="25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b="1" sz="28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b="1" sz="2800">
              <a:solidFill>
                <a:schemeClr val="lt1"/>
              </a:solidFill>
              <a:latin typeface="Proxima Nova"/>
              <a:ea typeface="Proxima Nova"/>
              <a:cs typeface="Proxima Nova"/>
              <a:sym typeface="Proxima Nova"/>
            </a:endParaRPr>
          </a:p>
          <a:p>
            <a:pPr indent="0" lvl="0" marL="0" rtl="0" algn="l">
              <a:spcBef>
                <a:spcPts val="0"/>
              </a:spcBef>
              <a:spcAft>
                <a:spcPts val="0"/>
              </a:spcAft>
              <a:buNone/>
            </a:pPr>
            <a:r>
              <a:rPr b="1" lang="en-GB" sz="2800">
                <a:solidFill>
                  <a:schemeClr val="lt1"/>
                </a:solidFill>
                <a:latin typeface="Proxima Nova"/>
                <a:ea typeface="Proxima Nova"/>
                <a:cs typeface="Proxima Nova"/>
                <a:sym typeface="Proxima Nova"/>
              </a:rPr>
              <a:t>             </a:t>
            </a:r>
            <a:r>
              <a:rPr b="1" lang="en-GB" sz="3300">
                <a:solidFill>
                  <a:schemeClr val="lt1"/>
                </a:solidFill>
                <a:latin typeface="Proxima Nova"/>
                <a:ea typeface="Proxima Nova"/>
                <a:cs typeface="Proxima Nova"/>
                <a:sym typeface="Proxima Nova"/>
              </a:rPr>
              <a:t>    THANK YOU</a:t>
            </a:r>
            <a:endParaRPr b="1" sz="3300">
              <a:solidFill>
                <a:schemeClr val="lt1"/>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1000"/>
                                        <p:tgtEl>
                                          <p:spTgt spid="17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1" name="Shape 111"/>
        <p:cNvGrpSpPr/>
        <p:nvPr/>
      </p:nvGrpSpPr>
      <p:grpSpPr>
        <a:xfrm>
          <a:off x="0" y="0"/>
          <a:ext cx="0" cy="0"/>
          <a:chOff x="0" y="0"/>
          <a:chExt cx="0" cy="0"/>
        </a:xfrm>
      </p:grpSpPr>
      <p:pic>
        <p:nvPicPr>
          <p:cNvPr id="112" name="Google Shape;112;p17"/>
          <p:cNvPicPr preferRelativeResize="0"/>
          <p:nvPr/>
        </p:nvPicPr>
        <p:blipFill>
          <a:blip r:embed="rId3">
            <a:alphaModFix/>
          </a:blip>
          <a:stretch>
            <a:fillRect/>
          </a:stretch>
        </p:blipFill>
        <p:spPr>
          <a:xfrm>
            <a:off x="3803747" y="234350"/>
            <a:ext cx="5236399" cy="2937500"/>
          </a:xfrm>
          <a:prstGeom prst="rect">
            <a:avLst/>
          </a:prstGeom>
          <a:noFill/>
          <a:ln>
            <a:noFill/>
          </a:ln>
        </p:spPr>
      </p:pic>
      <p:sp>
        <p:nvSpPr>
          <p:cNvPr id="113" name="Google Shape;113;p17"/>
          <p:cNvSpPr txBox="1"/>
          <p:nvPr/>
        </p:nvSpPr>
        <p:spPr>
          <a:xfrm>
            <a:off x="1026575" y="954000"/>
            <a:ext cx="6146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14" name="Google Shape;114;p17"/>
          <p:cNvSpPr txBox="1"/>
          <p:nvPr/>
        </p:nvSpPr>
        <p:spPr>
          <a:xfrm>
            <a:off x="87525" y="292375"/>
            <a:ext cx="377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15" name="Google Shape;115;p17"/>
          <p:cNvSpPr txBox="1"/>
          <p:nvPr/>
        </p:nvSpPr>
        <p:spPr>
          <a:xfrm>
            <a:off x="0" y="185675"/>
            <a:ext cx="3619800" cy="4802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GB" sz="3300" u="sng">
                <a:solidFill>
                  <a:srgbClr val="FF0000"/>
                </a:solidFill>
                <a:highlight>
                  <a:schemeClr val="dk1"/>
                </a:highlight>
              </a:rPr>
              <a:t>INDEX</a:t>
            </a:r>
            <a:endParaRPr b="1" sz="3300" u="sng">
              <a:solidFill>
                <a:srgbClr val="FF0000"/>
              </a:solidFill>
              <a:highlight>
                <a:schemeClr val="dk1"/>
              </a:highlight>
            </a:endParaRPr>
          </a:p>
          <a:p>
            <a:pPr indent="0" lvl="0" marL="457200" rtl="0" algn="l">
              <a:spcBef>
                <a:spcPts val="0"/>
              </a:spcBef>
              <a:spcAft>
                <a:spcPts val="0"/>
              </a:spcAft>
              <a:buNone/>
            </a:pPr>
            <a:r>
              <a:t/>
            </a:r>
            <a:endParaRPr b="1" sz="3300" u="sng">
              <a:solidFill>
                <a:srgbClr val="FF0000"/>
              </a:solidFill>
              <a:highlight>
                <a:schemeClr val="dk1"/>
              </a:highlight>
            </a:endParaRPr>
          </a:p>
          <a:p>
            <a:pPr indent="-342900" lvl="0" marL="457200" rtl="0" algn="l">
              <a:spcBef>
                <a:spcPts val="0"/>
              </a:spcBef>
              <a:spcAft>
                <a:spcPts val="0"/>
              </a:spcAft>
              <a:buClr>
                <a:srgbClr val="FFFF00"/>
              </a:buClr>
              <a:buSzPts val="1800"/>
              <a:buChar char="●"/>
            </a:pPr>
            <a:r>
              <a:rPr b="1" lang="en-GB" sz="1800">
                <a:solidFill>
                  <a:srgbClr val="FFFF00"/>
                </a:solidFill>
                <a:highlight>
                  <a:schemeClr val="dk1"/>
                </a:highlight>
              </a:rPr>
              <a:t>What is chatbot?</a:t>
            </a:r>
            <a:endParaRPr b="1" sz="1800">
              <a:solidFill>
                <a:srgbClr val="FFFF00"/>
              </a:solidFill>
              <a:highlight>
                <a:schemeClr val="dk1"/>
              </a:highlight>
            </a:endParaRPr>
          </a:p>
          <a:p>
            <a:pPr indent="0" lvl="0" marL="0" rtl="0" algn="l">
              <a:spcBef>
                <a:spcPts val="0"/>
              </a:spcBef>
              <a:spcAft>
                <a:spcPts val="0"/>
              </a:spcAft>
              <a:buNone/>
            </a:pPr>
            <a:r>
              <a:t/>
            </a:r>
            <a:endParaRPr b="1" sz="1800">
              <a:solidFill>
                <a:srgbClr val="FFFF00"/>
              </a:solidFill>
              <a:highlight>
                <a:schemeClr val="dk1"/>
              </a:highlight>
            </a:endParaRPr>
          </a:p>
          <a:p>
            <a:pPr indent="-342900" lvl="0" marL="457200" rtl="0" algn="l">
              <a:spcBef>
                <a:spcPts val="0"/>
              </a:spcBef>
              <a:spcAft>
                <a:spcPts val="0"/>
              </a:spcAft>
              <a:buClr>
                <a:srgbClr val="FFFF00"/>
              </a:buClr>
              <a:buSzPts val="1800"/>
              <a:buChar char="●"/>
            </a:pPr>
            <a:r>
              <a:rPr b="1" lang="en-GB" sz="1800">
                <a:solidFill>
                  <a:srgbClr val="FFFF00"/>
                </a:solidFill>
                <a:highlight>
                  <a:schemeClr val="dk1"/>
                </a:highlight>
              </a:rPr>
              <a:t>Introduction to Java swing</a:t>
            </a:r>
            <a:endParaRPr b="1" sz="1800">
              <a:solidFill>
                <a:srgbClr val="FFFF00"/>
              </a:solidFill>
              <a:highlight>
                <a:schemeClr val="dk1"/>
              </a:highlight>
            </a:endParaRPr>
          </a:p>
          <a:p>
            <a:pPr indent="0" lvl="0" marL="457200" rtl="0" algn="l">
              <a:spcBef>
                <a:spcPts val="0"/>
              </a:spcBef>
              <a:spcAft>
                <a:spcPts val="0"/>
              </a:spcAft>
              <a:buNone/>
            </a:pPr>
            <a:r>
              <a:t/>
            </a:r>
            <a:endParaRPr b="1" sz="1800">
              <a:solidFill>
                <a:srgbClr val="FFFF00"/>
              </a:solidFill>
              <a:highlight>
                <a:schemeClr val="dk1"/>
              </a:highlight>
            </a:endParaRPr>
          </a:p>
          <a:p>
            <a:pPr indent="-342900" lvl="0" marL="457200" rtl="0" algn="l">
              <a:spcBef>
                <a:spcPts val="0"/>
              </a:spcBef>
              <a:spcAft>
                <a:spcPts val="0"/>
              </a:spcAft>
              <a:buClr>
                <a:srgbClr val="FFFF00"/>
              </a:buClr>
              <a:buSzPts val="1800"/>
              <a:buChar char="●"/>
            </a:pPr>
            <a:r>
              <a:rPr b="1" lang="en-GB" sz="1800">
                <a:solidFill>
                  <a:srgbClr val="FFFF00"/>
                </a:solidFill>
                <a:highlight>
                  <a:schemeClr val="dk1"/>
                </a:highlight>
              </a:rPr>
              <a:t>Project Overview</a:t>
            </a:r>
            <a:endParaRPr b="1" sz="1800">
              <a:solidFill>
                <a:srgbClr val="FFFF00"/>
              </a:solidFill>
              <a:highlight>
                <a:schemeClr val="dk1"/>
              </a:highlight>
            </a:endParaRPr>
          </a:p>
          <a:p>
            <a:pPr indent="0" lvl="0" marL="0" rtl="0" algn="l">
              <a:spcBef>
                <a:spcPts val="0"/>
              </a:spcBef>
              <a:spcAft>
                <a:spcPts val="0"/>
              </a:spcAft>
              <a:buNone/>
            </a:pPr>
            <a:r>
              <a:t/>
            </a:r>
            <a:endParaRPr b="1" sz="1800">
              <a:solidFill>
                <a:srgbClr val="FFFF00"/>
              </a:solidFill>
              <a:highlight>
                <a:schemeClr val="dk1"/>
              </a:highlight>
            </a:endParaRPr>
          </a:p>
          <a:p>
            <a:pPr indent="-342900" lvl="0" marL="457200" rtl="0" algn="l">
              <a:spcBef>
                <a:spcPts val="0"/>
              </a:spcBef>
              <a:spcAft>
                <a:spcPts val="0"/>
              </a:spcAft>
              <a:buClr>
                <a:srgbClr val="FFFF00"/>
              </a:buClr>
              <a:buSzPts val="1800"/>
              <a:buChar char="●"/>
            </a:pPr>
            <a:r>
              <a:rPr b="1" lang="en-GB" sz="1800">
                <a:solidFill>
                  <a:srgbClr val="FFFF00"/>
                </a:solidFill>
                <a:highlight>
                  <a:schemeClr val="dk1"/>
                </a:highlight>
              </a:rPr>
              <a:t>Design Of Our Project</a:t>
            </a:r>
            <a:endParaRPr b="1" sz="1800">
              <a:solidFill>
                <a:srgbClr val="FFFF00"/>
              </a:solidFill>
              <a:highlight>
                <a:schemeClr val="dk1"/>
              </a:highlight>
            </a:endParaRPr>
          </a:p>
          <a:p>
            <a:pPr indent="0" lvl="0" marL="0" rtl="0" algn="l">
              <a:spcBef>
                <a:spcPts val="0"/>
              </a:spcBef>
              <a:spcAft>
                <a:spcPts val="0"/>
              </a:spcAft>
              <a:buNone/>
            </a:pPr>
            <a:r>
              <a:t/>
            </a:r>
            <a:endParaRPr b="1" sz="1800">
              <a:solidFill>
                <a:srgbClr val="FFFF00"/>
              </a:solidFill>
              <a:highlight>
                <a:schemeClr val="dk1"/>
              </a:highlight>
            </a:endParaRPr>
          </a:p>
          <a:p>
            <a:pPr indent="-342900" lvl="0" marL="457200" rtl="0" algn="l">
              <a:spcBef>
                <a:spcPts val="0"/>
              </a:spcBef>
              <a:spcAft>
                <a:spcPts val="0"/>
              </a:spcAft>
              <a:buClr>
                <a:srgbClr val="FFFF00"/>
              </a:buClr>
              <a:buSzPts val="1800"/>
              <a:buChar char="●"/>
            </a:pPr>
            <a:r>
              <a:rPr b="1" lang="en-GB" sz="1800">
                <a:solidFill>
                  <a:srgbClr val="FFFF00"/>
                </a:solidFill>
                <a:highlight>
                  <a:schemeClr val="dk1"/>
                </a:highlight>
              </a:rPr>
              <a:t>Features Of the Chatbot</a:t>
            </a:r>
            <a:endParaRPr b="1" sz="1800">
              <a:solidFill>
                <a:srgbClr val="FFFF00"/>
              </a:solidFill>
              <a:highlight>
                <a:schemeClr val="dk1"/>
              </a:highlight>
            </a:endParaRPr>
          </a:p>
          <a:p>
            <a:pPr indent="0" lvl="0" marL="0" rtl="0" algn="l">
              <a:spcBef>
                <a:spcPts val="0"/>
              </a:spcBef>
              <a:spcAft>
                <a:spcPts val="0"/>
              </a:spcAft>
              <a:buNone/>
            </a:pPr>
            <a:r>
              <a:t/>
            </a:r>
            <a:endParaRPr b="1" sz="1800">
              <a:solidFill>
                <a:srgbClr val="FFFF00"/>
              </a:solidFill>
              <a:highlight>
                <a:schemeClr val="dk1"/>
              </a:highlight>
            </a:endParaRPr>
          </a:p>
          <a:p>
            <a:pPr indent="-342900" lvl="0" marL="457200" rtl="0" algn="l">
              <a:spcBef>
                <a:spcPts val="0"/>
              </a:spcBef>
              <a:spcAft>
                <a:spcPts val="0"/>
              </a:spcAft>
              <a:buClr>
                <a:srgbClr val="FFFF00"/>
              </a:buClr>
              <a:buSzPts val="1800"/>
              <a:buChar char="●"/>
            </a:pPr>
            <a:r>
              <a:rPr b="1" lang="en-GB" sz="1800">
                <a:solidFill>
                  <a:srgbClr val="FFFF00"/>
                </a:solidFill>
                <a:highlight>
                  <a:schemeClr val="dk1"/>
                </a:highlight>
              </a:rPr>
              <a:t>Our Future Aspect</a:t>
            </a:r>
            <a:endParaRPr b="1" sz="1800">
              <a:solidFill>
                <a:srgbClr val="FFFF00"/>
              </a:solidFill>
              <a:highlight>
                <a:schemeClr val="dk1"/>
              </a:highlight>
            </a:endParaRPr>
          </a:p>
          <a:p>
            <a:pPr indent="0" lvl="0" marL="0" rtl="0" algn="l">
              <a:spcBef>
                <a:spcPts val="0"/>
              </a:spcBef>
              <a:spcAft>
                <a:spcPts val="0"/>
              </a:spcAft>
              <a:buNone/>
            </a:pPr>
            <a:r>
              <a:t/>
            </a:r>
            <a:endParaRPr b="1" sz="1800">
              <a:solidFill>
                <a:srgbClr val="FFFF00"/>
              </a:solidFill>
              <a:highlight>
                <a:schemeClr val="dk1"/>
              </a:highlight>
            </a:endParaRPr>
          </a:p>
          <a:p>
            <a:pPr indent="-342900" lvl="0" marL="457200" rtl="0" algn="l">
              <a:spcBef>
                <a:spcPts val="0"/>
              </a:spcBef>
              <a:spcAft>
                <a:spcPts val="0"/>
              </a:spcAft>
              <a:buClr>
                <a:srgbClr val="FFFF00"/>
              </a:buClr>
              <a:buSzPts val="1800"/>
              <a:buChar char="●"/>
            </a:pPr>
            <a:r>
              <a:rPr b="1" lang="en-GB" sz="1800">
                <a:solidFill>
                  <a:srgbClr val="FFFF00"/>
                </a:solidFill>
                <a:highlight>
                  <a:schemeClr val="dk1"/>
                </a:highlight>
              </a:rPr>
              <a:t>Conclusion</a:t>
            </a:r>
            <a:endParaRPr b="1" sz="1800">
              <a:solidFill>
                <a:srgbClr val="FFFF00"/>
              </a:solidFill>
              <a:highlight>
                <a:schemeClr val="dk1"/>
              </a:highlight>
            </a:endParaRPr>
          </a:p>
        </p:txBody>
      </p:sp>
      <p:sp>
        <p:nvSpPr>
          <p:cNvPr id="116" name="Google Shape;116;p17"/>
          <p:cNvSpPr txBox="1"/>
          <p:nvPr/>
        </p:nvSpPr>
        <p:spPr>
          <a:xfrm>
            <a:off x="1976300" y="2629375"/>
            <a:ext cx="6146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1000"/>
                                        <p:tgtEl>
                                          <p:spTgt spid="112"/>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1000"/>
                                        <p:tgtEl>
                                          <p:spTgt spid="11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0" name="Shape 120"/>
        <p:cNvGrpSpPr/>
        <p:nvPr/>
      </p:nvGrpSpPr>
      <p:grpSpPr>
        <a:xfrm>
          <a:off x="0" y="0"/>
          <a:ext cx="0" cy="0"/>
          <a:chOff x="0" y="0"/>
          <a:chExt cx="0" cy="0"/>
        </a:xfrm>
      </p:grpSpPr>
      <p:sp>
        <p:nvSpPr>
          <p:cNvPr id="121" name="Google Shape;121;p18"/>
          <p:cNvSpPr txBox="1"/>
          <p:nvPr>
            <p:ph type="title"/>
          </p:nvPr>
        </p:nvSpPr>
        <p:spPr>
          <a:xfrm>
            <a:off x="1294300" y="1100600"/>
            <a:ext cx="7038900" cy="48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TOCIN</a:t>
            </a:r>
            <a:endParaRPr/>
          </a:p>
        </p:txBody>
      </p:sp>
      <p:sp>
        <p:nvSpPr>
          <p:cNvPr id="122" name="Google Shape;122;p18"/>
          <p:cNvSpPr txBox="1"/>
          <p:nvPr/>
        </p:nvSpPr>
        <p:spPr>
          <a:xfrm>
            <a:off x="738450" y="399100"/>
            <a:ext cx="6146700" cy="430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u="sng">
                <a:solidFill>
                  <a:schemeClr val="lt1"/>
                </a:solidFill>
              </a:rPr>
              <a:t>WHAT IS CHATBOT?</a:t>
            </a:r>
            <a:endParaRPr b="1" sz="2000" u="sng">
              <a:solidFill>
                <a:schemeClr val="lt1"/>
              </a:solidFill>
            </a:endParaRPr>
          </a:p>
          <a:p>
            <a:pPr indent="0" lvl="0" marL="0" rtl="0" algn="l">
              <a:spcBef>
                <a:spcPts val="0"/>
              </a:spcBef>
              <a:spcAft>
                <a:spcPts val="0"/>
              </a:spcAft>
              <a:buNone/>
            </a:pPr>
            <a:r>
              <a:t/>
            </a:r>
            <a:endParaRPr b="1" sz="2000" u="sng">
              <a:solidFill>
                <a:schemeClr val="lt1"/>
              </a:solidFill>
            </a:endParaRPr>
          </a:p>
          <a:p>
            <a:pPr indent="-304800" lvl="0" marL="457200" rtl="0" algn="l">
              <a:spcBef>
                <a:spcPts val="0"/>
              </a:spcBef>
              <a:spcAft>
                <a:spcPts val="0"/>
              </a:spcAft>
              <a:buClr>
                <a:schemeClr val="lt1"/>
              </a:buClr>
              <a:buSzPts val="1200"/>
              <a:buChar char="●"/>
            </a:pPr>
            <a:r>
              <a:rPr lang="en-GB" sz="1200">
                <a:solidFill>
                  <a:schemeClr val="lt1"/>
                </a:solidFill>
              </a:rPr>
              <a:t>A chatbot is a computer program designed to simulate conversation with human users, especially over the Internet. It uses natural language processing (NLP) to understand and interpret user inputs, and it generates responses in a way that simulates a conversation. Chatbots can be used for a variety of purposes, such as providing customer support, answering frequently asked questions, assisting with tasks, or even engaging in casual conversation.</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304800" lvl="0" marL="457200" rtl="0" algn="l">
              <a:spcBef>
                <a:spcPts val="0"/>
              </a:spcBef>
              <a:spcAft>
                <a:spcPts val="0"/>
              </a:spcAft>
              <a:buClr>
                <a:schemeClr val="lt1"/>
              </a:buClr>
              <a:buSzPts val="1200"/>
              <a:buChar char="●"/>
            </a:pPr>
            <a:r>
              <a:rPr lang="en-GB" sz="1200">
                <a:solidFill>
                  <a:schemeClr val="lt1"/>
                </a:solidFill>
              </a:rPr>
              <a:t>There are different types of chatbots, ranging from rule-based systems that follow pre-defined scripts to more advanced models that use machine learning and artificial intelligence techniques to understand and respond to user inputs. Some chatbots are designed for specific domains and have a narrow focus, while others are more general-purpose and can handle a wide range of topics.</a:t>
            </a:r>
            <a:endParaRPr sz="1200">
              <a:solidFill>
                <a:schemeClr val="lt1"/>
              </a:solidFill>
            </a:endParaRPr>
          </a:p>
          <a:p>
            <a:pPr indent="0" lvl="0" marL="45720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304800" lvl="0" marL="457200" rtl="0" algn="l">
              <a:spcBef>
                <a:spcPts val="0"/>
              </a:spcBef>
              <a:spcAft>
                <a:spcPts val="0"/>
              </a:spcAft>
              <a:buClr>
                <a:schemeClr val="lt1"/>
              </a:buClr>
              <a:buSzPts val="1200"/>
              <a:buChar char="●"/>
            </a:pPr>
            <a:r>
              <a:rPr lang="en-GB" sz="1200">
                <a:solidFill>
                  <a:schemeClr val="lt1"/>
                </a:solidFill>
              </a:rPr>
              <a:t>Chatbots can be implemented on various platforms, including websites, messaging apps, and social media platforms. They play a significant role in automating and improving user interactions, providing a more efficient and convenient way for people to access information and services.</a:t>
            </a:r>
            <a:endParaRPr sz="12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6" name="Shape 126"/>
        <p:cNvGrpSpPr/>
        <p:nvPr/>
      </p:nvGrpSpPr>
      <p:grpSpPr>
        <a:xfrm>
          <a:off x="0" y="0"/>
          <a:ext cx="0" cy="0"/>
          <a:chOff x="0" y="0"/>
          <a:chExt cx="0" cy="0"/>
        </a:xfrm>
      </p:grpSpPr>
      <p:sp>
        <p:nvSpPr>
          <p:cNvPr id="127" name="Google Shape;127;p19"/>
          <p:cNvSpPr txBox="1"/>
          <p:nvPr>
            <p:ph idx="4294967295" type="body"/>
          </p:nvPr>
        </p:nvSpPr>
        <p:spPr>
          <a:xfrm>
            <a:off x="4018025" y="1567550"/>
            <a:ext cx="4318500" cy="176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latin typeface="Arial"/>
              <a:ea typeface="Arial"/>
              <a:cs typeface="Arial"/>
              <a:sym typeface="Arial"/>
            </a:endParaRPr>
          </a:p>
          <a:p>
            <a:pPr indent="0" lvl="0" marL="0" rtl="0" algn="l">
              <a:spcBef>
                <a:spcPts val="1200"/>
              </a:spcBef>
              <a:spcAft>
                <a:spcPts val="1200"/>
              </a:spcAft>
              <a:buNone/>
            </a:pPr>
            <a:r>
              <a:t/>
            </a:r>
            <a:endParaRPr/>
          </a:p>
        </p:txBody>
      </p:sp>
      <p:sp>
        <p:nvSpPr>
          <p:cNvPr id="128" name="Google Shape;128;p19"/>
          <p:cNvSpPr txBox="1"/>
          <p:nvPr/>
        </p:nvSpPr>
        <p:spPr>
          <a:xfrm>
            <a:off x="55500" y="271050"/>
            <a:ext cx="4972800" cy="494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sz="1100">
                <a:solidFill>
                  <a:schemeClr val="lt1"/>
                </a:solidFill>
                <a:latin typeface="Comic Sans MS"/>
                <a:ea typeface="Comic Sans MS"/>
                <a:cs typeface="Comic Sans MS"/>
                <a:sym typeface="Comic Sans MS"/>
              </a:rPr>
              <a:t>Presentation tittle</a:t>
            </a:r>
            <a:endParaRPr b="1" i="1" sz="1100">
              <a:solidFill>
                <a:schemeClr val="lt1"/>
              </a:solidFill>
              <a:latin typeface="Comic Sans MS"/>
              <a:ea typeface="Comic Sans MS"/>
              <a:cs typeface="Comic Sans MS"/>
              <a:sym typeface="Comic Sans MS"/>
            </a:endParaRPr>
          </a:p>
          <a:p>
            <a:pPr indent="0" lvl="0" marL="0" rtl="0" algn="l">
              <a:spcBef>
                <a:spcPts val="0"/>
              </a:spcBef>
              <a:spcAft>
                <a:spcPts val="0"/>
              </a:spcAft>
              <a:buNone/>
            </a:pPr>
            <a:r>
              <a:t/>
            </a:r>
            <a:endParaRPr b="1" i="1" sz="1800" u="sng">
              <a:solidFill>
                <a:schemeClr val="lt1"/>
              </a:solidFill>
              <a:latin typeface="Comic Sans MS"/>
              <a:ea typeface="Comic Sans MS"/>
              <a:cs typeface="Comic Sans MS"/>
              <a:sym typeface="Comic Sans MS"/>
            </a:endParaRPr>
          </a:p>
          <a:p>
            <a:pPr indent="0" lvl="0" marL="0" rtl="0" algn="l">
              <a:spcBef>
                <a:spcPts val="0"/>
              </a:spcBef>
              <a:spcAft>
                <a:spcPts val="0"/>
              </a:spcAft>
              <a:buNone/>
            </a:pPr>
            <a:r>
              <a:rPr b="1" i="1" lang="en-GB" sz="1800" u="sng">
                <a:solidFill>
                  <a:schemeClr val="lt1"/>
                </a:solidFill>
                <a:latin typeface="Comic Sans MS"/>
                <a:ea typeface="Comic Sans MS"/>
                <a:cs typeface="Comic Sans MS"/>
                <a:sym typeface="Comic Sans MS"/>
              </a:rPr>
              <a:t>INTRODUCTION</a:t>
            </a:r>
            <a:r>
              <a:rPr b="1" i="1" lang="en-GB" sz="1800" u="sng">
                <a:solidFill>
                  <a:schemeClr val="lt1"/>
                </a:solidFill>
                <a:latin typeface="Comic Sans MS"/>
                <a:ea typeface="Comic Sans MS"/>
                <a:cs typeface="Comic Sans MS"/>
                <a:sym typeface="Comic Sans MS"/>
              </a:rPr>
              <a:t> TO JAVA SWING</a:t>
            </a:r>
            <a:endParaRPr b="1" i="1" sz="1800" u="sng">
              <a:solidFill>
                <a:schemeClr val="lt1"/>
              </a:solidFill>
              <a:latin typeface="Comic Sans MS"/>
              <a:ea typeface="Comic Sans MS"/>
              <a:cs typeface="Comic Sans MS"/>
              <a:sym typeface="Comic Sans MS"/>
            </a:endParaRPr>
          </a:p>
          <a:p>
            <a:pPr indent="0" lvl="0" marL="0" rtl="0" algn="l">
              <a:spcBef>
                <a:spcPts val="0"/>
              </a:spcBef>
              <a:spcAft>
                <a:spcPts val="0"/>
              </a:spcAft>
              <a:buNone/>
            </a:pPr>
            <a:r>
              <a:t/>
            </a:r>
            <a:endParaRPr b="1" i="1" sz="1800">
              <a:solidFill>
                <a:schemeClr val="lt1"/>
              </a:solidFill>
              <a:latin typeface="Comic Sans MS"/>
              <a:ea typeface="Comic Sans MS"/>
              <a:cs typeface="Comic Sans MS"/>
              <a:sym typeface="Comic Sans MS"/>
            </a:endParaRPr>
          </a:p>
          <a:p>
            <a:pPr indent="-298450" lvl="0" marL="457200" rtl="0" algn="l">
              <a:spcBef>
                <a:spcPts val="0"/>
              </a:spcBef>
              <a:spcAft>
                <a:spcPts val="0"/>
              </a:spcAft>
              <a:buClr>
                <a:schemeClr val="lt1"/>
              </a:buClr>
              <a:buSzPts val="1100"/>
              <a:buFont typeface="Comic Sans MS"/>
              <a:buChar char="●"/>
            </a:pPr>
            <a:r>
              <a:rPr i="1" lang="en-GB" sz="1100">
                <a:solidFill>
                  <a:schemeClr val="lt1"/>
                </a:solidFill>
                <a:latin typeface="Comic Sans MS"/>
                <a:ea typeface="Comic Sans MS"/>
                <a:cs typeface="Comic Sans MS"/>
                <a:sym typeface="Comic Sans MS"/>
              </a:rPr>
              <a:t>Java Swing is a graphical user interface (GUI) toolkit for Java that provides a comprehensive set of components for building desktop applications. Part of the Java Foundation Classes (JFC), Swing is designed to be platform-independent, allowing developers to create applications that can run on any system with a Java Virtual Machine (JVM). It offers a rich set of GUI components, features, and tools for creating interactive and visually appealing user interfaces.</a:t>
            </a:r>
            <a:endParaRPr i="1" sz="1100">
              <a:solidFill>
                <a:schemeClr val="lt1"/>
              </a:solidFill>
              <a:latin typeface="Comic Sans MS"/>
              <a:ea typeface="Comic Sans MS"/>
              <a:cs typeface="Comic Sans MS"/>
              <a:sym typeface="Comic Sans MS"/>
            </a:endParaRPr>
          </a:p>
          <a:p>
            <a:pPr indent="0" lvl="0" marL="457200" rtl="0" algn="l">
              <a:spcBef>
                <a:spcPts val="0"/>
              </a:spcBef>
              <a:spcAft>
                <a:spcPts val="0"/>
              </a:spcAft>
              <a:buNone/>
            </a:pPr>
            <a:r>
              <a:t/>
            </a:r>
            <a:endParaRPr i="1" sz="1100">
              <a:solidFill>
                <a:schemeClr val="lt1"/>
              </a:solidFill>
              <a:latin typeface="Comic Sans MS"/>
              <a:ea typeface="Comic Sans MS"/>
              <a:cs typeface="Comic Sans MS"/>
              <a:sym typeface="Comic Sans MS"/>
            </a:endParaRPr>
          </a:p>
          <a:p>
            <a:pPr indent="-298450" lvl="0" marL="457200" rtl="0" algn="l">
              <a:spcBef>
                <a:spcPts val="0"/>
              </a:spcBef>
              <a:spcAft>
                <a:spcPts val="0"/>
              </a:spcAft>
              <a:buClr>
                <a:schemeClr val="lt1"/>
              </a:buClr>
              <a:buSzPts val="1100"/>
              <a:buFont typeface="Comic Sans MS"/>
              <a:buChar char="●"/>
            </a:pPr>
            <a:r>
              <a:rPr i="1" lang="en-GB" sz="1100">
                <a:solidFill>
                  <a:schemeClr val="lt1"/>
                </a:solidFill>
                <a:latin typeface="Comic Sans MS"/>
                <a:ea typeface="Comic Sans MS"/>
                <a:cs typeface="Comic Sans MS"/>
                <a:sym typeface="Comic Sans MS"/>
              </a:rPr>
              <a:t>If you are building a chatbot in Java, you might use Swing to create the graphical interface through which users interact with the chatbot. The Swing components, such as text fields, labels, and buttons, can be used to design a user-friendly interface for entering messages, displaying chat history, and interacting with the chatbot.</a:t>
            </a:r>
            <a:endParaRPr i="1" sz="1100">
              <a:solidFill>
                <a:schemeClr val="lt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rgbClr val="ECECF1"/>
              </a:solidFill>
              <a:highlight>
                <a:srgbClr val="34354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ECECF1"/>
              </a:solidFill>
              <a:highlight>
                <a:srgbClr val="343541"/>
              </a:highlight>
              <a:latin typeface="Roboto"/>
              <a:ea typeface="Roboto"/>
              <a:cs typeface="Roboto"/>
              <a:sym typeface="Roboto"/>
            </a:endParaRPr>
          </a:p>
          <a:p>
            <a:pPr indent="-298450" lvl="0" marL="457200" rtl="0" algn="l">
              <a:spcBef>
                <a:spcPts val="0"/>
              </a:spcBef>
              <a:spcAft>
                <a:spcPts val="0"/>
              </a:spcAft>
              <a:buClr>
                <a:srgbClr val="ECECF1"/>
              </a:buClr>
              <a:buSzPts val="1100"/>
              <a:buFont typeface="Comic Sans MS"/>
              <a:buChar char="●"/>
            </a:pPr>
            <a:r>
              <a:rPr lang="en-GB" sz="1100">
                <a:solidFill>
                  <a:srgbClr val="ECECF1"/>
                </a:solidFill>
                <a:highlight>
                  <a:schemeClr val="dk1"/>
                </a:highlight>
                <a:latin typeface="Comic Sans MS"/>
                <a:ea typeface="Comic Sans MS"/>
                <a:cs typeface="Comic Sans MS"/>
                <a:sym typeface="Comic Sans MS"/>
              </a:rPr>
              <a:t> Swing can be used to create the graphical interface for a chatbot application, allowing users to interact with the chatbot through a visually appealing and user-friendly interface. The chatbot functionality, including the NLP and response generation, would be implemented using other Java libraries or frameworks.</a:t>
            </a:r>
            <a:endParaRPr sz="1100">
              <a:solidFill>
                <a:srgbClr val="ECECF1"/>
              </a:solidFill>
              <a:highlight>
                <a:schemeClr val="dk1"/>
              </a:highlight>
              <a:latin typeface="Comic Sans MS"/>
              <a:ea typeface="Comic Sans MS"/>
              <a:cs typeface="Comic Sans MS"/>
              <a:sym typeface="Comic Sans MS"/>
            </a:endParaRPr>
          </a:p>
        </p:txBody>
      </p:sp>
      <p:pic>
        <p:nvPicPr>
          <p:cNvPr id="129" name="Google Shape;129;p19"/>
          <p:cNvPicPr preferRelativeResize="0"/>
          <p:nvPr/>
        </p:nvPicPr>
        <p:blipFill>
          <a:blip r:embed="rId3">
            <a:alphaModFix/>
          </a:blip>
          <a:stretch>
            <a:fillRect/>
          </a:stretch>
        </p:blipFill>
        <p:spPr>
          <a:xfrm>
            <a:off x="5860600" y="192075"/>
            <a:ext cx="2982500" cy="2467175"/>
          </a:xfrm>
          <a:prstGeom prst="rect">
            <a:avLst/>
          </a:prstGeom>
          <a:noFill/>
          <a:ln>
            <a:noFill/>
          </a:ln>
        </p:spPr>
      </p:pic>
      <p:pic>
        <p:nvPicPr>
          <p:cNvPr id="130" name="Google Shape;130;p19"/>
          <p:cNvPicPr preferRelativeResize="0"/>
          <p:nvPr/>
        </p:nvPicPr>
        <p:blipFill>
          <a:blip r:embed="rId4">
            <a:alphaModFix/>
          </a:blip>
          <a:stretch>
            <a:fillRect/>
          </a:stretch>
        </p:blipFill>
        <p:spPr>
          <a:xfrm>
            <a:off x="5380398" y="2879225"/>
            <a:ext cx="3612450" cy="2095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1000"/>
                                        <p:tgtEl>
                                          <p:spTgt spid="128"/>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1000"/>
                                        <p:tgtEl>
                                          <p:spTgt spid="129"/>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1000"/>
                                        <p:tgtEl>
                                          <p:spTgt spid="13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4" name="Shape 134"/>
        <p:cNvGrpSpPr/>
        <p:nvPr/>
      </p:nvGrpSpPr>
      <p:grpSpPr>
        <a:xfrm>
          <a:off x="0" y="0"/>
          <a:ext cx="0" cy="0"/>
          <a:chOff x="0" y="0"/>
          <a:chExt cx="0" cy="0"/>
        </a:xfrm>
      </p:grpSpPr>
      <p:sp>
        <p:nvSpPr>
          <p:cNvPr id="135" name="Google Shape;135;p20"/>
          <p:cNvSpPr txBox="1"/>
          <p:nvPr>
            <p:ph idx="4294967295" type="title"/>
          </p:nvPr>
        </p:nvSpPr>
        <p:spPr>
          <a:xfrm>
            <a:off x="311700" y="434350"/>
            <a:ext cx="8520600" cy="113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a:t>
            </a:r>
            <a:r>
              <a:rPr b="1" lang="en-GB" u="sng">
                <a:solidFill>
                  <a:schemeClr val="lt1"/>
                </a:solidFill>
              </a:rPr>
              <a:t>PROJECT</a:t>
            </a:r>
            <a:r>
              <a:rPr b="1" lang="en-GB" u="sng">
                <a:solidFill>
                  <a:schemeClr val="lt1"/>
                </a:solidFill>
              </a:rPr>
              <a:t> </a:t>
            </a:r>
            <a:r>
              <a:rPr b="1" lang="en-GB" u="sng">
                <a:solidFill>
                  <a:schemeClr val="lt1"/>
                </a:solidFill>
              </a:rPr>
              <a:t>OVERVIEW</a:t>
            </a:r>
            <a:endParaRPr/>
          </a:p>
        </p:txBody>
      </p:sp>
      <p:sp>
        <p:nvSpPr>
          <p:cNvPr id="136" name="Google Shape;136;p20"/>
          <p:cNvSpPr txBox="1"/>
          <p:nvPr/>
        </p:nvSpPr>
        <p:spPr>
          <a:xfrm>
            <a:off x="1297500" y="17436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rgbClr val="FFFFFF"/>
              </a:solidFill>
            </a:endParaRPr>
          </a:p>
        </p:txBody>
      </p:sp>
      <p:sp>
        <p:nvSpPr>
          <p:cNvPr id="137" name="Google Shape;137;p20"/>
          <p:cNvSpPr txBox="1"/>
          <p:nvPr/>
        </p:nvSpPr>
        <p:spPr>
          <a:xfrm>
            <a:off x="1297500" y="2658481"/>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138" name="Google Shape;138;p20"/>
          <p:cNvSpPr txBox="1"/>
          <p:nvPr/>
        </p:nvSpPr>
        <p:spPr>
          <a:xfrm>
            <a:off x="1297500" y="35733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rgbClr val="FFFFFF"/>
              </a:solidFill>
            </a:endParaRPr>
          </a:p>
        </p:txBody>
      </p:sp>
      <p:sp>
        <p:nvSpPr>
          <p:cNvPr id="139" name="Google Shape;139;p20"/>
          <p:cNvSpPr txBox="1"/>
          <p:nvPr/>
        </p:nvSpPr>
        <p:spPr>
          <a:xfrm>
            <a:off x="418325" y="1316825"/>
            <a:ext cx="6146700" cy="3879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Char char="●"/>
            </a:pPr>
            <a:r>
              <a:rPr lang="en-GB">
                <a:solidFill>
                  <a:schemeClr val="lt1"/>
                </a:solidFill>
                <a:highlight>
                  <a:schemeClr val="dk1"/>
                </a:highlight>
                <a:latin typeface="Roboto"/>
                <a:ea typeface="Roboto"/>
                <a:cs typeface="Roboto"/>
                <a:sym typeface="Roboto"/>
              </a:rPr>
              <a:t>Swing (Java Swing) for building the graphical user interface. Swing provides a platform-independent and customizable framework for creating interactive and visually appealing interfaces.</a:t>
            </a:r>
            <a:endParaRPr>
              <a:solidFill>
                <a:schemeClr val="lt1"/>
              </a:solidFill>
              <a:highlight>
                <a:schemeClr val="dk1"/>
              </a:highlight>
              <a:latin typeface="Roboto"/>
              <a:ea typeface="Roboto"/>
              <a:cs typeface="Roboto"/>
              <a:sym typeface="Roboto"/>
            </a:endParaRPr>
          </a:p>
          <a:p>
            <a:pPr indent="0" lvl="0" marL="457200" rtl="0" algn="l">
              <a:spcBef>
                <a:spcPts val="0"/>
              </a:spcBef>
              <a:spcAft>
                <a:spcPts val="0"/>
              </a:spcAft>
              <a:buNone/>
            </a:pPr>
            <a:r>
              <a:t/>
            </a:r>
            <a:endParaRPr>
              <a:solidFill>
                <a:schemeClr val="lt1"/>
              </a:solidFill>
              <a:highlight>
                <a:schemeClr val="dk1"/>
              </a:highlight>
              <a:latin typeface="Roboto"/>
              <a:ea typeface="Roboto"/>
              <a:cs typeface="Roboto"/>
              <a:sym typeface="Roboto"/>
            </a:endParaRPr>
          </a:p>
          <a:p>
            <a:pPr indent="-317500" lvl="0" marL="457200" rtl="0" algn="l">
              <a:spcBef>
                <a:spcPts val="0"/>
              </a:spcBef>
              <a:spcAft>
                <a:spcPts val="0"/>
              </a:spcAft>
              <a:buClr>
                <a:schemeClr val="lt1"/>
              </a:buClr>
              <a:buSzPts val="1400"/>
              <a:buChar char="●"/>
            </a:pPr>
            <a:r>
              <a:rPr lang="en-GB">
                <a:solidFill>
                  <a:schemeClr val="lt1"/>
                </a:solidFill>
              </a:rPr>
              <a:t>The primary goal is to create a chatbot that can automate customer support interactions, providing quick and accurate responses to user queries</a:t>
            </a:r>
            <a:endParaRPr>
              <a:solidFill>
                <a:schemeClr val="lt1"/>
              </a:solidFill>
            </a:endParaRPr>
          </a:p>
          <a:p>
            <a:pPr indent="0" lvl="0" marL="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The chatbot  for java is designed to handle general queries related to a java language </a:t>
            </a:r>
            <a:endParaRPr>
              <a:solidFill>
                <a:schemeClr val="lt1"/>
              </a:solidFill>
            </a:endParaRPr>
          </a:p>
          <a:p>
            <a:pPr indent="0" lvl="0" marL="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Targeted towards end-users who seek quick information, assistance, or support within the specified domain. The chatbot aims to provide a user-friendly interface accessible to individuals with varying technical expertise.</a:t>
            </a:r>
            <a:endParaRPr>
              <a:solidFill>
                <a:schemeClr val="lt1"/>
              </a:solidFill>
            </a:endParaRPr>
          </a:p>
          <a:p>
            <a:pPr indent="0" lvl="0" marL="457200" rtl="0" algn="l">
              <a:spcBef>
                <a:spcPts val="0"/>
              </a:spcBef>
              <a:spcAft>
                <a:spcPts val="0"/>
              </a:spcAft>
              <a:buNone/>
            </a:pPr>
            <a:r>
              <a:t/>
            </a:r>
            <a:endParaRPr>
              <a:solidFill>
                <a:schemeClr val="lt1"/>
              </a:solidFill>
            </a:endParaRPr>
          </a:p>
          <a:p>
            <a:pPr indent="0" lvl="0" marL="457200" rtl="0" algn="l">
              <a:spcBef>
                <a:spcPts val="0"/>
              </a:spcBef>
              <a:spcAft>
                <a:spcPts val="0"/>
              </a:spcAft>
              <a:buNone/>
            </a:pPr>
            <a:r>
              <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3" name="Shape 143"/>
        <p:cNvGrpSpPr/>
        <p:nvPr/>
      </p:nvGrpSpPr>
      <p:grpSpPr>
        <a:xfrm>
          <a:off x="0" y="0"/>
          <a:ext cx="0" cy="0"/>
          <a:chOff x="0" y="0"/>
          <a:chExt cx="0" cy="0"/>
        </a:xfrm>
      </p:grpSpPr>
      <p:sp>
        <p:nvSpPr>
          <p:cNvPr id="144" name="Google Shape;144;p21"/>
          <p:cNvSpPr txBox="1"/>
          <p:nvPr/>
        </p:nvSpPr>
        <p:spPr>
          <a:xfrm>
            <a:off x="2032850" y="350350"/>
            <a:ext cx="5111100" cy="7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200">
                <a:solidFill>
                  <a:schemeClr val="lt1"/>
                </a:solidFill>
                <a:latin typeface="Proxima Nova"/>
                <a:ea typeface="Proxima Nova"/>
                <a:cs typeface="Proxima Nova"/>
                <a:sym typeface="Proxima Nova"/>
              </a:rPr>
              <a:t>   </a:t>
            </a:r>
            <a:r>
              <a:rPr lang="en-GB" sz="2700" u="sng">
                <a:solidFill>
                  <a:schemeClr val="lt1"/>
                </a:solidFill>
                <a:latin typeface="Proxima Nova"/>
                <a:ea typeface="Proxima Nova"/>
                <a:cs typeface="Proxima Nova"/>
                <a:sym typeface="Proxima Nova"/>
              </a:rPr>
              <a:t>  DESIGN OF OUR PROJECT</a:t>
            </a:r>
            <a:endParaRPr sz="2700" u="sng">
              <a:solidFill>
                <a:schemeClr val="lt1"/>
              </a:solidFill>
              <a:latin typeface="Proxima Nova"/>
              <a:ea typeface="Proxima Nova"/>
              <a:cs typeface="Proxima Nova"/>
              <a:sym typeface="Proxima Nova"/>
            </a:endParaRPr>
          </a:p>
        </p:txBody>
      </p:sp>
      <p:pic>
        <p:nvPicPr>
          <p:cNvPr id="145" name="Google Shape;145;p21"/>
          <p:cNvPicPr preferRelativeResize="0"/>
          <p:nvPr/>
        </p:nvPicPr>
        <p:blipFill>
          <a:blip r:embed="rId3">
            <a:alphaModFix/>
          </a:blip>
          <a:stretch>
            <a:fillRect/>
          </a:stretch>
        </p:blipFill>
        <p:spPr>
          <a:xfrm>
            <a:off x="749175" y="1128300"/>
            <a:ext cx="7838474" cy="32646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1000"/>
                                        <p:tgtEl>
                                          <p:spTgt spid="144"/>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9" name="Shape 149"/>
        <p:cNvGrpSpPr/>
        <p:nvPr/>
      </p:nvGrpSpPr>
      <p:grpSpPr>
        <a:xfrm>
          <a:off x="0" y="0"/>
          <a:ext cx="0" cy="0"/>
          <a:chOff x="0" y="0"/>
          <a:chExt cx="0" cy="0"/>
        </a:xfrm>
      </p:grpSpPr>
      <p:sp>
        <p:nvSpPr>
          <p:cNvPr id="150" name="Google Shape;150;p22"/>
          <p:cNvSpPr txBox="1"/>
          <p:nvPr>
            <p:ph idx="4294967295" type="body"/>
          </p:nvPr>
        </p:nvSpPr>
        <p:spPr>
          <a:xfrm>
            <a:off x="562575" y="1127400"/>
            <a:ext cx="6667800" cy="3179400"/>
          </a:xfrm>
          <a:prstGeom prst="rect">
            <a:avLst/>
          </a:prstGeom>
        </p:spPr>
        <p:txBody>
          <a:bodyPr anchorCtr="0" anchor="t" bIns="91425" lIns="91425" spcFirstLastPara="1" rIns="91425" wrap="square" tIns="91425">
            <a:noAutofit/>
          </a:bodyPr>
          <a:lstStyle/>
          <a:p>
            <a:pPr indent="-310515" lvl="0" marL="457200" rtl="0" algn="l">
              <a:lnSpc>
                <a:spcPct val="95000"/>
              </a:lnSpc>
              <a:spcBef>
                <a:spcPts val="0"/>
              </a:spcBef>
              <a:spcAft>
                <a:spcPts val="0"/>
              </a:spcAft>
              <a:buClr>
                <a:schemeClr val="lt1"/>
              </a:buClr>
              <a:buSzPts val="1290"/>
              <a:buChar char="●"/>
            </a:pPr>
            <a:r>
              <a:rPr lang="en-GB" sz="1290">
                <a:solidFill>
                  <a:schemeClr val="lt1"/>
                </a:solidFill>
              </a:rPr>
              <a:t>For today’s consumer, bot-based support is a logical use case</a:t>
            </a:r>
            <a:endParaRPr sz="1290">
              <a:solidFill>
                <a:schemeClr val="lt1"/>
              </a:solidFill>
            </a:endParaRPr>
          </a:p>
          <a:p>
            <a:pPr indent="0" lvl="0" marL="0" rtl="0" algn="l">
              <a:lnSpc>
                <a:spcPct val="95000"/>
              </a:lnSpc>
              <a:spcBef>
                <a:spcPts val="1200"/>
              </a:spcBef>
              <a:spcAft>
                <a:spcPts val="0"/>
              </a:spcAft>
              <a:buSzPts val="605"/>
              <a:buNone/>
            </a:pPr>
            <a:r>
              <a:t/>
            </a:r>
            <a:endParaRPr sz="1290">
              <a:solidFill>
                <a:schemeClr val="lt1"/>
              </a:solidFill>
            </a:endParaRPr>
          </a:p>
          <a:p>
            <a:pPr indent="-310515" lvl="0" marL="457200" rtl="0" algn="l">
              <a:lnSpc>
                <a:spcPct val="95000"/>
              </a:lnSpc>
              <a:spcBef>
                <a:spcPts val="1200"/>
              </a:spcBef>
              <a:spcAft>
                <a:spcPts val="0"/>
              </a:spcAft>
              <a:buClr>
                <a:schemeClr val="lt1"/>
              </a:buClr>
              <a:buSzPts val="1290"/>
              <a:buChar char="●"/>
            </a:pPr>
            <a:r>
              <a:rPr lang="en-GB" sz="1290">
                <a:solidFill>
                  <a:schemeClr val="lt1"/>
                </a:solidFill>
              </a:rPr>
              <a:t>Customers have migrated toward self-service, preferring not to deal with human agents as the earlier chart demonstrates</a:t>
            </a:r>
            <a:endParaRPr sz="1290">
              <a:solidFill>
                <a:schemeClr val="lt1"/>
              </a:solidFill>
            </a:endParaRPr>
          </a:p>
          <a:p>
            <a:pPr indent="0" lvl="0" marL="0" rtl="0" algn="l">
              <a:lnSpc>
                <a:spcPct val="95000"/>
              </a:lnSpc>
              <a:spcBef>
                <a:spcPts val="1200"/>
              </a:spcBef>
              <a:spcAft>
                <a:spcPts val="0"/>
              </a:spcAft>
              <a:buSzPts val="605"/>
              <a:buNone/>
            </a:pPr>
            <a:r>
              <a:t/>
            </a:r>
            <a:endParaRPr sz="1290">
              <a:solidFill>
                <a:schemeClr val="lt1"/>
              </a:solidFill>
            </a:endParaRPr>
          </a:p>
          <a:p>
            <a:pPr indent="-310515" lvl="0" marL="457200" rtl="0" algn="l">
              <a:lnSpc>
                <a:spcPct val="95000"/>
              </a:lnSpc>
              <a:spcBef>
                <a:spcPts val="1200"/>
              </a:spcBef>
              <a:spcAft>
                <a:spcPts val="0"/>
              </a:spcAft>
              <a:buClr>
                <a:schemeClr val="lt1"/>
              </a:buClr>
              <a:buSzPts val="1290"/>
              <a:buChar char="●"/>
            </a:pPr>
            <a:r>
              <a:rPr lang="en-GB" sz="1290">
                <a:solidFill>
                  <a:schemeClr val="lt1"/>
                </a:solidFill>
              </a:rPr>
              <a:t>In fact, 90% of consumers say they now expect brands and organizations to have a self-service option</a:t>
            </a:r>
            <a:endParaRPr sz="1290">
              <a:solidFill>
                <a:schemeClr val="lt1"/>
              </a:solidFill>
            </a:endParaRPr>
          </a:p>
          <a:p>
            <a:pPr indent="0" lvl="0" marL="0" rtl="0" algn="l">
              <a:lnSpc>
                <a:spcPct val="95000"/>
              </a:lnSpc>
              <a:spcBef>
                <a:spcPts val="1200"/>
              </a:spcBef>
              <a:spcAft>
                <a:spcPts val="0"/>
              </a:spcAft>
              <a:buSzPts val="605"/>
              <a:buNone/>
            </a:pPr>
            <a:r>
              <a:t/>
            </a:r>
            <a:endParaRPr sz="1290">
              <a:solidFill>
                <a:schemeClr val="lt1"/>
              </a:solidFill>
            </a:endParaRPr>
          </a:p>
          <a:p>
            <a:pPr indent="-310515" lvl="0" marL="457200" rtl="0" algn="l">
              <a:lnSpc>
                <a:spcPct val="95000"/>
              </a:lnSpc>
              <a:spcBef>
                <a:spcPts val="1200"/>
              </a:spcBef>
              <a:spcAft>
                <a:spcPts val="0"/>
              </a:spcAft>
              <a:buClr>
                <a:schemeClr val="lt1"/>
              </a:buClr>
              <a:buSzPts val="1290"/>
              <a:buChar char="●"/>
            </a:pPr>
            <a:r>
              <a:rPr lang="en-GB" sz="1290">
                <a:solidFill>
                  <a:schemeClr val="lt1"/>
                </a:solidFill>
              </a:rPr>
              <a:t>Customers either want to solve their issue quickly on their own, or receive an immediate response</a:t>
            </a:r>
            <a:endParaRPr sz="1290">
              <a:solidFill>
                <a:schemeClr val="lt1"/>
              </a:solidFill>
            </a:endParaRPr>
          </a:p>
          <a:p>
            <a:pPr indent="0" lvl="0" marL="0" rtl="0" algn="l">
              <a:lnSpc>
                <a:spcPct val="95000"/>
              </a:lnSpc>
              <a:spcBef>
                <a:spcPts val="1200"/>
              </a:spcBef>
              <a:spcAft>
                <a:spcPts val="0"/>
              </a:spcAft>
              <a:buSzPts val="605"/>
              <a:buNone/>
            </a:pPr>
            <a:r>
              <a:t/>
            </a:r>
            <a:endParaRPr sz="1290">
              <a:solidFill>
                <a:schemeClr val="lt1"/>
              </a:solidFill>
            </a:endParaRPr>
          </a:p>
          <a:p>
            <a:pPr indent="-310515" lvl="0" marL="457200" rtl="0" algn="l">
              <a:lnSpc>
                <a:spcPct val="95000"/>
              </a:lnSpc>
              <a:spcBef>
                <a:spcPts val="1200"/>
              </a:spcBef>
              <a:spcAft>
                <a:spcPts val="0"/>
              </a:spcAft>
              <a:buClr>
                <a:schemeClr val="lt1"/>
              </a:buClr>
              <a:buSzPts val="1290"/>
              <a:buChar char="●"/>
            </a:pPr>
            <a:r>
              <a:rPr lang="en-GB" sz="1290">
                <a:solidFill>
                  <a:schemeClr val="lt1"/>
                </a:solidFill>
              </a:rPr>
              <a:t>But these bots don’t have to be customer facing to create significant value for businesses</a:t>
            </a:r>
            <a:endParaRPr sz="1290">
              <a:solidFill>
                <a:schemeClr val="lt1"/>
              </a:solidFill>
            </a:endParaRPr>
          </a:p>
          <a:p>
            <a:pPr indent="0" lvl="0" marL="0" rtl="0" algn="l">
              <a:lnSpc>
                <a:spcPct val="95000"/>
              </a:lnSpc>
              <a:spcBef>
                <a:spcPts val="1200"/>
              </a:spcBef>
              <a:spcAft>
                <a:spcPts val="1200"/>
              </a:spcAft>
              <a:buSzPts val="605"/>
              <a:buNone/>
            </a:pPr>
            <a:r>
              <a:t/>
            </a:r>
            <a:endParaRPr sz="989"/>
          </a:p>
        </p:txBody>
      </p:sp>
      <p:sp>
        <p:nvSpPr>
          <p:cNvPr id="151" name="Google Shape;151;p22"/>
          <p:cNvSpPr txBox="1"/>
          <p:nvPr/>
        </p:nvSpPr>
        <p:spPr>
          <a:xfrm>
            <a:off x="1903700" y="378800"/>
            <a:ext cx="4951500" cy="6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300" u="sng">
                <a:solidFill>
                  <a:schemeClr val="lt1"/>
                </a:solidFill>
              </a:rPr>
              <a:t> </a:t>
            </a:r>
            <a:r>
              <a:rPr b="1" lang="en-GB" sz="2300" u="sng">
                <a:solidFill>
                  <a:schemeClr val="lt1"/>
                </a:solidFill>
              </a:rPr>
              <a:t>FEATURES OF THE CHATBOT</a:t>
            </a:r>
            <a:endParaRPr b="1" sz="2300" u="sng">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5" name="Shape 155"/>
        <p:cNvGrpSpPr/>
        <p:nvPr/>
      </p:nvGrpSpPr>
      <p:grpSpPr>
        <a:xfrm>
          <a:off x="0" y="0"/>
          <a:ext cx="0" cy="0"/>
          <a:chOff x="0" y="0"/>
          <a:chExt cx="0" cy="0"/>
        </a:xfrm>
      </p:grpSpPr>
      <p:sp>
        <p:nvSpPr>
          <p:cNvPr id="156" name="Google Shape;156;p23"/>
          <p:cNvSpPr txBox="1"/>
          <p:nvPr/>
        </p:nvSpPr>
        <p:spPr>
          <a:xfrm>
            <a:off x="1997500" y="105850"/>
            <a:ext cx="5517000" cy="9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u="sng">
                <a:solidFill>
                  <a:schemeClr val="lt1"/>
                </a:solidFill>
              </a:rPr>
              <a:t>OUR FUTURE ASPECT</a:t>
            </a:r>
            <a:endParaRPr b="1" sz="2400" u="sng">
              <a:solidFill>
                <a:schemeClr val="lt1"/>
              </a:solidFill>
            </a:endParaRPr>
          </a:p>
        </p:txBody>
      </p:sp>
      <p:sp>
        <p:nvSpPr>
          <p:cNvPr id="157" name="Google Shape;157;p23"/>
          <p:cNvSpPr txBox="1"/>
          <p:nvPr/>
        </p:nvSpPr>
        <p:spPr>
          <a:xfrm>
            <a:off x="-599725" y="1032600"/>
            <a:ext cx="8986500" cy="39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58" name="Google Shape;158;p23"/>
          <p:cNvSpPr txBox="1"/>
          <p:nvPr/>
        </p:nvSpPr>
        <p:spPr>
          <a:xfrm>
            <a:off x="60575" y="945250"/>
            <a:ext cx="4260300" cy="397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lt1"/>
                </a:solidFill>
              </a:rPr>
              <a:t>Extensive Answer Database:</a:t>
            </a:r>
            <a:endParaRPr b="1" sz="1200">
              <a:solidFill>
                <a:schemeClr val="lt1"/>
              </a:solidFill>
            </a:endParaRPr>
          </a:p>
          <a:p>
            <a:pPr indent="0" lvl="0" marL="0" rtl="0" algn="l">
              <a:spcBef>
                <a:spcPts val="0"/>
              </a:spcBef>
              <a:spcAft>
                <a:spcPts val="0"/>
              </a:spcAft>
              <a:buNone/>
            </a:pPr>
            <a:r>
              <a:t/>
            </a:r>
            <a:endParaRPr b="1" sz="1200">
              <a:solidFill>
                <a:schemeClr val="lt1"/>
              </a:solidFill>
            </a:endParaRPr>
          </a:p>
          <a:p>
            <a:pPr indent="-292100" lvl="0" marL="457200" rtl="0" algn="l">
              <a:spcBef>
                <a:spcPts val="0"/>
              </a:spcBef>
              <a:spcAft>
                <a:spcPts val="0"/>
              </a:spcAft>
              <a:buClr>
                <a:schemeClr val="lt1"/>
              </a:buClr>
              <a:buSzPts val="1000"/>
              <a:buChar char="●"/>
            </a:pPr>
            <a:r>
              <a:rPr lang="en-GB" sz="1000">
                <a:solidFill>
                  <a:schemeClr val="lt1"/>
                </a:solidFill>
              </a:rPr>
              <a:t> Expand the chatbot's answer database to cover a broader range of Java-related topics, providing users with comprehensive and in-depth responses.</a:t>
            </a:r>
            <a:endParaRPr sz="1000">
              <a:solidFill>
                <a:schemeClr val="lt1"/>
              </a:solidFill>
            </a:endParaRPr>
          </a:p>
          <a:p>
            <a:pPr indent="0" lvl="0" marL="45720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rPr b="1" lang="en-GB" sz="1200">
                <a:solidFill>
                  <a:schemeClr val="lt1"/>
                </a:solidFill>
              </a:rPr>
              <a:t>Coding Challenges and Exercises:</a:t>
            </a:r>
            <a:endParaRPr b="1" sz="1200">
              <a:solidFill>
                <a:schemeClr val="lt1"/>
              </a:solidFill>
            </a:endParaRPr>
          </a:p>
          <a:p>
            <a:pPr indent="0" lvl="0" marL="0" rtl="0" algn="l">
              <a:spcBef>
                <a:spcPts val="0"/>
              </a:spcBef>
              <a:spcAft>
                <a:spcPts val="0"/>
              </a:spcAft>
              <a:buNone/>
            </a:pPr>
            <a:r>
              <a:t/>
            </a:r>
            <a:endParaRPr b="1" sz="1200">
              <a:solidFill>
                <a:schemeClr val="lt1"/>
              </a:solidFill>
            </a:endParaRPr>
          </a:p>
          <a:p>
            <a:pPr indent="-292100" lvl="0" marL="457200" rtl="0" algn="l">
              <a:spcBef>
                <a:spcPts val="0"/>
              </a:spcBef>
              <a:spcAft>
                <a:spcPts val="0"/>
              </a:spcAft>
              <a:buClr>
                <a:schemeClr val="lt1"/>
              </a:buClr>
              <a:buSzPts val="1000"/>
              <a:buChar char="●"/>
            </a:pPr>
            <a:r>
              <a:rPr lang="en-GB" sz="1000">
                <a:solidFill>
                  <a:schemeClr val="lt1"/>
                </a:solidFill>
              </a:rPr>
              <a:t> Introduce a dedicated section for coding challenges and exercises to help users practice and enhance their Java programming skills within the chatbot platform.</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rPr b="1" lang="en-GB" sz="1200">
                <a:solidFill>
                  <a:schemeClr val="lt1"/>
                </a:solidFill>
              </a:rPr>
              <a:t>Java Question Papers:</a:t>
            </a:r>
            <a:endParaRPr b="1" sz="1200">
              <a:solidFill>
                <a:schemeClr val="lt1"/>
              </a:solidFill>
            </a:endParaRPr>
          </a:p>
          <a:p>
            <a:pPr indent="0" lvl="0" marL="0" rtl="0" algn="l">
              <a:spcBef>
                <a:spcPts val="0"/>
              </a:spcBef>
              <a:spcAft>
                <a:spcPts val="0"/>
              </a:spcAft>
              <a:buNone/>
            </a:pPr>
            <a:r>
              <a:t/>
            </a:r>
            <a:endParaRPr b="1" sz="1200">
              <a:solidFill>
                <a:schemeClr val="lt1"/>
              </a:solidFill>
            </a:endParaRPr>
          </a:p>
          <a:p>
            <a:pPr indent="-292100" lvl="0" marL="457200" rtl="0" algn="l">
              <a:spcBef>
                <a:spcPts val="0"/>
              </a:spcBef>
              <a:spcAft>
                <a:spcPts val="0"/>
              </a:spcAft>
              <a:buClr>
                <a:schemeClr val="lt1"/>
              </a:buClr>
              <a:buSzPts val="1000"/>
              <a:buChar char="●"/>
            </a:pPr>
            <a:r>
              <a:rPr lang="en-GB" sz="1000">
                <a:solidFill>
                  <a:schemeClr val="lt1"/>
                </a:solidFill>
              </a:rPr>
              <a:t>Provide curated sets of Java-related question papers, enabling users to test their knowledge, prepare for exams, or evaluate their understanding of Java concepts.</a:t>
            </a:r>
            <a:endParaRPr sz="1000">
              <a:solidFill>
                <a:schemeClr val="lt1"/>
              </a:solidFill>
            </a:endParaRPr>
          </a:p>
          <a:p>
            <a:pPr indent="0" lvl="0" marL="45720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rPr b="1" lang="en-GB" sz="1200">
                <a:solidFill>
                  <a:schemeClr val="lt1"/>
                </a:solidFill>
              </a:rPr>
              <a:t>Interview Preparation:</a:t>
            </a:r>
            <a:endParaRPr b="1" sz="1200">
              <a:solidFill>
                <a:schemeClr val="lt1"/>
              </a:solidFill>
            </a:endParaRPr>
          </a:p>
          <a:p>
            <a:pPr indent="0" lvl="0" marL="0" rtl="0" algn="l">
              <a:spcBef>
                <a:spcPts val="0"/>
              </a:spcBef>
              <a:spcAft>
                <a:spcPts val="0"/>
              </a:spcAft>
              <a:buNone/>
            </a:pPr>
            <a:r>
              <a:t/>
            </a:r>
            <a:endParaRPr b="1" sz="1200">
              <a:solidFill>
                <a:schemeClr val="lt1"/>
              </a:solidFill>
            </a:endParaRPr>
          </a:p>
          <a:p>
            <a:pPr indent="-292100" lvl="0" marL="457200" rtl="0" algn="l">
              <a:spcBef>
                <a:spcPts val="0"/>
              </a:spcBef>
              <a:spcAft>
                <a:spcPts val="0"/>
              </a:spcAft>
              <a:buClr>
                <a:schemeClr val="lt1"/>
              </a:buClr>
              <a:buSzPts val="1000"/>
              <a:buChar char="●"/>
            </a:pPr>
            <a:r>
              <a:rPr lang="en-GB" sz="1000">
                <a:solidFill>
                  <a:schemeClr val="lt1"/>
                </a:solidFill>
              </a:rPr>
              <a:t> Develop an interview preparation module that offers guidance on common Java interview questions, coding assessments, and tips for a successful Java-related job interview.</a:t>
            </a:r>
            <a:endParaRPr sz="1000">
              <a:solidFill>
                <a:schemeClr val="lt1"/>
              </a:solidFill>
            </a:endParaRPr>
          </a:p>
        </p:txBody>
      </p:sp>
      <p:sp>
        <p:nvSpPr>
          <p:cNvPr id="159" name="Google Shape;159;p23"/>
          <p:cNvSpPr txBox="1"/>
          <p:nvPr/>
        </p:nvSpPr>
        <p:spPr>
          <a:xfrm>
            <a:off x="4685575" y="897125"/>
            <a:ext cx="4260300" cy="37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lt1"/>
                </a:solidFill>
                <a:latin typeface="Proxima Nova"/>
                <a:ea typeface="Proxima Nova"/>
                <a:cs typeface="Proxima Nova"/>
                <a:sym typeface="Proxima Nova"/>
              </a:rPr>
              <a:t>Interactive Learning Paths:</a:t>
            </a:r>
            <a:endParaRPr b="1" sz="12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b="1" sz="1200">
              <a:solidFill>
                <a:schemeClr val="lt1"/>
              </a:solidFill>
              <a:latin typeface="Proxima Nova"/>
              <a:ea typeface="Proxima Nova"/>
              <a:cs typeface="Proxima Nova"/>
              <a:sym typeface="Proxima Nova"/>
            </a:endParaRPr>
          </a:p>
          <a:p>
            <a:pPr indent="-292100" lvl="0" marL="457200" rtl="0" algn="l">
              <a:spcBef>
                <a:spcPts val="0"/>
              </a:spcBef>
              <a:spcAft>
                <a:spcPts val="0"/>
              </a:spcAft>
              <a:buClr>
                <a:schemeClr val="lt1"/>
              </a:buClr>
              <a:buSzPts val="1000"/>
              <a:buFont typeface="Proxima Nova"/>
              <a:buChar char="●"/>
            </a:pPr>
            <a:r>
              <a:rPr lang="en-GB" sz="1000">
                <a:solidFill>
                  <a:schemeClr val="lt1"/>
                </a:solidFill>
                <a:latin typeface="Proxima Nova"/>
                <a:ea typeface="Proxima Nova"/>
                <a:cs typeface="Proxima Nova"/>
                <a:sym typeface="Proxima Nova"/>
              </a:rPr>
              <a:t>Create interactive learning paths or courses within the chatbot, guiding users through structured lessons covering various Java topics, from basics to advanced concepts.</a:t>
            </a:r>
            <a:endParaRPr sz="10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0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000">
              <a:solidFill>
                <a:schemeClr val="lt1"/>
              </a:solidFill>
              <a:latin typeface="Proxima Nova"/>
              <a:ea typeface="Proxima Nova"/>
              <a:cs typeface="Proxima Nova"/>
              <a:sym typeface="Proxima Nova"/>
            </a:endParaRPr>
          </a:p>
          <a:p>
            <a:pPr indent="0" lvl="0" marL="0" rtl="0" algn="l">
              <a:spcBef>
                <a:spcPts val="0"/>
              </a:spcBef>
              <a:spcAft>
                <a:spcPts val="0"/>
              </a:spcAft>
              <a:buNone/>
            </a:pPr>
            <a:r>
              <a:rPr b="1" lang="en-GB" sz="1200">
                <a:solidFill>
                  <a:schemeClr val="lt1"/>
                </a:solidFill>
                <a:latin typeface="Proxima Nova"/>
                <a:ea typeface="Proxima Nova"/>
                <a:cs typeface="Proxima Nova"/>
                <a:sym typeface="Proxima Nova"/>
              </a:rPr>
              <a:t>Community-Driven Content:</a:t>
            </a:r>
            <a:endParaRPr b="1" sz="12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b="1" sz="1200">
              <a:solidFill>
                <a:schemeClr val="lt1"/>
              </a:solidFill>
              <a:latin typeface="Proxima Nova"/>
              <a:ea typeface="Proxima Nova"/>
              <a:cs typeface="Proxima Nova"/>
              <a:sym typeface="Proxima Nova"/>
            </a:endParaRPr>
          </a:p>
          <a:p>
            <a:pPr indent="-292100" lvl="0" marL="457200" rtl="0" algn="l">
              <a:spcBef>
                <a:spcPts val="0"/>
              </a:spcBef>
              <a:spcAft>
                <a:spcPts val="0"/>
              </a:spcAft>
              <a:buClr>
                <a:schemeClr val="lt1"/>
              </a:buClr>
              <a:buSzPts val="1000"/>
              <a:buFont typeface="Proxima Nova"/>
              <a:buChar char="●"/>
            </a:pPr>
            <a:r>
              <a:rPr lang="en-GB" sz="1000">
                <a:solidFill>
                  <a:schemeClr val="lt1"/>
                </a:solidFill>
                <a:latin typeface="Proxima Nova"/>
                <a:ea typeface="Proxima Nova"/>
                <a:cs typeface="Proxima Nova"/>
                <a:sym typeface="Proxima Nova"/>
              </a:rPr>
              <a:t>Foster a community-driven content creation model, allowing users to contribute coding challenges, question papers, and interview insights, creating a collaborative learning environment.</a:t>
            </a:r>
            <a:endParaRPr sz="10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b="1" sz="1200">
              <a:solidFill>
                <a:schemeClr val="lt1"/>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58"/>
                                        </p:tgtEl>
                                        <p:attrNameLst>
                                          <p:attrName>style.visibility</p:attrName>
                                        </p:attrNameLst>
                                      </p:cBhvr>
                                      <p:to>
                                        <p:strVal val="visible"/>
                                      </p:to>
                                    </p:set>
                                    <p:anim calcmode="lin" valueType="num">
                                      <p:cBhvr additive="base">
                                        <p:cTn dur="1000"/>
                                        <p:tgtEl>
                                          <p:spTgt spid="158"/>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1000"/>
                                        <p:tgtEl>
                                          <p:spTgt spid="15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3" name="Shape 163"/>
        <p:cNvGrpSpPr/>
        <p:nvPr/>
      </p:nvGrpSpPr>
      <p:grpSpPr>
        <a:xfrm>
          <a:off x="0" y="0"/>
          <a:ext cx="0" cy="0"/>
          <a:chOff x="0" y="0"/>
          <a:chExt cx="0" cy="0"/>
        </a:xfrm>
      </p:grpSpPr>
      <p:sp>
        <p:nvSpPr>
          <p:cNvPr id="164" name="Google Shape;164;p24"/>
          <p:cNvSpPr txBox="1"/>
          <p:nvPr/>
        </p:nvSpPr>
        <p:spPr>
          <a:xfrm>
            <a:off x="1609350" y="263725"/>
            <a:ext cx="5120700" cy="8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800">
                <a:solidFill>
                  <a:schemeClr val="lt1"/>
                </a:solidFill>
                <a:latin typeface="Proxima Nova"/>
                <a:ea typeface="Proxima Nova"/>
                <a:cs typeface="Proxima Nova"/>
                <a:sym typeface="Proxima Nova"/>
              </a:rPr>
              <a:t>    </a:t>
            </a:r>
            <a:r>
              <a:rPr b="1" lang="en-GB" sz="2800" u="sng">
                <a:solidFill>
                  <a:schemeClr val="lt1"/>
                </a:solidFill>
                <a:latin typeface="Proxima Nova"/>
                <a:ea typeface="Proxima Nova"/>
                <a:cs typeface="Proxima Nova"/>
                <a:sym typeface="Proxima Nova"/>
              </a:rPr>
              <a:t>   CONCLUSION</a:t>
            </a:r>
            <a:endParaRPr b="1" sz="2800" u="sng">
              <a:solidFill>
                <a:schemeClr val="lt1"/>
              </a:solidFill>
              <a:latin typeface="Proxima Nova"/>
              <a:ea typeface="Proxima Nova"/>
              <a:cs typeface="Proxima Nova"/>
              <a:sym typeface="Proxima Nova"/>
            </a:endParaRPr>
          </a:p>
        </p:txBody>
      </p:sp>
      <p:sp>
        <p:nvSpPr>
          <p:cNvPr id="165" name="Google Shape;165;p24"/>
          <p:cNvSpPr txBox="1"/>
          <p:nvPr/>
        </p:nvSpPr>
        <p:spPr>
          <a:xfrm>
            <a:off x="377300" y="879750"/>
            <a:ext cx="5544300" cy="4386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Proxima Nova"/>
              <a:buChar char="●"/>
            </a:pPr>
            <a:r>
              <a:rPr lang="en-GB" sz="1300">
                <a:solidFill>
                  <a:schemeClr val="lt1"/>
                </a:solidFill>
                <a:latin typeface="Proxima Nova"/>
                <a:ea typeface="Proxima Nova"/>
                <a:cs typeface="Proxima Nova"/>
                <a:sym typeface="Proxima Nova"/>
              </a:rPr>
              <a:t> </a:t>
            </a:r>
            <a:r>
              <a:rPr lang="en-GB" sz="1300">
                <a:solidFill>
                  <a:schemeClr val="lt1"/>
                </a:solidFill>
                <a:latin typeface="Proxima Nova"/>
                <a:ea typeface="Proxima Nova"/>
                <a:cs typeface="Proxima Nova"/>
                <a:sym typeface="Proxima Nova"/>
              </a:rPr>
              <a:t>The Chatbot</a:t>
            </a:r>
            <a:r>
              <a:rPr lang="en-GB" sz="1300">
                <a:solidFill>
                  <a:schemeClr val="lt1"/>
                </a:solidFill>
                <a:latin typeface="Proxima Nova"/>
                <a:ea typeface="Proxima Nova"/>
                <a:cs typeface="Proxima Nova"/>
                <a:sym typeface="Proxima Nova"/>
              </a:rPr>
              <a:t> project successfully delivers comprehensive support for Java-related queries, offering a one-stop solution for users seeking assistance with Java programming.</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300">
              <a:solidFill>
                <a:schemeClr val="lt1"/>
              </a:solidFill>
              <a:latin typeface="Proxima Nova"/>
              <a:ea typeface="Proxima Nova"/>
              <a:cs typeface="Proxima Nova"/>
              <a:sym typeface="Proxima Nova"/>
            </a:endParaRPr>
          </a:p>
          <a:p>
            <a:pPr indent="-311150" lvl="0" marL="457200" rtl="0" algn="l">
              <a:spcBef>
                <a:spcPts val="0"/>
              </a:spcBef>
              <a:spcAft>
                <a:spcPts val="0"/>
              </a:spcAft>
              <a:buClr>
                <a:schemeClr val="lt1"/>
              </a:buClr>
              <a:buSzPts val="1300"/>
              <a:buFont typeface="Proxima Nova"/>
              <a:buChar char="●"/>
            </a:pPr>
            <a:r>
              <a:rPr lang="en-GB" sz="1300">
                <a:solidFill>
                  <a:schemeClr val="lt1"/>
                </a:solidFill>
                <a:latin typeface="Proxima Nova"/>
                <a:ea typeface="Proxima Nova"/>
                <a:cs typeface="Proxima Nova"/>
                <a:sym typeface="Proxima Nova"/>
              </a:rPr>
              <a:t>Through its user-friendly interface and interactive features, the chatbot ensures meaningful engagement and effective interaction with Java users, catering to their diverse needs.</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300">
              <a:solidFill>
                <a:schemeClr val="lt1"/>
              </a:solidFill>
              <a:latin typeface="Proxima Nova"/>
              <a:ea typeface="Proxima Nova"/>
              <a:cs typeface="Proxima Nova"/>
              <a:sym typeface="Proxima Nova"/>
            </a:endParaRPr>
          </a:p>
          <a:p>
            <a:pPr indent="-311150" lvl="0" marL="457200" rtl="0" algn="l">
              <a:spcBef>
                <a:spcPts val="0"/>
              </a:spcBef>
              <a:spcAft>
                <a:spcPts val="0"/>
              </a:spcAft>
              <a:buClr>
                <a:schemeClr val="lt1"/>
              </a:buClr>
              <a:buSzPts val="1300"/>
              <a:buFont typeface="Proxima Nova"/>
              <a:buChar char="●"/>
            </a:pPr>
            <a:r>
              <a:rPr lang="en-GB" sz="1300">
                <a:solidFill>
                  <a:schemeClr val="lt1"/>
                </a:solidFill>
                <a:latin typeface="Proxima Nova"/>
                <a:ea typeface="Proxima Nova"/>
                <a:cs typeface="Proxima Nova"/>
                <a:sym typeface="Proxima Nova"/>
              </a:rPr>
              <a:t>The incorporation of learning resources, coding challenges, and real-time assistance fosters continuous learning among users, contributing to skill enhancement in the Java domain.</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300">
              <a:solidFill>
                <a:schemeClr val="lt1"/>
              </a:solidFill>
              <a:latin typeface="Proxima Nova"/>
              <a:ea typeface="Proxima Nova"/>
              <a:cs typeface="Proxima Nova"/>
              <a:sym typeface="Proxima Nova"/>
            </a:endParaRPr>
          </a:p>
          <a:p>
            <a:pPr indent="-311150" lvl="0" marL="457200" rtl="0" algn="l">
              <a:spcBef>
                <a:spcPts val="0"/>
              </a:spcBef>
              <a:spcAft>
                <a:spcPts val="0"/>
              </a:spcAft>
              <a:buClr>
                <a:schemeClr val="lt1"/>
              </a:buClr>
              <a:buSzPts val="1300"/>
              <a:buFont typeface="Proxima Nova"/>
              <a:buChar char="●"/>
            </a:pPr>
            <a:r>
              <a:rPr lang="en-GB" sz="1300">
                <a:solidFill>
                  <a:schemeClr val="lt1"/>
                </a:solidFill>
                <a:latin typeface="Proxima Nova"/>
                <a:ea typeface="Proxima Nova"/>
                <a:cs typeface="Proxima Nova"/>
                <a:sym typeface="Proxima Nova"/>
              </a:rPr>
              <a:t> The chatbot's round-the-clock availability ensures users can access Java-related support whenever they need it, facilitating a seamless and responsive user experience.</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300">
              <a:solidFill>
                <a:schemeClr val="lt1"/>
              </a:solidFill>
              <a:latin typeface="Proxima Nova"/>
              <a:ea typeface="Proxima Nova"/>
              <a:cs typeface="Proxima Nova"/>
              <a:sym typeface="Proxima Nova"/>
            </a:endParaRPr>
          </a:p>
          <a:p>
            <a:pPr indent="-311150" lvl="0" marL="457200" rtl="0" algn="l">
              <a:spcBef>
                <a:spcPts val="0"/>
              </a:spcBef>
              <a:spcAft>
                <a:spcPts val="0"/>
              </a:spcAft>
              <a:buClr>
                <a:schemeClr val="lt1"/>
              </a:buClr>
              <a:buSzPts val="1300"/>
              <a:buFont typeface="Proxima Nova"/>
              <a:buChar char="●"/>
            </a:pPr>
            <a:r>
              <a:rPr lang="en-GB" sz="1300">
                <a:solidFill>
                  <a:schemeClr val="lt1"/>
                </a:solidFill>
                <a:latin typeface="Proxima Nova"/>
                <a:ea typeface="Proxima Nova"/>
                <a:cs typeface="Proxima Nova"/>
                <a:sym typeface="Proxima Nova"/>
              </a:rPr>
              <a:t> Users benefit from the chatbot's quick response times and resourceful assistance, saving time and enhancing productivity in their Java-related tasks and projects.</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300">
              <a:solidFill>
                <a:schemeClr val="lt1"/>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