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>
        <p:scale>
          <a:sx n="109" d="100"/>
          <a:sy n="109" d="100"/>
        </p:scale>
        <p:origin x="49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9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629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>
          <a:xfrm>
            <a:off x="177352" y="55250"/>
            <a:ext cx="695484" cy="524205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메인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17616" y="626753"/>
            <a:ext cx="13342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로그인 </a:t>
            </a:r>
            <a:r>
              <a:rPr lang="en-US" altLang="ko-KR" sz="1100"/>
              <a:t>/ </a:t>
            </a:r>
            <a:r>
              <a:rPr lang="ko-KR" altLang="en-US" sz="1100"/>
              <a:t>회원가입</a:t>
            </a:r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4737418" y="1005359"/>
            <a:ext cx="1247185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100"/>
              <a:t>일자리지원센터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5984603" y="1005359"/>
            <a:ext cx="762837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100"/>
              <a:t>사업소개</a:t>
            </a:r>
            <a:endParaRPr lang="ko-KR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6844176" y="1009756"/>
            <a:ext cx="743981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100"/>
              <a:t>기업홍보</a:t>
            </a:r>
            <a:endParaRPr lang="ko-KR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7588157" y="1028580"/>
            <a:ext cx="1106955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100"/>
              <a:t>찾아오시는 길</a:t>
            </a:r>
            <a:endParaRPr lang="ko-KR" alt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8595359" y="1028580"/>
            <a:ext cx="843734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100"/>
              <a:t>취업상담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177352" y="1497148"/>
            <a:ext cx="9053244" cy="1861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배너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7352" y="3467266"/>
            <a:ext cx="4344772" cy="177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뉴리더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바로가기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43346" y="3467266"/>
            <a:ext cx="4587250" cy="177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일자리카페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바로가기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3454" y="5673871"/>
            <a:ext cx="847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로고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_x883286408"/>
          <p:cNvSpPr>
            <a:spLocks noChangeArrowheads="1"/>
          </p:cNvSpPr>
          <p:nvPr/>
        </p:nvSpPr>
        <p:spPr>
          <a:xfrm>
            <a:off x="177352" y="5347725"/>
            <a:ext cx="9053244" cy="1353211"/>
          </a:xfrm>
          <a:prstGeom prst="rect">
            <a:avLst/>
          </a:prstGeom>
          <a:solidFill>
            <a:srgbClr val="afc3ce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사업장주소 </a:t>
            </a:r>
            <a:endParaRPr lang="ko-KR" altLang="en-US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대표번호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32" y="5896533"/>
            <a:ext cx="831273" cy="359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로고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_x883287704"/>
          <p:cNvSpPr>
            <a:spLocks noChangeArrowheads="1"/>
          </p:cNvSpPr>
          <p:nvPr/>
        </p:nvSpPr>
        <p:spPr>
          <a:xfrm>
            <a:off x="179821" y="710358"/>
            <a:ext cx="1083539" cy="524205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ko-KR"/>
              <a:t>job java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8" name="_x883287704"/>
          <p:cNvSpPr>
            <a:spLocks noChangeArrowheads="1"/>
          </p:cNvSpPr>
          <p:nvPr/>
        </p:nvSpPr>
        <p:spPr>
          <a:xfrm>
            <a:off x="160012" y="182880"/>
            <a:ext cx="148718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메인</a:t>
            </a:r>
            <a:endParaRPr lang="ko-KR" altLang="en-US"/>
          </a:p>
        </p:txBody>
      </p:sp>
      <p:sp>
        <p:nvSpPr>
          <p:cNvPr id="9" name="직사각형 45"/>
          <p:cNvSpPr/>
          <p:nvPr/>
        </p:nvSpPr>
        <p:spPr>
          <a:xfrm>
            <a:off x="7276280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장바구니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삼성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SK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현대자동차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LG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롯데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포스코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한화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GS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현대중공업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909214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강동호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주영현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정수지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유지은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이나연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나기원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박지수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8" name="직사각형 45"/>
          <p:cNvSpPr/>
          <p:nvPr/>
        </p:nvSpPr>
        <p:spPr>
          <a:xfrm>
            <a:off x="451109" y="1825072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9" name="직사각형 45"/>
          <p:cNvSpPr/>
          <p:nvPr/>
        </p:nvSpPr>
        <p:spPr>
          <a:xfrm>
            <a:off x="451109" y="2362120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51109" y="2935847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정보관리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5"/>
          <p:cNvSpPr/>
          <p:nvPr/>
        </p:nvSpPr>
        <p:spPr>
          <a:xfrm>
            <a:off x="451109" y="3438525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직사각형 45"/>
          <p:cNvSpPr/>
          <p:nvPr/>
        </p:nvSpPr>
        <p:spPr>
          <a:xfrm>
            <a:off x="451109" y="3966047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6726360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사업참여 대학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0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2494738" y="2166055"/>
          <a:ext cx="6816124" cy="322400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3564255"/>
                <a:gridCol w="982904"/>
                <a:gridCol w="1130848"/>
                <a:gridCol w="1138116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대학명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5127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대전대학교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21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충남대학교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목원대학교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266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배재대학교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한밭대학교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45"/>
          <p:cNvSpPr/>
          <p:nvPr/>
        </p:nvSpPr>
        <p:spPr>
          <a:xfrm>
            <a:off x="8144674" y="5468487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등록하기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11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1" name="_x883287704"/>
          <p:cNvSpPr>
            <a:spLocks noChangeArrowheads="1"/>
          </p:cNvSpPr>
          <p:nvPr/>
        </p:nvSpPr>
        <p:spPr>
          <a:xfrm>
            <a:off x="160012" y="182880"/>
            <a:ext cx="6655430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사업참여 대학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22"/>
          <p:cNvSpPr/>
          <p:nvPr/>
        </p:nvSpPr>
        <p:spPr>
          <a:xfrm>
            <a:off x="3121929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4" name="직사각형 22"/>
          <p:cNvSpPr/>
          <p:nvPr/>
        </p:nvSpPr>
        <p:spPr>
          <a:xfrm>
            <a:off x="5756504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전화번호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5" name="직사각형 22"/>
          <p:cNvSpPr/>
          <p:nvPr/>
        </p:nvSpPr>
        <p:spPr>
          <a:xfrm>
            <a:off x="3121928" y="2639942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대학교 주소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6" name="직사각형 22"/>
          <p:cNvSpPr/>
          <p:nvPr/>
        </p:nvSpPr>
        <p:spPr>
          <a:xfrm>
            <a:off x="3121929" y="3082684"/>
            <a:ext cx="2473417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담당자 이름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7" name="직사각형 22"/>
          <p:cNvSpPr/>
          <p:nvPr/>
        </p:nvSpPr>
        <p:spPr>
          <a:xfrm>
            <a:off x="5756504" y="3082684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E-MAIL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8" name="직사각형 22"/>
          <p:cNvSpPr/>
          <p:nvPr/>
        </p:nvSpPr>
        <p:spPr>
          <a:xfrm>
            <a:off x="3121928" y="3531644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공모분야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9" name="직사각형 45"/>
          <p:cNvSpPr/>
          <p:nvPr/>
        </p:nvSpPr>
        <p:spPr>
          <a:xfrm>
            <a:off x="5165578" y="555968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등록하기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121928" y="3957229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2" y="182880"/>
            <a:ext cx="6321041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2494738" y="2166055"/>
          <a:ext cx="6681173" cy="322400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4193971"/>
                <a:gridCol w="1156560"/>
                <a:gridCol w="1330641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대학명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5127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대전대학교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21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충남대학교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승인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목원대학교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불허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266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배재대학교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허가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한밭대학교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허가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5" name="직사각형 22"/>
          <p:cNvSpPr/>
          <p:nvPr/>
        </p:nvSpPr>
        <p:spPr>
          <a:xfrm>
            <a:off x="3121929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서울대학교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" name="직사각형 22"/>
          <p:cNvSpPr/>
          <p:nvPr/>
        </p:nvSpPr>
        <p:spPr>
          <a:xfrm>
            <a:off x="5756504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전화번호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02-xxxx-oooo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7" name="직사각형 22"/>
          <p:cNvSpPr/>
          <p:nvPr/>
        </p:nvSpPr>
        <p:spPr>
          <a:xfrm>
            <a:off x="3121928" y="2639942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대학교 주소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서울시 어쩌구 저쩌구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22"/>
          <p:cNvSpPr/>
          <p:nvPr/>
        </p:nvSpPr>
        <p:spPr>
          <a:xfrm>
            <a:off x="3121929" y="3082684"/>
            <a:ext cx="2473417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담당자 이름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집에갈래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직사각형 22"/>
          <p:cNvSpPr/>
          <p:nvPr/>
        </p:nvSpPr>
        <p:spPr>
          <a:xfrm>
            <a:off x="5756504" y="3082684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E-MAIL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myhome@naver.com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0" name="직사각형 22"/>
          <p:cNvSpPr/>
          <p:nvPr/>
        </p:nvSpPr>
        <p:spPr>
          <a:xfrm>
            <a:off x="3121928" y="3531644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공모분야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참여연계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직사각형 22"/>
          <p:cNvSpPr/>
          <p:nvPr/>
        </p:nvSpPr>
        <p:spPr>
          <a:xfrm>
            <a:off x="3121928" y="3957229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2022년 대전형 코업(co-op) 청년뉴리더 양성사업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 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272054" y="450585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허가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5761602" y="450585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불허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기업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3213125" y="2056299"/>
            <a:ext cx="5536647" cy="4198150"/>
            <a:chOff x="2493683" y="1509119"/>
            <a:chExt cx="5658244" cy="5282379"/>
          </a:xfrm>
        </p:grpSpPr>
        <p:sp>
          <p:nvSpPr>
            <p:cNvPr id="24" name="직사각형 20"/>
            <p:cNvSpPr/>
            <p:nvPr/>
          </p:nvSpPr>
          <p:spPr>
            <a:xfrm>
              <a:off x="2493684" y="3062320"/>
              <a:ext cx="5658243" cy="1825564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소속</a:t>
              </a:r>
              <a:r>
                <a:rPr lang="en-US" altLang="ko-KR" sz="1100">
                  <a:solidFill>
                    <a:schemeClr val="tx1"/>
                  </a:solidFill>
                </a:rPr>
                <a:t> </a:t>
              </a:r>
              <a:r>
                <a:rPr lang="ko-KR" altLang="en-US" sz="1100">
                  <a:solidFill>
                    <a:schemeClr val="tx1"/>
                  </a:solidFill>
                </a:rPr>
                <a:t>학과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2"/>
            <p:cNvSpPr/>
            <p:nvPr/>
          </p:nvSpPr>
          <p:spPr>
            <a:xfrm>
              <a:off x="2493685" y="1509119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성명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3"/>
            <p:cNvSpPr/>
            <p:nvPr/>
          </p:nvSpPr>
          <p:spPr>
            <a:xfrm>
              <a:off x="5496721" y="1509119"/>
              <a:ext cx="265520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생년월일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4"/>
            <p:cNvSpPr/>
            <p:nvPr/>
          </p:nvSpPr>
          <p:spPr>
            <a:xfrm>
              <a:off x="2493685" y="1914978"/>
              <a:ext cx="565824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5"/>
            <p:cNvSpPr/>
            <p:nvPr/>
          </p:nvSpPr>
          <p:spPr>
            <a:xfrm>
              <a:off x="2493685" y="2312525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핸드폰 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6"/>
            <p:cNvSpPr/>
            <p:nvPr/>
          </p:nvSpPr>
          <p:spPr>
            <a:xfrm>
              <a:off x="5496720" y="2309886"/>
              <a:ext cx="265520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이메일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7"/>
            <p:cNvSpPr/>
            <p:nvPr/>
          </p:nvSpPr>
          <p:spPr>
            <a:xfrm>
              <a:off x="2493684" y="2698024"/>
              <a:ext cx="5658243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희망직무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29"/>
            <p:cNvSpPr/>
            <p:nvPr/>
          </p:nvSpPr>
          <p:spPr>
            <a:xfrm>
              <a:off x="3311104" y="3123180"/>
              <a:ext cx="466560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학교명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05634" y="3481070"/>
              <a:ext cx="467107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전공학과</a:t>
              </a:r>
              <a:r>
                <a:rPr lang="en-US" altLang="ko-KR" sz="1100">
                  <a:solidFill>
                    <a:schemeClr val="tx1"/>
                  </a:solidFill>
                </a:rPr>
                <a:t>(</a:t>
              </a:r>
              <a:r>
                <a:rPr lang="ko-KR" altLang="en-US" sz="1100">
                  <a:solidFill>
                    <a:schemeClr val="tx1"/>
                  </a:solidFill>
                </a:rPr>
                <a:t>부</a:t>
              </a:r>
              <a:r>
                <a:rPr lang="en-US" altLang="ko-KR" sz="1100">
                  <a:solidFill>
                    <a:schemeClr val="tx1"/>
                  </a:solidFill>
                </a:rPr>
                <a:t>)</a:t>
              </a:r>
              <a:r>
                <a:rPr lang="ko-KR" altLang="en-US" sz="1100">
                  <a:solidFill>
                    <a:schemeClr val="tx1"/>
                  </a:solidFill>
                </a:rPr>
                <a:t>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305634" y="3836700"/>
              <a:ext cx="467107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학번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05634" y="4192330"/>
              <a:ext cx="467107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상태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ㅁ 재학 ㅁ 휴학 ㅁ 기타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05634" y="4547960"/>
              <a:ext cx="467107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학년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ㅁ </a:t>
              </a:r>
              <a:r>
                <a:rPr lang="en-US" altLang="ko-KR" sz="1100">
                  <a:solidFill>
                    <a:schemeClr val="tx1"/>
                  </a:solidFill>
                </a:rPr>
                <a:t>1</a:t>
              </a:r>
              <a:r>
                <a:rPr lang="ko-KR" altLang="en-US" sz="1100">
                  <a:solidFill>
                    <a:schemeClr val="tx1"/>
                  </a:solidFill>
                </a:rPr>
                <a:t>학년 ㅁ </a:t>
              </a:r>
              <a:r>
                <a:rPr lang="en-US" altLang="ko-KR" sz="1100">
                  <a:solidFill>
                    <a:schemeClr val="tx1"/>
                  </a:solidFill>
                </a:rPr>
                <a:t>2</a:t>
              </a:r>
              <a:r>
                <a:rPr lang="ko-KR" altLang="en-US" sz="1100">
                  <a:solidFill>
                    <a:schemeClr val="tx1"/>
                  </a:solidFill>
                </a:rPr>
                <a:t>학년  ㅁ </a:t>
              </a:r>
              <a:r>
                <a:rPr lang="en-US" altLang="ko-KR" sz="1100">
                  <a:solidFill>
                    <a:schemeClr val="tx1"/>
                  </a:solidFill>
                </a:rPr>
                <a:t>3</a:t>
              </a:r>
              <a:r>
                <a:rPr lang="ko-KR" altLang="en-US" sz="1100">
                  <a:solidFill>
                    <a:schemeClr val="tx1"/>
                  </a:solidFill>
                </a:rPr>
                <a:t>학년 ㅁ </a:t>
              </a:r>
              <a:r>
                <a:rPr lang="en-US" altLang="ko-KR" sz="1100">
                  <a:solidFill>
                    <a:schemeClr val="tx1"/>
                  </a:solidFill>
                </a:rPr>
                <a:t>4</a:t>
              </a:r>
              <a:r>
                <a:rPr lang="ko-KR" altLang="en-US" sz="1100">
                  <a:solidFill>
                    <a:schemeClr val="tx1"/>
                  </a:solidFill>
                </a:rPr>
                <a:t>학년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6"/>
            <p:cNvSpPr/>
            <p:nvPr/>
          </p:nvSpPr>
          <p:spPr>
            <a:xfrm>
              <a:off x="2493684" y="5001581"/>
              <a:ext cx="5658243" cy="58457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확인사항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7"/>
            <p:cNvSpPr/>
            <p:nvPr/>
          </p:nvSpPr>
          <p:spPr>
            <a:xfrm>
              <a:off x="2493685" y="5708163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자격증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8"/>
            <p:cNvSpPr/>
            <p:nvPr/>
          </p:nvSpPr>
          <p:spPr>
            <a:xfrm>
              <a:off x="5496721" y="5708163"/>
              <a:ext cx="2655206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전산능력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9"/>
            <p:cNvSpPr/>
            <p:nvPr/>
          </p:nvSpPr>
          <p:spPr>
            <a:xfrm>
              <a:off x="2493683" y="6080772"/>
              <a:ext cx="5658243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체험가능기간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40"/>
            <p:cNvSpPr/>
            <p:nvPr/>
          </p:nvSpPr>
          <p:spPr>
            <a:xfrm>
              <a:off x="4349430" y="6540899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1"/>
            <p:cNvSpPr/>
            <p:nvPr/>
          </p:nvSpPr>
          <p:spPr>
            <a:xfrm>
              <a:off x="5247611" y="6540896"/>
              <a:ext cx="813277" cy="250598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42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기업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4" name="직사각형 22"/>
          <p:cNvSpPr/>
          <p:nvPr/>
        </p:nvSpPr>
        <p:spPr>
          <a:xfrm>
            <a:off x="3096168" y="2138997"/>
            <a:ext cx="2828073" cy="54715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기업명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5" name="직사각형 23"/>
          <p:cNvSpPr/>
          <p:nvPr/>
        </p:nvSpPr>
        <p:spPr>
          <a:xfrm>
            <a:off x="6090385" y="2132934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사업자정보등록번호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6" name="직사각형 40"/>
          <p:cNvSpPr/>
          <p:nvPr/>
        </p:nvSpPr>
        <p:spPr>
          <a:xfrm>
            <a:off x="4962046" y="5746097"/>
            <a:ext cx="78712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신청완료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41"/>
          <p:cNvSpPr/>
          <p:nvPr/>
        </p:nvSpPr>
        <p:spPr>
          <a:xfrm>
            <a:off x="5860227" y="5766362"/>
            <a:ext cx="47154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취소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23"/>
          <p:cNvSpPr/>
          <p:nvPr/>
        </p:nvSpPr>
        <p:spPr>
          <a:xfrm>
            <a:off x="6092148" y="2435264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대표자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9" name="직사각형 22"/>
          <p:cNvSpPr/>
          <p:nvPr/>
        </p:nvSpPr>
        <p:spPr>
          <a:xfrm>
            <a:off x="3092299" y="2752764"/>
            <a:ext cx="2835514" cy="54715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주소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0" name="직사각형 23"/>
          <p:cNvSpPr/>
          <p:nvPr/>
        </p:nvSpPr>
        <p:spPr>
          <a:xfrm>
            <a:off x="6093956" y="2754142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회사 대표번호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1" name="직사각형 23"/>
          <p:cNvSpPr/>
          <p:nvPr/>
        </p:nvSpPr>
        <p:spPr>
          <a:xfrm>
            <a:off x="6095719" y="3056473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홈페이지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2" name="직사각형 23"/>
          <p:cNvSpPr/>
          <p:nvPr/>
        </p:nvSpPr>
        <p:spPr>
          <a:xfrm>
            <a:off x="4237305" y="3387445"/>
            <a:ext cx="4455198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성명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3" name="직사각형 23"/>
          <p:cNvSpPr/>
          <p:nvPr/>
        </p:nvSpPr>
        <p:spPr>
          <a:xfrm>
            <a:off x="4230955" y="3707415"/>
            <a:ext cx="4455197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담당부서 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99505" y="4052815"/>
            <a:ext cx="2091587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이메일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5" name="직사각형 22"/>
          <p:cNvSpPr/>
          <p:nvPr/>
        </p:nvSpPr>
        <p:spPr>
          <a:xfrm>
            <a:off x="3089817" y="3340910"/>
            <a:ext cx="5676754" cy="102340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담당자</a:t>
            </a:r>
            <a:endParaRPr lang="ko-KR" altLang="en-US" sz="11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직사각형 23"/>
          <p:cNvSpPr/>
          <p:nvPr/>
        </p:nvSpPr>
        <p:spPr>
          <a:xfrm>
            <a:off x="4238363" y="4052815"/>
            <a:ext cx="2091587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연락처 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3089816" y="4410712"/>
            <a:ext cx="5826978" cy="1003965"/>
            <a:chOff x="2487333" y="3786897"/>
            <a:chExt cx="5756046" cy="1003965"/>
          </a:xfrm>
        </p:grpSpPr>
        <p:grpSp>
          <p:nvGrpSpPr>
            <p:cNvPr id="28" name=""/>
            <p:cNvGrpSpPr/>
            <p:nvPr/>
          </p:nvGrpSpPr>
          <p:grpSpPr>
            <a:xfrm rot="0">
              <a:off x="2487333" y="3801323"/>
              <a:ext cx="5636220" cy="989538"/>
              <a:chOff x="2487334" y="3801323"/>
              <a:chExt cx="5676754" cy="1962304"/>
            </a:xfrm>
          </p:grpSpPr>
          <p:sp>
            <p:nvSpPr>
              <p:cNvPr id="29" name="직사각형 22"/>
              <p:cNvSpPr/>
              <p:nvPr/>
            </p:nvSpPr>
            <p:spPr>
              <a:xfrm>
                <a:off x="2487334" y="3801323"/>
                <a:ext cx="5676754" cy="1955636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모집사항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lvl="0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"/>
              <p:cNvCxnSpPr/>
              <p:nvPr/>
            </p:nvCxnSpPr>
            <p:spPr>
              <a:xfrm rot="16200000" flipH="1">
                <a:off x="2408107" y="4786307"/>
                <a:ext cx="1954641" cy="0"/>
              </a:xfrm>
              <a:prstGeom prst="line">
                <a:avLst/>
              </a:prstGeom>
              <a:ln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"/>
              <p:cNvCxnSpPr/>
              <p:nvPr/>
            </p:nvCxnSpPr>
            <p:spPr>
              <a:xfrm>
                <a:off x="3385427" y="4315635"/>
                <a:ext cx="4763579" cy="0"/>
              </a:xfrm>
              <a:prstGeom prst="line">
                <a:avLst/>
              </a:prstGeom>
              <a:ln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"/>
              <p:cNvCxnSpPr/>
              <p:nvPr/>
            </p:nvCxnSpPr>
            <p:spPr>
              <a:xfrm>
                <a:off x="3385427" y="4801410"/>
                <a:ext cx="4763579" cy="0"/>
              </a:xfrm>
              <a:prstGeom prst="line">
                <a:avLst/>
              </a:prstGeom>
              <a:ln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"/>
              <p:cNvCxnSpPr/>
              <p:nvPr/>
            </p:nvCxnSpPr>
            <p:spPr>
              <a:xfrm>
                <a:off x="3385427" y="5359332"/>
                <a:ext cx="4763579" cy="0"/>
              </a:xfrm>
              <a:prstGeom prst="line">
                <a:avLst/>
              </a:prstGeom>
              <a:ln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"/>
              <p:cNvCxnSpPr/>
              <p:nvPr/>
            </p:nvCxnSpPr>
            <p:spPr>
              <a:xfrm rot="16200000" flipH="1">
                <a:off x="3846990" y="4786307"/>
                <a:ext cx="1954641" cy="0"/>
              </a:xfrm>
              <a:prstGeom prst="line">
                <a:avLst/>
              </a:prstGeom>
              <a:ln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"/>
              <p:cNvCxnSpPr/>
              <p:nvPr/>
            </p:nvCxnSpPr>
            <p:spPr>
              <a:xfrm rot="16200000" flipH="1">
                <a:off x="5772256" y="4786307"/>
                <a:ext cx="1954641" cy="0"/>
              </a:xfrm>
              <a:prstGeom prst="line">
                <a:avLst/>
              </a:prstGeom>
              <a:ln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"/>
            <p:cNvSpPr txBox="1"/>
            <p:nvPr/>
          </p:nvSpPr>
          <p:spPr>
            <a:xfrm>
              <a:off x="3734609" y="3786896"/>
              <a:ext cx="891700" cy="271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함초롬돋움"/>
                  <a:ea typeface="함초롬돋움"/>
                  <a:cs typeface="함초롬돋움"/>
                </a:rPr>
                <a:t>모집부문</a:t>
              </a:r>
              <a:endParaRPr lang="ko-KR" altLang="en-US" sz="1200">
                <a:latin typeface="함초롬돋움"/>
                <a:cs typeface="함초롬돋움"/>
              </a:endParaRPr>
            </a:p>
          </p:txBody>
        </p:sp>
        <p:sp>
          <p:nvSpPr>
            <p:cNvPr id="37" name=""/>
            <p:cNvSpPr txBox="1"/>
            <p:nvPr/>
          </p:nvSpPr>
          <p:spPr>
            <a:xfrm>
              <a:off x="5476063" y="3793585"/>
              <a:ext cx="1155159" cy="271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함초롬돋움"/>
                  <a:ea typeface="함초롬돋움"/>
                  <a:cs typeface="함초롬돋움"/>
                </a:rPr>
                <a:t>모집인원</a:t>
              </a:r>
              <a:endParaRPr lang="ko-KR" altLang="en-US" sz="1200"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38" name=""/>
            <p:cNvSpPr txBox="1"/>
            <p:nvPr/>
          </p:nvSpPr>
          <p:spPr>
            <a:xfrm>
              <a:off x="7088220" y="3805338"/>
              <a:ext cx="1155160" cy="27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함초롬돋움"/>
                  <a:ea typeface="함초롬돋움"/>
                  <a:cs typeface="함초롬돋움"/>
                </a:rPr>
                <a:t>급여조건</a:t>
              </a:r>
              <a:endParaRPr lang="ko-KR" altLang="en-US" sz="1200">
                <a:latin typeface="함초롬돋움"/>
                <a:ea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6977804" y="1495954"/>
            <a:ext cx="1295849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9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73" name=""/>
          <p:cNvGraphicFramePr>
            <a:graphicFrameLocks noGrp="1"/>
          </p:cNvGraphicFramePr>
          <p:nvPr/>
        </p:nvGraphicFramePr>
        <p:xfrm>
          <a:off x="2643830" y="3024026"/>
          <a:ext cx="6389025" cy="227901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065972"/>
                <a:gridCol w="1065972"/>
                <a:gridCol w="1065972"/>
                <a:gridCol w="1065972"/>
                <a:gridCol w="1059165"/>
                <a:gridCol w="1065972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퇴근시간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결근사유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02/01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4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02/03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수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연차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개인사유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02/04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미처리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4" name="직사각형 11"/>
          <p:cNvSpPr/>
          <p:nvPr/>
        </p:nvSpPr>
        <p:spPr>
          <a:xfrm>
            <a:off x="3729473" y="2651958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5" name="직사각형 13"/>
          <p:cNvSpPr/>
          <p:nvPr/>
        </p:nvSpPr>
        <p:spPr>
          <a:xfrm>
            <a:off x="5070678" y="2650305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6" name="TextBox 14"/>
          <p:cNvSpPr txBox="1"/>
          <p:nvPr/>
        </p:nvSpPr>
        <p:spPr>
          <a:xfrm>
            <a:off x="4754794" y="2577618"/>
            <a:ext cx="315883" cy="366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77" name="직사각형 19"/>
          <p:cNvSpPr/>
          <p:nvPr/>
        </p:nvSpPr>
        <p:spPr>
          <a:xfrm>
            <a:off x="6159556" y="2648472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9" name="직사각형 11"/>
          <p:cNvSpPr/>
          <p:nvPr/>
        </p:nvSpPr>
        <p:spPr>
          <a:xfrm>
            <a:off x="2642276" y="2651958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0" name="직사각형 19"/>
          <p:cNvSpPr/>
          <p:nvPr/>
        </p:nvSpPr>
        <p:spPr>
          <a:xfrm>
            <a:off x="7937323" y="5457386"/>
            <a:ext cx="1030321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6977804" y="149595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2643830" y="3024026"/>
          <a:ext cx="6389040" cy="227901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065972"/>
                <a:gridCol w="1065972"/>
                <a:gridCol w="1065972"/>
                <a:gridCol w="1065972"/>
                <a:gridCol w="1059180"/>
                <a:gridCol w="1065972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퇴근시간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결근사유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02/01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en-US" altLang="ko-KR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4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02/03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수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(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개인사유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 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02/04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 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 확인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167474" y="14872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6991005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5684501" y="1487215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2473557" y="3429000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en-US" altLang="ko-KR" sz="1100">
              <a:solidFill>
                <a:schemeClr val="tx1"/>
              </a:solidFill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3574612" y="2957757"/>
            <a:ext cx="2978813" cy="369332"/>
            <a:chOff x="2473556" y="2957757"/>
            <a:chExt cx="2978813" cy="369332"/>
          </a:xfrm>
        </p:grpSpPr>
        <p:sp>
          <p:nvSpPr>
            <p:cNvPr id="24" name="직사각형 11"/>
            <p:cNvSpPr/>
            <p:nvPr/>
          </p:nvSpPr>
          <p:spPr>
            <a:xfrm>
              <a:off x="2473556" y="3032097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13"/>
            <p:cNvSpPr/>
            <p:nvPr/>
          </p:nvSpPr>
          <p:spPr>
            <a:xfrm>
              <a:off x="3814761" y="3030444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TextBox 14"/>
            <p:cNvSpPr txBox="1"/>
            <p:nvPr/>
          </p:nvSpPr>
          <p:spPr>
            <a:xfrm>
              <a:off x="3498878" y="2957757"/>
              <a:ext cx="315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~</a:t>
              </a:r>
              <a:endParaRPr lang="ko-KR" altLang="en-US"/>
            </a:p>
          </p:txBody>
        </p:sp>
        <p:sp>
          <p:nvSpPr>
            <p:cNvPr id="28" name="직사각형 19"/>
            <p:cNvSpPr/>
            <p:nvPr/>
          </p:nvSpPr>
          <p:spPr>
            <a:xfrm>
              <a:off x="4981314" y="3034927"/>
              <a:ext cx="47105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검색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11"/>
          <p:cNvSpPr/>
          <p:nvPr/>
        </p:nvSpPr>
        <p:spPr>
          <a:xfrm>
            <a:off x="2480089" y="3027453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6" name="직사각형 15"/>
          <p:cNvSpPr/>
          <p:nvPr/>
        </p:nvSpPr>
        <p:spPr>
          <a:xfrm>
            <a:off x="2473557" y="4093128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2473557" y="4774733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3</a:t>
            </a:r>
            <a:endParaRPr lang="en-US" altLang="ko-KR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578257" y="3074476"/>
            <a:ext cx="8568168" cy="3642206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_x883287704"/>
          <p:cNvSpPr>
            <a:spLocks noChangeArrowheads="1"/>
          </p:cNvSpPr>
          <p:nvPr/>
        </p:nvSpPr>
        <p:spPr>
          <a:xfrm>
            <a:off x="102537" y="80188"/>
            <a:ext cx="2233339" cy="524205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메인페이지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10677" y="3418944"/>
            <a:ext cx="2373832" cy="12442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 간략한 소개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49" name=""/>
          <p:cNvGrpSpPr/>
          <p:nvPr/>
        </p:nvGrpSpPr>
        <p:grpSpPr>
          <a:xfrm rot="0">
            <a:off x="5893153" y="454463"/>
            <a:ext cx="3245597" cy="382329"/>
            <a:chOff x="5990007" y="613213"/>
            <a:chExt cx="3245597" cy="382329"/>
          </a:xfrm>
        </p:grpSpPr>
        <p:sp>
          <p:nvSpPr>
            <p:cNvPr id="40" name="직사각형 39"/>
            <p:cNvSpPr/>
            <p:nvPr/>
          </p:nvSpPr>
          <p:spPr>
            <a:xfrm>
              <a:off x="6096000" y="732806"/>
              <a:ext cx="3139604" cy="262737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마이페이지 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로그인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로그아웃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l  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회원가입</a:t>
              </a:r>
              <a:endPara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47" name="타원 28"/>
            <p:cNvSpPr/>
            <p:nvPr/>
          </p:nvSpPr>
          <p:spPr>
            <a:xfrm>
              <a:off x="5990007" y="613213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</p:grpSp>
      <p:grpSp>
        <p:nvGrpSpPr>
          <p:cNvPr id="56" name=""/>
          <p:cNvGrpSpPr/>
          <p:nvPr/>
        </p:nvGrpSpPr>
        <p:grpSpPr>
          <a:xfrm rot="0">
            <a:off x="5884333" y="877796"/>
            <a:ext cx="3256728" cy="367160"/>
            <a:chOff x="6096000" y="895435"/>
            <a:chExt cx="3256728" cy="367160"/>
          </a:xfrm>
        </p:grpSpPr>
        <p:sp>
          <p:nvSpPr>
            <p:cNvPr id="48" name="직사각형 39"/>
            <p:cNvSpPr/>
            <p:nvPr/>
          </p:nvSpPr>
          <p:spPr>
            <a:xfrm>
              <a:off x="6213123" y="999859"/>
              <a:ext cx="3139604" cy="262737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사업안내  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 사업참여 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 일자리카페</a:t>
              </a:r>
              <a:endPara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51" name="타원 28"/>
            <p:cNvSpPr/>
            <p:nvPr/>
          </p:nvSpPr>
          <p:spPr>
            <a:xfrm>
              <a:off x="6096000" y="895435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</p:grpSp>
      <p:sp>
        <p:nvSpPr>
          <p:cNvPr id="54" name="직사각형 20"/>
          <p:cNvSpPr/>
          <p:nvPr/>
        </p:nvSpPr>
        <p:spPr>
          <a:xfrm>
            <a:off x="5428979" y="4365094"/>
            <a:ext cx="2373832" cy="12442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 참가한 학생 이미지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20"/>
          <p:cNvSpPr/>
          <p:nvPr/>
        </p:nvSpPr>
        <p:spPr>
          <a:xfrm>
            <a:off x="1530785" y="5308775"/>
            <a:ext cx="2373832" cy="12442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 간략한 방향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(?)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581432" y="1546161"/>
            <a:ext cx="8568168" cy="145498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메인 배너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89181" y="2988652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53" name="타원 43"/>
          <p:cNvSpPr/>
          <p:nvPr/>
        </p:nvSpPr>
        <p:spPr>
          <a:xfrm>
            <a:off x="492708" y="1440310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60" name="직사각형 39"/>
          <p:cNvSpPr/>
          <p:nvPr/>
        </p:nvSpPr>
        <p:spPr>
          <a:xfrm>
            <a:off x="4582390" y="575818"/>
            <a:ext cx="1278701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일자리지원센터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2" name="타원 43"/>
          <p:cNvSpPr/>
          <p:nvPr/>
        </p:nvSpPr>
        <p:spPr>
          <a:xfrm>
            <a:off x="4469573" y="461705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167474" y="14872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f0f5f9"/>
          </a:solidFill>
          <a:ln>
            <a:solidFill>
              <a:srgbClr val="f0f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6991005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5684501" y="1487215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2473557" y="2100743"/>
            <a:ext cx="6877482" cy="189934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부트스트랩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2473557" y="4599963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8763094" y="4102293"/>
            <a:ext cx="579657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승인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6977804" y="149595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11"/>
          <p:cNvSpPr/>
          <p:nvPr/>
        </p:nvSpPr>
        <p:spPr>
          <a:xfrm>
            <a:off x="2633537" y="1967119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11"/>
          <p:cNvSpPr/>
          <p:nvPr/>
        </p:nvSpPr>
        <p:spPr>
          <a:xfrm>
            <a:off x="2633537" y="2281706"/>
            <a:ext cx="137486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시급 및 근무 계산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630297" y="2585760"/>
            <a:ext cx="1031146" cy="2721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최저시급 </a:t>
            </a:r>
            <a:r>
              <a:rPr lang="en-US" altLang="ko-KR" sz="1200"/>
              <a:t>X</a:t>
            </a:r>
            <a:endParaRPr lang="en-US" altLang="ko-KR" sz="1200"/>
          </a:p>
        </p:txBody>
      </p:sp>
      <p:sp>
        <p:nvSpPr>
          <p:cNvPr id="27" name="직사각형 11"/>
          <p:cNvSpPr/>
          <p:nvPr/>
        </p:nvSpPr>
        <p:spPr>
          <a:xfrm>
            <a:off x="3581143" y="2592972"/>
            <a:ext cx="89424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시간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일수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430434" y="2623074"/>
            <a:ext cx="1031146" cy="2721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(</a:t>
            </a:r>
            <a:r>
              <a:rPr lang="ko-KR" altLang="en-US" sz="1000"/>
              <a:t>원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9" name="직사각형 11"/>
          <p:cNvSpPr/>
          <p:nvPr/>
        </p:nvSpPr>
        <p:spPr>
          <a:xfrm>
            <a:off x="2672337" y="3184746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2671618" y="3524250"/>
          <a:ext cx="6389169" cy="111252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279464"/>
                <a:gridCol w="1279464"/>
                <a:gridCol w="1279464"/>
                <a:gridCol w="1271311"/>
                <a:gridCol w="1279464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시급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일수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03/01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9,120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정상지급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04/01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9,120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11"/>
          <p:cNvSpPr/>
          <p:nvPr/>
        </p:nvSpPr>
        <p:spPr>
          <a:xfrm>
            <a:off x="2672337" y="4872856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대학교명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2671618" y="5228264"/>
          <a:ext cx="6389169" cy="111252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279464"/>
                <a:gridCol w="1279464"/>
                <a:gridCol w="1279464"/>
                <a:gridCol w="1271311"/>
                <a:gridCol w="1279464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일수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03/01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이나연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정상지급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03/01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주영현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6977804" y="149595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직사각형 11"/>
          <p:cNvSpPr/>
          <p:nvPr/>
        </p:nvSpPr>
        <p:spPr>
          <a:xfrm>
            <a:off x="2672337" y="2050311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대학교명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2663452" y="2376371"/>
            <a:ext cx="6434891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 대학의 참여도는 </a:t>
            </a:r>
            <a:r>
              <a:rPr lang="en-US" altLang="ko-KR" sz="1100">
                <a:solidFill>
                  <a:schemeClr val="tx1"/>
                </a:solidFill>
              </a:rPr>
              <a:t>?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2466394" y="3029083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4002465" y="3057375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5276740" y="303851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6634760" y="303851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8011641" y="303851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15"/>
          <p:cNvSpPr/>
          <p:nvPr/>
        </p:nvSpPr>
        <p:spPr>
          <a:xfrm>
            <a:off x="2708368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15"/>
          <p:cNvSpPr/>
          <p:nvPr/>
        </p:nvSpPr>
        <p:spPr>
          <a:xfrm>
            <a:off x="4226049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15"/>
          <p:cNvSpPr/>
          <p:nvPr/>
        </p:nvSpPr>
        <p:spPr>
          <a:xfrm>
            <a:off x="5499852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15"/>
          <p:cNvSpPr/>
          <p:nvPr/>
        </p:nvSpPr>
        <p:spPr>
          <a:xfrm>
            <a:off x="6914456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9" name="직사각형 15"/>
          <p:cNvSpPr/>
          <p:nvPr/>
        </p:nvSpPr>
        <p:spPr>
          <a:xfrm>
            <a:off x="8272475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3688899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정보등록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0" name="TextBox 9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grpSp>
        <p:nvGrpSpPr>
          <p:cNvPr id="52" name=""/>
          <p:cNvGrpSpPr/>
          <p:nvPr/>
        </p:nvGrpSpPr>
        <p:grpSpPr>
          <a:xfrm rot="0">
            <a:off x="2493683" y="1509119"/>
            <a:ext cx="5658244" cy="5282379"/>
            <a:chOff x="2493683" y="1509119"/>
            <a:chExt cx="5658244" cy="5282379"/>
          </a:xfrm>
        </p:grpSpPr>
        <p:sp>
          <p:nvSpPr>
            <p:cNvPr id="21" name="직사각형 20"/>
            <p:cNvSpPr/>
            <p:nvPr/>
          </p:nvSpPr>
          <p:spPr>
            <a:xfrm>
              <a:off x="2493684" y="3062320"/>
              <a:ext cx="5658243" cy="1825564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소속</a:t>
              </a:r>
              <a:r>
                <a:rPr lang="en-US" altLang="ko-KR" sz="1100">
                  <a:solidFill>
                    <a:schemeClr val="tx1"/>
                  </a:solidFill>
                </a:rPr>
                <a:t> </a:t>
              </a:r>
              <a:r>
                <a:rPr lang="ko-KR" altLang="en-US" sz="1100">
                  <a:solidFill>
                    <a:schemeClr val="tx1"/>
                  </a:solidFill>
                </a:rPr>
                <a:t>학과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93685" y="1509119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성명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6721" y="1509119"/>
              <a:ext cx="265520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생년월일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93685" y="1914978"/>
              <a:ext cx="565824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93685" y="2312525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핸드폰 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496720" y="2309886"/>
              <a:ext cx="265520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이메일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93684" y="2698024"/>
              <a:ext cx="5658243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희망직무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11104" y="3123180"/>
              <a:ext cx="466560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학교명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05634" y="3481070"/>
              <a:ext cx="467107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전공학과</a:t>
              </a:r>
              <a:r>
                <a:rPr lang="en-US" altLang="ko-KR" sz="1100">
                  <a:solidFill>
                    <a:schemeClr val="tx1"/>
                  </a:solidFill>
                </a:rPr>
                <a:t>(</a:t>
              </a:r>
              <a:r>
                <a:rPr lang="ko-KR" altLang="en-US" sz="1100">
                  <a:solidFill>
                    <a:schemeClr val="tx1"/>
                  </a:solidFill>
                </a:rPr>
                <a:t>부</a:t>
              </a:r>
              <a:r>
                <a:rPr lang="en-US" altLang="ko-KR" sz="1100">
                  <a:solidFill>
                    <a:schemeClr val="tx1"/>
                  </a:solidFill>
                </a:rPr>
                <a:t>)</a:t>
              </a:r>
              <a:r>
                <a:rPr lang="ko-KR" altLang="en-US" sz="1100">
                  <a:solidFill>
                    <a:schemeClr val="tx1"/>
                  </a:solidFill>
                </a:rPr>
                <a:t>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305634" y="3836700"/>
              <a:ext cx="467107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학번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05634" y="4192330"/>
              <a:ext cx="467107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상태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ㅁ 재학 ㅁ 휴학 ㅁ 기타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05634" y="4547960"/>
              <a:ext cx="467107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학년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ㅁ </a:t>
              </a:r>
              <a:r>
                <a:rPr lang="en-US" altLang="ko-KR" sz="1100">
                  <a:solidFill>
                    <a:schemeClr val="tx1"/>
                  </a:solidFill>
                </a:rPr>
                <a:t>1</a:t>
              </a:r>
              <a:r>
                <a:rPr lang="ko-KR" altLang="en-US" sz="1100">
                  <a:solidFill>
                    <a:schemeClr val="tx1"/>
                  </a:solidFill>
                </a:rPr>
                <a:t>학년 ㅁ </a:t>
              </a:r>
              <a:r>
                <a:rPr lang="en-US" altLang="ko-KR" sz="1100">
                  <a:solidFill>
                    <a:schemeClr val="tx1"/>
                  </a:solidFill>
                </a:rPr>
                <a:t>2</a:t>
              </a:r>
              <a:r>
                <a:rPr lang="ko-KR" altLang="en-US" sz="1100">
                  <a:solidFill>
                    <a:schemeClr val="tx1"/>
                  </a:solidFill>
                </a:rPr>
                <a:t>학년  ㅁ </a:t>
              </a:r>
              <a:r>
                <a:rPr lang="en-US" altLang="ko-KR" sz="1100">
                  <a:solidFill>
                    <a:schemeClr val="tx1"/>
                  </a:solidFill>
                </a:rPr>
                <a:t>3</a:t>
              </a:r>
              <a:r>
                <a:rPr lang="ko-KR" altLang="en-US" sz="1100">
                  <a:solidFill>
                    <a:schemeClr val="tx1"/>
                  </a:solidFill>
                </a:rPr>
                <a:t>학년 ㅁ </a:t>
              </a:r>
              <a:r>
                <a:rPr lang="en-US" altLang="ko-KR" sz="1100">
                  <a:solidFill>
                    <a:schemeClr val="tx1"/>
                  </a:solidFill>
                </a:rPr>
                <a:t>4</a:t>
              </a:r>
              <a:r>
                <a:rPr lang="ko-KR" altLang="en-US" sz="1100">
                  <a:solidFill>
                    <a:schemeClr val="tx1"/>
                  </a:solidFill>
                </a:rPr>
                <a:t>학년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93684" y="5001581"/>
              <a:ext cx="5658243" cy="58457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확인사항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93685" y="5708163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자격증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496721" y="5708163"/>
              <a:ext cx="2655206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전산능력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93683" y="6080772"/>
              <a:ext cx="5658243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체험가능기간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49430" y="6540899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247611" y="6540898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2243" y="743293"/>
            <a:ext cx="1436029" cy="63179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0960" y="877615"/>
            <a:ext cx="1238596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사업참여 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정보 등록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00150" y="589598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1" y="182880"/>
            <a:ext cx="447209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마이페이지 업무일지 등록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13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4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15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242105" y="1528224"/>
            <a:ext cx="1436029" cy="287193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0821" y="3140784"/>
            <a:ext cx="1238596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설문조사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60012" y="1374529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46" name=""/>
          <p:cNvGrpSpPr/>
          <p:nvPr/>
        </p:nvGrpSpPr>
        <p:grpSpPr>
          <a:xfrm rot="0">
            <a:off x="340821" y="1583359"/>
            <a:ext cx="1238597" cy="980772"/>
            <a:chOff x="340821" y="2173909"/>
            <a:chExt cx="1238597" cy="980772"/>
          </a:xfrm>
        </p:grpSpPr>
        <p:sp>
          <p:nvSpPr>
            <p:cNvPr id="20" name="직사각형 19"/>
            <p:cNvSpPr/>
            <p:nvPr/>
          </p:nvSpPr>
          <p:spPr>
            <a:xfrm>
              <a:off x="340822" y="2173909"/>
              <a:ext cx="1238596" cy="98077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업무일지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업무일지 등록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업무일지 조회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40821" y="2427316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399521" y="1868711"/>
            <a:ext cx="264286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성명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02557" y="1868711"/>
            <a:ext cx="265520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기업명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99521" y="2274570"/>
            <a:ext cx="565824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일일 일지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9520" y="2651369"/>
            <a:ext cx="565824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주별 일지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9520" y="3033060"/>
            <a:ext cx="565824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월별 일지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89321" y="3413534"/>
            <a:ext cx="468441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등록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2" name="직선 연결선 23"/>
          <p:cNvCxnSpPr/>
          <p:nvPr/>
        </p:nvCxnSpPr>
        <p:spPr>
          <a:xfrm>
            <a:off x="340821" y="1836766"/>
            <a:ext cx="1238596" cy="0"/>
          </a:xfrm>
          <a:prstGeom prst="line">
            <a:avLst/>
          </a:prstGeom>
          <a:ln w="12700">
            <a:solidFill>
              <a:srgbClr val="af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"/>
          <p:cNvGrpSpPr/>
          <p:nvPr/>
        </p:nvGrpSpPr>
        <p:grpSpPr>
          <a:xfrm rot="0">
            <a:off x="334470" y="3656215"/>
            <a:ext cx="1247415" cy="655787"/>
            <a:chOff x="334470" y="3046615"/>
            <a:chExt cx="1247415" cy="655787"/>
          </a:xfrm>
        </p:grpSpPr>
        <p:sp>
          <p:nvSpPr>
            <p:cNvPr id="51" name="직사각형 20"/>
            <p:cNvSpPr/>
            <p:nvPr/>
          </p:nvSpPr>
          <p:spPr>
            <a:xfrm>
              <a:off x="334470" y="3046615"/>
              <a:ext cx="1238596" cy="655787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마이페이지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회원정보수정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23"/>
            <p:cNvCxnSpPr/>
            <p:nvPr/>
          </p:nvCxnSpPr>
          <p:spPr>
            <a:xfrm>
              <a:off x="343290" y="3285624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20"/>
          <p:cNvSpPr/>
          <p:nvPr/>
        </p:nvSpPr>
        <p:spPr>
          <a:xfrm>
            <a:off x="334470" y="2667003"/>
            <a:ext cx="1238596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출퇴근 조회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96813" y="1512440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8018" y="1510787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2135" y="1438100"/>
            <a:ext cx="3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96814" y="1909343"/>
            <a:ext cx="6877482" cy="183817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_x883287704"/>
          <p:cNvSpPr>
            <a:spLocks noChangeArrowheads="1"/>
          </p:cNvSpPr>
          <p:nvPr/>
        </p:nvSpPr>
        <p:spPr>
          <a:xfrm>
            <a:off x="160012" y="182880"/>
            <a:ext cx="4469561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마이페이지 업무일지 조회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04571" y="1515270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2" name="직사각형 17"/>
          <p:cNvSpPr/>
          <p:nvPr/>
        </p:nvSpPr>
        <p:spPr>
          <a:xfrm>
            <a:off x="242105" y="1528224"/>
            <a:ext cx="1436029" cy="287193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3" name="직사각형 20"/>
          <p:cNvSpPr/>
          <p:nvPr/>
        </p:nvSpPr>
        <p:spPr>
          <a:xfrm>
            <a:off x="340821" y="3140784"/>
            <a:ext cx="1238596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설문조사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타원 21"/>
          <p:cNvSpPr/>
          <p:nvPr/>
        </p:nvSpPr>
        <p:spPr>
          <a:xfrm>
            <a:off x="160012" y="1374529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35" name=""/>
          <p:cNvGrpSpPr/>
          <p:nvPr/>
        </p:nvGrpSpPr>
        <p:grpSpPr>
          <a:xfrm rot="0">
            <a:off x="340821" y="1583359"/>
            <a:ext cx="1238597" cy="980772"/>
            <a:chOff x="340821" y="2173909"/>
            <a:chExt cx="1238597" cy="980772"/>
          </a:xfrm>
        </p:grpSpPr>
        <p:sp>
          <p:nvSpPr>
            <p:cNvPr id="36" name="직사각형 19"/>
            <p:cNvSpPr/>
            <p:nvPr/>
          </p:nvSpPr>
          <p:spPr>
            <a:xfrm>
              <a:off x="340822" y="2173909"/>
              <a:ext cx="1238596" cy="98077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업무일지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업무일지 등록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업무일지 조회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23"/>
            <p:cNvCxnSpPr/>
            <p:nvPr/>
          </p:nvCxnSpPr>
          <p:spPr>
            <a:xfrm>
              <a:off x="340821" y="2427316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연결선 23"/>
          <p:cNvCxnSpPr/>
          <p:nvPr/>
        </p:nvCxnSpPr>
        <p:spPr>
          <a:xfrm>
            <a:off x="340821" y="1836766"/>
            <a:ext cx="1238596" cy="0"/>
          </a:xfrm>
          <a:prstGeom prst="line">
            <a:avLst/>
          </a:prstGeom>
          <a:ln w="12700">
            <a:solidFill>
              <a:srgbClr val="af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"/>
          <p:cNvGrpSpPr/>
          <p:nvPr/>
        </p:nvGrpSpPr>
        <p:grpSpPr>
          <a:xfrm rot="0">
            <a:off x="334470" y="3656215"/>
            <a:ext cx="1247415" cy="655787"/>
            <a:chOff x="334470" y="3046615"/>
            <a:chExt cx="1247415" cy="655787"/>
          </a:xfrm>
        </p:grpSpPr>
        <p:sp>
          <p:nvSpPr>
            <p:cNvPr id="40" name="직사각형 20"/>
            <p:cNvSpPr/>
            <p:nvPr/>
          </p:nvSpPr>
          <p:spPr>
            <a:xfrm>
              <a:off x="334470" y="3046615"/>
              <a:ext cx="1238596" cy="655787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마이페이지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회원정보수정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23"/>
            <p:cNvCxnSpPr/>
            <p:nvPr/>
          </p:nvCxnSpPr>
          <p:spPr>
            <a:xfrm>
              <a:off x="343290" y="3285624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20"/>
          <p:cNvSpPr/>
          <p:nvPr/>
        </p:nvSpPr>
        <p:spPr>
          <a:xfrm>
            <a:off x="334470" y="2667003"/>
            <a:ext cx="1238596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출퇴근 조회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>
          <a:xfrm>
            <a:off x="160012" y="182880"/>
            <a:ext cx="301435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출퇴근조회 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24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25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26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27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grpSp>
        <p:nvGrpSpPr>
          <p:cNvPr id="71" name=""/>
          <p:cNvGrpSpPr/>
          <p:nvPr/>
        </p:nvGrpSpPr>
        <p:grpSpPr>
          <a:xfrm rot="0">
            <a:off x="160012" y="1374529"/>
            <a:ext cx="1518122" cy="3025629"/>
            <a:chOff x="160012" y="1374529"/>
            <a:chExt cx="1518122" cy="3025629"/>
          </a:xfrm>
        </p:grpSpPr>
        <p:sp>
          <p:nvSpPr>
            <p:cNvPr id="40" name="직사각형 17"/>
            <p:cNvSpPr/>
            <p:nvPr/>
          </p:nvSpPr>
          <p:spPr>
            <a:xfrm>
              <a:off x="242105" y="1528224"/>
              <a:ext cx="1436029" cy="2871934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2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43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44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"/>
            <p:cNvGrpSpPr/>
            <p:nvPr/>
          </p:nvGrpSpPr>
          <p:grpSpPr>
            <a:xfrm rot="0">
              <a:off x="334470" y="3656215"/>
              <a:ext cx="1247415" cy="655787"/>
              <a:chOff x="334470" y="3046615"/>
              <a:chExt cx="1247415" cy="655787"/>
            </a:xfrm>
          </p:grpSpPr>
          <p:sp>
            <p:nvSpPr>
              <p:cNvPr id="48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"/>
          <p:cNvGrpSpPr/>
          <p:nvPr/>
        </p:nvGrpSpPr>
        <p:grpSpPr>
          <a:xfrm rot="0">
            <a:off x="2185004" y="1562035"/>
            <a:ext cx="1443421" cy="515182"/>
            <a:chOff x="2185004" y="1562035"/>
            <a:chExt cx="1443421" cy="515182"/>
          </a:xfrm>
        </p:grpSpPr>
        <p:pic>
          <p:nvPicPr>
            <p:cNvPr id="5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63123" y="1642234"/>
              <a:ext cx="310338" cy="310338"/>
            </a:xfrm>
            <a:prstGeom prst="rect">
              <a:avLst/>
            </a:prstGeom>
          </p:spPr>
        </p:pic>
        <p:sp>
          <p:nvSpPr>
            <p:cNvPr id="54" name="직사각형 22"/>
            <p:cNvSpPr/>
            <p:nvPr/>
          </p:nvSpPr>
          <p:spPr>
            <a:xfrm>
              <a:off x="2185004" y="1562035"/>
              <a:ext cx="1443421" cy="51518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      정상출근 </a:t>
              </a:r>
              <a:r>
                <a:rPr lang="en-US" altLang="ko-KR" sz="1100">
                  <a:solidFill>
                    <a:schemeClr val="tx1"/>
                  </a:solidFill>
                </a:rPr>
                <a:t>N</a:t>
              </a:r>
              <a:r>
                <a:rPr lang="ko-KR" altLang="en-US" sz="1100">
                  <a:solidFill>
                    <a:schemeClr val="tx1"/>
                  </a:solidFill>
                </a:rPr>
                <a:t> 건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"/>
          <p:cNvGrpSpPr/>
          <p:nvPr/>
        </p:nvGrpSpPr>
        <p:grpSpPr>
          <a:xfrm rot="0">
            <a:off x="3868107" y="1565209"/>
            <a:ext cx="1187656" cy="515182"/>
            <a:chOff x="4648099" y="1556390"/>
            <a:chExt cx="1187656" cy="515182"/>
          </a:xfrm>
        </p:grpSpPr>
        <p:pic>
          <p:nvPicPr>
            <p:cNvPr id="5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25058" y="1634724"/>
              <a:ext cx="325356" cy="325356"/>
            </a:xfrm>
            <a:prstGeom prst="rect">
              <a:avLst/>
            </a:prstGeom>
          </p:spPr>
        </p:pic>
        <p:sp>
          <p:nvSpPr>
            <p:cNvPr id="56" name="직사각형 22"/>
            <p:cNvSpPr/>
            <p:nvPr/>
          </p:nvSpPr>
          <p:spPr>
            <a:xfrm>
              <a:off x="4648099" y="1556390"/>
              <a:ext cx="1187656" cy="51518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      지각 </a:t>
              </a:r>
              <a:r>
                <a:rPr lang="en-US" altLang="ko-KR" sz="1100">
                  <a:solidFill>
                    <a:schemeClr val="tx1"/>
                  </a:solidFill>
                </a:rPr>
                <a:t>N</a:t>
              </a:r>
              <a:r>
                <a:rPr lang="ko-KR" altLang="en-US" sz="1100">
                  <a:solidFill>
                    <a:schemeClr val="tx1"/>
                  </a:solidFill>
                </a:rPr>
                <a:t> 건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"/>
          <p:cNvGrpSpPr/>
          <p:nvPr/>
        </p:nvGrpSpPr>
        <p:grpSpPr>
          <a:xfrm rot="0">
            <a:off x="5228771" y="1551450"/>
            <a:ext cx="1399323" cy="515182"/>
            <a:chOff x="6331202" y="1551451"/>
            <a:chExt cx="1399323" cy="515182"/>
          </a:xfrm>
        </p:grpSpPr>
        <p:pic>
          <p:nvPicPr>
            <p:cNvPr id="5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418391" y="1664710"/>
              <a:ext cx="298898" cy="298898"/>
            </a:xfrm>
            <a:prstGeom prst="rect">
              <a:avLst/>
            </a:prstGeom>
          </p:spPr>
        </p:pic>
        <p:sp>
          <p:nvSpPr>
            <p:cNvPr id="62" name="직사각형 22"/>
            <p:cNvSpPr/>
            <p:nvPr/>
          </p:nvSpPr>
          <p:spPr>
            <a:xfrm>
              <a:off x="6331202" y="1551451"/>
              <a:ext cx="1399323" cy="51518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      미처리 </a:t>
              </a:r>
              <a:r>
                <a:rPr lang="en-US" altLang="ko-KR" sz="1100">
                  <a:solidFill>
                    <a:schemeClr val="tx1"/>
                  </a:solidFill>
                </a:rPr>
                <a:t>N</a:t>
              </a:r>
              <a:r>
                <a:rPr lang="ko-KR" altLang="en-US" sz="1100">
                  <a:solidFill>
                    <a:schemeClr val="tx1"/>
                  </a:solidFill>
                </a:rPr>
                <a:t> 건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"/>
          <p:cNvGrpSpPr/>
          <p:nvPr/>
        </p:nvGrpSpPr>
        <p:grpSpPr>
          <a:xfrm rot="0">
            <a:off x="6836380" y="1545100"/>
            <a:ext cx="1399323" cy="515182"/>
            <a:chOff x="6836380" y="1545100"/>
            <a:chExt cx="1399323" cy="515182"/>
          </a:xfrm>
        </p:grpSpPr>
        <p:pic>
          <p:nvPicPr>
            <p:cNvPr id="63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51397" y="1665023"/>
              <a:ext cx="317674" cy="317674"/>
            </a:xfrm>
            <a:prstGeom prst="rect">
              <a:avLst/>
            </a:prstGeom>
          </p:spPr>
        </p:pic>
        <p:sp>
          <p:nvSpPr>
            <p:cNvPr id="68" name="직사각형 22"/>
            <p:cNvSpPr/>
            <p:nvPr/>
          </p:nvSpPr>
          <p:spPr>
            <a:xfrm>
              <a:off x="6836380" y="1545100"/>
              <a:ext cx="1399323" cy="51518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      수정 </a:t>
              </a:r>
              <a:r>
                <a:rPr lang="en-US" altLang="ko-KR" sz="1100">
                  <a:solidFill>
                    <a:schemeClr val="tx1"/>
                  </a:solidFill>
                </a:rPr>
                <a:t>N</a:t>
              </a:r>
              <a:r>
                <a:rPr lang="ko-KR" altLang="en-US" sz="1100">
                  <a:solidFill>
                    <a:schemeClr val="tx1"/>
                  </a:solidFill>
                </a:rPr>
                <a:t> 건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"/>
          <p:cNvGraphicFramePr>
            <a:graphicFrameLocks noGrp="1"/>
          </p:cNvGraphicFramePr>
          <p:nvPr/>
        </p:nvGraphicFramePr>
        <p:xfrm>
          <a:off x="2190749" y="2546047"/>
          <a:ext cx="6101841" cy="227901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018057"/>
                <a:gridCol w="1018057"/>
                <a:gridCol w="1018057"/>
                <a:gridCol w="1018057"/>
                <a:gridCol w="1011556"/>
                <a:gridCol w="1018057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퇴근시간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결근사유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02/01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02/03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수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연차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개인사유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02/04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미처리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sp>
        <p:nvSpPr>
          <p:cNvPr id="76" name="직사각형 11"/>
          <p:cNvSpPr/>
          <p:nvPr/>
        </p:nvSpPr>
        <p:spPr>
          <a:xfrm>
            <a:off x="2187854" y="2173097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7" name="직사각형 13"/>
          <p:cNvSpPr/>
          <p:nvPr/>
        </p:nvSpPr>
        <p:spPr>
          <a:xfrm>
            <a:off x="3529059" y="2171444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8" name="TextBox 14"/>
          <p:cNvSpPr txBox="1"/>
          <p:nvPr/>
        </p:nvSpPr>
        <p:spPr>
          <a:xfrm>
            <a:off x="3213176" y="2098757"/>
            <a:ext cx="315883" cy="366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79" name="직사각형 19"/>
          <p:cNvSpPr/>
          <p:nvPr/>
        </p:nvSpPr>
        <p:spPr>
          <a:xfrm>
            <a:off x="4617938" y="2169611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280268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설문조사 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6" name=""/>
          <p:cNvGrpSpPr/>
          <p:nvPr/>
        </p:nvGrpSpPr>
        <p:grpSpPr>
          <a:xfrm rot="0">
            <a:off x="160012" y="1374529"/>
            <a:ext cx="1518122" cy="3025629"/>
            <a:chOff x="160012" y="1374529"/>
            <a:chExt cx="1518122" cy="3025629"/>
          </a:xfrm>
        </p:grpSpPr>
        <p:sp>
          <p:nvSpPr>
            <p:cNvPr id="7" name="직사각형 17"/>
            <p:cNvSpPr/>
            <p:nvPr/>
          </p:nvSpPr>
          <p:spPr>
            <a:xfrm>
              <a:off x="242105" y="1528224"/>
              <a:ext cx="1436029" cy="2871934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9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10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11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"/>
            <p:cNvGrpSpPr/>
            <p:nvPr/>
          </p:nvGrpSpPr>
          <p:grpSpPr>
            <a:xfrm rot="0">
              <a:off x="334470" y="3656215"/>
              <a:ext cx="1247415" cy="655787"/>
              <a:chOff x="334470" y="3046615"/>
              <a:chExt cx="1247415" cy="655787"/>
            </a:xfrm>
          </p:grpSpPr>
          <p:sp>
            <p:nvSpPr>
              <p:cNvPr id="15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9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20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21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cxnSp>
        <p:nvCxnSpPr>
          <p:cNvPr id="23" name=""/>
          <p:cNvCxnSpPr/>
          <p:nvPr/>
        </p:nvCxnSpPr>
        <p:spPr>
          <a:xfrm>
            <a:off x="1972910" y="1555573"/>
            <a:ext cx="6896856" cy="0"/>
          </a:xfrm>
          <a:prstGeom prst="line">
            <a:avLst/>
          </a:prstGeom>
          <a:ln>
            <a:solidFill>
              <a:srgbClr val="af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>
            <a:off x="1984198" y="2309812"/>
            <a:ext cx="6896856" cy="0"/>
          </a:xfrm>
          <a:prstGeom prst="line">
            <a:avLst/>
          </a:prstGeom>
          <a:ln>
            <a:solidFill>
              <a:srgbClr val="af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2"/>
          <p:cNvSpPr/>
          <p:nvPr/>
        </p:nvSpPr>
        <p:spPr>
          <a:xfrm>
            <a:off x="2718404" y="1667868"/>
            <a:ext cx="236946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ㅇ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전체 ㅇ 진행중 ㅇ 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2717021" y="1971051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직사각형 13"/>
          <p:cNvSpPr/>
          <p:nvPr/>
        </p:nvSpPr>
        <p:spPr>
          <a:xfrm>
            <a:off x="4058226" y="1969398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3742343" y="1896711"/>
            <a:ext cx="315883" cy="358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30" name="직사각형 19"/>
          <p:cNvSpPr/>
          <p:nvPr/>
        </p:nvSpPr>
        <p:spPr>
          <a:xfrm>
            <a:off x="8389549" y="1938604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961267" y="1970087"/>
            <a:ext cx="749654" cy="2568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설문기간</a:t>
            </a:r>
            <a:endParaRPr lang="ko-KR" altLang="en-US" sz="1100"/>
          </a:p>
        </p:txBody>
      </p:sp>
      <p:sp>
        <p:nvSpPr>
          <p:cNvPr id="32" name=""/>
          <p:cNvSpPr txBox="1"/>
          <p:nvPr/>
        </p:nvSpPr>
        <p:spPr>
          <a:xfrm>
            <a:off x="1962325" y="1672695"/>
            <a:ext cx="749654" cy="25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진행상태</a:t>
            </a:r>
            <a:endParaRPr lang="ko-KR" altLang="en-US" sz="1100"/>
          </a:p>
        </p:txBody>
      </p:sp>
      <p:sp>
        <p:nvSpPr>
          <p:cNvPr id="33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20"/>
          <p:cNvSpPr/>
          <p:nvPr/>
        </p:nvSpPr>
        <p:spPr>
          <a:xfrm>
            <a:off x="340821" y="3140784"/>
            <a:ext cx="1238596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설문조사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20"/>
          <p:cNvSpPr/>
          <p:nvPr/>
        </p:nvSpPr>
        <p:spPr>
          <a:xfrm>
            <a:off x="2001345" y="2802809"/>
            <a:ext cx="29142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뉴리더 프로그램에 대한 만족도 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6" name="직사각형 20"/>
          <p:cNvSpPr/>
          <p:nvPr/>
        </p:nvSpPr>
        <p:spPr>
          <a:xfrm>
            <a:off x="5273006" y="2797165"/>
            <a:ext cx="19617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2022-04-20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~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2022-04-27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8" name="직사각형 20"/>
          <p:cNvSpPr/>
          <p:nvPr/>
        </p:nvSpPr>
        <p:spPr>
          <a:xfrm>
            <a:off x="7702234" y="2781996"/>
            <a:ext cx="1194497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진행중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952572" y="2497829"/>
            <a:ext cx="749654" cy="26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설문제목</a:t>
            </a:r>
            <a:endParaRPr lang="ko-KR" altLang="en-US" sz="1100"/>
          </a:p>
        </p:txBody>
      </p:sp>
      <p:sp>
        <p:nvSpPr>
          <p:cNvPr id="42" name=""/>
          <p:cNvSpPr txBox="1"/>
          <p:nvPr/>
        </p:nvSpPr>
        <p:spPr>
          <a:xfrm>
            <a:off x="5944833" y="2528886"/>
            <a:ext cx="749654" cy="260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설문기간</a:t>
            </a:r>
            <a:endParaRPr lang="ko-KR" altLang="en-US" sz="1100"/>
          </a:p>
        </p:txBody>
      </p:sp>
      <p:sp>
        <p:nvSpPr>
          <p:cNvPr id="43" name=""/>
          <p:cNvSpPr txBox="1"/>
          <p:nvPr/>
        </p:nvSpPr>
        <p:spPr>
          <a:xfrm>
            <a:off x="7929208" y="2528887"/>
            <a:ext cx="749654" cy="26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진행상태</a:t>
            </a:r>
            <a:endParaRPr lang="ko-KR" altLang="en-US" sz="1100"/>
          </a:p>
        </p:txBody>
      </p:sp>
      <p:sp>
        <p:nvSpPr>
          <p:cNvPr id="44" name="직사각형 20"/>
          <p:cNvSpPr/>
          <p:nvPr/>
        </p:nvSpPr>
        <p:spPr>
          <a:xfrm>
            <a:off x="2010870" y="3269534"/>
            <a:ext cx="29142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기업 만족도 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20"/>
          <p:cNvSpPr/>
          <p:nvPr/>
        </p:nvSpPr>
        <p:spPr>
          <a:xfrm>
            <a:off x="5277592" y="3255423"/>
            <a:ext cx="19617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2022-02-16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~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2022-02-23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6" name="직사각형 20"/>
          <p:cNvSpPr/>
          <p:nvPr/>
        </p:nvSpPr>
        <p:spPr>
          <a:xfrm>
            <a:off x="7708230" y="3237807"/>
            <a:ext cx="1194497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280268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설문조사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149930" y="630523"/>
            <a:ext cx="2203177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설문지 제목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15"/>
          <p:cNvSpPr/>
          <p:nvPr/>
        </p:nvSpPr>
        <p:spPr>
          <a:xfrm>
            <a:off x="152400" y="1197437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설문지 설명 </a:t>
            </a: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조사목적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8" name="직사각형 15"/>
          <p:cNvSpPr/>
          <p:nvPr/>
        </p:nvSpPr>
        <p:spPr>
          <a:xfrm>
            <a:off x="146755" y="1799628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1767311" y="242463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3303383" y="245292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577658" y="243406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935678" y="243406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7312559" y="243406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5"/>
          <p:cNvSpPr/>
          <p:nvPr/>
        </p:nvSpPr>
        <p:spPr>
          <a:xfrm>
            <a:off x="2009285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5"/>
          <p:cNvSpPr/>
          <p:nvPr/>
        </p:nvSpPr>
        <p:spPr>
          <a:xfrm>
            <a:off x="3526967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00770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5"/>
          <p:cNvSpPr/>
          <p:nvPr/>
        </p:nvSpPr>
        <p:spPr>
          <a:xfrm>
            <a:off x="6215374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5"/>
          <p:cNvSpPr/>
          <p:nvPr/>
        </p:nvSpPr>
        <p:spPr>
          <a:xfrm>
            <a:off x="7573393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직사각형 15"/>
          <p:cNvSpPr/>
          <p:nvPr/>
        </p:nvSpPr>
        <p:spPr>
          <a:xfrm>
            <a:off x="146755" y="2781269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767311" y="340627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3303383" y="343456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4577658" y="341570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5935678" y="341570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7312559" y="341570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15"/>
          <p:cNvSpPr/>
          <p:nvPr/>
        </p:nvSpPr>
        <p:spPr>
          <a:xfrm>
            <a:off x="2009285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직사각형 15"/>
          <p:cNvSpPr/>
          <p:nvPr/>
        </p:nvSpPr>
        <p:spPr>
          <a:xfrm>
            <a:off x="3526967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4800770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직사각형 15"/>
          <p:cNvSpPr/>
          <p:nvPr/>
        </p:nvSpPr>
        <p:spPr>
          <a:xfrm>
            <a:off x="6215374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직사각형 15"/>
          <p:cNvSpPr/>
          <p:nvPr/>
        </p:nvSpPr>
        <p:spPr>
          <a:xfrm>
            <a:off x="7573393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15"/>
          <p:cNvSpPr/>
          <p:nvPr/>
        </p:nvSpPr>
        <p:spPr>
          <a:xfrm>
            <a:off x="146755" y="3904183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3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1767311" y="4529186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3303383" y="4557478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4577658" y="453861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5935678" y="453861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7312559" y="453861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15"/>
          <p:cNvSpPr/>
          <p:nvPr/>
        </p:nvSpPr>
        <p:spPr>
          <a:xfrm>
            <a:off x="2009285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3526967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4800770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6215374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15"/>
          <p:cNvSpPr/>
          <p:nvPr/>
        </p:nvSpPr>
        <p:spPr>
          <a:xfrm>
            <a:off x="7573393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15"/>
          <p:cNvSpPr/>
          <p:nvPr/>
        </p:nvSpPr>
        <p:spPr>
          <a:xfrm>
            <a:off x="146755" y="4885823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4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1767312" y="5510826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303383" y="5539118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4577658" y="552025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5935678" y="552025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7312559" y="552025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15"/>
          <p:cNvSpPr/>
          <p:nvPr/>
        </p:nvSpPr>
        <p:spPr>
          <a:xfrm>
            <a:off x="2009286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15"/>
          <p:cNvSpPr/>
          <p:nvPr/>
        </p:nvSpPr>
        <p:spPr>
          <a:xfrm>
            <a:off x="3526967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9" name="직사각형 15"/>
          <p:cNvSpPr/>
          <p:nvPr/>
        </p:nvSpPr>
        <p:spPr>
          <a:xfrm>
            <a:off x="4800770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0" name="직사각형 15"/>
          <p:cNvSpPr/>
          <p:nvPr/>
        </p:nvSpPr>
        <p:spPr>
          <a:xfrm>
            <a:off x="6215374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1" name="직사각형 15"/>
          <p:cNvSpPr/>
          <p:nvPr/>
        </p:nvSpPr>
        <p:spPr>
          <a:xfrm>
            <a:off x="7573393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15"/>
          <p:cNvSpPr/>
          <p:nvPr/>
        </p:nvSpPr>
        <p:spPr>
          <a:xfrm>
            <a:off x="4317203" y="6196142"/>
            <a:ext cx="1099786" cy="29075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완료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x883287704"/>
          <p:cNvSpPr>
            <a:spLocks noChangeArrowheads="1"/>
          </p:cNvSpPr>
          <p:nvPr/>
        </p:nvSpPr>
        <p:spPr>
          <a:xfrm>
            <a:off x="160012" y="182880"/>
            <a:ext cx="4976538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마이페이지 사업참여 정보등록 </a:t>
            </a:r>
            <a:r>
              <a:rPr lang="en-US" altLang="ko-KR"/>
              <a:t>- </a:t>
            </a:r>
            <a:r>
              <a:rPr lang="ko-KR" altLang="en-US"/>
              <a:t>기업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7" name="직사각형 43"/>
          <p:cNvSpPr/>
          <p:nvPr/>
        </p:nvSpPr>
        <p:spPr>
          <a:xfrm>
            <a:off x="242105" y="1528224"/>
            <a:ext cx="1436029" cy="66707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" name="직사각형 44"/>
          <p:cNvSpPr/>
          <p:nvPr/>
        </p:nvSpPr>
        <p:spPr>
          <a:xfrm>
            <a:off x="340822" y="1662546"/>
            <a:ext cx="1238596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사업참여 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정보 등록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타원 47"/>
          <p:cNvSpPr/>
          <p:nvPr/>
        </p:nvSpPr>
        <p:spPr>
          <a:xfrm>
            <a:off x="160012" y="1374529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14" name="그룹 8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5" name="TextBox 9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16" name="그룹 10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17" name="직사각형 11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타원 12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sp>
        <p:nvSpPr>
          <p:cNvPr id="19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61671"/>
            <a:ext cx="1560483" cy="1560483"/>
          </a:xfrm>
          <a:prstGeom prst="rect">
            <a:avLst/>
          </a:prstGeom>
        </p:spPr>
      </p:pic>
      <p:grpSp>
        <p:nvGrpSpPr>
          <p:cNvPr id="42" name=""/>
          <p:cNvGrpSpPr/>
          <p:nvPr/>
        </p:nvGrpSpPr>
        <p:grpSpPr>
          <a:xfrm rot="0">
            <a:off x="2487333" y="1509119"/>
            <a:ext cx="5826979" cy="4725066"/>
            <a:chOff x="2487333" y="1509119"/>
            <a:chExt cx="5826979" cy="4725066"/>
          </a:xfrm>
        </p:grpSpPr>
        <p:sp>
          <p:nvSpPr>
            <p:cNvPr id="10" name="직사각형 22"/>
            <p:cNvSpPr/>
            <p:nvPr/>
          </p:nvSpPr>
          <p:spPr>
            <a:xfrm>
              <a:off x="2493685" y="1515182"/>
              <a:ext cx="2828073" cy="54715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기업명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23"/>
            <p:cNvSpPr/>
            <p:nvPr/>
          </p:nvSpPr>
          <p:spPr>
            <a:xfrm>
              <a:off x="5487902" y="1509119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사업자정보등록번호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40"/>
            <p:cNvSpPr/>
            <p:nvPr/>
          </p:nvSpPr>
          <p:spPr>
            <a:xfrm>
              <a:off x="4359563" y="5983586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41"/>
            <p:cNvSpPr/>
            <p:nvPr/>
          </p:nvSpPr>
          <p:spPr>
            <a:xfrm>
              <a:off x="5257744" y="5983585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23"/>
            <p:cNvSpPr/>
            <p:nvPr/>
          </p:nvSpPr>
          <p:spPr>
            <a:xfrm>
              <a:off x="5489665" y="1811449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대표자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2"/>
            <p:cNvSpPr/>
            <p:nvPr/>
          </p:nvSpPr>
          <p:spPr>
            <a:xfrm>
              <a:off x="2489816" y="2128949"/>
              <a:ext cx="2835514" cy="54715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3"/>
            <p:cNvSpPr/>
            <p:nvPr/>
          </p:nvSpPr>
          <p:spPr>
            <a:xfrm>
              <a:off x="5491473" y="2130327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회사 대표번호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3"/>
            <p:cNvSpPr/>
            <p:nvPr/>
          </p:nvSpPr>
          <p:spPr>
            <a:xfrm>
              <a:off x="5493236" y="2432658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홈페이지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34822" y="2763630"/>
              <a:ext cx="4455198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성명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3"/>
            <p:cNvSpPr/>
            <p:nvPr/>
          </p:nvSpPr>
          <p:spPr>
            <a:xfrm>
              <a:off x="3628472" y="3083600"/>
              <a:ext cx="445519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담당부서 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3"/>
            <p:cNvSpPr/>
            <p:nvPr/>
          </p:nvSpPr>
          <p:spPr>
            <a:xfrm>
              <a:off x="5997022" y="3429000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이메일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2"/>
            <p:cNvSpPr/>
            <p:nvPr/>
          </p:nvSpPr>
          <p:spPr>
            <a:xfrm>
              <a:off x="2487334" y="2717095"/>
              <a:ext cx="5676754" cy="102340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담당자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lvl="0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3"/>
            <p:cNvSpPr/>
            <p:nvPr/>
          </p:nvSpPr>
          <p:spPr>
            <a:xfrm>
              <a:off x="3635880" y="3429000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연락처 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grpSp>
          <p:nvGrpSpPr>
            <p:cNvPr id="41" name=""/>
            <p:cNvGrpSpPr/>
            <p:nvPr/>
          </p:nvGrpSpPr>
          <p:grpSpPr>
            <a:xfrm rot="0">
              <a:off x="2487333" y="3786897"/>
              <a:ext cx="5826979" cy="1003965"/>
              <a:chOff x="2487333" y="3786897"/>
              <a:chExt cx="5756047" cy="1003965"/>
            </a:xfrm>
          </p:grpSpPr>
          <p:grpSp>
            <p:nvGrpSpPr>
              <p:cNvPr id="37" name=""/>
              <p:cNvGrpSpPr/>
              <p:nvPr/>
            </p:nvGrpSpPr>
            <p:grpSpPr>
              <a:xfrm rot="0">
                <a:off x="2487333" y="3801323"/>
                <a:ext cx="5636219" cy="989538"/>
                <a:chOff x="2487334" y="3801323"/>
                <a:chExt cx="5676754" cy="1962304"/>
              </a:xfrm>
            </p:grpSpPr>
            <p:sp>
              <p:nvSpPr>
                <p:cNvPr id="30" name="직사각형 22"/>
                <p:cNvSpPr/>
                <p:nvPr/>
              </p:nvSpPr>
              <p:spPr>
                <a:xfrm>
                  <a:off x="2487334" y="3801323"/>
                  <a:ext cx="5676754" cy="1955636"/>
                </a:xfrm>
                <a:prstGeom prst="rect">
                  <a:avLst/>
                </a:prstGeom>
                <a:noFill/>
                <a:ln>
                  <a:solidFill>
                    <a:srgbClr val="afc3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lang="ko-KR" altLang="en-US" sz="1100">
                      <a:solidFill>
                        <a:schemeClr val="tx1"/>
                      </a:solidFill>
                    </a:rPr>
                    <a:t>모집사항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  <a:p>
                  <a:pPr lvl="0">
                    <a:defRPr/>
                  </a:pP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"/>
                <p:cNvCxnSpPr/>
                <p:nvPr/>
              </p:nvCxnSpPr>
              <p:spPr>
                <a:xfrm rot="16200000" flipH="1">
                  <a:off x="2408107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"/>
                <p:cNvCxnSpPr/>
                <p:nvPr/>
              </p:nvCxnSpPr>
              <p:spPr>
                <a:xfrm>
                  <a:off x="3385427" y="4315635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"/>
                <p:cNvCxnSpPr/>
                <p:nvPr/>
              </p:nvCxnSpPr>
              <p:spPr>
                <a:xfrm>
                  <a:off x="3385427" y="4801410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"/>
                <p:cNvCxnSpPr/>
                <p:nvPr/>
              </p:nvCxnSpPr>
              <p:spPr>
                <a:xfrm>
                  <a:off x="3385427" y="5359332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"/>
                <p:cNvCxnSpPr/>
                <p:nvPr/>
              </p:nvCxnSpPr>
              <p:spPr>
                <a:xfrm rot="16200000" flipH="1">
                  <a:off x="3846990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"/>
                <p:cNvCxnSpPr/>
                <p:nvPr/>
              </p:nvCxnSpPr>
              <p:spPr>
                <a:xfrm rot="16200000" flipH="1">
                  <a:off x="5772256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"/>
              <p:cNvSpPr txBox="1"/>
              <p:nvPr/>
            </p:nvSpPr>
            <p:spPr>
              <a:xfrm>
                <a:off x="3734609" y="3786897"/>
                <a:ext cx="891700" cy="268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모집부문</a:t>
                </a:r>
                <a:endParaRPr lang="ko-KR" altLang="en-US" sz="1200">
                  <a:latin typeface="함초롬돋움"/>
                  <a:cs typeface="함초롬돋움"/>
                </a:endParaRPr>
              </a:p>
            </p:txBody>
          </p:sp>
          <p:sp>
            <p:nvSpPr>
              <p:cNvPr id="39" name=""/>
              <p:cNvSpPr txBox="1"/>
              <p:nvPr/>
            </p:nvSpPr>
            <p:spPr>
              <a:xfrm>
                <a:off x="5476063" y="3793585"/>
                <a:ext cx="1155159" cy="271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모집인원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  <p:sp>
            <p:nvSpPr>
              <p:cNvPr id="40" name=""/>
              <p:cNvSpPr txBox="1"/>
              <p:nvPr/>
            </p:nvSpPr>
            <p:spPr>
              <a:xfrm>
                <a:off x="7088221" y="3805339"/>
                <a:ext cx="1155159" cy="271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급여조건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1304</ep:Words>
  <ep:PresentationFormat>와이드스크린</ep:PresentationFormat>
  <ep:Paragraphs>350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2022-04-19T06:45:17.000</dcterms:created>
  <dc:creator>djit210</dc:creator>
  <cp:lastModifiedBy>djit210</cp:lastModifiedBy>
  <dcterms:modified xsi:type="dcterms:W3CDTF">2022-04-21T07:58:41.230</dcterms:modified>
  <cp:revision>80</cp:revision>
  <dc:title>PowerPoint 프레젠테이션</dc:title>
  <cp:version>1000.0000.01</cp:version>
</cp:coreProperties>
</file>