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D0585D-BEE6-471C-A8B9-D2DDCAC283FB}" styleName="Normal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5"/>
              </a:solidFill>
            </a:ln>
          </a:left>
          <a:right>
            <a:ln w="40000" cmpd="sng">
              <a:solidFill>
                <a:schemeClr val="accent5"/>
              </a:solidFill>
            </a:ln>
          </a:right>
          <a:top>
            <a:ln w="40000" cmpd="sng">
              <a:solidFill>
                <a:schemeClr val="accent5"/>
              </a:solidFill>
            </a:ln>
          </a:top>
          <a:bottom>
            <a:ln w="400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5">
          <a:shade val="80000"/>
        </a:schemeClr>
      </a:tcTxStyle>
      <a:tcStyle>
        <a:tcBdr>
          <a:bottom>
            <a:ln w="35400" cmpd="sng">
              <a:solidFill>
                <a:schemeClr val="accent5">
                  <a:shade val="80000"/>
                </a:schemeClr>
              </a:solidFill>
            </a:ln>
          </a:bottom>
        </a:tcBdr>
        <a:fill>
          <a:solidFill>
            <a:schemeClr val="accent5">
              <a:tint val="20000"/>
            </a:schemeClr>
          </a:solidFill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2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presProps" Target="presProps.xml"  /><Relationship Id="rId4" Type="http://schemas.openxmlformats.org/officeDocument/2006/relationships/slide" Target="slides/slide3.xml"  /><Relationship Id="rId40" Type="http://schemas.openxmlformats.org/officeDocument/2006/relationships/viewProps" Target="viewProps.xml"  /><Relationship Id="rId41" Type="http://schemas.openxmlformats.org/officeDocument/2006/relationships/theme" Target="theme/theme1.xml"  /><Relationship Id="rId42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2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3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50"/>
        <c:overlap val="0"/>
        <c:axId val="168214379"/>
        <c:axId val="384777164"/>
      </c:barChart>
      <c:catAx>
        <c:axId val="168214379"/>
        <c:scaling>
          <c:orientation val="minMax"/>
        </c:scaling>
        <c:axPos val="b"/>
        <c:crossAx val="384777164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384777164"/>
        <c:scaling>
          <c:orientation val="minMax"/>
        </c:scaling>
        <c:axPos val="l"/>
        <c:crossAx val="168214379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</a:ln>
      </c:spPr>
    </c:plotArea>
    <c:legend>
      <c:legendPos val="r"/>
      <c:layout/>
      <c:overlay val="0"/>
    </c:legend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함초롬돋움" panose="0"/>
          <a:ea typeface="함초롬돋움" panose="0"/>
          <a:cs typeface="함초롬돋움" panose="0"/>
          <a:sym typeface="함초롬돋움" panose="0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50"/>
        <c:overlap val="0"/>
        <c:axId val="168214379"/>
        <c:axId val="384777164"/>
      </c:barChart>
      <c:catAx>
        <c:axId val="168214379"/>
        <c:scaling>
          <c:orientation val="minMax"/>
        </c:scaling>
        <c:axPos val="b"/>
        <c:crossAx val="384777164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384777164"/>
        <c:scaling>
          <c:orientation val="minMax"/>
        </c:scaling>
        <c:axPos val="l"/>
        <c:crossAx val="168214379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</a:ln>
      </c:spPr>
    </c:plotArea>
    <c:legend>
      <c:legendPos val="r"/>
      <c:layout/>
      <c:overlay val="0"/>
    </c:legend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함초롬돋움" panose="0"/>
          <a:ea typeface="함초롬돋움" panose="0"/>
          <a:cs typeface="함초롬돋움" panose="0"/>
          <a:sym typeface="함초롬돋움" panose="0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50"/>
        <c:overlap val="0"/>
        <c:axId val="168214379"/>
        <c:axId val="384777164"/>
      </c:barChart>
      <c:catAx>
        <c:axId val="168214379"/>
        <c:scaling>
          <c:orientation val="minMax"/>
        </c:scaling>
        <c:axPos val="b"/>
        <c:crossAx val="384777164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384777164"/>
        <c:scaling>
          <c:orientation val="minMax"/>
        </c:scaling>
        <c:axPos val="l"/>
        <c:crossAx val="168214379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</a:ln>
      </c:spPr>
    </c:plotArea>
    <c:legend>
      <c:legendPos val="r"/>
      <c:layout/>
      <c:overlay val="0"/>
    </c:legend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함초롬돋움" panose="0"/>
          <a:ea typeface="함초롬돋움" panose="0"/>
          <a:cs typeface="함초롬돋움" panose="0"/>
          <a:sym typeface="함초롬돋움" panose="0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0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4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9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38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9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6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7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5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6297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0AEF-4156-44E1-9A2D-21255F0233F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6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chart" Target="../charts/char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Relationship Id="rId3" Type="http://schemas.openxmlformats.org/officeDocument/2006/relationships/image" Target="../media/image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chart" Target="../charts/chart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578257" y="3074476"/>
            <a:ext cx="8568168" cy="3642206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_x883287704"/>
          <p:cNvSpPr>
            <a:spLocks noChangeArrowheads="1"/>
          </p:cNvSpPr>
          <p:nvPr/>
        </p:nvSpPr>
        <p:spPr>
          <a:xfrm>
            <a:off x="102537" y="80188"/>
            <a:ext cx="2233339" cy="524205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메인페이지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510677" y="3418944"/>
            <a:ext cx="2373832" cy="124427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 간략한 소개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49" name=""/>
          <p:cNvGrpSpPr/>
          <p:nvPr/>
        </p:nvGrpSpPr>
        <p:grpSpPr>
          <a:xfrm rot="0">
            <a:off x="5893153" y="454463"/>
            <a:ext cx="3245597" cy="382329"/>
            <a:chOff x="5990007" y="613213"/>
            <a:chExt cx="3245597" cy="382329"/>
          </a:xfrm>
        </p:grpSpPr>
        <p:sp>
          <p:nvSpPr>
            <p:cNvPr id="40" name="직사각형 39"/>
            <p:cNvSpPr/>
            <p:nvPr/>
          </p:nvSpPr>
          <p:spPr>
            <a:xfrm>
              <a:off x="6096000" y="732806"/>
              <a:ext cx="3139604" cy="262737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마이페이지 </a:t>
              </a:r>
              <a:r>
                <a:rPr lang="en-US" altLang="ko-KR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l</a:t>
              </a: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 로그인</a:t>
              </a:r>
              <a:r>
                <a:rPr lang="en-US" altLang="ko-KR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 l</a:t>
              </a: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 로그아웃</a:t>
              </a:r>
              <a:r>
                <a:rPr lang="en-US" altLang="ko-KR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 l  </a:t>
              </a: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회원가입</a:t>
              </a:r>
              <a:endPara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  <p:sp>
          <p:nvSpPr>
            <p:cNvPr id="47" name="타원 28"/>
            <p:cNvSpPr/>
            <p:nvPr/>
          </p:nvSpPr>
          <p:spPr>
            <a:xfrm>
              <a:off x="5990007" y="613213"/>
              <a:ext cx="211985" cy="211985"/>
            </a:xfrm>
            <a:prstGeom prst="ellipse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1</a:t>
              </a:r>
              <a:endParaRPr lang="ko-KR" altLang="en-US"/>
            </a:p>
          </p:txBody>
        </p:sp>
      </p:grpSp>
      <p:grpSp>
        <p:nvGrpSpPr>
          <p:cNvPr id="56" name=""/>
          <p:cNvGrpSpPr/>
          <p:nvPr/>
        </p:nvGrpSpPr>
        <p:grpSpPr>
          <a:xfrm rot="0">
            <a:off x="5884333" y="877796"/>
            <a:ext cx="3256727" cy="367161"/>
            <a:chOff x="6096000" y="895435"/>
            <a:chExt cx="3256727" cy="367161"/>
          </a:xfrm>
        </p:grpSpPr>
        <p:sp>
          <p:nvSpPr>
            <p:cNvPr id="48" name="직사각형 39"/>
            <p:cNvSpPr/>
            <p:nvPr/>
          </p:nvSpPr>
          <p:spPr>
            <a:xfrm>
              <a:off x="6213123" y="999859"/>
              <a:ext cx="3139604" cy="262737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사업안내  </a:t>
              </a:r>
              <a:r>
                <a:rPr lang="en-US" altLang="ko-KR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l</a:t>
              </a: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  사업참여 </a:t>
              </a:r>
              <a:r>
                <a:rPr lang="en-US" altLang="ko-KR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l</a:t>
              </a:r>
              <a:r>
                <a:rPr lang="ko-KR" altLang="en-US" sz="1100">
                  <a:solidFill>
                    <a:schemeClr val="tx1"/>
                  </a:solidFill>
                  <a:latin typeface="함초롬돋움"/>
                  <a:ea typeface="함초롬돋움"/>
                  <a:cs typeface="함초롬돋움"/>
                </a:rPr>
                <a:t>  일자리카페</a:t>
              </a:r>
              <a:endPara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  <p:sp>
          <p:nvSpPr>
            <p:cNvPr id="51" name="타원 28"/>
            <p:cNvSpPr/>
            <p:nvPr/>
          </p:nvSpPr>
          <p:spPr>
            <a:xfrm>
              <a:off x="6096000" y="895435"/>
              <a:ext cx="211985" cy="211985"/>
            </a:xfrm>
            <a:prstGeom prst="ellipse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</p:grpSp>
      <p:sp>
        <p:nvSpPr>
          <p:cNvPr id="54" name="직사각형 20"/>
          <p:cNvSpPr/>
          <p:nvPr/>
        </p:nvSpPr>
        <p:spPr>
          <a:xfrm>
            <a:off x="5428979" y="4365094"/>
            <a:ext cx="2373832" cy="124427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 참가한 학생 이미지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5" name="직사각형 20"/>
          <p:cNvSpPr/>
          <p:nvPr/>
        </p:nvSpPr>
        <p:spPr>
          <a:xfrm>
            <a:off x="1530785" y="5308775"/>
            <a:ext cx="2373832" cy="124427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 간략한 방향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(?)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7" name="직사각형 45"/>
          <p:cNvSpPr/>
          <p:nvPr/>
        </p:nvSpPr>
        <p:spPr>
          <a:xfrm>
            <a:off x="581432" y="1546161"/>
            <a:ext cx="8568168" cy="145498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메인 배너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89181" y="2988652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53" name="타원 43"/>
          <p:cNvSpPr/>
          <p:nvPr/>
        </p:nvSpPr>
        <p:spPr>
          <a:xfrm>
            <a:off x="492708" y="1440310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60" name="직사각형 39"/>
          <p:cNvSpPr/>
          <p:nvPr/>
        </p:nvSpPr>
        <p:spPr>
          <a:xfrm>
            <a:off x="4582390" y="575818"/>
            <a:ext cx="1278701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일자리지원센터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2" name="타원 43"/>
          <p:cNvSpPr/>
          <p:nvPr/>
        </p:nvSpPr>
        <p:spPr>
          <a:xfrm>
            <a:off x="4469573" y="461705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cxnSp>
        <p:nvCxnSpPr>
          <p:cNvPr id="66" name=""/>
          <p:cNvCxnSpPr/>
          <p:nvPr/>
        </p:nvCxnSpPr>
        <p:spPr>
          <a:xfrm>
            <a:off x="8939352" y="1109049"/>
            <a:ext cx="3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"/>
          <p:cNvSpPr/>
          <p:nvPr/>
        </p:nvSpPr>
        <p:spPr>
          <a:xfrm>
            <a:off x="9288291" y="944012"/>
            <a:ext cx="2716040" cy="51868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대학</a:t>
            </a:r>
            <a:r>
              <a:rPr lang="en-US" altLang="ko-KR" sz="800">
                <a:solidFill>
                  <a:schemeClr val="tx1"/>
                </a:solidFill>
              </a:rPr>
              <a:t>,</a:t>
            </a:r>
            <a:r>
              <a:rPr lang="ko-KR" altLang="en-US" sz="800">
                <a:solidFill>
                  <a:schemeClr val="tx1"/>
                </a:solidFill>
              </a:rPr>
              <a:t> 기업으로 로그인 했을 때만 뜨도록함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  <a:endParaRPr lang="en-US" altLang="ko-KR" sz="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_x883287704"/>
          <p:cNvSpPr>
            <a:spLocks noChangeArrowheads="1"/>
          </p:cNvSpPr>
          <p:nvPr/>
        </p:nvSpPr>
        <p:spPr>
          <a:xfrm>
            <a:off x="160011" y="182880"/>
            <a:ext cx="3741117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사업참여 정보등록 </a:t>
            </a:r>
            <a:r>
              <a:rPr lang="en-US" altLang="ko-KR"/>
              <a:t>- </a:t>
            </a:r>
            <a:r>
              <a:rPr lang="ko-KR" altLang="en-US"/>
              <a:t>대학</a:t>
            </a:r>
            <a:r>
              <a:rPr lang="en-US" altLang="ko-KR"/>
              <a:t>)</a:t>
            </a:r>
            <a:endParaRPr lang="en-US" altLang="ko-KR"/>
          </a:p>
        </p:txBody>
      </p:sp>
      <p:grpSp>
        <p:nvGrpSpPr>
          <p:cNvPr id="14" name="그룹 8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15" name="TextBox 9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16" name="그룹 10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17" name="직사각형 11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" name="타원 12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  <p:sp>
        <p:nvSpPr>
          <p:cNvPr id="19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grpSp>
        <p:nvGrpSpPr>
          <p:cNvPr id="57" name=""/>
          <p:cNvGrpSpPr/>
          <p:nvPr/>
        </p:nvGrpSpPr>
        <p:grpSpPr>
          <a:xfrm rot="0">
            <a:off x="2493685" y="1692056"/>
            <a:ext cx="5600697" cy="3569145"/>
            <a:chOff x="2493685" y="1873031"/>
            <a:chExt cx="5600697" cy="3569145"/>
          </a:xfrm>
        </p:grpSpPr>
        <p:sp>
          <p:nvSpPr>
            <p:cNvPr id="10" name="직사각형 22"/>
            <p:cNvSpPr/>
            <p:nvPr/>
          </p:nvSpPr>
          <p:spPr>
            <a:xfrm>
              <a:off x="2493685" y="1873031"/>
              <a:ext cx="5600697" cy="433983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대학명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40"/>
            <p:cNvSpPr/>
            <p:nvPr/>
          </p:nvSpPr>
          <p:spPr>
            <a:xfrm>
              <a:off x="4359563" y="5191577"/>
              <a:ext cx="787120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신청완료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41"/>
            <p:cNvSpPr/>
            <p:nvPr/>
          </p:nvSpPr>
          <p:spPr>
            <a:xfrm>
              <a:off x="5257744" y="5191576"/>
              <a:ext cx="47154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취소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22"/>
            <p:cNvSpPr/>
            <p:nvPr/>
          </p:nvSpPr>
          <p:spPr>
            <a:xfrm>
              <a:off x="2493685" y="2382287"/>
              <a:ext cx="5600697" cy="433983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대학교 주소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22"/>
            <p:cNvSpPr/>
            <p:nvPr/>
          </p:nvSpPr>
          <p:spPr>
            <a:xfrm>
              <a:off x="2493685" y="2891545"/>
              <a:ext cx="5600697" cy="433983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전화번호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22"/>
            <p:cNvSpPr/>
            <p:nvPr/>
          </p:nvSpPr>
          <p:spPr>
            <a:xfrm>
              <a:off x="2493685" y="3429000"/>
              <a:ext cx="5600697" cy="433983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사업명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22"/>
            <p:cNvSpPr/>
            <p:nvPr/>
          </p:nvSpPr>
          <p:spPr>
            <a:xfrm>
              <a:off x="2493685" y="4542510"/>
              <a:ext cx="5600697" cy="433983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사업내용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22"/>
            <p:cNvSpPr/>
            <p:nvPr/>
          </p:nvSpPr>
          <p:spPr>
            <a:xfrm>
              <a:off x="2493685" y="3967238"/>
              <a:ext cx="5600697" cy="433983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사업비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2463632" y="1601638"/>
            <a:ext cx="5826982" cy="3884027"/>
            <a:chOff x="3089813" y="2132934"/>
            <a:chExt cx="5826982" cy="3884027"/>
          </a:xfrm>
        </p:grpSpPr>
        <p:sp>
          <p:nvSpPr>
            <p:cNvPr id="5" name="직사각형 22"/>
            <p:cNvSpPr/>
            <p:nvPr/>
          </p:nvSpPr>
          <p:spPr>
            <a:xfrm>
              <a:off x="3096168" y="2138997"/>
              <a:ext cx="2828073" cy="54715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기업명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6" name="직사각형 23"/>
            <p:cNvSpPr/>
            <p:nvPr/>
          </p:nvSpPr>
          <p:spPr>
            <a:xfrm>
              <a:off x="6090385" y="2132934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사업자정보등록번호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7" name="직사각형 40"/>
            <p:cNvSpPr/>
            <p:nvPr/>
          </p:nvSpPr>
          <p:spPr>
            <a:xfrm>
              <a:off x="4962046" y="5746097"/>
              <a:ext cx="787120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신청완료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8" name="직사각형 41"/>
            <p:cNvSpPr/>
            <p:nvPr/>
          </p:nvSpPr>
          <p:spPr>
            <a:xfrm>
              <a:off x="5860227" y="5766362"/>
              <a:ext cx="47154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취소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9" name="직사각형 23"/>
            <p:cNvSpPr/>
            <p:nvPr/>
          </p:nvSpPr>
          <p:spPr>
            <a:xfrm>
              <a:off x="6092148" y="2435264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대표자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22"/>
            <p:cNvSpPr/>
            <p:nvPr/>
          </p:nvSpPr>
          <p:spPr>
            <a:xfrm>
              <a:off x="3092299" y="2752764"/>
              <a:ext cx="2835514" cy="23593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주소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23"/>
            <p:cNvSpPr/>
            <p:nvPr/>
          </p:nvSpPr>
          <p:spPr>
            <a:xfrm>
              <a:off x="6093956" y="2754142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회사 대표번호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2" name="직사각형 23"/>
            <p:cNvSpPr/>
            <p:nvPr/>
          </p:nvSpPr>
          <p:spPr>
            <a:xfrm>
              <a:off x="6095719" y="3056473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홈페이지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23"/>
            <p:cNvSpPr/>
            <p:nvPr/>
          </p:nvSpPr>
          <p:spPr>
            <a:xfrm>
              <a:off x="4237305" y="3387445"/>
              <a:ext cx="4455198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성명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23"/>
            <p:cNvSpPr/>
            <p:nvPr/>
          </p:nvSpPr>
          <p:spPr>
            <a:xfrm>
              <a:off x="4230955" y="3707415"/>
              <a:ext cx="445519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담당부서 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23"/>
            <p:cNvSpPr/>
            <p:nvPr/>
          </p:nvSpPr>
          <p:spPr>
            <a:xfrm>
              <a:off x="6599505" y="4052815"/>
              <a:ext cx="209158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이메일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22"/>
            <p:cNvSpPr/>
            <p:nvPr/>
          </p:nvSpPr>
          <p:spPr>
            <a:xfrm>
              <a:off x="3089817" y="3340910"/>
              <a:ext cx="5676754" cy="102340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담당자</a:t>
              </a:r>
              <a:endParaRPr lang="ko-KR" altLang="en-US" sz="1100">
                <a:solidFill>
                  <a:schemeClr val="tx1"/>
                </a:solidFill>
              </a:endParaRPr>
            </a:p>
            <a:p>
              <a:pPr lvl="0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23"/>
            <p:cNvSpPr/>
            <p:nvPr/>
          </p:nvSpPr>
          <p:spPr>
            <a:xfrm>
              <a:off x="4238363" y="4052815"/>
              <a:ext cx="209158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연락처 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grpSp>
          <p:nvGrpSpPr>
            <p:cNvPr id="18" name=""/>
            <p:cNvGrpSpPr/>
            <p:nvPr/>
          </p:nvGrpSpPr>
          <p:grpSpPr>
            <a:xfrm rot="0">
              <a:off x="3089813" y="4410710"/>
              <a:ext cx="5826982" cy="1003965"/>
              <a:chOff x="2487330" y="3786895"/>
              <a:chExt cx="5756050" cy="1003965"/>
            </a:xfrm>
          </p:grpSpPr>
          <p:grpSp>
            <p:nvGrpSpPr>
              <p:cNvPr id="19" name=""/>
              <p:cNvGrpSpPr/>
              <p:nvPr/>
            </p:nvGrpSpPr>
            <p:grpSpPr>
              <a:xfrm rot="0">
                <a:off x="2487330" y="3801323"/>
                <a:ext cx="5636219" cy="989538"/>
                <a:chOff x="2487334" y="3801323"/>
                <a:chExt cx="5676754" cy="1962304"/>
              </a:xfrm>
            </p:grpSpPr>
            <p:sp>
              <p:nvSpPr>
                <p:cNvPr id="20" name="직사각형 22"/>
                <p:cNvSpPr/>
                <p:nvPr/>
              </p:nvSpPr>
              <p:spPr>
                <a:xfrm>
                  <a:off x="2487334" y="3801323"/>
                  <a:ext cx="5676754" cy="1955636"/>
                </a:xfrm>
                <a:prstGeom prst="rect">
                  <a:avLst/>
                </a:prstGeom>
                <a:noFill/>
                <a:ln>
                  <a:solidFill>
                    <a:srgbClr val="afc3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r>
                    <a:rPr lang="ko-KR" altLang="en-US" sz="1100">
                      <a:solidFill>
                        <a:schemeClr val="tx1"/>
                      </a:solidFill>
                    </a:rPr>
                    <a:t>모집사항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  <a:p>
                  <a:pPr lvl="0">
                    <a:defRPr/>
                  </a:pP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"/>
                <p:cNvCxnSpPr/>
                <p:nvPr/>
              </p:nvCxnSpPr>
              <p:spPr>
                <a:xfrm rot="16200000" flipH="1">
                  <a:off x="2408107" y="4786307"/>
                  <a:ext cx="1954641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"/>
                <p:cNvCxnSpPr/>
                <p:nvPr/>
              </p:nvCxnSpPr>
              <p:spPr>
                <a:xfrm>
                  <a:off x="3385427" y="4315635"/>
                  <a:ext cx="4763579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"/>
                <p:cNvCxnSpPr/>
                <p:nvPr/>
              </p:nvCxnSpPr>
              <p:spPr>
                <a:xfrm>
                  <a:off x="3385427" y="4801410"/>
                  <a:ext cx="4763579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"/>
                <p:cNvCxnSpPr/>
                <p:nvPr/>
              </p:nvCxnSpPr>
              <p:spPr>
                <a:xfrm>
                  <a:off x="3385427" y="5359332"/>
                  <a:ext cx="4763579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"/>
                <p:cNvCxnSpPr/>
                <p:nvPr/>
              </p:nvCxnSpPr>
              <p:spPr>
                <a:xfrm rot="16200000" flipH="1">
                  <a:off x="3846990" y="4786307"/>
                  <a:ext cx="1954641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"/>
                <p:cNvCxnSpPr/>
                <p:nvPr/>
              </p:nvCxnSpPr>
              <p:spPr>
                <a:xfrm rot="16200000" flipH="1">
                  <a:off x="5772256" y="4786307"/>
                  <a:ext cx="1954641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"/>
              <p:cNvSpPr txBox="1"/>
              <p:nvPr/>
            </p:nvSpPr>
            <p:spPr>
              <a:xfrm>
                <a:off x="3734604" y="3786895"/>
                <a:ext cx="891702" cy="271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>
                    <a:latin typeface="함초롬돋움"/>
                    <a:ea typeface="함초롬돋움"/>
                    <a:cs typeface="함초롬돋움"/>
                  </a:rPr>
                  <a:t>모집부문</a:t>
                </a:r>
                <a:endParaRPr lang="ko-KR" altLang="en-US" sz="1200">
                  <a:latin typeface="함초롬돋움"/>
                  <a:cs typeface="함초롬돋움"/>
                </a:endParaRPr>
              </a:p>
            </p:txBody>
          </p:sp>
          <p:sp>
            <p:nvSpPr>
              <p:cNvPr id="28" name=""/>
              <p:cNvSpPr txBox="1"/>
              <p:nvPr/>
            </p:nvSpPr>
            <p:spPr>
              <a:xfrm>
                <a:off x="5476063" y="3793585"/>
                <a:ext cx="1155159" cy="271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>
                    <a:latin typeface="함초롬돋움"/>
                    <a:ea typeface="함초롬돋움"/>
                    <a:cs typeface="함초롬돋움"/>
                  </a:rPr>
                  <a:t>모집인원</a:t>
                </a:r>
                <a:endParaRPr lang="ko-KR" altLang="en-US" sz="1200">
                  <a:latin typeface="함초롬돋움"/>
                  <a:ea typeface="함초롬돋움"/>
                  <a:cs typeface="함초롬돋움"/>
                </a:endParaRPr>
              </a:p>
            </p:txBody>
          </p:sp>
          <p:sp>
            <p:nvSpPr>
              <p:cNvPr id="29" name=""/>
              <p:cNvSpPr txBox="1"/>
              <p:nvPr/>
            </p:nvSpPr>
            <p:spPr>
              <a:xfrm>
                <a:off x="7088220" y="3805338"/>
                <a:ext cx="1155160" cy="27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>
                    <a:latin typeface="함초롬돋움"/>
                    <a:ea typeface="함초롬돋움"/>
                    <a:cs typeface="함초롬돋움"/>
                  </a:rPr>
                  <a:t>급여조건</a:t>
                </a:r>
                <a:endParaRPr lang="ko-KR" altLang="en-US" sz="1200">
                  <a:latin typeface="함초롬돋움"/>
                  <a:ea typeface="함초롬돋움"/>
                  <a:cs typeface="함초롬돋움"/>
                </a:endParaRPr>
              </a:p>
            </p:txBody>
          </p:sp>
        </p:grpSp>
        <p:sp>
          <p:nvSpPr>
            <p:cNvPr id="38" name="직사각형 22"/>
            <p:cNvSpPr/>
            <p:nvPr/>
          </p:nvSpPr>
          <p:spPr>
            <a:xfrm>
              <a:off x="3092299" y="3054546"/>
              <a:ext cx="2835514" cy="23593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사업비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</p:grpSp>
      <p:sp>
        <p:nvSpPr>
          <p:cNvPr id="30" name="_x883287704"/>
          <p:cNvSpPr>
            <a:spLocks noChangeArrowheads="1"/>
          </p:cNvSpPr>
          <p:nvPr/>
        </p:nvSpPr>
        <p:spPr>
          <a:xfrm>
            <a:off x="160011" y="182880"/>
            <a:ext cx="3741117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사업참여 정보등록 </a:t>
            </a:r>
            <a:r>
              <a:rPr lang="en-US" altLang="ko-KR"/>
              <a:t>- </a:t>
            </a:r>
            <a:r>
              <a:rPr lang="ko-KR" altLang="en-US"/>
              <a:t>기업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grpSp>
        <p:nvGrpSpPr>
          <p:cNvPr id="32" name="그룹 8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33" name="TextBox 9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34" name="그룹 10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35" name="직사각형 11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6" name="타원 12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  <p:sp>
        <p:nvSpPr>
          <p:cNvPr id="3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_x883287704"/>
          <p:cNvSpPr>
            <a:spLocks noChangeArrowheads="1"/>
          </p:cNvSpPr>
          <p:nvPr/>
        </p:nvSpPr>
        <p:spPr>
          <a:xfrm>
            <a:off x="160012" y="182880"/>
            <a:ext cx="148718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메인</a:t>
            </a:r>
            <a:endParaRPr lang="ko-KR" altLang="en-US"/>
          </a:p>
        </p:txBody>
      </p:sp>
      <p:sp>
        <p:nvSpPr>
          <p:cNvPr id="9" name="직사각형 45"/>
          <p:cNvSpPr/>
          <p:nvPr/>
        </p:nvSpPr>
        <p:spPr>
          <a:xfrm>
            <a:off x="7276280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 장바구니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삼성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SK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현대자동차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LG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롯데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포스코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한화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GS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현대중공업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" name="직사각형 45"/>
          <p:cNvSpPr/>
          <p:nvPr/>
        </p:nvSpPr>
        <p:spPr>
          <a:xfrm>
            <a:off x="4909214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구직자 정보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강동호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주영현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정수지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유지은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이나연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나기원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박지수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7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sp>
        <p:nvSpPr>
          <p:cNvPr id="52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3" name="직사각형 45"/>
          <p:cNvSpPr/>
          <p:nvPr/>
        </p:nvSpPr>
        <p:spPr>
          <a:xfrm>
            <a:off x="451109" y="213980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4" name="직사각형 45"/>
          <p:cNvSpPr/>
          <p:nvPr/>
        </p:nvSpPr>
        <p:spPr>
          <a:xfrm>
            <a:off x="451109" y="256494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5" name="직사각형 45"/>
          <p:cNvSpPr/>
          <p:nvPr/>
        </p:nvSpPr>
        <p:spPr>
          <a:xfrm>
            <a:off x="451109" y="2980824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매칭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6" name="직사각형 45"/>
          <p:cNvSpPr/>
          <p:nvPr/>
        </p:nvSpPr>
        <p:spPr>
          <a:xfrm>
            <a:off x="451109" y="3405205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협약서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883287704"/>
          <p:cNvSpPr>
            <a:spLocks noChangeArrowheads="1"/>
          </p:cNvSpPr>
          <p:nvPr/>
        </p:nvSpPr>
        <p:spPr>
          <a:xfrm>
            <a:off x="160012" y="182880"/>
            <a:ext cx="6726360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대학 사업참여 대학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8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사업계획서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45"/>
          <p:cNvSpPr/>
          <p:nvPr/>
        </p:nvSpPr>
        <p:spPr>
          <a:xfrm>
            <a:off x="7108882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 대학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2494738" y="2166055"/>
          <a:ext cx="6816123" cy="3224000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3564255"/>
                <a:gridCol w="982904"/>
                <a:gridCol w="1130848"/>
                <a:gridCol w="1138116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사업명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대학명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5127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대전대학교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접수진행중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관리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21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충남대학교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접수진행중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관리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목원대학교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접수진행중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관리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266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배재대학교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접수진행중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관리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한밭대학교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접수진행중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관리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45"/>
          <p:cNvSpPr/>
          <p:nvPr/>
        </p:nvSpPr>
        <p:spPr>
          <a:xfrm>
            <a:off x="8144674" y="5468487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등록하기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1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사업계획서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직사각형 45"/>
          <p:cNvSpPr/>
          <p:nvPr/>
        </p:nvSpPr>
        <p:spPr>
          <a:xfrm>
            <a:off x="7108882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 대학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1" name="_x883287704"/>
          <p:cNvSpPr>
            <a:spLocks noChangeArrowheads="1"/>
          </p:cNvSpPr>
          <p:nvPr/>
        </p:nvSpPr>
        <p:spPr>
          <a:xfrm>
            <a:off x="160012" y="182880"/>
            <a:ext cx="6893556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대학 사업계획서 대학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2" name="직사각형 22"/>
          <p:cNvSpPr/>
          <p:nvPr/>
        </p:nvSpPr>
        <p:spPr>
          <a:xfrm>
            <a:off x="3121929" y="2173825"/>
            <a:ext cx="2463285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대학명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4" name="직사각형 22"/>
          <p:cNvSpPr/>
          <p:nvPr/>
        </p:nvSpPr>
        <p:spPr>
          <a:xfrm>
            <a:off x="5756504" y="2173825"/>
            <a:ext cx="2463285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전화번호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5" name="직사각형 22"/>
          <p:cNvSpPr/>
          <p:nvPr/>
        </p:nvSpPr>
        <p:spPr>
          <a:xfrm>
            <a:off x="3121928" y="2639942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대학교 주소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6" name="직사각형 22"/>
          <p:cNvSpPr/>
          <p:nvPr/>
        </p:nvSpPr>
        <p:spPr>
          <a:xfrm>
            <a:off x="3121929" y="3082684"/>
            <a:ext cx="2473417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담당자 이름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7" name="직사각형 22"/>
          <p:cNvSpPr/>
          <p:nvPr/>
        </p:nvSpPr>
        <p:spPr>
          <a:xfrm>
            <a:off x="5756504" y="3082684"/>
            <a:ext cx="2463285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E-MAIL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9" name="직사각형 45"/>
          <p:cNvSpPr/>
          <p:nvPr/>
        </p:nvSpPr>
        <p:spPr>
          <a:xfrm>
            <a:off x="5165578" y="4951142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등록하기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1" name="직사각형 22"/>
          <p:cNvSpPr/>
          <p:nvPr/>
        </p:nvSpPr>
        <p:spPr>
          <a:xfrm>
            <a:off x="3121928" y="3957229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사업명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2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3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5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6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7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8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9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sp>
        <p:nvSpPr>
          <p:cNvPr id="41" name="직사각형 22"/>
          <p:cNvSpPr/>
          <p:nvPr/>
        </p:nvSpPr>
        <p:spPr>
          <a:xfrm>
            <a:off x="3121928" y="4398201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사업내용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42" name="직사각형 22"/>
          <p:cNvSpPr/>
          <p:nvPr/>
        </p:nvSpPr>
        <p:spPr>
          <a:xfrm>
            <a:off x="3113108" y="3531644"/>
            <a:ext cx="5107991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사업비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사업계획서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7108882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 대학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2" y="182880"/>
            <a:ext cx="6321041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대학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2494738" y="2166055"/>
          <a:ext cx="6681172" cy="3224000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4193971"/>
                <a:gridCol w="1156560"/>
                <a:gridCol w="1330641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사업명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대학명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5127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대전대학교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접수진행중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21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충남대학교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승인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목원대학교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불허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266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배재대학교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허가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596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2022년 대전형 코업(co-op) 청년뉴리더 양성사업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한밭대학교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허가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4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5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6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9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" name=""/>
          <p:cNvSpPr/>
          <p:nvPr/>
        </p:nvSpPr>
        <p:spPr>
          <a:xfrm>
            <a:off x="2998017" y="2641537"/>
            <a:ext cx="3168712" cy="2650024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33" name=""/>
          <p:cNvCxnSpPr>
            <a:stCxn id="30" idx="2"/>
          </p:cNvCxnSpPr>
          <p:nvPr/>
        </p:nvCxnSpPr>
        <p:spPr>
          <a:xfrm rot="16200000" flipH="1">
            <a:off x="4377649" y="5496286"/>
            <a:ext cx="409449" cy="0"/>
          </a:xfrm>
          <a:prstGeom prst="line">
            <a:avLst/>
          </a:prstGeom>
          <a:ln>
            <a:solidFill>
              <a:srgbClr val="cdd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"/>
          <p:cNvSpPr txBox="1"/>
          <p:nvPr/>
        </p:nvSpPr>
        <p:spPr>
          <a:xfrm>
            <a:off x="3384676" y="5715942"/>
            <a:ext cx="2593441" cy="2244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900"/>
              <a:t>사업명 누르면 진행상태 변경하는 창으로 이동</a:t>
            </a:r>
            <a:endParaRPr lang="ko-KR" altLang="en-US" sz="900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사업계획서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7108882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 대학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등록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6335679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대학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5" name="직사각형 22"/>
          <p:cNvSpPr/>
          <p:nvPr/>
        </p:nvSpPr>
        <p:spPr>
          <a:xfrm>
            <a:off x="3121929" y="2173825"/>
            <a:ext cx="2463285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대학명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서울대학교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" name="직사각형 22"/>
          <p:cNvSpPr/>
          <p:nvPr/>
        </p:nvSpPr>
        <p:spPr>
          <a:xfrm>
            <a:off x="5756504" y="2173825"/>
            <a:ext cx="2463285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전화번호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02-xxxx-oooo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17" name="직사각형 22"/>
          <p:cNvSpPr/>
          <p:nvPr/>
        </p:nvSpPr>
        <p:spPr>
          <a:xfrm>
            <a:off x="3121928" y="2639942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대학교 주소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서울시 어쩌구 저쩌구 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22"/>
          <p:cNvSpPr/>
          <p:nvPr/>
        </p:nvSpPr>
        <p:spPr>
          <a:xfrm>
            <a:off x="3121929" y="3082684"/>
            <a:ext cx="2473417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담당자 이름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집에갈래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9" name="직사각형 22"/>
          <p:cNvSpPr/>
          <p:nvPr/>
        </p:nvSpPr>
        <p:spPr>
          <a:xfrm>
            <a:off x="5756504" y="3082684"/>
            <a:ext cx="2463285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E-MAIL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myhome@naver.com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0" name="직사각형 22"/>
          <p:cNvSpPr/>
          <p:nvPr/>
        </p:nvSpPr>
        <p:spPr>
          <a:xfrm>
            <a:off x="3121928" y="3531644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사업비 </a:t>
            </a:r>
            <a:r>
              <a:rPr lang="en-US" altLang="ko-KR" sz="1100">
                <a:solidFill>
                  <a:schemeClr val="tx1"/>
                </a:solidFill>
              </a:rPr>
              <a:t>I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35,000,000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원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1" name="직사각형 22"/>
          <p:cNvSpPr/>
          <p:nvPr/>
        </p:nvSpPr>
        <p:spPr>
          <a:xfrm>
            <a:off x="3121928" y="3957229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사업명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2022년 대전형 코업(co-op) 청년뉴리더 양성사업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100">
                <a:solidFill>
                  <a:schemeClr val="tx1"/>
                </a:solidFill>
              </a:rPr>
              <a:t>  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2" name="직사각형 45"/>
          <p:cNvSpPr/>
          <p:nvPr/>
        </p:nvSpPr>
        <p:spPr>
          <a:xfrm>
            <a:off x="4272054" y="4946827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허가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직사각형 45"/>
          <p:cNvSpPr/>
          <p:nvPr/>
        </p:nvSpPr>
        <p:spPr>
          <a:xfrm>
            <a:off x="5761602" y="4946827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불허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4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5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6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solidFill>
            <a:srgbClr val="cddae1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9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1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sp>
        <p:nvSpPr>
          <p:cNvPr id="33" name="직사각형 22"/>
          <p:cNvSpPr/>
          <p:nvPr/>
        </p:nvSpPr>
        <p:spPr>
          <a:xfrm>
            <a:off x="3121928" y="4407021"/>
            <a:ext cx="5107992" cy="3748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사업내용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제발 집에 좀 보내주시면 안될까효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...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100">
                <a:solidFill>
                  <a:schemeClr val="tx1"/>
                </a:solidFill>
              </a:rPr>
              <a:t>  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기업 정보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7108882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정보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학생 </a:t>
            </a:r>
            <a:r>
              <a:rPr lang="en-US" altLang="ko-KR"/>
              <a:t>&amp;</a:t>
            </a:r>
            <a:r>
              <a:rPr lang="ko-KR" altLang="en-US"/>
              <a:t> 기업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3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4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5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7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8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9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0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61" name=""/>
          <p:cNvGrpSpPr/>
          <p:nvPr/>
        </p:nvGrpSpPr>
        <p:grpSpPr>
          <a:xfrm rot="0">
            <a:off x="3040663" y="2327608"/>
            <a:ext cx="5658244" cy="3367948"/>
            <a:chOff x="2493683" y="1771198"/>
            <a:chExt cx="5658244" cy="3367948"/>
          </a:xfrm>
        </p:grpSpPr>
        <p:sp>
          <p:nvSpPr>
            <p:cNvPr id="51" name="직사각형 22"/>
            <p:cNvSpPr/>
            <p:nvPr/>
          </p:nvSpPr>
          <p:spPr>
            <a:xfrm>
              <a:off x="2493685" y="1771198"/>
              <a:ext cx="2642865" cy="250599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성명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24"/>
            <p:cNvSpPr/>
            <p:nvPr/>
          </p:nvSpPr>
          <p:spPr>
            <a:xfrm>
              <a:off x="2493685" y="2177057"/>
              <a:ext cx="565824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주소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25"/>
            <p:cNvSpPr/>
            <p:nvPr/>
          </p:nvSpPr>
          <p:spPr>
            <a:xfrm>
              <a:off x="2493685" y="2574604"/>
              <a:ext cx="264286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핸드폰 번호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26"/>
            <p:cNvSpPr/>
            <p:nvPr/>
          </p:nvSpPr>
          <p:spPr>
            <a:xfrm>
              <a:off x="5496720" y="2571965"/>
              <a:ext cx="265520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이메일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27"/>
            <p:cNvSpPr/>
            <p:nvPr/>
          </p:nvSpPr>
          <p:spPr>
            <a:xfrm>
              <a:off x="2493684" y="2960103"/>
              <a:ext cx="5658243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희망직무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36"/>
            <p:cNvSpPr/>
            <p:nvPr/>
          </p:nvSpPr>
          <p:spPr>
            <a:xfrm>
              <a:off x="2493684" y="3349229"/>
              <a:ext cx="5658243" cy="58457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신청사유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37"/>
            <p:cNvSpPr/>
            <p:nvPr/>
          </p:nvSpPr>
          <p:spPr>
            <a:xfrm>
              <a:off x="2493685" y="4489623"/>
              <a:ext cx="264286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파일 업로드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39"/>
            <p:cNvSpPr/>
            <p:nvPr/>
          </p:nvSpPr>
          <p:spPr>
            <a:xfrm>
              <a:off x="2493683" y="4041763"/>
              <a:ext cx="26404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체험가능기간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9" name="직사각형 40"/>
            <p:cNvSpPr/>
            <p:nvPr/>
          </p:nvSpPr>
          <p:spPr>
            <a:xfrm>
              <a:off x="4349430" y="4888547"/>
              <a:ext cx="787120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신청완료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60" name="직사각형 41"/>
            <p:cNvSpPr/>
            <p:nvPr/>
          </p:nvSpPr>
          <p:spPr>
            <a:xfrm>
              <a:off x="5247611" y="4888546"/>
              <a:ext cx="47154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취소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22"/>
            <p:cNvSpPr/>
            <p:nvPr/>
          </p:nvSpPr>
          <p:spPr>
            <a:xfrm>
              <a:off x="5491870" y="1771198"/>
              <a:ext cx="264286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구직신청번호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</p:grp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84308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기업 정보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7108882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정보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718234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사업참여 관리 </a:t>
            </a:r>
            <a:r>
              <a:rPr lang="en-US" altLang="ko-KR"/>
              <a:t>(</a:t>
            </a:r>
            <a:r>
              <a:rPr lang="ko-KR" altLang="en-US"/>
              <a:t>학생 </a:t>
            </a:r>
            <a:r>
              <a:rPr lang="en-US" altLang="ko-KR"/>
              <a:t>&amp;</a:t>
            </a:r>
            <a:r>
              <a:rPr lang="ko-KR" altLang="en-US"/>
              <a:t> 기업 사업계획서 등록</a:t>
            </a:r>
            <a:r>
              <a:rPr lang="en-US" altLang="ko-KR"/>
              <a:t>,</a:t>
            </a:r>
            <a:r>
              <a:rPr lang="ko-KR" altLang="en-US"/>
              <a:t> 관리</a:t>
            </a:r>
            <a:r>
              <a:rPr lang="en-US" altLang="ko-KR"/>
              <a:t>)</a:t>
            </a:r>
            <a:endParaRPr lang="en-US" altLang="ko-KR"/>
          </a:p>
        </p:txBody>
      </p:sp>
      <p:grpSp>
        <p:nvGrpSpPr>
          <p:cNvPr id="47" name=""/>
          <p:cNvGrpSpPr/>
          <p:nvPr/>
        </p:nvGrpSpPr>
        <p:grpSpPr>
          <a:xfrm rot="0">
            <a:off x="3089814" y="2132934"/>
            <a:ext cx="5826981" cy="3864977"/>
            <a:chOff x="3089814" y="2132934"/>
            <a:chExt cx="5826981" cy="3864977"/>
          </a:xfrm>
        </p:grpSpPr>
        <p:sp>
          <p:nvSpPr>
            <p:cNvPr id="14" name="직사각형 22"/>
            <p:cNvSpPr/>
            <p:nvPr/>
          </p:nvSpPr>
          <p:spPr>
            <a:xfrm>
              <a:off x="3096168" y="2138997"/>
              <a:ext cx="2828073" cy="54715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기업명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23"/>
            <p:cNvSpPr/>
            <p:nvPr/>
          </p:nvSpPr>
          <p:spPr>
            <a:xfrm>
              <a:off x="6090385" y="2132934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사업자정보등록번호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40"/>
            <p:cNvSpPr/>
            <p:nvPr/>
          </p:nvSpPr>
          <p:spPr>
            <a:xfrm>
              <a:off x="4962046" y="5746097"/>
              <a:ext cx="787120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신청완료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41"/>
            <p:cNvSpPr/>
            <p:nvPr/>
          </p:nvSpPr>
          <p:spPr>
            <a:xfrm>
              <a:off x="5860227" y="5747312"/>
              <a:ext cx="47154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취소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23"/>
            <p:cNvSpPr/>
            <p:nvPr/>
          </p:nvSpPr>
          <p:spPr>
            <a:xfrm>
              <a:off x="6092148" y="2435264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대표자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22"/>
            <p:cNvSpPr/>
            <p:nvPr/>
          </p:nvSpPr>
          <p:spPr>
            <a:xfrm>
              <a:off x="3092299" y="2752764"/>
              <a:ext cx="2835514" cy="54715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 </a:t>
              </a:r>
              <a:r>
                <a:rPr lang="ko-KR" altLang="en-US" sz="1100">
                  <a:solidFill>
                    <a:schemeClr val="tx1"/>
                  </a:solidFill>
                </a:rPr>
                <a:t>주소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23"/>
            <p:cNvSpPr/>
            <p:nvPr/>
          </p:nvSpPr>
          <p:spPr>
            <a:xfrm>
              <a:off x="6093956" y="2754142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회사 대표번호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3"/>
            <p:cNvSpPr/>
            <p:nvPr/>
          </p:nvSpPr>
          <p:spPr>
            <a:xfrm>
              <a:off x="6095719" y="3056473"/>
              <a:ext cx="2664024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홈페이지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3"/>
            <p:cNvSpPr/>
            <p:nvPr/>
          </p:nvSpPr>
          <p:spPr>
            <a:xfrm>
              <a:off x="4237305" y="3387445"/>
              <a:ext cx="4455198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성명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3"/>
            <p:cNvSpPr/>
            <p:nvPr/>
          </p:nvSpPr>
          <p:spPr>
            <a:xfrm>
              <a:off x="4230955" y="3707415"/>
              <a:ext cx="445519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담당부서 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599505" y="4052815"/>
              <a:ext cx="209158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이메일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2"/>
            <p:cNvSpPr/>
            <p:nvPr/>
          </p:nvSpPr>
          <p:spPr>
            <a:xfrm>
              <a:off x="3089817" y="3340910"/>
              <a:ext cx="5676754" cy="102340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담당자</a:t>
              </a:r>
              <a:endParaRPr lang="ko-KR" altLang="en-US" sz="1100">
                <a:solidFill>
                  <a:schemeClr val="tx1"/>
                </a:solidFill>
              </a:endParaRPr>
            </a:p>
            <a:p>
              <a:pPr lvl="0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3"/>
            <p:cNvSpPr/>
            <p:nvPr/>
          </p:nvSpPr>
          <p:spPr>
            <a:xfrm>
              <a:off x="4238363" y="4052815"/>
              <a:ext cx="2091587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연락처  </a:t>
              </a:r>
              <a:r>
                <a:rPr lang="en-US" altLang="ko-KR" sz="1100">
                  <a:solidFill>
                    <a:schemeClr val="tx1"/>
                  </a:solidFill>
                </a:rPr>
                <a:t>l</a:t>
              </a:r>
              <a:endParaRPr lang="en-US" altLang="ko-KR" sz="1100">
                <a:solidFill>
                  <a:schemeClr val="tx1"/>
                </a:solidFill>
              </a:endParaRPr>
            </a:p>
          </p:txBody>
        </p:sp>
        <p:grpSp>
          <p:nvGrpSpPr>
            <p:cNvPr id="27" name=""/>
            <p:cNvGrpSpPr/>
            <p:nvPr/>
          </p:nvGrpSpPr>
          <p:grpSpPr>
            <a:xfrm rot="0">
              <a:off x="3089814" y="4410711"/>
              <a:ext cx="5826981" cy="1003965"/>
              <a:chOff x="2487331" y="3786896"/>
              <a:chExt cx="5756049" cy="1003965"/>
            </a:xfrm>
          </p:grpSpPr>
          <p:grpSp>
            <p:nvGrpSpPr>
              <p:cNvPr id="28" name=""/>
              <p:cNvGrpSpPr/>
              <p:nvPr/>
            </p:nvGrpSpPr>
            <p:grpSpPr>
              <a:xfrm rot="0">
                <a:off x="2487331" y="3801323"/>
                <a:ext cx="5636219" cy="989538"/>
                <a:chOff x="2487334" y="3801323"/>
                <a:chExt cx="5676754" cy="1962304"/>
              </a:xfrm>
            </p:grpSpPr>
            <p:sp>
              <p:nvSpPr>
                <p:cNvPr id="29" name="직사각형 22"/>
                <p:cNvSpPr/>
                <p:nvPr/>
              </p:nvSpPr>
              <p:spPr>
                <a:xfrm>
                  <a:off x="2487334" y="3801323"/>
                  <a:ext cx="5676754" cy="1955636"/>
                </a:xfrm>
                <a:prstGeom prst="rect">
                  <a:avLst/>
                </a:prstGeom>
                <a:noFill/>
                <a:ln>
                  <a:solidFill>
                    <a:srgbClr val="afc3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>
                    <a:defRPr/>
                  </a:pPr>
                  <a:r>
                    <a:rPr lang="ko-KR" altLang="en-US" sz="1100">
                      <a:solidFill>
                        <a:schemeClr val="tx1"/>
                      </a:solidFill>
                    </a:rPr>
                    <a:t>모집사항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  <a:p>
                  <a:pPr lvl="0">
                    <a:defRPr/>
                  </a:pP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"/>
                <p:cNvCxnSpPr/>
                <p:nvPr/>
              </p:nvCxnSpPr>
              <p:spPr>
                <a:xfrm rot="16200000" flipH="1">
                  <a:off x="2408107" y="4786307"/>
                  <a:ext cx="1954641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"/>
                <p:cNvCxnSpPr/>
                <p:nvPr/>
              </p:nvCxnSpPr>
              <p:spPr>
                <a:xfrm>
                  <a:off x="3385427" y="4315635"/>
                  <a:ext cx="4763579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"/>
                <p:cNvCxnSpPr/>
                <p:nvPr/>
              </p:nvCxnSpPr>
              <p:spPr>
                <a:xfrm>
                  <a:off x="3385427" y="4801410"/>
                  <a:ext cx="4763579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"/>
                <p:cNvCxnSpPr/>
                <p:nvPr/>
              </p:nvCxnSpPr>
              <p:spPr>
                <a:xfrm>
                  <a:off x="3385427" y="5359332"/>
                  <a:ext cx="4763579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"/>
                <p:cNvCxnSpPr/>
                <p:nvPr/>
              </p:nvCxnSpPr>
              <p:spPr>
                <a:xfrm rot="16200000" flipH="1">
                  <a:off x="3846990" y="4786307"/>
                  <a:ext cx="1954641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"/>
                <p:cNvCxnSpPr/>
                <p:nvPr/>
              </p:nvCxnSpPr>
              <p:spPr>
                <a:xfrm rot="16200000" flipH="1">
                  <a:off x="5772256" y="4786307"/>
                  <a:ext cx="1954641" cy="0"/>
                </a:xfrm>
                <a:prstGeom prst="line">
                  <a:avLst/>
                </a:prstGeom>
                <a:ln>
                  <a:solidFill>
                    <a:srgbClr val="afc3c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"/>
              <p:cNvSpPr txBox="1"/>
              <p:nvPr/>
            </p:nvSpPr>
            <p:spPr>
              <a:xfrm>
                <a:off x="3734606" y="3786896"/>
                <a:ext cx="891700" cy="271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>
                    <a:latin typeface="함초롬돋움"/>
                    <a:ea typeface="함초롬돋움"/>
                    <a:cs typeface="함초롬돋움"/>
                  </a:rPr>
                  <a:t>모집부문</a:t>
                </a:r>
                <a:endParaRPr lang="ko-KR" altLang="en-US" sz="1200">
                  <a:latin typeface="함초롬돋움"/>
                  <a:cs typeface="함초롬돋움"/>
                </a:endParaRPr>
              </a:p>
            </p:txBody>
          </p:sp>
          <p:sp>
            <p:nvSpPr>
              <p:cNvPr id="37" name=""/>
              <p:cNvSpPr txBox="1"/>
              <p:nvPr/>
            </p:nvSpPr>
            <p:spPr>
              <a:xfrm>
                <a:off x="5476063" y="3793585"/>
                <a:ext cx="1155159" cy="271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>
                    <a:latin typeface="함초롬돋움"/>
                    <a:ea typeface="함초롬돋움"/>
                    <a:cs typeface="함초롬돋움"/>
                  </a:rPr>
                  <a:t>모집인원</a:t>
                </a:r>
                <a:endParaRPr lang="ko-KR" altLang="en-US" sz="1200">
                  <a:latin typeface="함초롬돋움"/>
                  <a:ea typeface="함초롬돋움"/>
                  <a:cs typeface="함초롬돋움"/>
                </a:endParaRPr>
              </a:p>
            </p:txBody>
          </p:sp>
          <p:sp>
            <p:nvSpPr>
              <p:cNvPr id="38" name=""/>
              <p:cNvSpPr txBox="1"/>
              <p:nvPr/>
            </p:nvSpPr>
            <p:spPr>
              <a:xfrm>
                <a:off x="7088220" y="3805338"/>
                <a:ext cx="1155160" cy="27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>
                    <a:latin typeface="함초롬돋움"/>
                    <a:ea typeface="함초롬돋움"/>
                    <a:cs typeface="함초롬돋움"/>
                  </a:rPr>
                  <a:t>급여조건</a:t>
                </a:r>
                <a:endParaRPr lang="ko-KR" altLang="en-US" sz="1200">
                  <a:latin typeface="함초롬돋움"/>
                  <a:ea typeface="함초롬돋움"/>
                  <a:cs typeface="함초롬돋움"/>
                </a:endParaRPr>
              </a:p>
            </p:txBody>
          </p:sp>
        </p:grpSp>
      </p:grpSp>
      <p:sp>
        <p:nvSpPr>
          <p:cNvPr id="39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1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3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4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5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3" name="_x883287704"/>
          <p:cNvSpPr>
            <a:spLocks noChangeArrowheads="1"/>
          </p:cNvSpPr>
          <p:nvPr/>
        </p:nvSpPr>
        <p:spPr>
          <a:xfrm>
            <a:off x="160010" y="182880"/>
            <a:ext cx="3857415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학생 출퇴근 조회</a:t>
            </a:r>
            <a:endParaRPr lang="ko-KR" altLang="en-US"/>
          </a:p>
        </p:txBody>
      </p:sp>
      <p:graphicFrame>
        <p:nvGraphicFramePr>
          <p:cNvPr id="73" name=""/>
          <p:cNvGraphicFramePr>
            <a:graphicFrameLocks noGrp="1"/>
          </p:cNvGraphicFramePr>
          <p:nvPr/>
        </p:nvGraphicFramePr>
        <p:xfrm>
          <a:off x="2643830" y="3024026"/>
          <a:ext cx="6389025" cy="2279015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1065972"/>
                <a:gridCol w="1065972"/>
                <a:gridCol w="1065972"/>
                <a:gridCol w="1065972"/>
                <a:gridCol w="1059165"/>
                <a:gridCol w="1065972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요일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출근시간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퇴근시간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결근사유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02/01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월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18:02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02/02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화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17:00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248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02/03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수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연차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개인사유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02/04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목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18:05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금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09:00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미처리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4" name="직사각형 11"/>
          <p:cNvSpPr/>
          <p:nvPr/>
        </p:nvSpPr>
        <p:spPr>
          <a:xfrm>
            <a:off x="3729473" y="2651958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5" name="직사각형 13"/>
          <p:cNvSpPr/>
          <p:nvPr/>
        </p:nvSpPr>
        <p:spPr>
          <a:xfrm>
            <a:off x="5070678" y="2650305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6" name="TextBox 14"/>
          <p:cNvSpPr txBox="1"/>
          <p:nvPr/>
        </p:nvSpPr>
        <p:spPr>
          <a:xfrm>
            <a:off x="4754794" y="2577618"/>
            <a:ext cx="315883" cy="366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~</a:t>
            </a:r>
            <a:endParaRPr lang="ko-KR" altLang="en-US"/>
          </a:p>
        </p:txBody>
      </p:sp>
      <p:sp>
        <p:nvSpPr>
          <p:cNvPr id="77" name="직사각형 19"/>
          <p:cNvSpPr/>
          <p:nvPr/>
        </p:nvSpPr>
        <p:spPr>
          <a:xfrm>
            <a:off x="6159556" y="2648472"/>
            <a:ext cx="47105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9" name="직사각형 11"/>
          <p:cNvSpPr/>
          <p:nvPr/>
        </p:nvSpPr>
        <p:spPr>
          <a:xfrm>
            <a:off x="2642276" y="2651958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학생이름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0" name="직사각형 19"/>
          <p:cNvSpPr/>
          <p:nvPr/>
        </p:nvSpPr>
        <p:spPr>
          <a:xfrm>
            <a:off x="7994473" y="5428811"/>
            <a:ext cx="1030321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1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2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3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4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5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6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7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8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9" name="직사각형 45"/>
          <p:cNvSpPr/>
          <p:nvPr/>
        </p:nvSpPr>
        <p:spPr>
          <a:xfrm>
            <a:off x="8280641" y="14872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일지관리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0" name="직사각형 45"/>
          <p:cNvSpPr/>
          <p:nvPr/>
        </p:nvSpPr>
        <p:spPr>
          <a:xfrm>
            <a:off x="7104172" y="14872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수정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1" name="직사각형 45"/>
          <p:cNvSpPr/>
          <p:nvPr/>
        </p:nvSpPr>
        <p:spPr>
          <a:xfrm>
            <a:off x="5797668" y="1487215"/>
            <a:ext cx="1295849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출퇴근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9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sp>
        <p:nvSpPr>
          <p:cNvPr id="93" name="직사각형 19"/>
          <p:cNvSpPr/>
          <p:nvPr/>
        </p:nvSpPr>
        <p:spPr>
          <a:xfrm>
            <a:off x="7944026" y="5352611"/>
            <a:ext cx="1136154" cy="409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99146" y="574056"/>
            <a:ext cx="3139604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마이페이지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l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로그아웃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l  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회원가입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8" name="직사각형 39"/>
          <p:cNvSpPr/>
          <p:nvPr/>
        </p:nvSpPr>
        <p:spPr>
          <a:xfrm>
            <a:off x="6001456" y="982220"/>
            <a:ext cx="3139604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사업안내 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l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 사업참여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l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 일자리카페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0" name="직사각형 39"/>
          <p:cNvSpPr/>
          <p:nvPr/>
        </p:nvSpPr>
        <p:spPr>
          <a:xfrm>
            <a:off x="4582390" y="575818"/>
            <a:ext cx="1278701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일자리지원센터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2" name="타원 43"/>
          <p:cNvSpPr/>
          <p:nvPr/>
        </p:nvSpPr>
        <p:spPr>
          <a:xfrm>
            <a:off x="4469573" y="461705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5" name="_x883287704"/>
          <p:cNvSpPr>
            <a:spLocks noChangeArrowheads="1"/>
          </p:cNvSpPr>
          <p:nvPr/>
        </p:nvSpPr>
        <p:spPr>
          <a:xfrm>
            <a:off x="160012" y="182880"/>
            <a:ext cx="2754038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사업참여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9100" y="1578680"/>
            <a:ext cx="7474029" cy="4869927"/>
          </a:xfrm>
          <a:prstGeom prst="rect">
            <a:avLst/>
          </a:prstGeom>
        </p:spPr>
      </p:pic>
      <p:sp>
        <p:nvSpPr>
          <p:cNvPr id="68" name="직사각형 39"/>
          <p:cNvSpPr/>
          <p:nvPr/>
        </p:nvSpPr>
        <p:spPr>
          <a:xfrm>
            <a:off x="8016671" y="3019876"/>
            <a:ext cx="467662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71" name=""/>
          <p:cNvCxnSpPr>
            <a:stCxn id="68" idx="3"/>
          </p:cNvCxnSpPr>
          <p:nvPr/>
        </p:nvCxnSpPr>
        <p:spPr>
          <a:xfrm flipV="1">
            <a:off x="8484334" y="2075696"/>
            <a:ext cx="407867" cy="10755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39"/>
          <p:cNvSpPr/>
          <p:nvPr/>
        </p:nvSpPr>
        <p:spPr>
          <a:xfrm>
            <a:off x="8218424" y="1483745"/>
            <a:ext cx="1310049" cy="59281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신청 버튼 누르면 신청하는 페이지로 이동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3169498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출퇴근 수정</a:t>
            </a:r>
            <a:endParaRPr lang="ko-KR" altLang="en-US"/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2643830" y="3024026"/>
          <a:ext cx="6389040" cy="2279015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1065972"/>
                <a:gridCol w="1065972"/>
                <a:gridCol w="1065972"/>
                <a:gridCol w="1065972"/>
                <a:gridCol w="1059180"/>
                <a:gridCol w="1065972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요일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출근시간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퇴근시간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결근사유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02/01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월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18:02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 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연차 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지각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병가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무단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02/02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화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17:00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 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연차 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지각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병가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무단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4248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02/03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수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연차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(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개인사유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8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 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02/04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목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18:05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 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연차 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지각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병가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무단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 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금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09:00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 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연차 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지각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병가 </a:t>
                      </a:r>
                      <a:r>
                        <a:rPr lang="en-US" altLang="ko-KR" sz="800">
                          <a:latin typeface="함초롬돋움"/>
                          <a:cs typeface="함초롬돋움"/>
                        </a:rPr>
                        <a:t>v</a:t>
                      </a:r>
                      <a:r>
                        <a:rPr lang="ko-KR" altLang="en-US" sz="800">
                          <a:latin typeface="함초롬돋움"/>
                          <a:cs typeface="함초롬돋움"/>
                        </a:rPr>
                        <a:t> 무단</a:t>
                      </a:r>
                      <a:endParaRPr lang="ko-KR" altLang="en-US" sz="8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 확인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4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5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6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9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" name=""/>
          <p:cNvSpPr/>
          <p:nvPr/>
        </p:nvSpPr>
        <p:spPr>
          <a:xfrm>
            <a:off x="6986939" y="3327576"/>
            <a:ext cx="908403" cy="476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31" name=""/>
          <p:cNvCxnSpPr>
            <a:stCxn id="30" idx="0"/>
          </p:cNvCxnSpPr>
          <p:nvPr/>
        </p:nvCxnSpPr>
        <p:spPr>
          <a:xfrm rot="16200000">
            <a:off x="7163293" y="3049730"/>
            <a:ext cx="55569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/>
          <p:cNvSpPr txBox="1"/>
          <p:nvPr/>
        </p:nvSpPr>
        <p:spPr>
          <a:xfrm>
            <a:off x="6629575" y="2428697"/>
            <a:ext cx="1922638" cy="3676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900"/>
              <a:t>눌렀을 때 </a:t>
            </a:r>
            <a:r>
              <a:rPr lang="en-US" altLang="ko-KR" sz="900"/>
              <a:t>“</a:t>
            </a:r>
            <a:r>
              <a:rPr lang="ko-KR" altLang="en-US" sz="900"/>
              <a:t>수정하시겠습니까</a:t>
            </a:r>
            <a:r>
              <a:rPr lang="en-US" altLang="ko-KR" sz="900"/>
              <a:t>?”</a:t>
            </a:r>
            <a:r>
              <a:rPr lang="ko-KR" altLang="en-US" sz="900"/>
              <a:t> 라는 문구가 뜨는 기능 구현</a:t>
            </a:r>
            <a:endParaRPr lang="en-US" altLang="ko-KR" sz="900"/>
          </a:p>
        </p:txBody>
      </p:sp>
      <p:sp>
        <p:nvSpPr>
          <p:cNvPr id="33" name="직사각형 45"/>
          <p:cNvSpPr/>
          <p:nvPr/>
        </p:nvSpPr>
        <p:spPr>
          <a:xfrm>
            <a:off x="8280641" y="14872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일지관리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4" name="직사각형 45"/>
          <p:cNvSpPr/>
          <p:nvPr/>
        </p:nvSpPr>
        <p:spPr>
          <a:xfrm>
            <a:off x="7104172" y="148721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수정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5" name="직사각형 45"/>
          <p:cNvSpPr/>
          <p:nvPr/>
        </p:nvSpPr>
        <p:spPr>
          <a:xfrm>
            <a:off x="5797668" y="1487215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출퇴근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80641" y="148721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일지관리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3469359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일지 관리</a:t>
            </a:r>
            <a:r>
              <a:rPr lang="en-US" altLang="ko-KR"/>
              <a:t>(</a:t>
            </a:r>
            <a:r>
              <a:rPr lang="ko-KR" altLang="en-US"/>
              <a:t>조회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2" name="직사각형 45"/>
          <p:cNvSpPr/>
          <p:nvPr/>
        </p:nvSpPr>
        <p:spPr>
          <a:xfrm>
            <a:off x="7104172" y="14872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수정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직사각형 45"/>
          <p:cNvSpPr/>
          <p:nvPr/>
        </p:nvSpPr>
        <p:spPr>
          <a:xfrm>
            <a:off x="5797668" y="1487215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출퇴근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직사각형 15"/>
          <p:cNvSpPr/>
          <p:nvPr/>
        </p:nvSpPr>
        <p:spPr>
          <a:xfrm>
            <a:off x="2473557" y="3429000"/>
            <a:ext cx="6877482" cy="57108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목록</a:t>
            </a:r>
            <a:r>
              <a:rPr lang="en-US" altLang="ko-KR" sz="1100">
                <a:solidFill>
                  <a:schemeClr val="tx1"/>
                </a:solidFill>
              </a:rPr>
              <a:t>1</a:t>
            </a:r>
            <a:endParaRPr lang="en-US" altLang="ko-KR" sz="1100">
              <a:solidFill>
                <a:schemeClr val="tx1"/>
              </a:solidFill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3574612" y="2957757"/>
            <a:ext cx="2978813" cy="369332"/>
            <a:chOff x="2473556" y="2957757"/>
            <a:chExt cx="2978813" cy="369332"/>
          </a:xfrm>
        </p:grpSpPr>
        <p:sp>
          <p:nvSpPr>
            <p:cNvPr id="24" name="직사각형 11"/>
            <p:cNvSpPr/>
            <p:nvPr/>
          </p:nvSpPr>
          <p:spPr>
            <a:xfrm>
              <a:off x="2473556" y="3032097"/>
              <a:ext cx="10253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년도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월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5" name="직사각형 13"/>
            <p:cNvSpPr/>
            <p:nvPr/>
          </p:nvSpPr>
          <p:spPr>
            <a:xfrm>
              <a:off x="3814761" y="3030444"/>
              <a:ext cx="10253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년도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월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6" name="TextBox 14"/>
            <p:cNvSpPr txBox="1"/>
            <p:nvPr/>
          </p:nvSpPr>
          <p:spPr>
            <a:xfrm>
              <a:off x="3498878" y="2957757"/>
              <a:ext cx="3158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~</a:t>
              </a:r>
              <a:endParaRPr lang="ko-KR" altLang="en-US"/>
            </a:p>
          </p:txBody>
        </p:sp>
        <p:sp>
          <p:nvSpPr>
            <p:cNvPr id="28" name="직사각형 19"/>
            <p:cNvSpPr/>
            <p:nvPr/>
          </p:nvSpPr>
          <p:spPr>
            <a:xfrm>
              <a:off x="4981314" y="3034927"/>
              <a:ext cx="47105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검색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11"/>
          <p:cNvSpPr/>
          <p:nvPr/>
        </p:nvSpPr>
        <p:spPr>
          <a:xfrm>
            <a:off x="2480089" y="3027453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학생이름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6" name="직사각형 15"/>
          <p:cNvSpPr/>
          <p:nvPr/>
        </p:nvSpPr>
        <p:spPr>
          <a:xfrm>
            <a:off x="2473557" y="4093128"/>
            <a:ext cx="6877482" cy="57108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목록</a:t>
            </a:r>
            <a:r>
              <a:rPr lang="en-US" altLang="ko-KR" sz="1100">
                <a:solidFill>
                  <a:schemeClr val="tx1"/>
                </a:solidFill>
              </a:rPr>
              <a:t>2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7" name="직사각형 15"/>
          <p:cNvSpPr/>
          <p:nvPr/>
        </p:nvSpPr>
        <p:spPr>
          <a:xfrm>
            <a:off x="2473557" y="4774733"/>
            <a:ext cx="6877482" cy="57108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목록</a:t>
            </a:r>
            <a:r>
              <a:rPr lang="en-US" altLang="ko-KR" sz="1100">
                <a:solidFill>
                  <a:schemeClr val="tx1"/>
                </a:solidFill>
              </a:rPr>
              <a:t>3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8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9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1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3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4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5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45"/>
          <p:cNvSpPr/>
          <p:nvPr/>
        </p:nvSpPr>
        <p:spPr>
          <a:xfrm>
            <a:off x="8290072" y="148721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일지관리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3425261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일지 관리</a:t>
            </a:r>
            <a:r>
              <a:rPr lang="en-US" altLang="ko-KR"/>
              <a:t>(</a:t>
            </a:r>
            <a:r>
              <a:rPr lang="ko-KR" altLang="en-US"/>
              <a:t>승인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2" name="직사각형 45"/>
          <p:cNvSpPr/>
          <p:nvPr/>
        </p:nvSpPr>
        <p:spPr>
          <a:xfrm>
            <a:off x="7113603" y="14872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수정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3" name="직사각형 45"/>
          <p:cNvSpPr/>
          <p:nvPr/>
        </p:nvSpPr>
        <p:spPr>
          <a:xfrm>
            <a:off x="5807099" y="1487215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 출퇴근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직사각형 15"/>
          <p:cNvSpPr/>
          <p:nvPr/>
        </p:nvSpPr>
        <p:spPr>
          <a:xfrm>
            <a:off x="2473557" y="2100743"/>
            <a:ext cx="6877482" cy="189934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목록</a:t>
            </a:r>
            <a:r>
              <a:rPr lang="en-US" altLang="ko-KR" sz="1100">
                <a:solidFill>
                  <a:schemeClr val="tx1"/>
                </a:solidFill>
              </a:rPr>
              <a:t>1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부트스트랩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8" name="직사각형 15"/>
          <p:cNvSpPr/>
          <p:nvPr/>
        </p:nvSpPr>
        <p:spPr>
          <a:xfrm>
            <a:off x="2473557" y="4599963"/>
            <a:ext cx="6877482" cy="57108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목록</a:t>
            </a:r>
            <a:r>
              <a:rPr lang="en-US" altLang="ko-KR" sz="1100">
                <a:solidFill>
                  <a:schemeClr val="tx1"/>
                </a:solidFill>
              </a:rPr>
              <a:t>2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9" name="직사각형 11"/>
          <p:cNvSpPr/>
          <p:nvPr/>
        </p:nvSpPr>
        <p:spPr>
          <a:xfrm>
            <a:off x="8763094" y="4102293"/>
            <a:ext cx="579657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승인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1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3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4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5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7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sp>
        <p:nvSpPr>
          <p:cNvPr id="50" name=""/>
          <p:cNvSpPr txBox="1"/>
          <p:nvPr/>
        </p:nvSpPr>
        <p:spPr>
          <a:xfrm>
            <a:off x="3785305" y="3307450"/>
            <a:ext cx="4621389" cy="2434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/>
              <a:t>별도의 창이 아닌 조회에서 목록 누르면 창이 커지면서 일지 조회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8147021" y="1476904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2851998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급여관리</a:t>
            </a:r>
            <a:endParaRPr lang="ko-KR" altLang="en-US"/>
          </a:p>
        </p:txBody>
      </p:sp>
      <p:sp>
        <p:nvSpPr>
          <p:cNvPr id="23" name="직사각형 11"/>
          <p:cNvSpPr/>
          <p:nvPr/>
        </p:nvSpPr>
        <p:spPr>
          <a:xfrm>
            <a:off x="2633537" y="1967119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학생이름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5" name="직사각형 11"/>
          <p:cNvSpPr/>
          <p:nvPr/>
        </p:nvSpPr>
        <p:spPr>
          <a:xfrm>
            <a:off x="2633537" y="2281706"/>
            <a:ext cx="1374863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시급 및 근무 계산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2630297" y="2585760"/>
            <a:ext cx="1031146" cy="2721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최저시급 </a:t>
            </a:r>
            <a:r>
              <a:rPr lang="en-US" altLang="ko-KR" sz="1200"/>
              <a:t>X</a:t>
            </a:r>
            <a:endParaRPr lang="en-US" altLang="ko-KR" sz="1200"/>
          </a:p>
        </p:txBody>
      </p:sp>
      <p:sp>
        <p:nvSpPr>
          <p:cNvPr id="27" name="직사각형 11"/>
          <p:cNvSpPr/>
          <p:nvPr/>
        </p:nvSpPr>
        <p:spPr>
          <a:xfrm>
            <a:off x="3581143" y="2592972"/>
            <a:ext cx="894243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시간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  <a:r>
              <a:rPr lang="ko-KR" altLang="en-US" sz="1100">
                <a:solidFill>
                  <a:schemeClr val="tx1"/>
                </a:solidFill>
              </a:rPr>
              <a:t> 일수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430434" y="2623074"/>
            <a:ext cx="1031146" cy="2721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/>
              <a:t>(</a:t>
            </a:r>
            <a:r>
              <a:rPr lang="ko-KR" altLang="en-US" sz="1000"/>
              <a:t>원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29" name="직사각형 11"/>
          <p:cNvSpPr/>
          <p:nvPr/>
        </p:nvSpPr>
        <p:spPr>
          <a:xfrm>
            <a:off x="2672337" y="3184746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학생이름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aphicFrame>
        <p:nvGraphicFramePr>
          <p:cNvPr id="30" name=""/>
          <p:cNvGraphicFramePr>
            <a:graphicFrameLocks noGrp="1"/>
          </p:cNvGraphicFramePr>
          <p:nvPr/>
        </p:nvGraphicFramePr>
        <p:xfrm>
          <a:off x="2671618" y="3524250"/>
          <a:ext cx="6389167" cy="1112520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1279464"/>
                <a:gridCol w="1279464"/>
                <a:gridCol w="1279464"/>
                <a:gridCol w="1271311"/>
                <a:gridCol w="1279464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시급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 일수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03/01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9,120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174(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시간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1,586,880(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원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정상지급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04/01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9,120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174(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시간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1,586,880(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원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11"/>
          <p:cNvSpPr/>
          <p:nvPr/>
        </p:nvSpPr>
        <p:spPr>
          <a:xfrm>
            <a:off x="2672337" y="4872856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대학교명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2671618" y="5228264"/>
          <a:ext cx="6388522" cy="1112520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1599678"/>
                <a:gridCol w="1599678"/>
                <a:gridCol w="1589485"/>
                <a:gridCol w="1599678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사업기간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대학명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04.01~08.01</a:t>
                      </a:r>
                      <a:endParaRPr lang="en-US" altLang="ko-KR" sz="11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목원대학교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7,500,000(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원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진행중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09.01~12.01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배재대학교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9,000,000(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원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마감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6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7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8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9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1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3389984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직무체험 점검</a:t>
            </a:r>
            <a:endParaRPr lang="ko-KR" altLang="en-US"/>
          </a:p>
        </p:txBody>
      </p:sp>
      <p:sp>
        <p:nvSpPr>
          <p:cNvPr id="37" name="직사각형 11"/>
          <p:cNvSpPr/>
          <p:nvPr/>
        </p:nvSpPr>
        <p:spPr>
          <a:xfrm>
            <a:off x="2672337" y="2050311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대학교명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9" name="직사각형 15"/>
          <p:cNvSpPr/>
          <p:nvPr/>
        </p:nvSpPr>
        <p:spPr>
          <a:xfrm>
            <a:off x="2663452" y="2376371"/>
            <a:ext cx="6434891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이 대학의 참여율은 </a:t>
            </a:r>
            <a:r>
              <a:rPr lang="en-US" altLang="ko-KR" sz="1100">
                <a:solidFill>
                  <a:schemeClr val="tx1"/>
                </a:solidFill>
              </a:rPr>
              <a:t>?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2466394" y="3029083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"/>
          <p:cNvSpPr/>
          <p:nvPr/>
        </p:nvSpPr>
        <p:spPr>
          <a:xfrm>
            <a:off x="4002465" y="3057375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"/>
          <p:cNvSpPr/>
          <p:nvPr/>
        </p:nvSpPr>
        <p:spPr>
          <a:xfrm>
            <a:off x="5276740" y="3038514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6634760" y="3038514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8011641" y="3038514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15"/>
          <p:cNvSpPr/>
          <p:nvPr/>
        </p:nvSpPr>
        <p:spPr>
          <a:xfrm>
            <a:off x="2708368" y="2981350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6" name="직사각형 15"/>
          <p:cNvSpPr/>
          <p:nvPr/>
        </p:nvSpPr>
        <p:spPr>
          <a:xfrm>
            <a:off x="4226049" y="2981350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15"/>
          <p:cNvSpPr/>
          <p:nvPr/>
        </p:nvSpPr>
        <p:spPr>
          <a:xfrm>
            <a:off x="5499852" y="2981350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보통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직사각형 15"/>
          <p:cNvSpPr/>
          <p:nvPr/>
        </p:nvSpPr>
        <p:spPr>
          <a:xfrm>
            <a:off x="6914456" y="2981350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9" name="직사각형 15"/>
          <p:cNvSpPr/>
          <p:nvPr/>
        </p:nvSpPr>
        <p:spPr>
          <a:xfrm>
            <a:off x="8272475" y="2981350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0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1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2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3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4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5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6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7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sp>
        <p:nvSpPr>
          <p:cNvPr id="59" name="직사각형 11"/>
          <p:cNvSpPr/>
          <p:nvPr/>
        </p:nvSpPr>
        <p:spPr>
          <a:xfrm>
            <a:off x="5329458" y="6150328"/>
            <a:ext cx="53143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완료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3" name="직사각형 15"/>
          <p:cNvSpPr/>
          <p:nvPr/>
        </p:nvSpPr>
        <p:spPr>
          <a:xfrm>
            <a:off x="2663452" y="3561032"/>
            <a:ext cx="6434891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이 대학의 성실성은 </a:t>
            </a:r>
            <a:r>
              <a:rPr lang="en-US" altLang="ko-KR" sz="1100">
                <a:solidFill>
                  <a:schemeClr val="tx1"/>
                </a:solidFill>
              </a:rPr>
              <a:t>?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2466394" y="440777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"/>
          <p:cNvSpPr/>
          <p:nvPr/>
        </p:nvSpPr>
        <p:spPr>
          <a:xfrm>
            <a:off x="4002465" y="4242036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"/>
          <p:cNvSpPr/>
          <p:nvPr/>
        </p:nvSpPr>
        <p:spPr>
          <a:xfrm>
            <a:off x="5276740" y="4223175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"/>
          <p:cNvSpPr/>
          <p:nvPr/>
        </p:nvSpPr>
        <p:spPr>
          <a:xfrm>
            <a:off x="6634760" y="4223175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"/>
          <p:cNvSpPr/>
          <p:nvPr/>
        </p:nvSpPr>
        <p:spPr>
          <a:xfrm>
            <a:off x="8011641" y="4223175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직사각형 15"/>
          <p:cNvSpPr/>
          <p:nvPr/>
        </p:nvSpPr>
        <p:spPr>
          <a:xfrm>
            <a:off x="2708368" y="4166011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0" name="직사각형 15"/>
          <p:cNvSpPr/>
          <p:nvPr/>
        </p:nvSpPr>
        <p:spPr>
          <a:xfrm>
            <a:off x="4226049" y="4166011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1" name="직사각형 15"/>
          <p:cNvSpPr/>
          <p:nvPr/>
        </p:nvSpPr>
        <p:spPr>
          <a:xfrm>
            <a:off x="5499852" y="4166011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보통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2" name="직사각형 15"/>
          <p:cNvSpPr/>
          <p:nvPr/>
        </p:nvSpPr>
        <p:spPr>
          <a:xfrm>
            <a:off x="6914456" y="4166011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3" name="직사각형 15"/>
          <p:cNvSpPr/>
          <p:nvPr/>
        </p:nvSpPr>
        <p:spPr>
          <a:xfrm>
            <a:off x="8272475" y="4166011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5" name="직사각형 15"/>
          <p:cNvSpPr/>
          <p:nvPr/>
        </p:nvSpPr>
        <p:spPr>
          <a:xfrm>
            <a:off x="2663452" y="4901587"/>
            <a:ext cx="6434891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이 대학의 적극성은 </a:t>
            </a:r>
            <a:r>
              <a:rPr lang="en-US" altLang="ko-KR" sz="1100">
                <a:solidFill>
                  <a:schemeClr val="tx1"/>
                </a:solidFill>
              </a:rPr>
              <a:t>?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86" name=""/>
          <p:cNvSpPr/>
          <p:nvPr/>
        </p:nvSpPr>
        <p:spPr>
          <a:xfrm>
            <a:off x="2466394" y="5554299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"/>
          <p:cNvSpPr/>
          <p:nvPr/>
        </p:nvSpPr>
        <p:spPr>
          <a:xfrm>
            <a:off x="4002465" y="5582591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"/>
          <p:cNvSpPr/>
          <p:nvPr/>
        </p:nvSpPr>
        <p:spPr>
          <a:xfrm>
            <a:off x="5276740" y="5563730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"/>
          <p:cNvSpPr/>
          <p:nvPr/>
        </p:nvSpPr>
        <p:spPr>
          <a:xfrm>
            <a:off x="6634760" y="5563730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"/>
          <p:cNvSpPr/>
          <p:nvPr/>
        </p:nvSpPr>
        <p:spPr>
          <a:xfrm>
            <a:off x="8011641" y="5563730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직사각형 15"/>
          <p:cNvSpPr/>
          <p:nvPr/>
        </p:nvSpPr>
        <p:spPr>
          <a:xfrm>
            <a:off x="2708368" y="5506566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2" name="직사각형 15"/>
          <p:cNvSpPr/>
          <p:nvPr/>
        </p:nvSpPr>
        <p:spPr>
          <a:xfrm>
            <a:off x="4226049" y="5506566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3" name="직사각형 15"/>
          <p:cNvSpPr/>
          <p:nvPr/>
        </p:nvSpPr>
        <p:spPr>
          <a:xfrm>
            <a:off x="5499852" y="5506566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보통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4" name="직사각형 15"/>
          <p:cNvSpPr/>
          <p:nvPr/>
        </p:nvSpPr>
        <p:spPr>
          <a:xfrm>
            <a:off x="6914456" y="5506566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5" name="직사각형 15"/>
          <p:cNvSpPr/>
          <p:nvPr/>
        </p:nvSpPr>
        <p:spPr>
          <a:xfrm>
            <a:off x="8272475" y="5506566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6" name="직사각형 45"/>
          <p:cNvSpPr/>
          <p:nvPr/>
        </p:nvSpPr>
        <p:spPr>
          <a:xfrm>
            <a:off x="8147021" y="1476904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점검 결과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7" name="직사각형 45"/>
          <p:cNvSpPr/>
          <p:nvPr/>
        </p:nvSpPr>
        <p:spPr>
          <a:xfrm>
            <a:off x="6859382" y="1476904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점검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3389984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직무체험 결과</a:t>
            </a:r>
            <a:endParaRPr lang="ko-KR" altLang="en-US"/>
          </a:p>
        </p:txBody>
      </p:sp>
      <p:sp>
        <p:nvSpPr>
          <p:cNvPr id="50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1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2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3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4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5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6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7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sp>
        <p:nvSpPr>
          <p:cNvPr id="96" name="직사각형 45"/>
          <p:cNvSpPr/>
          <p:nvPr/>
        </p:nvSpPr>
        <p:spPr>
          <a:xfrm>
            <a:off x="8147021" y="1476904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점검 결과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7" name="직사각형 45"/>
          <p:cNvSpPr/>
          <p:nvPr/>
        </p:nvSpPr>
        <p:spPr>
          <a:xfrm>
            <a:off x="6859382" y="1476904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점검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8" name="직사각형 11"/>
          <p:cNvSpPr/>
          <p:nvPr/>
        </p:nvSpPr>
        <p:spPr>
          <a:xfrm>
            <a:off x="2672337" y="2050311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대학교명  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9" name="직사각형 15"/>
          <p:cNvSpPr/>
          <p:nvPr/>
        </p:nvSpPr>
        <p:spPr>
          <a:xfrm>
            <a:off x="2663452" y="2376371"/>
            <a:ext cx="6434891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이 대학의 참여율은 </a:t>
            </a:r>
            <a:r>
              <a:rPr lang="en-US" altLang="ko-KR" sz="1100">
                <a:solidFill>
                  <a:schemeClr val="tx1"/>
                </a:solidFill>
              </a:rPr>
              <a:t>?</a:t>
            </a:r>
            <a:endParaRPr lang="en-US" altLang="ko-KR" sz="1100">
              <a:solidFill>
                <a:schemeClr val="tx1"/>
              </a:solidFill>
            </a:endParaRPr>
          </a:p>
        </p:txBody>
      </p:sp>
      <p:graphicFrame>
        <p:nvGraphicFramePr>
          <p:cNvPr id="100" name=""/>
          <p:cNvGraphicFramePr/>
          <p:nvPr/>
        </p:nvGraphicFramePr>
        <p:xfrm>
          <a:off x="3373261" y="3144308"/>
          <a:ext cx="4951591" cy="2633133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6969209" y="1495954"/>
            <a:ext cx="1295849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입력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1" y="182880"/>
            <a:ext cx="4720934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설문조사 문항 등록 페이지</a:t>
            </a:r>
            <a:endParaRPr lang="ko-KR" altLang="en-US"/>
          </a:p>
        </p:txBody>
      </p:sp>
      <p:sp>
        <p:nvSpPr>
          <p:cNvPr id="51" name="직사각형 45"/>
          <p:cNvSpPr/>
          <p:nvPr/>
        </p:nvSpPr>
        <p:spPr>
          <a:xfrm>
            <a:off x="8275714" y="1495954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3" name="직사각형 45"/>
          <p:cNvSpPr/>
          <p:nvPr/>
        </p:nvSpPr>
        <p:spPr>
          <a:xfrm>
            <a:off x="2864006" y="3057443"/>
            <a:ext cx="6144177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질문사항 입력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5" name="직사각형 45"/>
          <p:cNvSpPr/>
          <p:nvPr/>
        </p:nvSpPr>
        <p:spPr>
          <a:xfrm>
            <a:off x="8654169" y="3457543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+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3" name="직사각형 45"/>
          <p:cNvSpPr/>
          <p:nvPr/>
        </p:nvSpPr>
        <p:spPr>
          <a:xfrm>
            <a:off x="2864006" y="3912335"/>
            <a:ext cx="6144177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질문사항 입력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4" name="직사각형 45"/>
          <p:cNvSpPr/>
          <p:nvPr/>
        </p:nvSpPr>
        <p:spPr>
          <a:xfrm>
            <a:off x="8654169" y="4312434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+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3" name="직사각형 45"/>
          <p:cNvSpPr/>
          <p:nvPr/>
        </p:nvSpPr>
        <p:spPr>
          <a:xfrm>
            <a:off x="2864006" y="4806954"/>
            <a:ext cx="6144177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질문사항 입력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4" name="직사각형 45"/>
          <p:cNvSpPr/>
          <p:nvPr/>
        </p:nvSpPr>
        <p:spPr>
          <a:xfrm>
            <a:off x="8654169" y="5207053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0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1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2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3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4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5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6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7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8" name="직사각형 45"/>
          <p:cNvSpPr/>
          <p:nvPr/>
        </p:nvSpPr>
        <p:spPr>
          <a:xfrm>
            <a:off x="5354433" y="5929312"/>
            <a:ext cx="1098755" cy="2495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작성완료</a:t>
            </a:r>
            <a:endParaRPr lang="ko-KR" altLang="en-US" sz="110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99" name=""/>
          <p:cNvGrpSpPr/>
          <p:nvPr/>
        </p:nvGrpSpPr>
        <p:grpSpPr>
          <a:xfrm rot="0">
            <a:off x="4203992" y="1984627"/>
            <a:ext cx="2366527" cy="365412"/>
            <a:chOff x="2473556" y="2957756"/>
            <a:chExt cx="2366527" cy="365412"/>
          </a:xfrm>
        </p:grpSpPr>
        <p:sp>
          <p:nvSpPr>
            <p:cNvPr id="100" name="직사각형 11"/>
            <p:cNvSpPr/>
            <p:nvPr/>
          </p:nvSpPr>
          <p:spPr>
            <a:xfrm>
              <a:off x="2473556" y="3032097"/>
              <a:ext cx="10253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년도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월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3"/>
            <p:cNvSpPr/>
            <p:nvPr/>
          </p:nvSpPr>
          <p:spPr>
            <a:xfrm>
              <a:off x="3814761" y="3030444"/>
              <a:ext cx="10253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년도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월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02" name="TextBox 14"/>
            <p:cNvSpPr txBox="1"/>
            <p:nvPr/>
          </p:nvSpPr>
          <p:spPr>
            <a:xfrm>
              <a:off x="3498877" y="2957755"/>
              <a:ext cx="315883" cy="366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~</a:t>
              </a:r>
              <a:endParaRPr lang="ko-KR" altLang="en-US"/>
            </a:p>
          </p:txBody>
        </p:sp>
      </p:grpSp>
      <p:sp>
        <p:nvSpPr>
          <p:cNvPr id="103" name=""/>
          <p:cNvSpPr txBox="1"/>
          <p:nvPr/>
        </p:nvSpPr>
        <p:spPr>
          <a:xfrm>
            <a:off x="2825790" y="2069211"/>
            <a:ext cx="1518343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설문조사 실시 기간</a:t>
            </a:r>
            <a:endParaRPr lang="ko-KR" altLang="en-US" sz="1100"/>
          </a:p>
        </p:txBody>
      </p:sp>
      <p:sp>
        <p:nvSpPr>
          <p:cNvPr id="104" name=""/>
          <p:cNvSpPr txBox="1"/>
          <p:nvPr/>
        </p:nvSpPr>
        <p:spPr>
          <a:xfrm>
            <a:off x="2825790" y="2484161"/>
            <a:ext cx="1235422" cy="259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설문 대상 설정</a:t>
            </a:r>
            <a:endParaRPr lang="ko-KR" altLang="en-US" sz="1100"/>
          </a:p>
        </p:txBody>
      </p:sp>
      <p:sp>
        <p:nvSpPr>
          <p:cNvPr id="105" name="직사각형 45"/>
          <p:cNvSpPr/>
          <p:nvPr/>
        </p:nvSpPr>
        <p:spPr>
          <a:xfrm>
            <a:off x="4199179" y="2486997"/>
            <a:ext cx="1202494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일반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6" name="직사각형 45"/>
          <p:cNvSpPr/>
          <p:nvPr/>
        </p:nvSpPr>
        <p:spPr>
          <a:xfrm>
            <a:off x="5464213" y="2488644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+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45"/>
          <p:cNvSpPr/>
          <p:nvPr/>
        </p:nvSpPr>
        <p:spPr>
          <a:xfrm>
            <a:off x="451109" y="2149328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대학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직사각형 45"/>
          <p:cNvSpPr/>
          <p:nvPr/>
        </p:nvSpPr>
        <p:spPr>
          <a:xfrm>
            <a:off x="6969209" y="1495954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입력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45"/>
          <p:cNvSpPr/>
          <p:nvPr/>
        </p:nvSpPr>
        <p:spPr>
          <a:xfrm>
            <a:off x="451109" y="257491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사업참여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기업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4110820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설문조사 조회 페이지</a:t>
            </a:r>
            <a:endParaRPr lang="ko-KR" altLang="en-US"/>
          </a:p>
        </p:txBody>
      </p:sp>
      <p:sp>
        <p:nvSpPr>
          <p:cNvPr id="14" name="직사각형 45"/>
          <p:cNvSpPr/>
          <p:nvPr/>
        </p:nvSpPr>
        <p:spPr>
          <a:xfrm>
            <a:off x="451109" y="3008186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출퇴근 및 일지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급여관리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5" name="직사각형 45"/>
          <p:cNvSpPr/>
          <p:nvPr/>
        </p:nvSpPr>
        <p:spPr>
          <a:xfrm>
            <a:off x="451109" y="384844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직무체험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0" name="직사각형 45"/>
          <p:cNvSpPr/>
          <p:nvPr/>
        </p:nvSpPr>
        <p:spPr>
          <a:xfrm>
            <a:off x="451109" y="4282261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1" name="직사각형 45"/>
          <p:cNvSpPr/>
          <p:nvPr/>
        </p:nvSpPr>
        <p:spPr>
          <a:xfrm>
            <a:off x="8275714" y="1495954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0" name="직사각형 45"/>
          <p:cNvSpPr/>
          <p:nvPr/>
        </p:nvSpPr>
        <p:spPr>
          <a:xfrm>
            <a:off x="2864006" y="2247818"/>
            <a:ext cx="6144177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제목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104" name=""/>
          <p:cNvGraphicFramePr/>
          <p:nvPr/>
        </p:nvGraphicFramePr>
        <p:xfrm>
          <a:off x="3373261" y="3144308"/>
          <a:ext cx="4951591" cy="2633133"/>
        </p:xfrm>
        <a:graphic>
          <a:graphicData uri="http://schemas.openxmlformats.org/drawingml/2006/chart">
            <c:chart r:id="rId2"/>
          </a:graphicData>
        </a:graphic>
      </p:graphicFrame>
      <p:pic>
        <p:nvPicPr>
          <p:cNvPr id="10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4749226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꿈터 </a:t>
            </a:r>
            <a:r>
              <a:rPr lang="en-US" altLang="ko-KR"/>
              <a:t>-</a:t>
            </a:r>
            <a:r>
              <a:rPr lang="ko-KR" altLang="en-US"/>
              <a:t> 일자리 프로그램 콘텐츠 제공</a:t>
            </a:r>
            <a:endParaRPr lang="ko-KR" altLang="en-US"/>
          </a:p>
        </p:txBody>
      </p:sp>
      <p:sp>
        <p:nvSpPr>
          <p:cNvPr id="110" name="직사각형 45"/>
          <p:cNvSpPr/>
          <p:nvPr/>
        </p:nvSpPr>
        <p:spPr>
          <a:xfrm>
            <a:off x="2835712" y="2691055"/>
            <a:ext cx="5729227" cy="23952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*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프로그램명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l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3" name="직사각형 45"/>
          <p:cNvSpPr/>
          <p:nvPr/>
        </p:nvSpPr>
        <p:spPr>
          <a:xfrm>
            <a:off x="2835712" y="3044190"/>
            <a:ext cx="5729227" cy="174843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(+)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버튼 눌러서 홍보 이미지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4" name="직사각형 45"/>
          <p:cNvSpPr/>
          <p:nvPr/>
        </p:nvSpPr>
        <p:spPr>
          <a:xfrm>
            <a:off x="5523273" y="4074769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+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5" name="직사각형 45"/>
          <p:cNvSpPr/>
          <p:nvPr/>
        </p:nvSpPr>
        <p:spPr>
          <a:xfrm>
            <a:off x="5209857" y="509759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작성완료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3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4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7" name="직사각형 45"/>
          <p:cNvSpPr/>
          <p:nvPr/>
        </p:nvSpPr>
        <p:spPr>
          <a:xfrm>
            <a:off x="451109" y="2141610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프로그램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8" name="직사각형 45"/>
          <p:cNvSpPr/>
          <p:nvPr/>
        </p:nvSpPr>
        <p:spPr>
          <a:xfrm>
            <a:off x="451109" y="2557133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알림보내기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9" name="직사각형 45"/>
          <p:cNvSpPr/>
          <p:nvPr/>
        </p:nvSpPr>
        <p:spPr>
          <a:xfrm>
            <a:off x="451109" y="2976582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0" name="직사각형 45"/>
          <p:cNvSpPr/>
          <p:nvPr/>
        </p:nvSpPr>
        <p:spPr>
          <a:xfrm>
            <a:off x="451109" y="3410394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sp>
        <p:nvSpPr>
          <p:cNvPr id="132" name="직사각형 45"/>
          <p:cNvSpPr/>
          <p:nvPr/>
        </p:nvSpPr>
        <p:spPr>
          <a:xfrm>
            <a:off x="2835712" y="2267722"/>
            <a:ext cx="1160755" cy="35417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▼ 취업특강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   취업컨설팅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3" name="직사각형 45"/>
          <p:cNvSpPr/>
          <p:nvPr/>
        </p:nvSpPr>
        <p:spPr>
          <a:xfrm>
            <a:off x="8136638" y="1495954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일정등록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4" name="직사각형 45"/>
          <p:cNvSpPr/>
          <p:nvPr/>
        </p:nvSpPr>
        <p:spPr>
          <a:xfrm>
            <a:off x="6840179" y="1495954"/>
            <a:ext cx="1295849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콘텐츠 작성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3975909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꿈터 </a:t>
            </a:r>
            <a:r>
              <a:rPr lang="en-US" altLang="ko-KR"/>
              <a:t>-</a:t>
            </a:r>
            <a:r>
              <a:rPr lang="ko-KR" altLang="en-US"/>
              <a:t> 캘릭터 형식 일정 제공</a:t>
            </a:r>
            <a:endParaRPr lang="ko-KR" altLang="en-US"/>
          </a:p>
        </p:txBody>
      </p:sp>
      <p:pic>
        <p:nvPicPr>
          <p:cNvPr id="15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9483" y="2324675"/>
            <a:ext cx="5477809" cy="3875474"/>
          </a:xfrm>
          <a:prstGeom prst="rect">
            <a:avLst/>
          </a:prstGeom>
        </p:spPr>
      </p:pic>
      <p:pic>
        <p:nvPicPr>
          <p:cNvPr id="155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88588" y="2035570"/>
            <a:ext cx="1175176" cy="215173"/>
          </a:xfrm>
          <a:prstGeom prst="rect">
            <a:avLst/>
          </a:prstGeom>
        </p:spPr>
      </p:pic>
      <p:sp>
        <p:nvSpPr>
          <p:cNvPr id="158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9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2" name="직사각형 45"/>
          <p:cNvSpPr/>
          <p:nvPr/>
        </p:nvSpPr>
        <p:spPr>
          <a:xfrm>
            <a:off x="451109" y="2154925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프로그램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3" name="직사각형 45"/>
          <p:cNvSpPr/>
          <p:nvPr/>
        </p:nvSpPr>
        <p:spPr>
          <a:xfrm>
            <a:off x="451109" y="2575739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알림보내기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4" name="직사각형 45"/>
          <p:cNvSpPr/>
          <p:nvPr/>
        </p:nvSpPr>
        <p:spPr>
          <a:xfrm>
            <a:off x="451109" y="2995188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5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7" name="직사각형 45"/>
          <p:cNvSpPr/>
          <p:nvPr/>
        </p:nvSpPr>
        <p:spPr>
          <a:xfrm>
            <a:off x="8136637" y="1495954"/>
            <a:ext cx="1295849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일정등록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8" name="직사각형 45"/>
          <p:cNvSpPr/>
          <p:nvPr/>
        </p:nvSpPr>
        <p:spPr>
          <a:xfrm>
            <a:off x="6840178" y="1495954"/>
            <a:ext cx="1295849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콘텐츠 작성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6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883287704"/>
          <p:cNvSpPr>
            <a:spLocks noChangeArrowheads="1"/>
          </p:cNvSpPr>
          <p:nvPr/>
        </p:nvSpPr>
        <p:spPr>
          <a:xfrm>
            <a:off x="160012" y="182880"/>
            <a:ext cx="3688899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사업참여 정보등록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10" name="TextBox 9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11" name="그룹 10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  <p:sp>
        <p:nvSpPr>
          <p:cNvPr id="43" name="직사각형 42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96083" y="1560868"/>
            <a:ext cx="1238596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사업참여 </a:t>
            </a:r>
            <a:endParaRPr lang="ko-KR" altLang="en-US" sz="11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정보 등록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400150" y="1433173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sp>
        <p:nvSpPr>
          <p:cNvPr id="55" name="직사각형 22"/>
          <p:cNvSpPr/>
          <p:nvPr/>
        </p:nvSpPr>
        <p:spPr>
          <a:xfrm>
            <a:off x="2493685" y="2186148"/>
            <a:ext cx="2642865" cy="250599"/>
          </a:xfrm>
          <a:prstGeom prst="rect">
            <a:avLst/>
          </a:prstGeom>
          <a:solidFill>
            <a:srgbClr val="d9d9d9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성명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직사각형 24"/>
          <p:cNvSpPr/>
          <p:nvPr/>
        </p:nvSpPr>
        <p:spPr>
          <a:xfrm>
            <a:off x="2493685" y="2592007"/>
            <a:ext cx="565824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주소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25"/>
          <p:cNvSpPr/>
          <p:nvPr/>
        </p:nvSpPr>
        <p:spPr>
          <a:xfrm>
            <a:off x="2493685" y="2989554"/>
            <a:ext cx="264286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핸드폰 번호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8" name="직사각형 26"/>
          <p:cNvSpPr/>
          <p:nvPr/>
        </p:nvSpPr>
        <p:spPr>
          <a:xfrm>
            <a:off x="5496720" y="2986915"/>
            <a:ext cx="2655207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이메일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9" name="직사각형 27"/>
          <p:cNvSpPr/>
          <p:nvPr/>
        </p:nvSpPr>
        <p:spPr>
          <a:xfrm>
            <a:off x="2493684" y="3375053"/>
            <a:ext cx="5658243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희망직무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0" name="직사각형 36"/>
          <p:cNvSpPr/>
          <p:nvPr/>
        </p:nvSpPr>
        <p:spPr>
          <a:xfrm>
            <a:off x="2493684" y="3764180"/>
            <a:ext cx="5658243" cy="584572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신청사유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61" name="직사각형 37"/>
          <p:cNvSpPr/>
          <p:nvPr/>
        </p:nvSpPr>
        <p:spPr>
          <a:xfrm>
            <a:off x="2493685" y="4904574"/>
            <a:ext cx="264286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파일 업로드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62" name="직사각형 39"/>
          <p:cNvSpPr/>
          <p:nvPr/>
        </p:nvSpPr>
        <p:spPr>
          <a:xfrm>
            <a:off x="2493683" y="4456713"/>
            <a:ext cx="26404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체험가능기간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3" name="직사각형 40"/>
          <p:cNvSpPr/>
          <p:nvPr/>
        </p:nvSpPr>
        <p:spPr>
          <a:xfrm>
            <a:off x="4349430" y="5303498"/>
            <a:ext cx="787120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신청완료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4" name="직사각형 41"/>
          <p:cNvSpPr/>
          <p:nvPr/>
        </p:nvSpPr>
        <p:spPr>
          <a:xfrm>
            <a:off x="5247611" y="5303497"/>
            <a:ext cx="47154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취소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443801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꿈터 </a:t>
            </a:r>
            <a:r>
              <a:rPr lang="en-US" altLang="ko-KR"/>
              <a:t>-</a:t>
            </a:r>
            <a:r>
              <a:rPr lang="ko-KR" altLang="en-US"/>
              <a:t> 프로그램 신청</a:t>
            </a:r>
            <a:r>
              <a:rPr lang="en-US" altLang="ko-KR"/>
              <a:t>,</a:t>
            </a:r>
            <a:r>
              <a:rPr lang="ko-KR" altLang="en-US"/>
              <a:t> 승인</a:t>
            </a:r>
            <a:r>
              <a:rPr lang="en-US" altLang="ko-KR"/>
              <a:t>,</a:t>
            </a:r>
            <a:r>
              <a:rPr lang="ko-KR" altLang="en-US"/>
              <a:t> 알림</a:t>
            </a:r>
            <a:endParaRPr lang="ko-KR" altLang="en-US"/>
          </a:p>
        </p:txBody>
      </p:sp>
      <p:sp>
        <p:nvSpPr>
          <p:cNvPr id="158" name="직사각형 45"/>
          <p:cNvSpPr/>
          <p:nvPr/>
        </p:nvSpPr>
        <p:spPr>
          <a:xfrm>
            <a:off x="8275487" y="14783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알림보내기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64" name=""/>
          <p:cNvGrpSpPr/>
          <p:nvPr/>
        </p:nvGrpSpPr>
        <p:grpSpPr>
          <a:xfrm rot="0">
            <a:off x="2872698" y="2132934"/>
            <a:ext cx="5565622" cy="250599"/>
            <a:chOff x="2749227" y="2132934"/>
            <a:chExt cx="5565622" cy="250599"/>
          </a:xfrm>
        </p:grpSpPr>
        <p:sp>
          <p:nvSpPr>
            <p:cNvPr id="159" name="직사각형 23"/>
            <p:cNvSpPr/>
            <p:nvPr/>
          </p:nvSpPr>
          <p:spPr>
            <a:xfrm>
              <a:off x="2749227" y="2132934"/>
              <a:ext cx="2152496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기업이 등록한 프로그램 이름   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23"/>
            <p:cNvSpPr/>
            <p:nvPr/>
          </p:nvSpPr>
          <p:spPr>
            <a:xfrm>
              <a:off x="5051103" y="2132934"/>
              <a:ext cx="988330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학생이름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23"/>
            <p:cNvSpPr/>
            <p:nvPr/>
          </p:nvSpPr>
          <p:spPr>
            <a:xfrm>
              <a:off x="6224089" y="2132934"/>
              <a:ext cx="988330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승인여부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23"/>
            <p:cNvSpPr/>
            <p:nvPr/>
          </p:nvSpPr>
          <p:spPr>
            <a:xfrm>
              <a:off x="7326519" y="2132934"/>
              <a:ext cx="988330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*</a:t>
              </a:r>
              <a:r>
                <a:rPr lang="ko-KR" altLang="en-US" sz="1100">
                  <a:solidFill>
                    <a:schemeClr val="tx1"/>
                  </a:solidFill>
                </a:rPr>
                <a:t> 메일전송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165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6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9" name="직사각형 45"/>
          <p:cNvSpPr/>
          <p:nvPr/>
        </p:nvSpPr>
        <p:spPr>
          <a:xfrm>
            <a:off x="451109" y="2154925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프로그램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0" name="직사각형 45"/>
          <p:cNvSpPr/>
          <p:nvPr/>
        </p:nvSpPr>
        <p:spPr>
          <a:xfrm>
            <a:off x="451109" y="2575739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알림보내기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1" name="직사각형 45"/>
          <p:cNvSpPr/>
          <p:nvPr/>
        </p:nvSpPr>
        <p:spPr>
          <a:xfrm>
            <a:off x="451109" y="2995188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2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7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4136230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꿈터 </a:t>
            </a:r>
            <a:r>
              <a:rPr lang="en-US" altLang="ko-KR"/>
              <a:t>-</a:t>
            </a:r>
            <a:r>
              <a:rPr lang="ko-KR" altLang="en-US"/>
              <a:t> 상담일지 등록 페이지</a:t>
            </a:r>
            <a:endParaRPr lang="ko-KR" altLang="en-US"/>
          </a:p>
        </p:txBody>
      </p:sp>
      <p:sp>
        <p:nvSpPr>
          <p:cNvPr id="158" name="직사각형 45"/>
          <p:cNvSpPr/>
          <p:nvPr/>
        </p:nvSpPr>
        <p:spPr>
          <a:xfrm>
            <a:off x="8275487" y="14783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7" name="직사각형 11"/>
          <p:cNvSpPr/>
          <p:nvPr/>
        </p:nvSpPr>
        <p:spPr>
          <a:xfrm>
            <a:off x="3039825" y="2023690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0" name="직사각형 45"/>
          <p:cNvSpPr/>
          <p:nvPr/>
        </p:nvSpPr>
        <p:spPr>
          <a:xfrm>
            <a:off x="3047378" y="2382375"/>
            <a:ext cx="5729227" cy="11302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 내용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1" name="직사각형 23"/>
          <p:cNvSpPr/>
          <p:nvPr/>
        </p:nvSpPr>
        <p:spPr>
          <a:xfrm>
            <a:off x="4116242" y="2027806"/>
            <a:ext cx="988330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학생이름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2" name="직사각형 23"/>
          <p:cNvSpPr/>
          <p:nvPr/>
        </p:nvSpPr>
        <p:spPr>
          <a:xfrm>
            <a:off x="8155548" y="3641059"/>
            <a:ext cx="64437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등록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3" name="직사각형 45"/>
          <p:cNvSpPr/>
          <p:nvPr/>
        </p:nvSpPr>
        <p:spPr>
          <a:xfrm>
            <a:off x="7102500" y="147831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4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5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8" name="직사각형 45"/>
          <p:cNvSpPr/>
          <p:nvPr/>
        </p:nvSpPr>
        <p:spPr>
          <a:xfrm>
            <a:off x="451109" y="2154925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프로그램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9" name="직사각형 45"/>
          <p:cNvSpPr/>
          <p:nvPr/>
        </p:nvSpPr>
        <p:spPr>
          <a:xfrm>
            <a:off x="451109" y="2575739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알림보내기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0" name="직사각형 45"/>
          <p:cNvSpPr/>
          <p:nvPr/>
        </p:nvSpPr>
        <p:spPr>
          <a:xfrm>
            <a:off x="451109" y="2995188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1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5635711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꿈터 </a:t>
            </a:r>
            <a:r>
              <a:rPr lang="en-US" altLang="ko-KR"/>
              <a:t>-</a:t>
            </a:r>
            <a:r>
              <a:rPr lang="ko-KR" altLang="en-US"/>
              <a:t> 상담일지 조회</a:t>
            </a:r>
            <a:r>
              <a:rPr lang="en-US" altLang="ko-KR"/>
              <a:t>(</a:t>
            </a:r>
            <a:r>
              <a:rPr lang="ko-KR" altLang="en-US"/>
              <a:t>수정 및 삭제</a:t>
            </a:r>
            <a:r>
              <a:rPr lang="en-US" altLang="ko-KR"/>
              <a:t>)</a:t>
            </a:r>
            <a:r>
              <a:rPr lang="ko-KR" altLang="en-US"/>
              <a:t> 페이지</a:t>
            </a:r>
            <a:endParaRPr lang="ko-KR" altLang="en-US"/>
          </a:p>
        </p:txBody>
      </p:sp>
      <p:sp>
        <p:nvSpPr>
          <p:cNvPr id="158" name="직사각형 45"/>
          <p:cNvSpPr/>
          <p:nvPr/>
        </p:nvSpPr>
        <p:spPr>
          <a:xfrm>
            <a:off x="8275487" y="147831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0" name="직사각형 45"/>
          <p:cNvSpPr/>
          <p:nvPr/>
        </p:nvSpPr>
        <p:spPr>
          <a:xfrm>
            <a:off x="3047378" y="2382375"/>
            <a:ext cx="5729227" cy="84806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 내용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1" name="직사각형 23"/>
          <p:cNvSpPr/>
          <p:nvPr/>
        </p:nvSpPr>
        <p:spPr>
          <a:xfrm>
            <a:off x="3057909" y="2027806"/>
            <a:ext cx="882496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 학생 검색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3" name="직사각형 45"/>
          <p:cNvSpPr/>
          <p:nvPr/>
        </p:nvSpPr>
        <p:spPr>
          <a:xfrm>
            <a:off x="7102500" y="14783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4" name="직사각형 45"/>
          <p:cNvSpPr/>
          <p:nvPr/>
        </p:nvSpPr>
        <p:spPr>
          <a:xfrm>
            <a:off x="3047378" y="3696472"/>
            <a:ext cx="5729227" cy="23952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 내용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5" name="직사각형 45"/>
          <p:cNvSpPr/>
          <p:nvPr/>
        </p:nvSpPr>
        <p:spPr>
          <a:xfrm>
            <a:off x="3047378" y="4199180"/>
            <a:ext cx="5729227" cy="23952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 내용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7" name="직사각형 45"/>
          <p:cNvSpPr/>
          <p:nvPr/>
        </p:nvSpPr>
        <p:spPr>
          <a:xfrm>
            <a:off x="8376533" y="2646154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+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8" name="직사각형 45"/>
          <p:cNvSpPr/>
          <p:nvPr/>
        </p:nvSpPr>
        <p:spPr>
          <a:xfrm>
            <a:off x="5243514" y="3292442"/>
            <a:ext cx="468383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수정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79" name="직사각형 45"/>
          <p:cNvSpPr/>
          <p:nvPr/>
        </p:nvSpPr>
        <p:spPr>
          <a:xfrm>
            <a:off x="5799140" y="3292442"/>
            <a:ext cx="468383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삭제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0" name="직사각형 23"/>
          <p:cNvSpPr/>
          <p:nvPr/>
        </p:nvSpPr>
        <p:spPr>
          <a:xfrm>
            <a:off x="4019228" y="2027806"/>
            <a:ext cx="520899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 등록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1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2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5" name="직사각형 45"/>
          <p:cNvSpPr/>
          <p:nvPr/>
        </p:nvSpPr>
        <p:spPr>
          <a:xfrm>
            <a:off x="451109" y="2167924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프로그램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6" name="직사각형 45"/>
          <p:cNvSpPr/>
          <p:nvPr/>
        </p:nvSpPr>
        <p:spPr>
          <a:xfrm>
            <a:off x="451109" y="2588738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알림보내기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7" name="직사각형 45"/>
          <p:cNvSpPr/>
          <p:nvPr/>
        </p:nvSpPr>
        <p:spPr>
          <a:xfrm>
            <a:off x="451109" y="3008187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8" name="직사각형 45"/>
          <p:cNvSpPr/>
          <p:nvPr/>
        </p:nvSpPr>
        <p:spPr>
          <a:xfrm>
            <a:off x="451109" y="3441999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8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551311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꿈터 </a:t>
            </a:r>
            <a:r>
              <a:rPr lang="en-US" altLang="ko-KR"/>
              <a:t>-</a:t>
            </a:r>
            <a:r>
              <a:rPr lang="ko-KR" altLang="en-US"/>
              <a:t> 설문조사 기간 및 대상 등록 페이지</a:t>
            </a:r>
            <a:endParaRPr lang="ko-KR" altLang="en-US"/>
          </a:p>
        </p:txBody>
      </p:sp>
      <p:sp>
        <p:nvSpPr>
          <p:cNvPr id="158" name="직사각형 45"/>
          <p:cNvSpPr/>
          <p:nvPr/>
        </p:nvSpPr>
        <p:spPr>
          <a:xfrm>
            <a:off x="8275487" y="14783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1" name="직사각형 45"/>
          <p:cNvSpPr/>
          <p:nvPr/>
        </p:nvSpPr>
        <p:spPr>
          <a:xfrm>
            <a:off x="2864006" y="3057443"/>
            <a:ext cx="6144177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질문사항 입력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2" name="직사각형 45"/>
          <p:cNvSpPr/>
          <p:nvPr/>
        </p:nvSpPr>
        <p:spPr>
          <a:xfrm>
            <a:off x="8654169" y="3457543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+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3" name="직사각형 45"/>
          <p:cNvSpPr/>
          <p:nvPr/>
        </p:nvSpPr>
        <p:spPr>
          <a:xfrm>
            <a:off x="2864006" y="3912335"/>
            <a:ext cx="6144177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질문사항 입력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4" name="직사각형 45"/>
          <p:cNvSpPr/>
          <p:nvPr/>
        </p:nvSpPr>
        <p:spPr>
          <a:xfrm>
            <a:off x="8654169" y="4312434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+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5" name="직사각형 45"/>
          <p:cNvSpPr/>
          <p:nvPr/>
        </p:nvSpPr>
        <p:spPr>
          <a:xfrm>
            <a:off x="2864006" y="4806954"/>
            <a:ext cx="6144177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질문사항 입력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6" name="직사각형 45"/>
          <p:cNvSpPr/>
          <p:nvPr/>
        </p:nvSpPr>
        <p:spPr>
          <a:xfrm>
            <a:off x="8654169" y="5207053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7" name="직사각형 45"/>
          <p:cNvSpPr/>
          <p:nvPr/>
        </p:nvSpPr>
        <p:spPr>
          <a:xfrm>
            <a:off x="5354433" y="5929312"/>
            <a:ext cx="1098755" cy="2495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작성완료</a:t>
            </a:r>
            <a:endParaRPr lang="ko-KR" altLang="en-US" sz="110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88" name=""/>
          <p:cNvGrpSpPr/>
          <p:nvPr/>
        </p:nvGrpSpPr>
        <p:grpSpPr>
          <a:xfrm rot="0">
            <a:off x="4203992" y="1984627"/>
            <a:ext cx="2366527" cy="365412"/>
            <a:chOff x="2473556" y="2957756"/>
            <a:chExt cx="2366527" cy="365412"/>
          </a:xfrm>
        </p:grpSpPr>
        <p:sp>
          <p:nvSpPr>
            <p:cNvPr id="189" name="직사각형 11"/>
            <p:cNvSpPr/>
            <p:nvPr/>
          </p:nvSpPr>
          <p:spPr>
            <a:xfrm>
              <a:off x="2473556" y="3032097"/>
              <a:ext cx="10253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년도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월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3"/>
            <p:cNvSpPr/>
            <p:nvPr/>
          </p:nvSpPr>
          <p:spPr>
            <a:xfrm>
              <a:off x="3814761" y="3030444"/>
              <a:ext cx="10253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년도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월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91" name="TextBox 14"/>
            <p:cNvSpPr txBox="1"/>
            <p:nvPr/>
          </p:nvSpPr>
          <p:spPr>
            <a:xfrm>
              <a:off x="3498877" y="2957755"/>
              <a:ext cx="315883" cy="366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~</a:t>
              </a:r>
              <a:endParaRPr lang="ko-KR" altLang="en-US"/>
            </a:p>
          </p:txBody>
        </p:sp>
      </p:grpSp>
      <p:sp>
        <p:nvSpPr>
          <p:cNvPr id="192" name=""/>
          <p:cNvSpPr txBox="1"/>
          <p:nvPr/>
        </p:nvSpPr>
        <p:spPr>
          <a:xfrm>
            <a:off x="2825790" y="2069211"/>
            <a:ext cx="1518343" cy="262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설문조사 실시 기간</a:t>
            </a:r>
            <a:endParaRPr lang="ko-KR" altLang="en-US" sz="1100"/>
          </a:p>
        </p:txBody>
      </p:sp>
      <p:sp>
        <p:nvSpPr>
          <p:cNvPr id="193" name=""/>
          <p:cNvSpPr txBox="1"/>
          <p:nvPr/>
        </p:nvSpPr>
        <p:spPr>
          <a:xfrm>
            <a:off x="2825790" y="2484161"/>
            <a:ext cx="1235422" cy="259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설문 대상 설정</a:t>
            </a:r>
            <a:endParaRPr lang="ko-KR" altLang="en-US" sz="1100"/>
          </a:p>
        </p:txBody>
      </p:sp>
      <p:sp>
        <p:nvSpPr>
          <p:cNvPr id="194" name="직사각형 45"/>
          <p:cNvSpPr/>
          <p:nvPr/>
        </p:nvSpPr>
        <p:spPr>
          <a:xfrm>
            <a:off x="4199179" y="2486997"/>
            <a:ext cx="1202494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학생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일반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5" name="직사각형 45"/>
          <p:cNvSpPr/>
          <p:nvPr/>
        </p:nvSpPr>
        <p:spPr>
          <a:xfrm>
            <a:off x="5464213" y="2488644"/>
            <a:ext cx="353731" cy="24895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+</a:t>
            </a:r>
            <a:endParaRPr lang="en-US" altLang="ko-KR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6" name="직사각형 45"/>
          <p:cNvSpPr/>
          <p:nvPr/>
        </p:nvSpPr>
        <p:spPr>
          <a:xfrm>
            <a:off x="7111320" y="147831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7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8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1" name="직사각형 45"/>
          <p:cNvSpPr/>
          <p:nvPr/>
        </p:nvSpPr>
        <p:spPr>
          <a:xfrm>
            <a:off x="451109" y="2167924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프로그램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2" name="직사각형 45"/>
          <p:cNvSpPr/>
          <p:nvPr/>
        </p:nvSpPr>
        <p:spPr>
          <a:xfrm>
            <a:off x="451109" y="2588738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알림보내기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3" name="직사각형 45"/>
          <p:cNvSpPr/>
          <p:nvPr/>
        </p:nvSpPr>
        <p:spPr>
          <a:xfrm>
            <a:off x="451109" y="3008187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4" name="직사각형 45"/>
          <p:cNvSpPr/>
          <p:nvPr/>
        </p:nvSpPr>
        <p:spPr>
          <a:xfrm>
            <a:off x="451109" y="3441999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09" y="182880"/>
            <a:ext cx="3994770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꿈터 </a:t>
            </a:r>
            <a:r>
              <a:rPr lang="en-US" altLang="ko-KR"/>
              <a:t>-</a:t>
            </a:r>
            <a:r>
              <a:rPr lang="ko-KR" altLang="en-US"/>
              <a:t> 설문조사 조회 페이지</a:t>
            </a:r>
            <a:endParaRPr lang="ko-KR" altLang="en-US"/>
          </a:p>
        </p:txBody>
      </p:sp>
      <p:sp>
        <p:nvSpPr>
          <p:cNvPr id="158" name="직사각형 45"/>
          <p:cNvSpPr/>
          <p:nvPr/>
        </p:nvSpPr>
        <p:spPr>
          <a:xfrm>
            <a:off x="8275487" y="1478315"/>
            <a:ext cx="1164771" cy="371557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조회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6" name="직사각형 45"/>
          <p:cNvSpPr/>
          <p:nvPr/>
        </p:nvSpPr>
        <p:spPr>
          <a:xfrm>
            <a:off x="7111320" y="1478315"/>
            <a:ext cx="1164771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7" name="직사각형 45"/>
          <p:cNvSpPr/>
          <p:nvPr/>
        </p:nvSpPr>
        <p:spPr>
          <a:xfrm>
            <a:off x="2864006" y="2192543"/>
            <a:ext cx="6144177" cy="37155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제목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0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1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4" name="직사각형 45"/>
          <p:cNvSpPr/>
          <p:nvPr/>
        </p:nvSpPr>
        <p:spPr>
          <a:xfrm>
            <a:off x="451109" y="2154925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프로그램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5" name="직사각형 45"/>
          <p:cNvSpPr/>
          <p:nvPr/>
        </p:nvSpPr>
        <p:spPr>
          <a:xfrm>
            <a:off x="451109" y="2575739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알림보내기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6" name="직사각형 45"/>
          <p:cNvSpPr/>
          <p:nvPr/>
        </p:nvSpPr>
        <p:spPr>
          <a:xfrm>
            <a:off x="451109" y="2995188"/>
            <a:ext cx="1732219" cy="420813"/>
          </a:xfrm>
          <a:prstGeom prst="rect">
            <a:avLst/>
          </a:prstGeom>
          <a:noFill/>
          <a:ln>
            <a:solidFill>
              <a:srgbClr val="cdd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상담일지 관리</a:t>
            </a:r>
            <a:endParaRPr lang="ko-KR" altLang="en-US" sz="12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7" name="직사각형 45"/>
          <p:cNvSpPr/>
          <p:nvPr/>
        </p:nvSpPr>
        <p:spPr>
          <a:xfrm>
            <a:off x="451109" y="3429000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설문조사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graphicFrame>
        <p:nvGraphicFramePr>
          <p:cNvPr id="209" name=""/>
          <p:cNvGraphicFramePr/>
          <p:nvPr/>
        </p:nvGraphicFramePr>
        <p:xfrm>
          <a:off x="3373261" y="3144308"/>
          <a:ext cx="4951591" cy="2633133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5671931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일자리 등록 </a:t>
            </a:r>
            <a:r>
              <a:rPr lang="en-US" altLang="ko-KR"/>
              <a:t>-</a:t>
            </a:r>
            <a:r>
              <a:rPr lang="ko-KR" altLang="en-US"/>
              <a:t> 일저리 정보 등록</a:t>
            </a:r>
            <a:r>
              <a:rPr lang="en-US" altLang="ko-KR"/>
              <a:t>,</a:t>
            </a:r>
            <a:r>
              <a:rPr lang="ko-KR" altLang="en-US"/>
              <a:t> 게시 페이지</a:t>
            </a:r>
            <a:endParaRPr lang="ko-KR" altLang="en-US"/>
          </a:p>
        </p:txBody>
      </p:sp>
      <p:sp>
        <p:nvSpPr>
          <p:cNvPr id="101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2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3" name="직사각형 45"/>
          <p:cNvSpPr/>
          <p:nvPr/>
        </p:nvSpPr>
        <p:spPr>
          <a:xfrm>
            <a:off x="451109" y="213980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5" name="직사각형 45"/>
          <p:cNvSpPr/>
          <p:nvPr/>
        </p:nvSpPr>
        <p:spPr>
          <a:xfrm>
            <a:off x="451109" y="2564943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1" name="직사각형 45"/>
          <p:cNvSpPr/>
          <p:nvPr/>
        </p:nvSpPr>
        <p:spPr>
          <a:xfrm>
            <a:off x="451109" y="2980824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매칭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9" name="직사각형 22"/>
          <p:cNvSpPr/>
          <p:nvPr/>
        </p:nvSpPr>
        <p:spPr>
          <a:xfrm>
            <a:off x="3096168" y="2138997"/>
            <a:ext cx="2828073" cy="547152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 </a:t>
            </a:r>
            <a:r>
              <a:rPr lang="ko-KR" altLang="en-US" sz="1100">
                <a:solidFill>
                  <a:schemeClr val="tx1"/>
                </a:solidFill>
              </a:rPr>
              <a:t>기업명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0" name="직사각형 23"/>
          <p:cNvSpPr/>
          <p:nvPr/>
        </p:nvSpPr>
        <p:spPr>
          <a:xfrm>
            <a:off x="6090385" y="2132934"/>
            <a:ext cx="266402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업종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1" name="직사각형 40"/>
          <p:cNvSpPr/>
          <p:nvPr/>
        </p:nvSpPr>
        <p:spPr>
          <a:xfrm>
            <a:off x="5103156" y="4802416"/>
            <a:ext cx="787120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등록완료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2" name="직사각형 41"/>
          <p:cNvSpPr/>
          <p:nvPr/>
        </p:nvSpPr>
        <p:spPr>
          <a:xfrm>
            <a:off x="6001337" y="4794106"/>
            <a:ext cx="47154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취소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3" name="직사각형 23"/>
          <p:cNvSpPr/>
          <p:nvPr/>
        </p:nvSpPr>
        <p:spPr>
          <a:xfrm>
            <a:off x="6092148" y="2435264"/>
            <a:ext cx="266402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임금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4" name="직사각형 23"/>
          <p:cNvSpPr/>
          <p:nvPr/>
        </p:nvSpPr>
        <p:spPr>
          <a:xfrm>
            <a:off x="6093956" y="2754142"/>
            <a:ext cx="266402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학력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5" name="직사각형 23"/>
          <p:cNvSpPr/>
          <p:nvPr/>
        </p:nvSpPr>
        <p:spPr>
          <a:xfrm>
            <a:off x="3088288" y="3056473"/>
            <a:ext cx="284923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지역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6" name="직사각형 23"/>
          <p:cNvSpPr/>
          <p:nvPr/>
        </p:nvSpPr>
        <p:spPr>
          <a:xfrm>
            <a:off x="3086525" y="2754142"/>
            <a:ext cx="2840413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경력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7" name="직사각형 23"/>
          <p:cNvSpPr/>
          <p:nvPr/>
        </p:nvSpPr>
        <p:spPr>
          <a:xfrm>
            <a:off x="6093956" y="3052591"/>
            <a:ext cx="2664024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홈페이지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8" name="직사각형 23"/>
          <p:cNvSpPr/>
          <p:nvPr/>
        </p:nvSpPr>
        <p:spPr>
          <a:xfrm>
            <a:off x="3088288" y="3372561"/>
            <a:ext cx="284923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고용형태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9" name="직사각형 23"/>
          <p:cNvSpPr/>
          <p:nvPr/>
        </p:nvSpPr>
        <p:spPr>
          <a:xfrm>
            <a:off x="6092895" y="3372561"/>
            <a:ext cx="26640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근무형태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20" name="직사각형 23"/>
          <p:cNvSpPr/>
          <p:nvPr/>
        </p:nvSpPr>
        <p:spPr>
          <a:xfrm>
            <a:off x="3088288" y="3698881"/>
            <a:ext cx="284923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설립년도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21" name="직사각형 23"/>
          <p:cNvSpPr/>
          <p:nvPr/>
        </p:nvSpPr>
        <p:spPr>
          <a:xfrm>
            <a:off x="6092895" y="3690062"/>
            <a:ext cx="26640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연매출액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22" name="직사각형 23"/>
          <p:cNvSpPr/>
          <p:nvPr/>
        </p:nvSpPr>
        <p:spPr>
          <a:xfrm>
            <a:off x="3088288" y="4034019"/>
            <a:ext cx="284923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기업규모 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23" name="직사각형 23"/>
          <p:cNvSpPr/>
          <p:nvPr/>
        </p:nvSpPr>
        <p:spPr>
          <a:xfrm>
            <a:off x="6092895" y="4034020"/>
            <a:ext cx="26640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>
                <a:solidFill>
                  <a:schemeClr val="tx1"/>
                </a:solidFill>
              </a:rPr>
              <a:t>*</a:t>
            </a:r>
            <a:r>
              <a:rPr lang="ko-KR" altLang="en-US" sz="1100">
                <a:solidFill>
                  <a:schemeClr val="tx1"/>
                </a:solidFill>
              </a:rPr>
              <a:t> 복리후생</a:t>
            </a:r>
            <a:r>
              <a:rPr lang="en-US" altLang="ko-KR" sz="1100">
                <a:solidFill>
                  <a:schemeClr val="tx1"/>
                </a:solidFill>
              </a:rPr>
              <a:t>l</a:t>
            </a:r>
            <a:endParaRPr lang="en-US" altLang="ko-KR" sz="1100">
              <a:solidFill>
                <a:schemeClr val="tx1"/>
              </a:solidFill>
            </a:endParaRPr>
          </a:p>
        </p:txBody>
      </p:sp>
      <p:grpSp>
        <p:nvGrpSpPr>
          <p:cNvPr id="324" name=""/>
          <p:cNvGrpSpPr/>
          <p:nvPr/>
        </p:nvGrpSpPr>
        <p:grpSpPr>
          <a:xfrm rot="0">
            <a:off x="3080723" y="4342410"/>
            <a:ext cx="2978813" cy="369332"/>
            <a:chOff x="2473556" y="2957757"/>
            <a:chExt cx="2978813" cy="369332"/>
          </a:xfrm>
        </p:grpSpPr>
        <p:sp>
          <p:nvSpPr>
            <p:cNvPr id="325" name="직사각형 11"/>
            <p:cNvSpPr/>
            <p:nvPr/>
          </p:nvSpPr>
          <p:spPr>
            <a:xfrm>
              <a:off x="2473556" y="3032097"/>
              <a:ext cx="10253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년도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월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26" name="직사각형 13"/>
            <p:cNvSpPr/>
            <p:nvPr/>
          </p:nvSpPr>
          <p:spPr>
            <a:xfrm>
              <a:off x="3814761" y="3030444"/>
              <a:ext cx="1025322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년도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월 </a:t>
              </a:r>
              <a:r>
                <a:rPr lang="en-US" altLang="ko-KR" sz="1100">
                  <a:solidFill>
                    <a:schemeClr val="tx1"/>
                  </a:solidFill>
                </a:rPr>
                <a:t>l </a:t>
              </a:r>
              <a:r>
                <a:rPr lang="ko-KR" altLang="en-US" sz="1100">
                  <a:solidFill>
                    <a:schemeClr val="tx1"/>
                  </a:solidFill>
                </a:rPr>
                <a:t>일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27" name="TextBox 14"/>
            <p:cNvSpPr txBox="1"/>
            <p:nvPr/>
          </p:nvSpPr>
          <p:spPr>
            <a:xfrm>
              <a:off x="3498878" y="2957757"/>
              <a:ext cx="3158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~</a:t>
              </a:r>
              <a:endParaRPr lang="ko-KR" altLang="en-US"/>
            </a:p>
          </p:txBody>
        </p:sp>
        <p:sp>
          <p:nvSpPr>
            <p:cNvPr id="328" name="직사각형 19"/>
            <p:cNvSpPr/>
            <p:nvPr/>
          </p:nvSpPr>
          <p:spPr>
            <a:xfrm>
              <a:off x="4981314" y="3034927"/>
              <a:ext cx="471055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검색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329" name="직사각형 45"/>
          <p:cNvSpPr/>
          <p:nvPr/>
        </p:nvSpPr>
        <p:spPr>
          <a:xfrm>
            <a:off x="451109" y="3405205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협약서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3494944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기업</a:t>
            </a:r>
            <a:r>
              <a:rPr lang="en-US" altLang="ko-KR"/>
              <a:t>,</a:t>
            </a:r>
            <a:r>
              <a:rPr lang="ko-KR" altLang="en-US"/>
              <a:t> 학생 매칭</a:t>
            </a:r>
            <a:endParaRPr lang="ko-KR" altLang="en-US"/>
          </a:p>
        </p:txBody>
      </p:sp>
      <p:sp>
        <p:nvSpPr>
          <p:cNvPr id="101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2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3" name="직사각형 45"/>
          <p:cNvSpPr/>
          <p:nvPr/>
        </p:nvSpPr>
        <p:spPr>
          <a:xfrm>
            <a:off x="451109" y="213980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5" name="직사각형 45"/>
          <p:cNvSpPr/>
          <p:nvPr/>
        </p:nvSpPr>
        <p:spPr>
          <a:xfrm>
            <a:off x="451109" y="256494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1" name="직사각형 45"/>
          <p:cNvSpPr/>
          <p:nvPr/>
        </p:nvSpPr>
        <p:spPr>
          <a:xfrm>
            <a:off x="451109" y="2980824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매칭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9" name="직사각형 45"/>
          <p:cNvSpPr/>
          <p:nvPr/>
        </p:nvSpPr>
        <p:spPr>
          <a:xfrm>
            <a:off x="451109" y="3405205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협약서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sp>
        <p:nvSpPr>
          <p:cNvPr id="311" name="직사각형 45"/>
          <p:cNvSpPr/>
          <p:nvPr/>
        </p:nvSpPr>
        <p:spPr>
          <a:xfrm>
            <a:off x="2649969" y="1750380"/>
            <a:ext cx="6372120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상담사가 담은 기업 장바구니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12" name="직사각형 45"/>
          <p:cNvSpPr/>
          <p:nvPr/>
        </p:nvSpPr>
        <p:spPr>
          <a:xfrm>
            <a:off x="2649969" y="3627044"/>
            <a:ext cx="6372120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상담사가 담은 기업 장바구니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13" name="직사각형 45"/>
          <p:cNvSpPr/>
          <p:nvPr/>
        </p:nvSpPr>
        <p:spPr>
          <a:xfrm>
            <a:off x="2649969" y="4126871"/>
            <a:ext cx="6372120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상담사가 담은 기업 장바구니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14" name="직사각형 45"/>
          <p:cNvSpPr/>
          <p:nvPr/>
        </p:nvSpPr>
        <p:spPr>
          <a:xfrm>
            <a:off x="2649969" y="4598405"/>
            <a:ext cx="6372120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상담사가 담은 기업 장바구니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15" name="직사각형 45"/>
          <p:cNvSpPr/>
          <p:nvPr/>
        </p:nvSpPr>
        <p:spPr>
          <a:xfrm>
            <a:off x="2649969" y="5069940"/>
            <a:ext cx="6372120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상담사가 담은 기업 장바구니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16" name="직사각형 45"/>
          <p:cNvSpPr/>
          <p:nvPr/>
        </p:nvSpPr>
        <p:spPr>
          <a:xfrm>
            <a:off x="2649969" y="5541475"/>
            <a:ext cx="6372120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상담사가 담은 기업 장바구니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18" name="직사각형 45"/>
          <p:cNvSpPr/>
          <p:nvPr/>
        </p:nvSpPr>
        <p:spPr>
          <a:xfrm>
            <a:off x="2716644" y="2212484"/>
            <a:ext cx="902319" cy="57973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구직자 정보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19" name="직사각형 45"/>
          <p:cNvSpPr/>
          <p:nvPr/>
        </p:nvSpPr>
        <p:spPr>
          <a:xfrm>
            <a:off x="3753360" y="2212484"/>
            <a:ext cx="902319" cy="57973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구직자 정보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20" name="직사각형 45"/>
          <p:cNvSpPr/>
          <p:nvPr/>
        </p:nvSpPr>
        <p:spPr>
          <a:xfrm>
            <a:off x="4866182" y="2212484"/>
            <a:ext cx="902319" cy="57973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구직자 정보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21" name="직사각형 45"/>
          <p:cNvSpPr/>
          <p:nvPr/>
        </p:nvSpPr>
        <p:spPr>
          <a:xfrm>
            <a:off x="5922419" y="2212484"/>
            <a:ext cx="902319" cy="57973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구직자 정보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22" name="직사각형 45"/>
          <p:cNvSpPr/>
          <p:nvPr/>
        </p:nvSpPr>
        <p:spPr>
          <a:xfrm>
            <a:off x="6978657" y="2212484"/>
            <a:ext cx="902319" cy="57973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구직자 정보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23" name="직사각형 45"/>
          <p:cNvSpPr/>
          <p:nvPr/>
        </p:nvSpPr>
        <p:spPr>
          <a:xfrm>
            <a:off x="8053285" y="2212484"/>
            <a:ext cx="902319" cy="57973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구직자 정보 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25" name="직사각형 45"/>
          <p:cNvSpPr/>
          <p:nvPr/>
        </p:nvSpPr>
        <p:spPr>
          <a:xfrm>
            <a:off x="2649969" y="2137039"/>
            <a:ext cx="6372120" cy="129196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27" name="직사각형 45"/>
          <p:cNvSpPr/>
          <p:nvPr/>
        </p:nvSpPr>
        <p:spPr>
          <a:xfrm>
            <a:off x="5401155" y="3017508"/>
            <a:ext cx="902319" cy="25909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매칭하기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45"/>
          <p:cNvSpPr/>
          <p:nvPr/>
        </p:nvSpPr>
        <p:spPr>
          <a:xfrm>
            <a:off x="2325305" y="1480146"/>
            <a:ext cx="712296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_x883287704"/>
          <p:cNvSpPr>
            <a:spLocks noChangeArrowheads="1"/>
          </p:cNvSpPr>
          <p:nvPr/>
        </p:nvSpPr>
        <p:spPr>
          <a:xfrm>
            <a:off x="160010" y="182880"/>
            <a:ext cx="3202592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상담사 뉴리더 </a:t>
            </a:r>
            <a:r>
              <a:rPr lang="en-US" altLang="ko-KR"/>
              <a:t>-</a:t>
            </a:r>
            <a:r>
              <a:rPr lang="ko-KR" altLang="en-US"/>
              <a:t> 협약서 목록</a:t>
            </a:r>
            <a:endParaRPr lang="ko-KR" altLang="en-US"/>
          </a:p>
        </p:txBody>
      </p:sp>
      <p:sp>
        <p:nvSpPr>
          <p:cNvPr id="101" name="직사각형 45"/>
          <p:cNvSpPr/>
          <p:nvPr/>
        </p:nvSpPr>
        <p:spPr>
          <a:xfrm>
            <a:off x="308842" y="1480145"/>
            <a:ext cx="1985544" cy="498206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2" name="직사각형 45"/>
          <p:cNvSpPr/>
          <p:nvPr/>
        </p:nvSpPr>
        <p:spPr>
          <a:xfrm>
            <a:off x="451109" y="1748872"/>
            <a:ext cx="1732219" cy="38169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뉴리더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3" name="직사각형 45"/>
          <p:cNvSpPr/>
          <p:nvPr/>
        </p:nvSpPr>
        <p:spPr>
          <a:xfrm>
            <a:off x="451109" y="213980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꿈터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5" name="직사각형 45"/>
          <p:cNvSpPr/>
          <p:nvPr/>
        </p:nvSpPr>
        <p:spPr>
          <a:xfrm>
            <a:off x="451109" y="2564943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 등록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1" name="직사각형 45"/>
          <p:cNvSpPr/>
          <p:nvPr/>
        </p:nvSpPr>
        <p:spPr>
          <a:xfrm>
            <a:off x="451109" y="2980824"/>
            <a:ext cx="1732219" cy="42081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매칭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09" name="직사각형 45"/>
          <p:cNvSpPr/>
          <p:nvPr/>
        </p:nvSpPr>
        <p:spPr>
          <a:xfrm>
            <a:off x="451109" y="3405205"/>
            <a:ext cx="1732219" cy="420813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협약서 관리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10" name=""/>
          <p:cNvSpPr/>
          <p:nvPr/>
        </p:nvSpPr>
        <p:spPr>
          <a:xfrm>
            <a:off x="2658513" y="1745621"/>
            <a:ext cx="1159975" cy="37722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협약서 목록</a:t>
            </a:r>
            <a:endParaRPr lang="ko-KR" altLang="en-US" sz="1400">
              <a:solidFill>
                <a:schemeClr val="tx1"/>
              </a:solidFill>
              <a:latin typeface="함초롬돋움"/>
              <a:cs typeface="함초롬돋움"/>
            </a:endParaRPr>
          </a:p>
        </p:txBody>
      </p:sp>
      <p:sp>
        <p:nvSpPr>
          <p:cNvPr id="311" name=""/>
          <p:cNvSpPr/>
          <p:nvPr/>
        </p:nvSpPr>
        <p:spPr>
          <a:xfrm>
            <a:off x="2658513" y="2245448"/>
            <a:ext cx="5422648" cy="115997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기업명</a:t>
            </a:r>
            <a:r>
              <a:rPr lang="en-US" altLang="ko-KR"/>
              <a:t> - </a:t>
            </a:r>
            <a:r>
              <a:rPr lang="ko-KR" altLang="en-US"/>
              <a:t>학생명</a:t>
            </a: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파일명 </a:t>
            </a:r>
            <a:r>
              <a:rPr lang="en-US" altLang="ko-KR"/>
              <a:t>(</a:t>
            </a:r>
            <a:r>
              <a:rPr lang="ko-KR" altLang="en-US"/>
              <a:t>집에 보내줘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3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883287704"/>
          <p:cNvSpPr>
            <a:spLocks noChangeArrowheads="1"/>
          </p:cNvSpPr>
          <p:nvPr/>
        </p:nvSpPr>
        <p:spPr>
          <a:xfrm>
            <a:off x="160011" y="182880"/>
            <a:ext cx="4472094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마이페이지 업무일지 등록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en-US" altLang="ko-KR"/>
          </a:p>
        </p:txBody>
      </p:sp>
      <p:grpSp>
        <p:nvGrpSpPr>
          <p:cNvPr id="13" name="그룹 12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14" name="TextBox 13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15" name="그룹 14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  <p:sp>
        <p:nvSpPr>
          <p:cNvPr id="38" name="직사각형 3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grpSp>
        <p:nvGrpSpPr>
          <p:cNvPr id="67" name=""/>
          <p:cNvGrpSpPr/>
          <p:nvPr/>
        </p:nvGrpSpPr>
        <p:grpSpPr>
          <a:xfrm rot="0">
            <a:off x="1870200" y="1897075"/>
            <a:ext cx="6885433" cy="2398913"/>
            <a:chOff x="1870200" y="1897075"/>
            <a:chExt cx="6885433" cy="2398913"/>
          </a:xfrm>
        </p:grpSpPr>
        <p:sp>
          <p:nvSpPr>
            <p:cNvPr id="39" name="직사각형 38"/>
            <p:cNvSpPr/>
            <p:nvPr/>
          </p:nvSpPr>
          <p:spPr>
            <a:xfrm>
              <a:off x="8287192" y="4045390"/>
              <a:ext cx="468441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등록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15"/>
            <p:cNvSpPr/>
            <p:nvPr/>
          </p:nvSpPr>
          <p:spPr>
            <a:xfrm>
              <a:off x="1877952" y="2154541"/>
              <a:ext cx="6877482" cy="183817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60" name="직사각형 38"/>
            <p:cNvSpPr/>
            <p:nvPr/>
          </p:nvSpPr>
          <p:spPr>
            <a:xfrm>
              <a:off x="1882998" y="1897075"/>
              <a:ext cx="468441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일별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61" name="직사각형 38"/>
            <p:cNvSpPr/>
            <p:nvPr/>
          </p:nvSpPr>
          <p:spPr>
            <a:xfrm>
              <a:off x="2354344" y="1897075"/>
              <a:ext cx="468441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주별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38"/>
            <p:cNvSpPr/>
            <p:nvPr/>
          </p:nvSpPr>
          <p:spPr>
            <a:xfrm>
              <a:off x="2825690" y="1897075"/>
              <a:ext cx="468441" cy="250599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월별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63" name=""/>
            <p:cNvCxnSpPr/>
            <p:nvPr/>
          </p:nvCxnSpPr>
          <p:spPr>
            <a:xfrm>
              <a:off x="1880481" y="2443493"/>
              <a:ext cx="6860496" cy="0"/>
            </a:xfrm>
            <a:prstGeom prst="line">
              <a:avLst/>
            </a:prstGeom>
            <a:ln>
              <a:solidFill>
                <a:srgbClr val="cdda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"/>
            <p:cNvSpPr txBox="1"/>
            <p:nvPr/>
          </p:nvSpPr>
          <p:spPr>
            <a:xfrm>
              <a:off x="1870200" y="2169625"/>
              <a:ext cx="1150544" cy="2668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1200">
                  <a:latin typeface="함초롬돋움"/>
                  <a:ea typeface="함초롬돋움"/>
                  <a:cs typeface="함초롬돋움"/>
                </a:rPr>
                <a:t>제목 </a:t>
              </a:r>
              <a:r>
                <a:rPr lang="en-US" altLang="ko-KR" sz="1200">
                  <a:latin typeface="함초롬돋움"/>
                  <a:ea typeface="함초롬돋움"/>
                  <a:cs typeface="함초롬돋움"/>
                </a:rPr>
                <a:t>:</a:t>
              </a:r>
              <a:endParaRPr lang="en-US" altLang="ko-KR" sz="1200">
                <a:latin typeface="함초롬돋움"/>
                <a:cs typeface="함초롬돋움"/>
              </a:endParaRPr>
            </a:p>
          </p:txBody>
        </p:sp>
        <p:sp>
          <p:nvSpPr>
            <p:cNvPr id="66" name=""/>
            <p:cNvSpPr txBox="1"/>
            <p:nvPr/>
          </p:nvSpPr>
          <p:spPr>
            <a:xfrm>
              <a:off x="4389702" y="2991603"/>
              <a:ext cx="1593786" cy="271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>
                  <a:latin typeface="함초롬돋움"/>
                  <a:ea typeface="함초롬돋움"/>
                  <a:cs typeface="함초롬돋움"/>
                </a:rPr>
                <a:t>내용을 입력해주세요</a:t>
              </a:r>
              <a:r>
                <a:rPr lang="en-US" altLang="ko-KR" sz="1200">
                  <a:latin typeface="함초롬돋움"/>
                  <a:ea typeface="함초롬돋움"/>
                  <a:cs typeface="함초롬돋움"/>
                </a:rPr>
                <a:t>.</a:t>
              </a:r>
              <a:endParaRPr lang="en-US" altLang="ko-KR" sz="1200">
                <a:latin typeface="함초롬돋움"/>
                <a:ea typeface="함초롬돋움"/>
                <a:cs typeface="함초롬돋움"/>
              </a:endParaRPr>
            </a:p>
          </p:txBody>
        </p:sp>
      </p:grpSp>
      <p:grpSp>
        <p:nvGrpSpPr>
          <p:cNvPr id="68" name=""/>
          <p:cNvGrpSpPr/>
          <p:nvPr/>
        </p:nvGrpSpPr>
        <p:grpSpPr>
          <a:xfrm rot="0">
            <a:off x="160012" y="1374529"/>
            <a:ext cx="1518122" cy="2997337"/>
            <a:chOff x="160012" y="1374529"/>
            <a:chExt cx="1518122" cy="2997337"/>
          </a:xfrm>
        </p:grpSpPr>
        <p:sp>
          <p:nvSpPr>
            <p:cNvPr id="18" name="직사각형 17"/>
            <p:cNvSpPr/>
            <p:nvPr/>
          </p:nvSpPr>
          <p:spPr>
            <a:xfrm>
              <a:off x="242105" y="1528224"/>
              <a:ext cx="1436029" cy="284364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0821" y="3140784"/>
              <a:ext cx="1238596" cy="38238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설문조사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160012" y="1374529"/>
              <a:ext cx="211985" cy="211985"/>
            </a:xfrm>
            <a:prstGeom prst="ellipse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  <p:grpSp>
          <p:nvGrpSpPr>
            <p:cNvPr id="46" name=""/>
            <p:cNvGrpSpPr/>
            <p:nvPr/>
          </p:nvGrpSpPr>
          <p:grpSpPr>
            <a:xfrm rot="0">
              <a:off x="340821" y="1583359"/>
              <a:ext cx="1238597" cy="980772"/>
              <a:chOff x="340821" y="2173909"/>
              <a:chExt cx="1238597" cy="98077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40822" y="2173909"/>
                <a:ext cx="1238596" cy="980772"/>
              </a:xfrm>
              <a:prstGeom prst="rect">
                <a:avLst/>
              </a:prstGeom>
              <a:solidFill>
                <a:srgbClr val="afc3ce"/>
              </a:solidFill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등록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조회</a:t>
                </a:r>
                <a:endParaRPr lang="en-US" altLang="ko-KR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340821" y="2427316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"/>
            <p:cNvGrpSpPr/>
            <p:nvPr/>
          </p:nvGrpSpPr>
          <p:grpSpPr>
            <a:xfrm rot="0">
              <a:off x="334470" y="3656215"/>
              <a:ext cx="1247416" cy="655787"/>
              <a:chOff x="334470" y="3046615"/>
              <a:chExt cx="1247416" cy="655787"/>
            </a:xfrm>
          </p:grpSpPr>
          <p:sp>
            <p:nvSpPr>
              <p:cNvPr id="51" name="직사각형 20"/>
              <p:cNvSpPr/>
              <p:nvPr/>
            </p:nvSpPr>
            <p:spPr>
              <a:xfrm>
                <a:off x="334470" y="3046615"/>
                <a:ext cx="1238596" cy="655787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마이페이지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회원정보수정</a:t>
                </a:r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직선 연결선 23"/>
              <p:cNvCxnSpPr/>
              <p:nvPr/>
            </p:nvCxnSpPr>
            <p:spPr>
              <a:xfrm>
                <a:off x="343290" y="3285624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직사각형 20"/>
            <p:cNvSpPr/>
            <p:nvPr/>
          </p:nvSpPr>
          <p:spPr>
            <a:xfrm>
              <a:off x="334470" y="2667003"/>
              <a:ext cx="1238596" cy="38238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출퇴근 조회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23"/>
            <p:cNvCxnSpPr/>
            <p:nvPr/>
          </p:nvCxnSpPr>
          <p:spPr>
            <a:xfrm>
              <a:off x="340821" y="1836766"/>
              <a:ext cx="1238596" cy="0"/>
            </a:xfrm>
            <a:prstGeom prst="line">
              <a:avLst/>
            </a:prstGeom>
            <a:ln w="127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896813" y="1691623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8018" y="1689970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2135" y="1617283"/>
            <a:ext cx="315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~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96814" y="2088526"/>
            <a:ext cx="6877482" cy="183817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_x883287704"/>
          <p:cNvSpPr>
            <a:spLocks noChangeArrowheads="1"/>
          </p:cNvSpPr>
          <p:nvPr/>
        </p:nvSpPr>
        <p:spPr>
          <a:xfrm>
            <a:off x="160012" y="182880"/>
            <a:ext cx="4469561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마이페이지 업무일지 조회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8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04571" y="1694453"/>
            <a:ext cx="47105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grpSp>
        <p:nvGrpSpPr>
          <p:cNvPr id="45" name=""/>
          <p:cNvGrpSpPr/>
          <p:nvPr/>
        </p:nvGrpSpPr>
        <p:grpSpPr>
          <a:xfrm rot="0">
            <a:off x="160012" y="1374529"/>
            <a:ext cx="1518122" cy="2997337"/>
            <a:chOff x="160012" y="1374529"/>
            <a:chExt cx="1518122" cy="2997337"/>
          </a:xfrm>
        </p:grpSpPr>
        <p:sp>
          <p:nvSpPr>
            <p:cNvPr id="46" name="직사각형 17"/>
            <p:cNvSpPr/>
            <p:nvPr/>
          </p:nvSpPr>
          <p:spPr>
            <a:xfrm>
              <a:off x="242105" y="1528224"/>
              <a:ext cx="1436029" cy="2843642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20"/>
            <p:cNvSpPr/>
            <p:nvPr/>
          </p:nvSpPr>
          <p:spPr>
            <a:xfrm>
              <a:off x="340821" y="3140784"/>
              <a:ext cx="1238596" cy="38238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설문조사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8" name="타원 21"/>
            <p:cNvSpPr/>
            <p:nvPr/>
          </p:nvSpPr>
          <p:spPr>
            <a:xfrm>
              <a:off x="160012" y="1374529"/>
              <a:ext cx="211985" cy="211985"/>
            </a:xfrm>
            <a:prstGeom prst="ellipse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  <p:grpSp>
          <p:nvGrpSpPr>
            <p:cNvPr id="49" name=""/>
            <p:cNvGrpSpPr/>
            <p:nvPr/>
          </p:nvGrpSpPr>
          <p:grpSpPr>
            <a:xfrm rot="0">
              <a:off x="340821" y="1583359"/>
              <a:ext cx="1238597" cy="980772"/>
              <a:chOff x="340821" y="2173909"/>
              <a:chExt cx="1238597" cy="980772"/>
            </a:xfrm>
          </p:grpSpPr>
          <p:sp>
            <p:nvSpPr>
              <p:cNvPr id="50" name="직사각형 19"/>
              <p:cNvSpPr/>
              <p:nvPr/>
            </p:nvSpPr>
            <p:spPr>
              <a:xfrm>
                <a:off x="340822" y="2173909"/>
                <a:ext cx="1238596" cy="980772"/>
              </a:xfrm>
              <a:prstGeom prst="rect">
                <a:avLst/>
              </a:prstGeom>
              <a:solidFill>
                <a:srgbClr val="afc3ce"/>
              </a:solidFill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등록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조회</a:t>
                </a:r>
                <a:endParaRPr lang="en-US" altLang="ko-KR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직선 연결선 23"/>
              <p:cNvCxnSpPr/>
              <p:nvPr/>
            </p:nvCxnSpPr>
            <p:spPr>
              <a:xfrm>
                <a:off x="340821" y="2427316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"/>
            <p:cNvGrpSpPr/>
            <p:nvPr/>
          </p:nvGrpSpPr>
          <p:grpSpPr>
            <a:xfrm rot="0">
              <a:off x="334470" y="3656215"/>
              <a:ext cx="1247416" cy="655787"/>
              <a:chOff x="334470" y="3046615"/>
              <a:chExt cx="1247416" cy="655787"/>
            </a:xfrm>
          </p:grpSpPr>
          <p:sp>
            <p:nvSpPr>
              <p:cNvPr id="53" name="직사각형 20"/>
              <p:cNvSpPr/>
              <p:nvPr/>
            </p:nvSpPr>
            <p:spPr>
              <a:xfrm>
                <a:off x="334470" y="3046615"/>
                <a:ext cx="1238596" cy="655787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마이페이지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회원정보수정</a:t>
                </a:r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직선 연결선 23"/>
              <p:cNvCxnSpPr/>
              <p:nvPr/>
            </p:nvCxnSpPr>
            <p:spPr>
              <a:xfrm>
                <a:off x="343290" y="3285624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직사각형 20"/>
            <p:cNvSpPr/>
            <p:nvPr/>
          </p:nvSpPr>
          <p:spPr>
            <a:xfrm>
              <a:off x="334470" y="2667003"/>
              <a:ext cx="1238596" cy="38238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출퇴근 조회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cxnSp>
          <p:nvCxnSpPr>
            <p:cNvPr id="56" name="직선 연결선 23"/>
            <p:cNvCxnSpPr/>
            <p:nvPr/>
          </p:nvCxnSpPr>
          <p:spPr>
            <a:xfrm>
              <a:off x="340821" y="1836766"/>
              <a:ext cx="1238596" cy="0"/>
            </a:xfrm>
            <a:prstGeom prst="line">
              <a:avLst/>
            </a:prstGeom>
            <a:ln w="127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12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58" name="TextBox 13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59" name="그룹 14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60" name="직사각형 15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1" name="타원 16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>
          <a:xfrm>
            <a:off x="160012" y="182880"/>
            <a:ext cx="3014354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출퇴근조회 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2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24" name="그룹 12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25" name="TextBox 13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26" name="그룹 14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27" name="직사각형 15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" name="타원 16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  <p:grpSp>
        <p:nvGrpSpPr>
          <p:cNvPr id="71" name=""/>
          <p:cNvGrpSpPr/>
          <p:nvPr/>
        </p:nvGrpSpPr>
        <p:grpSpPr>
          <a:xfrm rot="0">
            <a:off x="160012" y="1374529"/>
            <a:ext cx="1518122" cy="3025629"/>
            <a:chOff x="160012" y="1374529"/>
            <a:chExt cx="1518122" cy="3025629"/>
          </a:xfrm>
        </p:grpSpPr>
        <p:sp>
          <p:nvSpPr>
            <p:cNvPr id="40" name="직사각형 17"/>
            <p:cNvSpPr/>
            <p:nvPr/>
          </p:nvSpPr>
          <p:spPr>
            <a:xfrm>
              <a:off x="242105" y="1528224"/>
              <a:ext cx="1436029" cy="2871934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20"/>
            <p:cNvSpPr/>
            <p:nvPr/>
          </p:nvSpPr>
          <p:spPr>
            <a:xfrm>
              <a:off x="340821" y="3140784"/>
              <a:ext cx="1238596" cy="38238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설문조사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2" name="타원 21"/>
            <p:cNvSpPr/>
            <p:nvPr/>
          </p:nvSpPr>
          <p:spPr>
            <a:xfrm>
              <a:off x="160012" y="1374529"/>
              <a:ext cx="211985" cy="211985"/>
            </a:xfrm>
            <a:prstGeom prst="ellipse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  <p:grpSp>
          <p:nvGrpSpPr>
            <p:cNvPr id="43" name=""/>
            <p:cNvGrpSpPr/>
            <p:nvPr/>
          </p:nvGrpSpPr>
          <p:grpSpPr>
            <a:xfrm rot="0">
              <a:off x="340821" y="1583359"/>
              <a:ext cx="1238597" cy="980772"/>
              <a:chOff x="340821" y="2173909"/>
              <a:chExt cx="1238597" cy="980772"/>
            </a:xfrm>
          </p:grpSpPr>
          <p:sp>
            <p:nvSpPr>
              <p:cNvPr id="44" name="직사각형 19"/>
              <p:cNvSpPr/>
              <p:nvPr/>
            </p:nvSpPr>
            <p:spPr>
              <a:xfrm>
                <a:off x="340822" y="2173909"/>
                <a:ext cx="1238596" cy="980772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등록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조회</a:t>
                </a:r>
                <a:endParaRPr lang="en-US" altLang="ko-KR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직선 연결선 23"/>
              <p:cNvCxnSpPr/>
              <p:nvPr/>
            </p:nvCxnSpPr>
            <p:spPr>
              <a:xfrm>
                <a:off x="340821" y="2427316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연결선 23"/>
            <p:cNvCxnSpPr/>
            <p:nvPr/>
          </p:nvCxnSpPr>
          <p:spPr>
            <a:xfrm>
              <a:off x="340821" y="1836766"/>
              <a:ext cx="1238596" cy="0"/>
            </a:xfrm>
            <a:prstGeom prst="line">
              <a:avLst/>
            </a:prstGeom>
            <a:ln w="12700">
              <a:solidFill>
                <a:srgbClr val="afc3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"/>
            <p:cNvGrpSpPr/>
            <p:nvPr/>
          </p:nvGrpSpPr>
          <p:grpSpPr>
            <a:xfrm rot="0">
              <a:off x="334470" y="3656215"/>
              <a:ext cx="1247415" cy="655787"/>
              <a:chOff x="334470" y="3046615"/>
              <a:chExt cx="1247415" cy="655787"/>
            </a:xfrm>
          </p:grpSpPr>
          <p:sp>
            <p:nvSpPr>
              <p:cNvPr id="48" name="직사각형 20"/>
              <p:cNvSpPr/>
              <p:nvPr/>
            </p:nvSpPr>
            <p:spPr>
              <a:xfrm>
                <a:off x="334470" y="3046615"/>
                <a:ext cx="1238596" cy="655787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마이페이지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회원정보수정</a:t>
                </a:r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직선 연결선 23"/>
              <p:cNvCxnSpPr/>
              <p:nvPr/>
            </p:nvCxnSpPr>
            <p:spPr>
              <a:xfrm>
                <a:off x="343290" y="3285624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20"/>
            <p:cNvSpPr/>
            <p:nvPr/>
          </p:nvSpPr>
          <p:spPr>
            <a:xfrm>
              <a:off x="334470" y="2667003"/>
              <a:ext cx="1238596" cy="382385"/>
            </a:xfrm>
            <a:prstGeom prst="rect">
              <a:avLst/>
            </a:prstGeom>
            <a:solidFill>
              <a:srgbClr val="afc3ce"/>
            </a:solidFill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출퇴근 조회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0" name=""/>
          <p:cNvGraphicFramePr>
            <a:graphicFrameLocks noGrp="1"/>
          </p:cNvGraphicFramePr>
          <p:nvPr/>
        </p:nvGraphicFramePr>
        <p:xfrm>
          <a:off x="2190749" y="2102804"/>
          <a:ext cx="6101841" cy="2279015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1018057"/>
                <a:gridCol w="1018057"/>
                <a:gridCol w="1018057"/>
                <a:gridCol w="1018057"/>
                <a:gridCol w="1011556"/>
                <a:gridCol w="1018057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요일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출근시간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퇴근시간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결근사유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rgbClr val="f0f5f9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ea typeface="함초롬돋움"/>
                          <a:cs typeface="함초롬돋움"/>
                        </a:rPr>
                        <a:t>02/01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월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18:02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02/02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화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17:00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02/03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수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연차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(</a:t>
                      </a: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개인사유</a:t>
                      </a: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)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02/04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목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08:55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18:05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정상처리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02/05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금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09:00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>
                          <a:latin typeface="함초롬돋움"/>
                          <a:cs typeface="함초롬돋움"/>
                        </a:rPr>
                        <a:t>-</a:t>
                      </a:r>
                      <a:endParaRPr lang="en-US" altLang="ko-KR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>
                          <a:latin typeface="함초롬돋움"/>
                          <a:cs typeface="함초롬돋움"/>
                        </a:rPr>
                        <a:t>미처리</a:t>
                      </a:r>
                      <a:endParaRPr lang="ko-KR" altLang="en-US" sz="1100">
                        <a:latin typeface="함초롬돋움"/>
                        <a:cs typeface="함초롬돋움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afc3ce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fc3ce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fc3c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fc3ce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6" name="직사각형 11"/>
          <p:cNvSpPr/>
          <p:nvPr/>
        </p:nvSpPr>
        <p:spPr>
          <a:xfrm>
            <a:off x="2187854" y="1729854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7" name="직사각형 13"/>
          <p:cNvSpPr/>
          <p:nvPr/>
        </p:nvSpPr>
        <p:spPr>
          <a:xfrm>
            <a:off x="3529059" y="1728201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8" name="TextBox 14"/>
          <p:cNvSpPr txBox="1"/>
          <p:nvPr/>
        </p:nvSpPr>
        <p:spPr>
          <a:xfrm>
            <a:off x="3213176" y="1655514"/>
            <a:ext cx="315883" cy="366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~</a:t>
            </a:r>
            <a:endParaRPr lang="ko-KR" altLang="en-US"/>
          </a:p>
        </p:txBody>
      </p:sp>
      <p:sp>
        <p:nvSpPr>
          <p:cNvPr id="79" name="직사각형 19"/>
          <p:cNvSpPr/>
          <p:nvPr/>
        </p:nvSpPr>
        <p:spPr>
          <a:xfrm>
            <a:off x="4617938" y="1726368"/>
            <a:ext cx="47105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3" name="직사각형 22"/>
          <p:cNvSpPr/>
          <p:nvPr/>
        </p:nvSpPr>
        <p:spPr>
          <a:xfrm>
            <a:off x="2187474" y="1367856"/>
            <a:ext cx="688966" cy="26055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출근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4" name="직사각형 22"/>
          <p:cNvSpPr/>
          <p:nvPr/>
        </p:nvSpPr>
        <p:spPr>
          <a:xfrm>
            <a:off x="2960790" y="1367856"/>
            <a:ext cx="688966" cy="260553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퇴근</a:t>
            </a: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8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sp>
        <p:nvSpPr>
          <p:cNvPr id="87" name="직사각형 22"/>
          <p:cNvSpPr/>
          <p:nvPr/>
        </p:nvSpPr>
        <p:spPr>
          <a:xfrm>
            <a:off x="2116592" y="1299769"/>
            <a:ext cx="1588549" cy="384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89" name="직사각형 22"/>
          <p:cNvSpPr/>
          <p:nvPr/>
        </p:nvSpPr>
        <p:spPr>
          <a:xfrm>
            <a:off x="4306284" y="2043072"/>
            <a:ext cx="1914869" cy="2412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solidFill>
                <a:srgbClr val="ff0000"/>
              </a:solidFill>
            </a:endParaRPr>
          </a:p>
        </p:txBody>
      </p:sp>
      <p:cxnSp>
        <p:nvCxnSpPr>
          <p:cNvPr id="90" name=""/>
          <p:cNvCxnSpPr>
            <a:stCxn id="87" idx="3"/>
            <a:endCxn id="89" idx="0"/>
          </p:cNvCxnSpPr>
          <p:nvPr/>
        </p:nvCxnSpPr>
        <p:spPr>
          <a:xfrm>
            <a:off x="3705141" y="1491782"/>
            <a:ext cx="1558576" cy="5512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883287704"/>
          <p:cNvSpPr>
            <a:spLocks noChangeArrowheads="1"/>
          </p:cNvSpPr>
          <p:nvPr/>
        </p:nvSpPr>
        <p:spPr>
          <a:xfrm>
            <a:off x="160012" y="182880"/>
            <a:ext cx="2802687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설문조사 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en-US" altLang="ko-KR"/>
          </a:p>
        </p:txBody>
      </p:sp>
      <p:grpSp>
        <p:nvGrpSpPr>
          <p:cNvPr id="6" name=""/>
          <p:cNvGrpSpPr/>
          <p:nvPr/>
        </p:nvGrpSpPr>
        <p:grpSpPr>
          <a:xfrm rot="0">
            <a:off x="160012" y="1374529"/>
            <a:ext cx="1518122" cy="3025629"/>
            <a:chOff x="160012" y="1374529"/>
            <a:chExt cx="1518122" cy="3025629"/>
          </a:xfrm>
        </p:grpSpPr>
        <p:sp>
          <p:nvSpPr>
            <p:cNvPr id="7" name="직사각형 17"/>
            <p:cNvSpPr/>
            <p:nvPr/>
          </p:nvSpPr>
          <p:spPr>
            <a:xfrm>
              <a:off x="242105" y="1528224"/>
              <a:ext cx="1436029" cy="2871934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8" name="직사각형 20"/>
            <p:cNvSpPr/>
            <p:nvPr/>
          </p:nvSpPr>
          <p:spPr>
            <a:xfrm>
              <a:off x="340821" y="3140784"/>
              <a:ext cx="1238596" cy="38238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설문조사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9" name="타원 21"/>
            <p:cNvSpPr/>
            <p:nvPr/>
          </p:nvSpPr>
          <p:spPr>
            <a:xfrm>
              <a:off x="160012" y="1374529"/>
              <a:ext cx="211985" cy="211985"/>
            </a:xfrm>
            <a:prstGeom prst="ellipse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  <p:grpSp>
          <p:nvGrpSpPr>
            <p:cNvPr id="10" name=""/>
            <p:cNvGrpSpPr/>
            <p:nvPr/>
          </p:nvGrpSpPr>
          <p:grpSpPr>
            <a:xfrm rot="0">
              <a:off x="340821" y="1583359"/>
              <a:ext cx="1238597" cy="980772"/>
              <a:chOff x="340821" y="2173909"/>
              <a:chExt cx="1238597" cy="980772"/>
            </a:xfrm>
          </p:grpSpPr>
          <p:sp>
            <p:nvSpPr>
              <p:cNvPr id="11" name="직사각형 19"/>
              <p:cNvSpPr/>
              <p:nvPr/>
            </p:nvSpPr>
            <p:spPr>
              <a:xfrm>
                <a:off x="340822" y="2173909"/>
                <a:ext cx="1238596" cy="980772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등록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업무일지 조회</a:t>
                </a:r>
                <a:endParaRPr lang="en-US" altLang="ko-KR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23"/>
              <p:cNvCxnSpPr/>
              <p:nvPr/>
            </p:nvCxnSpPr>
            <p:spPr>
              <a:xfrm>
                <a:off x="340821" y="2427316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직선 연결선 23"/>
            <p:cNvCxnSpPr/>
            <p:nvPr/>
          </p:nvCxnSpPr>
          <p:spPr>
            <a:xfrm>
              <a:off x="340821" y="1836766"/>
              <a:ext cx="1238596" cy="0"/>
            </a:xfrm>
            <a:prstGeom prst="line">
              <a:avLst/>
            </a:prstGeom>
            <a:ln w="12700">
              <a:solidFill>
                <a:srgbClr val="afc3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"/>
            <p:cNvGrpSpPr/>
            <p:nvPr/>
          </p:nvGrpSpPr>
          <p:grpSpPr>
            <a:xfrm rot="0">
              <a:off x="334470" y="3656215"/>
              <a:ext cx="1247415" cy="655787"/>
              <a:chOff x="334470" y="3046615"/>
              <a:chExt cx="1247415" cy="655787"/>
            </a:xfrm>
          </p:grpSpPr>
          <p:sp>
            <p:nvSpPr>
              <p:cNvPr id="15" name="직사각형 20"/>
              <p:cNvSpPr/>
              <p:nvPr/>
            </p:nvSpPr>
            <p:spPr>
              <a:xfrm>
                <a:off x="334470" y="3046615"/>
                <a:ext cx="1238596" cy="655787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마이페이지</a:t>
                </a: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ko-KR" altLang="en-US" sz="110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회원정보수정</a:t>
                </a:r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연결선 23"/>
              <p:cNvCxnSpPr/>
              <p:nvPr/>
            </p:nvCxnSpPr>
            <p:spPr>
              <a:xfrm>
                <a:off x="343290" y="3285624"/>
                <a:ext cx="1238596" cy="0"/>
              </a:xfrm>
              <a:prstGeom prst="line">
                <a:avLst/>
              </a:prstGeom>
              <a:ln w="12700">
                <a:solidFill>
                  <a:srgbClr val="afc3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20"/>
            <p:cNvSpPr/>
            <p:nvPr/>
          </p:nvSpPr>
          <p:spPr>
            <a:xfrm>
              <a:off x="334470" y="2667003"/>
              <a:ext cx="1238596" cy="382385"/>
            </a:xfrm>
            <a:prstGeom prst="rect">
              <a:avLst/>
            </a:prstGeom>
            <a:noFill/>
            <a:ln>
              <a:solidFill>
                <a:srgbClr val="afc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출퇴근 조회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2"/>
          <p:cNvGrpSpPr/>
          <p:nvPr/>
        </p:nvGrpSpPr>
        <p:grpSpPr>
          <a:xfrm rot="0">
            <a:off x="7845777" y="639775"/>
            <a:ext cx="1365382" cy="734754"/>
            <a:chOff x="7770305" y="531652"/>
            <a:chExt cx="1365382" cy="734754"/>
          </a:xfrm>
        </p:grpSpPr>
        <p:sp>
          <p:nvSpPr>
            <p:cNvPr id="19" name="TextBox 13"/>
            <p:cNvSpPr txBox="1"/>
            <p:nvPr/>
          </p:nvSpPr>
          <p:spPr>
            <a:xfrm>
              <a:off x="7901237" y="666242"/>
              <a:ext cx="123445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100"/>
                <a:t> 로그아웃</a:t>
              </a:r>
              <a:endParaRPr lang="ko-KR" altLang="en-US" sz="1100"/>
            </a:p>
            <a:p>
              <a:pPr lvl="0">
                <a:defRPr/>
              </a:pPr>
              <a:endParaRPr lang="en-US" altLang="ko-KR" sz="1100"/>
            </a:p>
            <a:p>
              <a:pPr lvl="0">
                <a:defRPr/>
              </a:pPr>
              <a:endParaRPr lang="en-US" altLang="ko-KR" sz="1100"/>
            </a:p>
          </p:txBody>
        </p:sp>
        <p:grpSp>
          <p:nvGrpSpPr>
            <p:cNvPr id="20" name="그룹 14"/>
            <p:cNvGrpSpPr/>
            <p:nvPr/>
          </p:nvGrpSpPr>
          <p:grpSpPr>
            <a:xfrm rot="0">
              <a:off x="7770305" y="531652"/>
              <a:ext cx="1018320" cy="396794"/>
              <a:chOff x="7770305" y="531652"/>
              <a:chExt cx="1018320" cy="396794"/>
            </a:xfrm>
          </p:grpSpPr>
          <p:sp>
            <p:nvSpPr>
              <p:cNvPr id="21" name="직사각형 15"/>
              <p:cNvSpPr/>
              <p:nvPr/>
            </p:nvSpPr>
            <p:spPr>
              <a:xfrm>
                <a:off x="7901236" y="666242"/>
                <a:ext cx="887389" cy="262204"/>
              </a:xfrm>
              <a:prstGeom prst="rect">
                <a:avLst/>
              </a:prstGeom>
              <a:noFill/>
              <a:ln>
                <a:solidFill>
                  <a:srgbClr val="afc3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타원 16"/>
              <p:cNvSpPr/>
              <p:nvPr/>
            </p:nvSpPr>
            <p:spPr>
              <a:xfrm>
                <a:off x="7770305" y="531652"/>
                <a:ext cx="211985" cy="211985"/>
              </a:xfrm>
              <a:prstGeom prst="ellipse">
                <a:avLst/>
              </a:prstGeom>
              <a:solidFill>
                <a:srgbClr val="fc84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/>
                  <a:t>1</a:t>
                </a:r>
                <a:endParaRPr lang="ko-KR" altLang="en-US"/>
              </a:p>
            </p:txBody>
          </p:sp>
        </p:grpSp>
      </p:grpSp>
      <p:cxnSp>
        <p:nvCxnSpPr>
          <p:cNvPr id="23" name=""/>
          <p:cNvCxnSpPr/>
          <p:nvPr/>
        </p:nvCxnSpPr>
        <p:spPr>
          <a:xfrm>
            <a:off x="1972910" y="1555573"/>
            <a:ext cx="6896856" cy="0"/>
          </a:xfrm>
          <a:prstGeom prst="line">
            <a:avLst/>
          </a:prstGeom>
          <a:ln>
            <a:solidFill>
              <a:srgbClr val="afc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/>
          <p:nvPr/>
        </p:nvCxnSpPr>
        <p:spPr>
          <a:xfrm>
            <a:off x="1984198" y="2309812"/>
            <a:ext cx="6896856" cy="0"/>
          </a:xfrm>
          <a:prstGeom prst="line">
            <a:avLst/>
          </a:prstGeom>
          <a:ln>
            <a:solidFill>
              <a:srgbClr val="afc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2"/>
          <p:cNvSpPr/>
          <p:nvPr/>
        </p:nvSpPr>
        <p:spPr>
          <a:xfrm>
            <a:off x="2718404" y="1667868"/>
            <a:ext cx="236946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ㅇ</a:t>
            </a:r>
            <a:r>
              <a:rPr lang="en-US" altLang="ko-KR" sz="1100">
                <a:solidFill>
                  <a:schemeClr val="tx1"/>
                </a:solidFill>
              </a:rPr>
              <a:t> </a:t>
            </a:r>
            <a:r>
              <a:rPr lang="ko-KR" altLang="en-US" sz="1100">
                <a:solidFill>
                  <a:schemeClr val="tx1"/>
                </a:solidFill>
              </a:rPr>
              <a:t>전체 ㅇ 진행중 ㅇ 종료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7" name="직사각형 11"/>
          <p:cNvSpPr/>
          <p:nvPr/>
        </p:nvSpPr>
        <p:spPr>
          <a:xfrm>
            <a:off x="2717021" y="1971051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8" name="직사각형 13"/>
          <p:cNvSpPr/>
          <p:nvPr/>
        </p:nvSpPr>
        <p:spPr>
          <a:xfrm>
            <a:off x="4058226" y="1969398"/>
            <a:ext cx="1025322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년도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월 </a:t>
            </a:r>
            <a:r>
              <a:rPr lang="en-US" altLang="ko-KR" sz="1100">
                <a:solidFill>
                  <a:schemeClr val="tx1"/>
                </a:solidFill>
              </a:rPr>
              <a:t>l </a:t>
            </a:r>
            <a:r>
              <a:rPr lang="ko-KR" altLang="en-US" sz="1100">
                <a:solidFill>
                  <a:schemeClr val="tx1"/>
                </a:solidFill>
              </a:rPr>
              <a:t>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" name="TextBox 14"/>
          <p:cNvSpPr txBox="1"/>
          <p:nvPr/>
        </p:nvSpPr>
        <p:spPr>
          <a:xfrm>
            <a:off x="3742343" y="1896711"/>
            <a:ext cx="315883" cy="358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~</a:t>
            </a:r>
            <a:endParaRPr lang="ko-KR" altLang="en-US"/>
          </a:p>
        </p:txBody>
      </p:sp>
      <p:sp>
        <p:nvSpPr>
          <p:cNvPr id="30" name="직사각형 19"/>
          <p:cNvSpPr/>
          <p:nvPr/>
        </p:nvSpPr>
        <p:spPr>
          <a:xfrm>
            <a:off x="8389549" y="1938604"/>
            <a:ext cx="471055" cy="2505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961267" y="1970087"/>
            <a:ext cx="749654" cy="2568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/>
              <a:t>설문기간</a:t>
            </a:r>
            <a:endParaRPr lang="ko-KR" altLang="en-US" sz="1100"/>
          </a:p>
        </p:txBody>
      </p:sp>
      <p:sp>
        <p:nvSpPr>
          <p:cNvPr id="32" name=""/>
          <p:cNvSpPr txBox="1"/>
          <p:nvPr/>
        </p:nvSpPr>
        <p:spPr>
          <a:xfrm>
            <a:off x="1962325" y="1672695"/>
            <a:ext cx="749654" cy="25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진행상태</a:t>
            </a:r>
            <a:endParaRPr lang="ko-KR" altLang="en-US" sz="1100"/>
          </a:p>
        </p:txBody>
      </p:sp>
      <p:sp>
        <p:nvSpPr>
          <p:cNvPr id="33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20"/>
          <p:cNvSpPr/>
          <p:nvPr/>
        </p:nvSpPr>
        <p:spPr>
          <a:xfrm>
            <a:off x="340821" y="3140784"/>
            <a:ext cx="1238596" cy="382385"/>
          </a:xfrm>
          <a:prstGeom prst="rect">
            <a:avLst/>
          </a:prstGeom>
          <a:solidFill>
            <a:srgbClr val="afc3ce"/>
          </a:solidFill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설문조사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20"/>
          <p:cNvSpPr/>
          <p:nvPr/>
        </p:nvSpPr>
        <p:spPr>
          <a:xfrm>
            <a:off x="2001345" y="2802809"/>
            <a:ext cx="2914290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뉴리더 프로그램에 대한 만족도 조사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6" name="직사각형 20"/>
          <p:cNvSpPr/>
          <p:nvPr/>
        </p:nvSpPr>
        <p:spPr>
          <a:xfrm>
            <a:off x="5273006" y="2797165"/>
            <a:ext cx="1961790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2022-04-20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~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2022-04-27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8" name="직사각형 20"/>
          <p:cNvSpPr/>
          <p:nvPr/>
        </p:nvSpPr>
        <p:spPr>
          <a:xfrm>
            <a:off x="7702234" y="2781996"/>
            <a:ext cx="1194497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진행중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2952572" y="2497829"/>
            <a:ext cx="749654" cy="26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설문제목</a:t>
            </a:r>
            <a:endParaRPr lang="ko-KR" altLang="en-US" sz="1100"/>
          </a:p>
        </p:txBody>
      </p:sp>
      <p:sp>
        <p:nvSpPr>
          <p:cNvPr id="42" name=""/>
          <p:cNvSpPr txBox="1"/>
          <p:nvPr/>
        </p:nvSpPr>
        <p:spPr>
          <a:xfrm>
            <a:off x="5944833" y="2528886"/>
            <a:ext cx="749654" cy="260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설문기간</a:t>
            </a:r>
            <a:endParaRPr lang="ko-KR" altLang="en-US" sz="1100"/>
          </a:p>
        </p:txBody>
      </p:sp>
      <p:sp>
        <p:nvSpPr>
          <p:cNvPr id="43" name=""/>
          <p:cNvSpPr txBox="1"/>
          <p:nvPr/>
        </p:nvSpPr>
        <p:spPr>
          <a:xfrm>
            <a:off x="7929208" y="2528887"/>
            <a:ext cx="749654" cy="26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/>
              <a:t>진행상태</a:t>
            </a:r>
            <a:endParaRPr lang="ko-KR" altLang="en-US" sz="1100"/>
          </a:p>
        </p:txBody>
      </p:sp>
      <p:sp>
        <p:nvSpPr>
          <p:cNvPr id="44" name="직사각형 20"/>
          <p:cNvSpPr/>
          <p:nvPr/>
        </p:nvSpPr>
        <p:spPr>
          <a:xfrm>
            <a:off x="2010870" y="3269534"/>
            <a:ext cx="2914290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기업 만족도 조사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20"/>
          <p:cNvSpPr/>
          <p:nvPr/>
        </p:nvSpPr>
        <p:spPr>
          <a:xfrm>
            <a:off x="5277592" y="3255423"/>
            <a:ext cx="1961790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2022-02-16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~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en-US" altLang="ko-KR" sz="1100">
                <a:solidFill>
                  <a:schemeClr val="tx1"/>
                </a:solidFill>
              </a:rPr>
              <a:t>2022-02-23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46" name="직사각형 20"/>
          <p:cNvSpPr/>
          <p:nvPr/>
        </p:nvSpPr>
        <p:spPr>
          <a:xfrm>
            <a:off x="7708230" y="3237807"/>
            <a:ext cx="1194497" cy="38238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완료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  <p:sp>
        <p:nvSpPr>
          <p:cNvPr id="50" name="직사각형 22"/>
          <p:cNvSpPr/>
          <p:nvPr/>
        </p:nvSpPr>
        <p:spPr>
          <a:xfrm>
            <a:off x="7666493" y="2739808"/>
            <a:ext cx="1271049" cy="46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1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883287704"/>
          <p:cNvSpPr>
            <a:spLocks noChangeArrowheads="1"/>
          </p:cNvSpPr>
          <p:nvPr/>
        </p:nvSpPr>
        <p:spPr>
          <a:xfrm>
            <a:off x="160012" y="182880"/>
            <a:ext cx="2802687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설문조사 </a:t>
            </a:r>
            <a:r>
              <a:rPr lang="en-US" altLang="ko-KR"/>
              <a:t>- </a:t>
            </a:r>
            <a:r>
              <a:rPr lang="ko-KR" altLang="en-US"/>
              <a:t>학생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직사각형 17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" name="직사각형 15"/>
          <p:cNvSpPr/>
          <p:nvPr/>
        </p:nvSpPr>
        <p:spPr>
          <a:xfrm>
            <a:off x="152400" y="1197437"/>
            <a:ext cx="9117620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설문지 설명 </a:t>
            </a:r>
            <a:r>
              <a:rPr lang="en-US" altLang="ko-KR" sz="1100">
                <a:solidFill>
                  <a:schemeClr val="tx1"/>
                </a:solidFill>
              </a:rPr>
              <a:t>(</a:t>
            </a:r>
            <a:r>
              <a:rPr lang="ko-KR" altLang="en-US" sz="1100">
                <a:solidFill>
                  <a:schemeClr val="tx1"/>
                </a:solidFill>
              </a:rPr>
              <a:t>조사목적</a:t>
            </a:r>
            <a:r>
              <a:rPr lang="en-US" altLang="ko-KR" sz="1100">
                <a:solidFill>
                  <a:schemeClr val="tx1"/>
                </a:solidFill>
              </a:rPr>
              <a:t>)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8" name="직사각형 15"/>
          <p:cNvSpPr/>
          <p:nvPr/>
        </p:nvSpPr>
        <p:spPr>
          <a:xfrm>
            <a:off x="146755" y="1799628"/>
            <a:ext cx="9117620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질문 </a:t>
            </a:r>
            <a:r>
              <a:rPr lang="en-US" altLang="ko-KR" sz="1100">
                <a:solidFill>
                  <a:schemeClr val="tx1"/>
                </a:solidFill>
              </a:rPr>
              <a:t>1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1767311" y="242463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3303383" y="2452924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577658" y="243406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5935678" y="243406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7312559" y="243406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5"/>
          <p:cNvSpPr/>
          <p:nvPr/>
        </p:nvSpPr>
        <p:spPr>
          <a:xfrm>
            <a:off x="2009285" y="237689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5"/>
          <p:cNvSpPr/>
          <p:nvPr/>
        </p:nvSpPr>
        <p:spPr>
          <a:xfrm>
            <a:off x="3526967" y="237689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00770" y="237689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보통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5"/>
          <p:cNvSpPr/>
          <p:nvPr/>
        </p:nvSpPr>
        <p:spPr>
          <a:xfrm>
            <a:off x="6215374" y="237689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5"/>
          <p:cNvSpPr/>
          <p:nvPr/>
        </p:nvSpPr>
        <p:spPr>
          <a:xfrm>
            <a:off x="7573393" y="237689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9" name="직사각형 15"/>
          <p:cNvSpPr/>
          <p:nvPr/>
        </p:nvSpPr>
        <p:spPr>
          <a:xfrm>
            <a:off x="146755" y="2781269"/>
            <a:ext cx="9117620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질문 </a:t>
            </a:r>
            <a:r>
              <a:rPr lang="en-US" altLang="ko-KR" sz="1100">
                <a:solidFill>
                  <a:schemeClr val="tx1"/>
                </a:solidFill>
              </a:rPr>
              <a:t>2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1767311" y="340627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3303383" y="3434564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4577658" y="341570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5935678" y="341570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7312559" y="3415702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15"/>
          <p:cNvSpPr/>
          <p:nvPr/>
        </p:nvSpPr>
        <p:spPr>
          <a:xfrm>
            <a:off x="2009285" y="335853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6" name="직사각형 15"/>
          <p:cNvSpPr/>
          <p:nvPr/>
        </p:nvSpPr>
        <p:spPr>
          <a:xfrm>
            <a:off x="3526967" y="335853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7" name="직사각형 15"/>
          <p:cNvSpPr/>
          <p:nvPr/>
        </p:nvSpPr>
        <p:spPr>
          <a:xfrm>
            <a:off x="4800770" y="335853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보통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8" name="직사각형 15"/>
          <p:cNvSpPr/>
          <p:nvPr/>
        </p:nvSpPr>
        <p:spPr>
          <a:xfrm>
            <a:off x="6215374" y="335853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9" name="직사각형 15"/>
          <p:cNvSpPr/>
          <p:nvPr/>
        </p:nvSpPr>
        <p:spPr>
          <a:xfrm>
            <a:off x="7573393" y="3358539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15"/>
          <p:cNvSpPr/>
          <p:nvPr/>
        </p:nvSpPr>
        <p:spPr>
          <a:xfrm>
            <a:off x="146755" y="3904183"/>
            <a:ext cx="9117620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질문 </a:t>
            </a:r>
            <a:r>
              <a:rPr lang="en-US" altLang="ko-KR" sz="1100">
                <a:solidFill>
                  <a:schemeClr val="tx1"/>
                </a:solidFill>
              </a:rPr>
              <a:t>3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1767311" y="4529186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3303383" y="4557478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"/>
          <p:cNvSpPr/>
          <p:nvPr/>
        </p:nvSpPr>
        <p:spPr>
          <a:xfrm>
            <a:off x="4577658" y="4538617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"/>
          <p:cNvSpPr/>
          <p:nvPr/>
        </p:nvSpPr>
        <p:spPr>
          <a:xfrm>
            <a:off x="5935678" y="4538617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/>
          <p:nvPr/>
        </p:nvSpPr>
        <p:spPr>
          <a:xfrm>
            <a:off x="7312559" y="4538617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15"/>
          <p:cNvSpPr/>
          <p:nvPr/>
        </p:nvSpPr>
        <p:spPr>
          <a:xfrm>
            <a:off x="2009285" y="448145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7" name="직사각형 15"/>
          <p:cNvSpPr/>
          <p:nvPr/>
        </p:nvSpPr>
        <p:spPr>
          <a:xfrm>
            <a:off x="3526967" y="448145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15"/>
          <p:cNvSpPr/>
          <p:nvPr/>
        </p:nvSpPr>
        <p:spPr>
          <a:xfrm>
            <a:off x="4800770" y="448145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보통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9" name="직사각형 15"/>
          <p:cNvSpPr/>
          <p:nvPr/>
        </p:nvSpPr>
        <p:spPr>
          <a:xfrm>
            <a:off x="6215374" y="448145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15"/>
          <p:cNvSpPr/>
          <p:nvPr/>
        </p:nvSpPr>
        <p:spPr>
          <a:xfrm>
            <a:off x="7573393" y="448145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1" name="직사각형 15"/>
          <p:cNvSpPr/>
          <p:nvPr/>
        </p:nvSpPr>
        <p:spPr>
          <a:xfrm>
            <a:off x="146755" y="4885823"/>
            <a:ext cx="9117620" cy="488799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>
                <a:solidFill>
                  <a:schemeClr val="tx1"/>
                </a:solidFill>
              </a:rPr>
              <a:t>질문 </a:t>
            </a:r>
            <a:r>
              <a:rPr lang="en-US" altLang="ko-KR" sz="1100">
                <a:solidFill>
                  <a:schemeClr val="tx1"/>
                </a:solidFill>
              </a:rPr>
              <a:t>4</a:t>
            </a:r>
            <a:endParaRPr lang="en-US" altLang="ko-KR" sz="1100">
              <a:solidFill>
                <a:schemeClr val="tx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1767312" y="5510826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3303383" y="5539118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4577658" y="5520257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5935678" y="5520257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7312559" y="5520257"/>
            <a:ext cx="160322" cy="160322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15"/>
          <p:cNvSpPr/>
          <p:nvPr/>
        </p:nvSpPr>
        <p:spPr>
          <a:xfrm>
            <a:off x="2009286" y="546309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직사각형 15"/>
          <p:cNvSpPr/>
          <p:nvPr/>
        </p:nvSpPr>
        <p:spPr>
          <a:xfrm>
            <a:off x="3526967" y="546309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9" name="직사각형 15"/>
          <p:cNvSpPr/>
          <p:nvPr/>
        </p:nvSpPr>
        <p:spPr>
          <a:xfrm>
            <a:off x="4800770" y="546309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보통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0" name="직사각형 15"/>
          <p:cNvSpPr/>
          <p:nvPr/>
        </p:nvSpPr>
        <p:spPr>
          <a:xfrm>
            <a:off x="6215374" y="546309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1" name="직사각형 15"/>
          <p:cNvSpPr/>
          <p:nvPr/>
        </p:nvSpPr>
        <p:spPr>
          <a:xfrm>
            <a:off x="7573393" y="5463093"/>
            <a:ext cx="948894" cy="28132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매우 불만족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15"/>
          <p:cNvSpPr/>
          <p:nvPr/>
        </p:nvSpPr>
        <p:spPr>
          <a:xfrm>
            <a:off x="4317203" y="6196142"/>
            <a:ext cx="1099786" cy="290755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완료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54" name=""/>
          <p:cNvCxnSpPr/>
          <p:nvPr/>
        </p:nvCxnSpPr>
        <p:spPr>
          <a:xfrm>
            <a:off x="159378" y="1085473"/>
            <a:ext cx="1933315" cy="0"/>
          </a:xfrm>
          <a:prstGeom prst="line">
            <a:avLst/>
          </a:prstGeom>
          <a:ln>
            <a:solidFill>
              <a:srgbClr val="cdd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"/>
          <p:cNvSpPr txBox="1"/>
          <p:nvPr/>
        </p:nvSpPr>
        <p:spPr>
          <a:xfrm>
            <a:off x="484264" y="689100"/>
            <a:ext cx="1527773" cy="3376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설문지 제목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549135" y="0"/>
            <a:ext cx="2642865" cy="6858000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99146" y="574056"/>
            <a:ext cx="3139604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로그아웃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l  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회원가입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8" name="직사각형 39"/>
          <p:cNvSpPr/>
          <p:nvPr/>
        </p:nvSpPr>
        <p:spPr>
          <a:xfrm>
            <a:off x="6001456" y="982220"/>
            <a:ext cx="3139604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사업안내 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l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 사업참여 </a:t>
            </a:r>
            <a:r>
              <a:rPr lang="en-US" altLang="ko-KR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l</a:t>
            </a: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 일자리카페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0" name="직사각형 39"/>
          <p:cNvSpPr/>
          <p:nvPr/>
        </p:nvSpPr>
        <p:spPr>
          <a:xfrm>
            <a:off x="4582390" y="575818"/>
            <a:ext cx="1278701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일자리지원센터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2" name="타원 43"/>
          <p:cNvSpPr/>
          <p:nvPr/>
        </p:nvSpPr>
        <p:spPr>
          <a:xfrm>
            <a:off x="4469573" y="461705"/>
            <a:ext cx="211985" cy="211985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5" name="_x883287704"/>
          <p:cNvSpPr>
            <a:spLocks noChangeArrowheads="1"/>
          </p:cNvSpPr>
          <p:nvPr/>
        </p:nvSpPr>
        <p:spPr>
          <a:xfrm>
            <a:off x="160012" y="182880"/>
            <a:ext cx="2754038" cy="346698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뉴리더 </a:t>
            </a:r>
            <a:r>
              <a:rPr lang="en-US" altLang="ko-KR"/>
              <a:t>(</a:t>
            </a:r>
            <a:r>
              <a:rPr lang="ko-KR" altLang="en-US"/>
              <a:t>사업참여 </a:t>
            </a:r>
            <a:r>
              <a:rPr lang="en-US" altLang="ko-KR"/>
              <a:t>- </a:t>
            </a:r>
            <a:r>
              <a:rPr lang="ko-KR" altLang="en-US"/>
              <a:t>대학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9100" y="1578680"/>
            <a:ext cx="7474029" cy="4869927"/>
          </a:xfrm>
          <a:prstGeom prst="rect">
            <a:avLst/>
          </a:prstGeom>
        </p:spPr>
      </p:pic>
      <p:sp>
        <p:nvSpPr>
          <p:cNvPr id="68" name="직사각형 39"/>
          <p:cNvSpPr/>
          <p:nvPr/>
        </p:nvSpPr>
        <p:spPr>
          <a:xfrm>
            <a:off x="3895458" y="2303144"/>
            <a:ext cx="816597" cy="262737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신청하기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71" name=""/>
          <p:cNvCxnSpPr>
            <a:stCxn id="68" idx="3"/>
            <a:endCxn id="72" idx="1"/>
          </p:cNvCxnSpPr>
          <p:nvPr/>
        </p:nvCxnSpPr>
        <p:spPr>
          <a:xfrm flipV="1">
            <a:off x="4712056" y="1903975"/>
            <a:ext cx="3506368" cy="5305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39"/>
          <p:cNvSpPr/>
          <p:nvPr/>
        </p:nvSpPr>
        <p:spPr>
          <a:xfrm>
            <a:off x="8218424" y="1607570"/>
            <a:ext cx="1310049" cy="592811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신청 버튼 누르면 신청하는 페이지로 이동</a:t>
            </a:r>
            <a:endParaRPr lang="ko-KR" altLang="en-US" sz="11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18796"/>
            <a:ext cx="1560483" cy="15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2398</ep:Words>
  <ep:PresentationFormat>와이드스크린</ep:PresentationFormat>
  <ep:Paragraphs>798</ep:Paragraphs>
  <ep:Slides>37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2022-04-19T06:45:17.000</dcterms:created>
  <dc:creator>djit210</dc:creator>
  <cp:lastModifiedBy>djit210</cp:lastModifiedBy>
  <dcterms:modified xsi:type="dcterms:W3CDTF">2022-04-25T08:13:11.544</dcterms:modified>
  <cp:revision>164</cp:revision>
  <dc:title>PowerPoint 프레젠테이션</dc:title>
  <cp:version>1000.0000.01</cp:version>
</cp:coreProperties>
</file>