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84" r:id="rId4"/>
    <p:sldId id="290" r:id="rId5"/>
    <p:sldId id="291" r:id="rId6"/>
    <p:sldId id="292" r:id="rId7"/>
    <p:sldId id="293" r:id="rId8"/>
    <p:sldId id="295" r:id="rId9"/>
    <p:sldId id="285" r:id="rId10"/>
    <p:sldId id="261" r:id="rId11"/>
    <p:sldId id="286" r:id="rId12"/>
    <p:sldId id="276" r:id="rId13"/>
    <p:sldId id="288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97" autoAdjust="0"/>
  </p:normalViewPr>
  <p:slideViewPr>
    <p:cSldViewPr snapToGrid="0">
      <p:cViewPr varScale="1">
        <p:scale>
          <a:sx n="97" d="100"/>
          <a:sy n="97" d="100"/>
        </p:scale>
        <p:origin x="102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4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8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构建卷积网络，包括卷积、诡异、池化、丢弃等操作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2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最后计算交叉熵，并进行</a:t>
            </a:r>
            <a:r>
              <a:rPr lang="en-US" altLang="zh-CN" dirty="0" err="1"/>
              <a:t>adam</a:t>
            </a:r>
            <a:r>
              <a:rPr lang="zh-CN" altLang="en-US" dirty="0"/>
              <a:t>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47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122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2021/6/17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单目标跟踪作业汇报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559853" y="2867837"/>
            <a:ext cx="4244077" cy="117724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小组成员：蒋沂霄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181250059</a:t>
            </a:r>
          </a:p>
          <a:p>
            <a:pPr lvl="0" eaLnBrk="0" hangingPunct="0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顾正昕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181250037</a:t>
            </a:r>
          </a:p>
          <a:p>
            <a:pPr lvl="0" eaLnBrk="0" hangingPunct="0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周祺祯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181250206</a:t>
            </a:r>
          </a:p>
          <a:p>
            <a:pPr lvl="0" eaLnBrk="0" hangingPunct="0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	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周也丁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181250208</a:t>
            </a:r>
          </a:p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项目地址：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https://github.com/SikieikiYamada/Image-Semantic-Segmentation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实验结果</a:t>
            </a:r>
          </a:p>
        </p:txBody>
      </p:sp>
      <p:sp>
        <p:nvSpPr>
          <p:cNvPr id="70" name="TextBox 1210"/>
          <p:cNvSpPr/>
          <p:nvPr/>
        </p:nvSpPr>
        <p:spPr>
          <a:xfrm>
            <a:off x="1014607" y="1170771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训练集准确率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830A74D-A79F-40C0-81C2-C67E41A2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07" y="3082029"/>
            <a:ext cx="4320914" cy="662997"/>
          </a:xfrm>
          <a:prstGeom prst="rect">
            <a:avLst/>
          </a:prstGeom>
        </p:spPr>
      </p:pic>
      <p:sp>
        <p:nvSpPr>
          <p:cNvPr id="30" name="TextBox 1210">
            <a:extLst>
              <a:ext uri="{FF2B5EF4-FFF2-40B4-BE49-F238E27FC236}">
                <a16:creationId xmlns:a16="http://schemas.microsoft.com/office/drawing/2014/main" id="{FC378FED-69D4-45C9-A5F7-3DC708A85BE3}"/>
              </a:ext>
            </a:extLst>
          </p:cNvPr>
          <p:cNvSpPr/>
          <p:nvPr/>
        </p:nvSpPr>
        <p:spPr>
          <a:xfrm>
            <a:off x="1014607" y="2571750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验证集准确率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1B08F5-66EC-49DF-9E71-096B86435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07" y="1622077"/>
            <a:ext cx="3802710" cy="693480"/>
          </a:xfrm>
          <a:prstGeom prst="rect">
            <a:avLst/>
          </a:prstGeom>
        </p:spPr>
      </p:pic>
      <p:sp>
        <p:nvSpPr>
          <p:cNvPr id="33" name="TextBox 1210">
            <a:extLst>
              <a:ext uri="{FF2B5EF4-FFF2-40B4-BE49-F238E27FC236}">
                <a16:creationId xmlns:a16="http://schemas.microsoft.com/office/drawing/2014/main" id="{6CE3F565-6C85-4C9F-8029-57516F5F27A2}"/>
              </a:ext>
            </a:extLst>
          </p:cNvPr>
          <p:cNvSpPr/>
          <p:nvPr/>
        </p:nvSpPr>
        <p:spPr>
          <a:xfrm>
            <a:off x="1014607" y="4103632"/>
            <a:ext cx="1754326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我的评价是：差不多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5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5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5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0" grpId="0"/>
      <p:bldP spid="30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思考与总结</a:t>
            </a:r>
          </a:p>
        </p:txBody>
      </p:sp>
      <p:sp>
        <p:nvSpPr>
          <p:cNvPr id="102" name="文本框 36"/>
          <p:cNvSpPr txBox="1"/>
          <p:nvPr/>
        </p:nvSpPr>
        <p:spPr>
          <a:xfrm>
            <a:off x="2639646" y="3249600"/>
            <a:ext cx="3860006" cy="2830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Thinking and Summary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2" grpId="0"/>
      <p:bldP spid="1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思考与总结</a:t>
            </a:r>
          </a:p>
        </p:txBody>
      </p:sp>
      <p:sp>
        <p:nvSpPr>
          <p:cNvPr id="20" name="TextBox 1210"/>
          <p:cNvSpPr/>
          <p:nvPr/>
        </p:nvSpPr>
        <p:spPr>
          <a:xfrm>
            <a:off x="2967408" y="1403484"/>
            <a:ext cx="3209184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rgbClr val="1B4367"/>
                </a:solidFill>
                <a:cs typeface="+mn-ea"/>
                <a:sym typeface="+mn-lt"/>
              </a:rPr>
              <a:t>好用，但不是那么好用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7B582CF-D5C7-4D61-A95A-4E438A10479D}"/>
              </a:ext>
            </a:extLst>
          </p:cNvPr>
          <p:cNvSpPr txBox="1"/>
          <p:nvPr/>
        </p:nvSpPr>
        <p:spPr>
          <a:xfrm>
            <a:off x="2230821" y="2110085"/>
            <a:ext cx="5320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非深度方法很简单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但是准确度不高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如果手动标注背景和前景，会有助于提高准确率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1518232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实验方法与思路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1498418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235776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实验结果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215962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2953320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思考与总结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2933506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实验方法与思路</a:t>
            </a:r>
          </a:p>
        </p:txBody>
      </p:sp>
      <p:sp>
        <p:nvSpPr>
          <p:cNvPr id="16" name="文本框 36"/>
          <p:cNvSpPr txBox="1"/>
          <p:nvPr/>
        </p:nvSpPr>
        <p:spPr>
          <a:xfrm>
            <a:off x="2639646" y="3249600"/>
            <a:ext cx="3860006" cy="2830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Experimental methods and ideas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6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23173" y="1819580"/>
            <a:ext cx="1447924" cy="1504340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3728486" y="1068507"/>
            <a:ext cx="1687028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3200" b="1" dirty="0">
                <a:solidFill>
                  <a:srgbClr val="1B4367"/>
                </a:solidFill>
                <a:cs typeface="+mn-ea"/>
                <a:sym typeface="+mn-lt"/>
              </a:rPr>
              <a:t>实验概述</a:t>
            </a:r>
          </a:p>
        </p:txBody>
      </p:sp>
      <p:sp>
        <p:nvSpPr>
          <p:cNvPr id="20494" name="TextBox 13"/>
          <p:cNvSpPr txBox="1"/>
          <p:nvPr/>
        </p:nvSpPr>
        <p:spPr>
          <a:xfrm>
            <a:off x="3728486" y="1870212"/>
            <a:ext cx="4727104" cy="140307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读取图片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grabcut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分割图像前景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保存分割好的图片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实验方法与思路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23173" y="1819580"/>
            <a:ext cx="1447924" cy="1504340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3496573" y="1075133"/>
            <a:ext cx="1687028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zh-CN" altLang="en-US" sz="3200" b="1" dirty="0">
                <a:solidFill>
                  <a:srgbClr val="1B4367"/>
                </a:solidFill>
                <a:cs typeface="+mn-ea"/>
                <a:sym typeface="+mn-lt"/>
              </a:rPr>
              <a:t>读取图片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实验方法与思路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9004B32-570A-4BDE-8966-CBD4CC251EA5}"/>
              </a:ext>
            </a:extLst>
          </p:cNvPr>
          <p:cNvGrpSpPr/>
          <p:nvPr/>
        </p:nvGrpSpPr>
        <p:grpSpPr>
          <a:xfrm>
            <a:off x="1523173" y="1819580"/>
            <a:ext cx="1447924" cy="1504340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DADC2C24-3337-46AA-9ED7-E727ED160B29}"/>
                </a:ext>
              </a:extLst>
            </p:cNvPr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KSO_Shape">
              <a:extLst>
                <a:ext uri="{FF2B5EF4-FFF2-40B4-BE49-F238E27FC236}">
                  <a16:creationId xmlns:a16="http://schemas.microsoft.com/office/drawing/2014/main" id="{493216A0-DAE2-48EC-A874-59FAA536AC0A}"/>
                </a:ext>
              </a:extLst>
            </p:cNvPr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A59CAC8-E318-4210-89D7-8F0E7486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415" y="2168220"/>
            <a:ext cx="5410669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6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23173" y="1819580"/>
            <a:ext cx="1447924" cy="1504340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3502594" y="1077304"/>
            <a:ext cx="3147779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en-US" altLang="zh-CN" sz="3200" b="1" dirty="0" err="1">
                <a:solidFill>
                  <a:srgbClr val="1B4367"/>
                </a:solidFill>
                <a:cs typeface="+mn-ea"/>
                <a:sym typeface="+mn-lt"/>
              </a:rPr>
              <a:t>GrabCut</a:t>
            </a:r>
            <a:r>
              <a:rPr lang="zh-CN" altLang="en-US" sz="3200" b="1" dirty="0">
                <a:solidFill>
                  <a:srgbClr val="1B4367"/>
                </a:solidFill>
                <a:cs typeface="+mn-ea"/>
                <a:sym typeface="+mn-lt"/>
              </a:rPr>
              <a:t>前准备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实验方法与思路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CCB118B6-A8F1-4D43-B0E5-C69A10693396}"/>
              </a:ext>
            </a:extLst>
          </p:cNvPr>
          <p:cNvGrpSpPr/>
          <p:nvPr/>
        </p:nvGrpSpPr>
        <p:grpSpPr>
          <a:xfrm>
            <a:off x="1486434" y="1819580"/>
            <a:ext cx="1521401" cy="1504340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6833F1A1-1460-4299-A04B-A342A105CD35}"/>
                </a:ext>
              </a:extLst>
            </p:cNvPr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32">
              <a:extLst>
                <a:ext uri="{FF2B5EF4-FFF2-40B4-BE49-F238E27FC236}">
                  <a16:creationId xmlns:a16="http://schemas.microsoft.com/office/drawing/2014/main" id="{66ED9B75-2897-4055-92B3-F95C84858D2B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8600462-540C-4BD3-8948-3C0D5E37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594" y="2118320"/>
            <a:ext cx="4069433" cy="9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23173" y="1819580"/>
            <a:ext cx="1447924" cy="1504340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3340414" y="1262349"/>
            <a:ext cx="2043509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260">
              <a:spcBef>
                <a:spcPct val="20000"/>
              </a:spcBef>
            </a:pPr>
            <a:r>
              <a:rPr lang="en-US" altLang="zh-CN" sz="3200" b="1" dirty="0" err="1">
                <a:solidFill>
                  <a:srgbClr val="1B4367"/>
                </a:solidFill>
                <a:cs typeface="+mn-ea"/>
                <a:sym typeface="+mn-lt"/>
              </a:rPr>
              <a:t>GrabCut</a:t>
            </a:r>
            <a:endParaRPr lang="zh-CN" altLang="en-US" sz="3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实验方法与思路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CCB118B6-A8F1-4D43-B0E5-C69A10693396}"/>
              </a:ext>
            </a:extLst>
          </p:cNvPr>
          <p:cNvGrpSpPr/>
          <p:nvPr/>
        </p:nvGrpSpPr>
        <p:grpSpPr>
          <a:xfrm>
            <a:off x="1486434" y="1819580"/>
            <a:ext cx="1521401" cy="1504340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6833F1A1-1460-4299-A04B-A342A105CD35}"/>
                </a:ext>
              </a:extLst>
            </p:cNvPr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32">
              <a:extLst>
                <a:ext uri="{FF2B5EF4-FFF2-40B4-BE49-F238E27FC236}">
                  <a16:creationId xmlns:a16="http://schemas.microsoft.com/office/drawing/2014/main" id="{66ED9B75-2897-4055-92B3-F95C84858D2B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8D92095-D724-411E-898B-8AB6F8283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393" y="2240251"/>
            <a:ext cx="5913632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23173" y="1819580"/>
            <a:ext cx="1447924" cy="1504340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3054385" y="1027008"/>
            <a:ext cx="2354037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68326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收尾和保存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1B4367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实验方法与思路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29004B32-570A-4BDE-8966-CBD4CC251EA5}"/>
              </a:ext>
            </a:extLst>
          </p:cNvPr>
          <p:cNvGrpSpPr/>
          <p:nvPr/>
        </p:nvGrpSpPr>
        <p:grpSpPr>
          <a:xfrm>
            <a:off x="1523173" y="1819580"/>
            <a:ext cx="1447924" cy="1504340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DADC2C24-3337-46AA-9ED7-E727ED160B29}"/>
                </a:ext>
              </a:extLst>
            </p:cNvPr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1" name="KSO_Shape">
              <a:extLst>
                <a:ext uri="{FF2B5EF4-FFF2-40B4-BE49-F238E27FC236}">
                  <a16:creationId xmlns:a16="http://schemas.microsoft.com/office/drawing/2014/main" id="{493216A0-DAE2-48EC-A874-59FAA536AC0A}"/>
                </a:ext>
              </a:extLst>
            </p:cNvPr>
            <p:cNvSpPr/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0715106-2B87-4B54-8112-167CBFE03C23}"/>
              </a:ext>
            </a:extLst>
          </p:cNvPr>
          <p:cNvGrpSpPr/>
          <p:nvPr/>
        </p:nvGrpSpPr>
        <p:grpSpPr>
          <a:xfrm>
            <a:off x="1509354" y="1819580"/>
            <a:ext cx="1520568" cy="1504340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3A55ECC-20F1-4D35-9452-87CFCB38FB2F}"/>
                </a:ext>
              </a:extLst>
            </p:cNvPr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289">
              <a:extLst>
                <a:ext uri="{FF2B5EF4-FFF2-40B4-BE49-F238E27FC236}">
                  <a16:creationId xmlns:a16="http://schemas.microsoft.com/office/drawing/2014/main" id="{B6E82EEA-604A-4491-8416-55ABD6CA7345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19313DD-A836-47B7-AC28-67FD8C44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85" y="1799348"/>
            <a:ext cx="6002905" cy="14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8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实验结果</a:t>
            </a:r>
          </a:p>
        </p:txBody>
      </p:sp>
      <p:sp>
        <p:nvSpPr>
          <p:cNvPr id="104" name="文本框 36"/>
          <p:cNvSpPr txBox="1"/>
          <p:nvPr/>
        </p:nvSpPr>
        <p:spPr>
          <a:xfrm>
            <a:off x="2639646" y="3249600"/>
            <a:ext cx="3860006" cy="2830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Experimental Results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4" grpId="0"/>
      <p:bldP spid="105" grpId="0"/>
    </p:bldLst>
  </p:timing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199</Words>
  <Application>Microsoft Office PowerPoint</Application>
  <PresentationFormat>全屏显示(16:9)</PresentationFormat>
  <Paragraphs>64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Calibri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山田 妖怪</cp:lastModifiedBy>
  <cp:revision>77</cp:revision>
  <dcterms:created xsi:type="dcterms:W3CDTF">2018-11-08T00:27:20Z</dcterms:created>
  <dcterms:modified xsi:type="dcterms:W3CDTF">2021-06-17T14:55:30Z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