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0" r:id="rId4"/>
    <p:sldId id="282" r:id="rId5"/>
    <p:sldId id="283" r:id="rId6"/>
    <p:sldId id="284" r:id="rId7"/>
    <p:sldId id="257" r:id="rId8"/>
    <p:sldId id="281" r:id="rId9"/>
    <p:sldId id="285" r:id="rId10"/>
    <p:sldId id="258" r:id="rId11"/>
    <p:sldId id="259" r:id="rId12"/>
    <p:sldId id="261" r:id="rId13"/>
    <p:sldId id="262" r:id="rId14"/>
    <p:sldId id="263" r:id="rId15"/>
    <p:sldId id="264" r:id="rId16"/>
    <p:sldId id="265" r:id="rId17"/>
    <p:sldId id="266" r:id="rId18"/>
    <p:sldId id="267" r:id="rId19"/>
    <p:sldId id="268" r:id="rId20"/>
    <p:sldId id="269" r:id="rId21"/>
    <p:sldId id="270" r:id="rId22"/>
    <p:sldId id="279" r:id="rId23"/>
    <p:sldId id="271" r:id="rId24"/>
    <p:sldId id="272" r:id="rId25"/>
    <p:sldId id="273" r:id="rId26"/>
    <p:sldId id="274" r:id="rId27"/>
    <p:sldId id="275" r:id="rId28"/>
    <p:sldId id="276" r:id="rId29"/>
    <p:sldId id="277" r:id="rId30"/>
    <p:sldId id="278" r:id="rId31"/>
    <p:sldId id="286" r:id="rId32"/>
    <p:sldId id="287" r:id="rId33"/>
    <p:sldId id="288" r:id="rId34"/>
    <p:sldId id="290" r:id="rId35"/>
    <p:sldId id="291" r:id="rId36"/>
    <p:sldId id="292" r:id="rId37"/>
    <p:sldId id="293" r:id="rId38"/>
    <p:sldId id="295" r:id="rId39"/>
    <p:sldId id="294" r:id="rId40"/>
    <p:sldId id="296" r:id="rId41"/>
    <p:sldId id="289"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7A72-6740-01BC-24C9-51AFBAA60A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2B9D471-2AA3-25CF-6039-2FC2161DD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3888D62-A702-1E7C-6560-5AFD0DB93F1A}"/>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5" name="Footer Placeholder 4">
            <a:extLst>
              <a:ext uri="{FF2B5EF4-FFF2-40B4-BE49-F238E27FC236}">
                <a16:creationId xmlns:a16="http://schemas.microsoft.com/office/drawing/2014/main" id="{EAB39CB1-6C32-8D1C-273A-7E55AC33C9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3E1F1F-AEA7-0632-D196-9F66064D9639}"/>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35444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421-E8D2-6971-7835-0D7DF90C58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7244DF-9C4A-4C7C-CF31-613EDD6BC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BC8D04-519F-001B-9EAB-FF8F57223689}"/>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5" name="Footer Placeholder 4">
            <a:extLst>
              <a:ext uri="{FF2B5EF4-FFF2-40B4-BE49-F238E27FC236}">
                <a16:creationId xmlns:a16="http://schemas.microsoft.com/office/drawing/2014/main" id="{D7BC0CE3-CFC1-C785-6E5E-05BB970069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60302-1FDD-EF3F-7E81-76499C3901CF}"/>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7347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C128C-44EE-56F8-9C95-BD8DEA208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BEB4F0D-A42C-13F3-50EE-542075490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414142-6B74-D581-F1EF-C3FE9852B820}"/>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5" name="Footer Placeholder 4">
            <a:extLst>
              <a:ext uri="{FF2B5EF4-FFF2-40B4-BE49-F238E27FC236}">
                <a16:creationId xmlns:a16="http://schemas.microsoft.com/office/drawing/2014/main" id="{239F0303-C084-D424-947D-6D71A0E732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BC998D-0839-610E-7DEC-7641A14C07B8}"/>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74472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90BE-087C-42EA-9B39-2620BF8EB8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392A9B7-5CE6-10DB-2A0E-6B67527F8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DBFA1B-AF45-9A1F-7957-951C7B99EA2E}"/>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5" name="Footer Placeholder 4">
            <a:extLst>
              <a:ext uri="{FF2B5EF4-FFF2-40B4-BE49-F238E27FC236}">
                <a16:creationId xmlns:a16="http://schemas.microsoft.com/office/drawing/2014/main" id="{9C811A41-EF52-B590-E7B7-E151745ECA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F5FCA4-EF3E-E646-80C5-52F4FA6C3FF1}"/>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11512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0A0A-82C1-1036-0264-1D18DFC6F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BEE02E6-0995-73A7-E67B-D11A746B9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0DBFFC-90D3-49B7-57DC-F8DB755D8831}"/>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5" name="Footer Placeholder 4">
            <a:extLst>
              <a:ext uri="{FF2B5EF4-FFF2-40B4-BE49-F238E27FC236}">
                <a16:creationId xmlns:a16="http://schemas.microsoft.com/office/drawing/2014/main" id="{9B56B7E2-FC35-1DD6-441B-EB42E8D16B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33D462-2B7B-9DD9-51A4-BDE1905EAE22}"/>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399034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C9B0-CEFE-E572-FE15-6EC56D519D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92512-032A-20AE-3E71-305BD6D08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6ECAE72-4952-D702-CC81-2D9A4FE53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F7645AA-0667-317E-4C62-1B1E4243C066}"/>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6" name="Footer Placeholder 5">
            <a:extLst>
              <a:ext uri="{FF2B5EF4-FFF2-40B4-BE49-F238E27FC236}">
                <a16:creationId xmlns:a16="http://schemas.microsoft.com/office/drawing/2014/main" id="{2DC3087B-332B-B190-A28E-6746D9DDB72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F19EED-ED21-BEAF-5D12-74BDBABDBB7D}"/>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843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1E2C-B92E-BC0A-2A05-FC4681A70A5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863D5-DB4D-6D55-5232-80B2777EA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3C4A9-F0C8-5F61-4E52-05D7B1A23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BF7D8CC-C462-92F5-1D69-6F40C2651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AB9F8-7BA5-9E69-E5A2-6E76AA7E2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EC7B021-2D27-C71C-97A9-30D90474A030}"/>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8" name="Footer Placeholder 7">
            <a:extLst>
              <a:ext uri="{FF2B5EF4-FFF2-40B4-BE49-F238E27FC236}">
                <a16:creationId xmlns:a16="http://schemas.microsoft.com/office/drawing/2014/main" id="{7E46890F-4BAA-DE69-13FC-3560AE26C0A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17C02A-7157-0466-9C18-6A3121955119}"/>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60351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E9DE-7180-E043-A8C5-37E1A5C3EF1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1FA330-847E-5159-7F0A-BEDBF89C0220}"/>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4" name="Footer Placeholder 3">
            <a:extLst>
              <a:ext uri="{FF2B5EF4-FFF2-40B4-BE49-F238E27FC236}">
                <a16:creationId xmlns:a16="http://schemas.microsoft.com/office/drawing/2014/main" id="{FF33528E-A92F-7503-ED5A-AE1CE236951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975DC1A-AA80-9056-6011-F3533044366B}"/>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80924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824E9-045E-3120-65DA-F0A6EA5501AD}"/>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3" name="Footer Placeholder 2">
            <a:extLst>
              <a:ext uri="{FF2B5EF4-FFF2-40B4-BE49-F238E27FC236}">
                <a16:creationId xmlns:a16="http://schemas.microsoft.com/office/drawing/2014/main" id="{A52EC122-E264-E052-690C-1D6981C00CF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E4B7A3C-F1DA-D3D8-F2FE-C62DE3FBCDE5}"/>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86251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1D9A-3CE3-A33C-EA5B-4334C25DC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1029AAB-15EA-577B-20B6-646A7612C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26CBB96-7934-CB7A-7BB0-F29D80B53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7B777-09A4-CA10-670A-D8A703E5FF4F}"/>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6" name="Footer Placeholder 5">
            <a:extLst>
              <a:ext uri="{FF2B5EF4-FFF2-40B4-BE49-F238E27FC236}">
                <a16:creationId xmlns:a16="http://schemas.microsoft.com/office/drawing/2014/main" id="{D60AD051-D3E6-CF79-4FB2-C6673A04D07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E6E76D9-8F63-06B5-8E84-DDE9ED59C716}"/>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421989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9597-F193-8A44-58BC-07BA2949C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72C20EC-1B9B-249C-D0FA-21E156420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74CCFBC-10A4-C614-9285-F320E181A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DEAA1-4539-9BF0-8017-B3C21F1D98CD}"/>
              </a:ext>
            </a:extLst>
          </p:cNvPr>
          <p:cNvSpPr>
            <a:spLocks noGrp="1"/>
          </p:cNvSpPr>
          <p:nvPr>
            <p:ph type="dt" sz="half" idx="10"/>
          </p:nvPr>
        </p:nvSpPr>
        <p:spPr/>
        <p:txBody>
          <a:bodyPr/>
          <a:lstStyle/>
          <a:p>
            <a:fld id="{BE37A0B8-BAE6-4B31-917A-12AA6E453F78}" type="datetimeFigureOut">
              <a:rPr lang="en-CA" smtClean="0"/>
              <a:t>2024-10-08</a:t>
            </a:fld>
            <a:endParaRPr lang="en-CA"/>
          </a:p>
        </p:txBody>
      </p:sp>
      <p:sp>
        <p:nvSpPr>
          <p:cNvPr id="6" name="Footer Placeholder 5">
            <a:extLst>
              <a:ext uri="{FF2B5EF4-FFF2-40B4-BE49-F238E27FC236}">
                <a16:creationId xmlns:a16="http://schemas.microsoft.com/office/drawing/2014/main" id="{102B3D81-40F8-793E-818D-EC5A628046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6CCE3F-66DC-BA2A-1179-C4B7D95CFC1F}"/>
              </a:ext>
            </a:extLst>
          </p:cNvPr>
          <p:cNvSpPr>
            <a:spLocks noGrp="1"/>
          </p:cNvSpPr>
          <p:nvPr>
            <p:ph type="sldNum" sz="quarter" idx="12"/>
          </p:nvPr>
        </p:nvSpPr>
        <p:spPr/>
        <p:txBody>
          <a:bodyPr/>
          <a:lstStyle/>
          <a:p>
            <a:fld id="{ED51EA8F-3AEF-4B45-8010-00C39974B069}" type="slidenum">
              <a:rPr lang="en-CA" smtClean="0"/>
              <a:t>‹#›</a:t>
            </a:fld>
            <a:endParaRPr lang="en-CA"/>
          </a:p>
        </p:txBody>
      </p:sp>
    </p:spTree>
    <p:extLst>
      <p:ext uri="{BB962C8B-B14F-4D97-AF65-F5344CB8AC3E}">
        <p14:creationId xmlns:p14="http://schemas.microsoft.com/office/powerpoint/2010/main" val="214284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42BBB-1022-D972-125B-7A973508D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46BA88-6FFB-9409-0685-C0EF22950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C11473-1067-05A3-881B-F13C3E5DF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7A0B8-BAE6-4B31-917A-12AA6E453F78}" type="datetimeFigureOut">
              <a:rPr lang="en-CA" smtClean="0"/>
              <a:t>2024-10-08</a:t>
            </a:fld>
            <a:endParaRPr lang="en-CA"/>
          </a:p>
        </p:txBody>
      </p:sp>
      <p:sp>
        <p:nvSpPr>
          <p:cNvPr id="5" name="Footer Placeholder 4">
            <a:extLst>
              <a:ext uri="{FF2B5EF4-FFF2-40B4-BE49-F238E27FC236}">
                <a16:creationId xmlns:a16="http://schemas.microsoft.com/office/drawing/2014/main" id="{2483D5EC-AD58-4F80-6DB7-E678886616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F774F22-849E-AF05-CCA3-29547E1F3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1EA8F-3AEF-4B45-8010-00C39974B069}" type="slidenum">
              <a:rPr lang="en-CA" smtClean="0"/>
              <a:t>‹#›</a:t>
            </a:fld>
            <a:endParaRPr lang="en-CA"/>
          </a:p>
        </p:txBody>
      </p:sp>
    </p:spTree>
    <p:extLst>
      <p:ext uri="{BB962C8B-B14F-4D97-AF65-F5344CB8AC3E}">
        <p14:creationId xmlns:p14="http://schemas.microsoft.com/office/powerpoint/2010/main" val="54170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A18B-E85D-D6F4-D5C1-E052318F23C2}"/>
              </a:ext>
            </a:extLst>
          </p:cNvPr>
          <p:cNvSpPr>
            <a:spLocks noGrp="1"/>
          </p:cNvSpPr>
          <p:nvPr>
            <p:ph type="ctrTitle"/>
          </p:nvPr>
        </p:nvSpPr>
        <p:spPr/>
        <p:txBody>
          <a:bodyPr>
            <a:normAutofit fontScale="90000"/>
          </a:bodyPr>
          <a:lstStyle/>
          <a:p>
            <a:br>
              <a:rPr lang="en-CA" sz="1800" b="0" i="0" u="none" strike="noStrike" baseline="0" dirty="0">
                <a:solidFill>
                  <a:srgbClr val="000000"/>
                </a:solidFill>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br>
              <a:rPr lang="en-CA" sz="1800" b="0" i="0" u="none" strike="noStrike" baseline="0" dirty="0">
                <a:latin typeface="Sunday"/>
              </a:rPr>
            </a:br>
            <a:r>
              <a:rPr lang="en-CA" sz="8900" b="0" i="0" u="none" strike="noStrike" baseline="0" dirty="0">
                <a:latin typeface="Sunday"/>
              </a:rPr>
              <a:t>Dental Anesthesiology</a:t>
            </a:r>
            <a:endParaRPr lang="en-CA" sz="8900" dirty="0"/>
          </a:p>
        </p:txBody>
      </p:sp>
      <p:sp>
        <p:nvSpPr>
          <p:cNvPr id="3" name="Subtitle 2">
            <a:extLst>
              <a:ext uri="{FF2B5EF4-FFF2-40B4-BE49-F238E27FC236}">
                <a16:creationId xmlns:a16="http://schemas.microsoft.com/office/drawing/2014/main" id="{DF08CBF3-D4B6-4C3E-3F03-CD8448C60070}"/>
              </a:ext>
            </a:extLst>
          </p:cNvPr>
          <p:cNvSpPr>
            <a:spLocks noGrp="1"/>
          </p:cNvSpPr>
          <p:nvPr>
            <p:ph type="subTitle" idx="1"/>
          </p:nvPr>
        </p:nvSpPr>
        <p:spPr>
          <a:xfrm>
            <a:off x="1524001" y="3602038"/>
            <a:ext cx="3793588" cy="1655762"/>
          </a:xfrm>
        </p:spPr>
        <p:txBody>
          <a:bodyPr/>
          <a:lstStyle/>
          <a:p>
            <a:pPr marL="457200" indent="-457200" algn="l">
              <a:buFont typeface="+mj-lt"/>
              <a:buAutoNum type="arabicPeriod"/>
            </a:pPr>
            <a:r>
              <a:rPr lang="en-US" dirty="0"/>
              <a:t>General anesthesia</a:t>
            </a:r>
          </a:p>
          <a:p>
            <a:pPr marL="457200" indent="-457200" algn="l">
              <a:buFont typeface="+mj-lt"/>
              <a:buAutoNum type="arabicPeriod"/>
            </a:pPr>
            <a:r>
              <a:rPr lang="en-US" dirty="0"/>
              <a:t>Local anesthesia</a:t>
            </a:r>
            <a:endParaRPr lang="en-CA" dirty="0"/>
          </a:p>
        </p:txBody>
      </p:sp>
      <p:pic>
        <p:nvPicPr>
          <p:cNvPr id="5" name="Picture 4">
            <a:extLst>
              <a:ext uri="{FF2B5EF4-FFF2-40B4-BE49-F238E27FC236}">
                <a16:creationId xmlns:a16="http://schemas.microsoft.com/office/drawing/2014/main" id="{556347C3-E539-CBFC-2065-F638DF0A1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07" y="98537"/>
            <a:ext cx="4018496" cy="2349524"/>
          </a:xfrm>
          <a:prstGeom prst="rect">
            <a:avLst/>
          </a:prstGeom>
        </p:spPr>
      </p:pic>
      <p:pic>
        <p:nvPicPr>
          <p:cNvPr id="7" name="Picture 6">
            <a:extLst>
              <a:ext uri="{FF2B5EF4-FFF2-40B4-BE49-F238E27FC236}">
                <a16:creationId xmlns:a16="http://schemas.microsoft.com/office/drawing/2014/main" id="{3002A550-79A3-9AA2-F405-0A750FBBCDDC}"/>
              </a:ext>
            </a:extLst>
          </p:cNvPr>
          <p:cNvPicPr>
            <a:picLocks noChangeAspect="1"/>
          </p:cNvPicPr>
          <p:nvPr/>
        </p:nvPicPr>
        <p:blipFill>
          <a:blip r:embed="rId3"/>
          <a:stretch>
            <a:fillRect/>
          </a:stretch>
        </p:blipFill>
        <p:spPr>
          <a:xfrm>
            <a:off x="6096000" y="3655109"/>
            <a:ext cx="5679416" cy="2939439"/>
          </a:xfrm>
          <a:prstGeom prst="rect">
            <a:avLst/>
          </a:prstGeom>
        </p:spPr>
      </p:pic>
    </p:spTree>
    <p:extLst>
      <p:ext uri="{BB962C8B-B14F-4D97-AF65-F5344CB8AC3E}">
        <p14:creationId xmlns:p14="http://schemas.microsoft.com/office/powerpoint/2010/main" val="84269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F06E-04D2-8685-3D1E-568D3EEA25A5}"/>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FC906F87-F507-43FC-069B-B5B57ECA5BE0}"/>
              </a:ext>
            </a:extLst>
          </p:cNvPr>
          <p:cNvPicPr>
            <a:picLocks noGrp="1" noChangeAspect="1"/>
          </p:cNvPicPr>
          <p:nvPr>
            <p:ph idx="1"/>
          </p:nvPr>
        </p:nvPicPr>
        <p:blipFill>
          <a:blip r:embed="rId2"/>
          <a:stretch>
            <a:fillRect/>
          </a:stretch>
        </p:blipFill>
        <p:spPr>
          <a:xfrm>
            <a:off x="3760206" y="2258502"/>
            <a:ext cx="4671588" cy="3485584"/>
          </a:xfrm>
        </p:spPr>
      </p:pic>
    </p:spTree>
    <p:extLst>
      <p:ext uri="{BB962C8B-B14F-4D97-AF65-F5344CB8AC3E}">
        <p14:creationId xmlns:p14="http://schemas.microsoft.com/office/powerpoint/2010/main" val="211950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6F68-02CB-2930-CF72-A98DD05C3EB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4A44846-8437-26CF-9930-BAA731674D2E}"/>
              </a:ext>
            </a:extLst>
          </p:cNvPr>
          <p:cNvSpPr>
            <a:spLocks noGrp="1"/>
          </p:cNvSpPr>
          <p:nvPr>
            <p:ph idx="1"/>
          </p:nvPr>
        </p:nvSpPr>
        <p:spPr/>
        <p:txBody>
          <a:bodyPr>
            <a:normAutofit fontScale="25000" lnSpcReduction="20000"/>
          </a:bodyPr>
          <a:lstStyle/>
          <a:p>
            <a:pPr algn="l"/>
            <a:endParaRPr lang="en-CA" sz="1800" b="0" i="0" u="none" strike="noStrike" baseline="0" dirty="0">
              <a:solidFill>
                <a:srgbClr val="000000"/>
              </a:solidFill>
              <a:latin typeface="Sigher"/>
            </a:endParaRPr>
          </a:p>
          <a:p>
            <a:r>
              <a:rPr lang="en-US" sz="7200" b="0" i="0" u="none" strike="noStrike" baseline="0" dirty="0">
                <a:latin typeface="Sigher"/>
              </a:rPr>
              <a:t>1.Fast-Acting: </a:t>
            </a:r>
            <a:r>
              <a:rPr lang="en-US" sz="7200" b="0" i="0" u="none" strike="noStrike" baseline="0" dirty="0">
                <a:latin typeface="Dekko"/>
              </a:rPr>
              <a:t>Local anesthesia takes effect quickly, allowing the dental procedure to begin promptly once the anesthetic is administered.</a:t>
            </a:r>
          </a:p>
          <a:p>
            <a:endParaRPr lang="en-CA" sz="7200" b="0" i="0" u="none" strike="noStrike" baseline="0" dirty="0">
              <a:latin typeface="Dekko"/>
            </a:endParaRPr>
          </a:p>
          <a:p>
            <a:r>
              <a:rPr lang="en-US" sz="7200" b="0" i="0" u="none" strike="noStrike" baseline="0" dirty="0">
                <a:latin typeface="Sigher"/>
              </a:rPr>
              <a:t>2.Controlled Dosage: </a:t>
            </a:r>
            <a:r>
              <a:rPr lang="en-US" sz="7200" b="0" i="0" u="none" strike="noStrike" baseline="0" dirty="0">
                <a:latin typeface="Dekko"/>
              </a:rPr>
              <a:t>Dental anesthesiologists can adjust the dosage of the local anesthetic to suit the patient’s needs, ensuring adequate pain relief without excessive numbness.</a:t>
            </a:r>
          </a:p>
          <a:p>
            <a:endParaRPr lang="en-CA" sz="7200" b="0" i="0" u="none" strike="noStrike" baseline="0" dirty="0">
              <a:latin typeface="Dekko"/>
            </a:endParaRPr>
          </a:p>
          <a:p>
            <a:r>
              <a:rPr lang="en-US" sz="7200" b="0" i="0" u="none" strike="noStrike" baseline="0" dirty="0">
                <a:latin typeface="Sigher"/>
              </a:rPr>
              <a:t>3.Safety Profile: </a:t>
            </a:r>
            <a:r>
              <a:rPr lang="en-US" sz="7200" b="0" i="0" u="none" strike="noStrike" baseline="0" dirty="0">
                <a:latin typeface="Dekko"/>
              </a:rPr>
              <a:t>Local anesthesia is generally safe and well-tolerated by most patients. Serious side effects are rare, and dental anesthesiologists carefully consider any potential risks before administration.</a:t>
            </a:r>
          </a:p>
          <a:p>
            <a:r>
              <a:rPr lang="en-US" sz="7200" b="0" i="0" u="none" strike="noStrike" baseline="0" dirty="0">
                <a:latin typeface="Dekko"/>
              </a:rPr>
              <a:t>Considerations and Precautions: While local anesthesia is considered safe, certain patients may have allergies or sensitivities to the anesthetic agents. Dental anesthesiologists perform thorough patient evaluations to identify any contraindications or potential risks before administering local anesthesia.</a:t>
            </a:r>
          </a:p>
          <a:p>
            <a:r>
              <a:rPr lang="en-US" sz="7200" b="0" i="0" u="none" strike="noStrike" baseline="0" dirty="0">
                <a:latin typeface="Dekko"/>
              </a:rPr>
              <a:t>In conclusion, local anesthesia is a valuable tool in dental anesthesiology, providing effective pain relief and enabling dental procedures to be performed with enhanced patient comfort. Its targeted and controlled effects make it a commonly used technique for minor dental treatments in both pediatric and adult patients.</a:t>
            </a:r>
          </a:p>
          <a:p>
            <a:endParaRPr lang="en-CA" dirty="0"/>
          </a:p>
        </p:txBody>
      </p:sp>
    </p:spTree>
    <p:extLst>
      <p:ext uri="{BB962C8B-B14F-4D97-AF65-F5344CB8AC3E}">
        <p14:creationId xmlns:p14="http://schemas.microsoft.com/office/powerpoint/2010/main" val="163019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46A0-9711-FD11-1AED-B8C6FC219395}"/>
              </a:ext>
            </a:extLst>
          </p:cNvPr>
          <p:cNvSpPr>
            <a:spLocks noGrp="1"/>
          </p:cNvSpPr>
          <p:nvPr>
            <p:ph type="ctrTitle"/>
          </p:nvPr>
        </p:nvSpPr>
        <p:spPr/>
        <p:txBody>
          <a:bodyPr/>
          <a:lstStyle/>
          <a:p>
            <a:r>
              <a:rPr lang="en-US" dirty="0"/>
              <a:t>Local Anesthesia</a:t>
            </a:r>
            <a:endParaRPr lang="en-CA" dirty="0"/>
          </a:p>
        </p:txBody>
      </p:sp>
      <p:sp>
        <p:nvSpPr>
          <p:cNvPr id="3" name="Subtitle 2">
            <a:extLst>
              <a:ext uri="{FF2B5EF4-FFF2-40B4-BE49-F238E27FC236}">
                <a16:creationId xmlns:a16="http://schemas.microsoft.com/office/drawing/2014/main" id="{8EAD7E4C-673D-3065-BD93-A0B3D488F3A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81594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E847-2E17-75AF-7391-4057990A31C7}"/>
              </a:ext>
            </a:extLst>
          </p:cNvPr>
          <p:cNvSpPr>
            <a:spLocks noGrp="1"/>
          </p:cNvSpPr>
          <p:nvPr>
            <p:ph type="title"/>
          </p:nvPr>
        </p:nvSpPr>
        <p:spPr/>
        <p:txBody>
          <a:bodyPr/>
          <a:lstStyle/>
          <a:p>
            <a:r>
              <a:rPr lang="en-US" dirty="0"/>
              <a:t>Local anesthesia</a:t>
            </a:r>
            <a:endParaRPr lang="en-CA" dirty="0"/>
          </a:p>
        </p:txBody>
      </p:sp>
      <p:sp>
        <p:nvSpPr>
          <p:cNvPr id="3" name="Content Placeholder 2">
            <a:extLst>
              <a:ext uri="{FF2B5EF4-FFF2-40B4-BE49-F238E27FC236}">
                <a16:creationId xmlns:a16="http://schemas.microsoft.com/office/drawing/2014/main" id="{DFC2B851-8BB7-9B7A-D76C-2A118E50CFE7}"/>
              </a:ext>
            </a:extLst>
          </p:cNvPr>
          <p:cNvSpPr>
            <a:spLocks noGrp="1"/>
          </p:cNvSpPr>
          <p:nvPr>
            <p:ph idx="1"/>
          </p:nvPr>
        </p:nvSpPr>
        <p:spPr>
          <a:xfrm>
            <a:off x="838200" y="1825625"/>
            <a:ext cx="4423117" cy="4351338"/>
          </a:xfrm>
        </p:spPr>
        <p:txBody>
          <a:bodyPr/>
          <a:lstStyle/>
          <a:p>
            <a:r>
              <a:rPr lang="en-US" dirty="0"/>
              <a:t>Pharmacology</a:t>
            </a:r>
          </a:p>
          <a:p>
            <a:pPr lvl="1"/>
            <a:r>
              <a:rPr lang="en-US" dirty="0"/>
              <a:t>Principles and mechanism</a:t>
            </a:r>
          </a:p>
          <a:p>
            <a:pPr lvl="1"/>
            <a:r>
              <a:rPr lang="en-US" dirty="0"/>
              <a:t>Classification</a:t>
            </a:r>
          </a:p>
          <a:p>
            <a:pPr lvl="1"/>
            <a:r>
              <a:rPr lang="en-US" dirty="0"/>
              <a:t>Cartridge contents</a:t>
            </a:r>
          </a:p>
          <a:p>
            <a:pPr lvl="1"/>
            <a:r>
              <a:rPr lang="en-US" dirty="0"/>
              <a:t>Calculations </a:t>
            </a:r>
          </a:p>
          <a:p>
            <a:pPr lvl="1"/>
            <a:r>
              <a:rPr lang="en-US" dirty="0"/>
              <a:t>Adverse effects</a:t>
            </a:r>
            <a:endParaRPr lang="en-CA" dirty="0"/>
          </a:p>
        </p:txBody>
      </p:sp>
      <p:sp>
        <p:nvSpPr>
          <p:cNvPr id="4" name="Content Placeholder 2">
            <a:extLst>
              <a:ext uri="{FF2B5EF4-FFF2-40B4-BE49-F238E27FC236}">
                <a16:creationId xmlns:a16="http://schemas.microsoft.com/office/drawing/2014/main" id="{F34DE4BC-7B77-A42A-7C3D-54F66FE5FA5B}"/>
              </a:ext>
            </a:extLst>
          </p:cNvPr>
          <p:cNvSpPr txBox="1">
            <a:spLocks/>
          </p:cNvSpPr>
          <p:nvPr/>
        </p:nvSpPr>
        <p:spPr>
          <a:xfrm>
            <a:off x="5379720" y="1825625"/>
            <a:ext cx="44231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Techniques</a:t>
            </a:r>
          </a:p>
          <a:p>
            <a:pPr lvl="1"/>
            <a:r>
              <a:rPr lang="en-US" dirty="0"/>
              <a:t>Maxillary</a:t>
            </a:r>
          </a:p>
          <a:p>
            <a:pPr lvl="1"/>
            <a:r>
              <a:rPr lang="en-US" dirty="0"/>
              <a:t>Mandibular</a:t>
            </a:r>
          </a:p>
          <a:p>
            <a:pPr lvl="1"/>
            <a:r>
              <a:rPr lang="en-US" dirty="0"/>
              <a:t>Secondary</a:t>
            </a:r>
          </a:p>
          <a:p>
            <a:pPr lvl="1"/>
            <a:endParaRPr lang="en-CA" dirty="0"/>
          </a:p>
        </p:txBody>
      </p:sp>
    </p:spTree>
    <p:extLst>
      <p:ext uri="{BB962C8B-B14F-4D97-AF65-F5344CB8AC3E}">
        <p14:creationId xmlns:p14="http://schemas.microsoft.com/office/powerpoint/2010/main" val="356574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1C5F-4C6C-F9FD-A7C8-C5D45FA63CAD}"/>
              </a:ext>
            </a:extLst>
          </p:cNvPr>
          <p:cNvSpPr>
            <a:spLocks noGrp="1"/>
          </p:cNvSpPr>
          <p:nvPr>
            <p:ph type="title"/>
          </p:nvPr>
        </p:nvSpPr>
        <p:spPr/>
        <p:txBody>
          <a:bodyPr/>
          <a:lstStyle/>
          <a:p>
            <a:r>
              <a:rPr lang="en-US" dirty="0"/>
              <a:t>Pharmacology of local anesthesia</a:t>
            </a:r>
            <a:endParaRPr lang="en-CA" dirty="0"/>
          </a:p>
        </p:txBody>
      </p:sp>
      <p:sp>
        <p:nvSpPr>
          <p:cNvPr id="3" name="Content Placeholder 2">
            <a:extLst>
              <a:ext uri="{FF2B5EF4-FFF2-40B4-BE49-F238E27FC236}">
                <a16:creationId xmlns:a16="http://schemas.microsoft.com/office/drawing/2014/main" id="{1C056E1D-712B-89B1-51AC-49A3281F6580}"/>
              </a:ext>
            </a:extLst>
          </p:cNvPr>
          <p:cNvSpPr>
            <a:spLocks noGrp="1"/>
          </p:cNvSpPr>
          <p:nvPr>
            <p:ph idx="1"/>
          </p:nvPr>
        </p:nvSpPr>
        <p:spPr/>
        <p:txBody>
          <a:bodyPr/>
          <a:lstStyle/>
          <a:p>
            <a:r>
              <a:rPr lang="en-US" dirty="0"/>
              <a:t>Two factors involved in the action of a local anesthetics are</a:t>
            </a:r>
          </a:p>
          <a:p>
            <a:pPr lvl="1"/>
            <a:r>
              <a:rPr lang="en-US" dirty="0"/>
              <a:t>Diffusion of the drug through the nerve sheaths</a:t>
            </a:r>
          </a:p>
          <a:p>
            <a:pPr lvl="1"/>
            <a:r>
              <a:rPr lang="en-US" dirty="0"/>
              <a:t>The binding at the receptor site in the ion channel</a:t>
            </a:r>
            <a:endParaRPr lang="en-CA" dirty="0"/>
          </a:p>
        </p:txBody>
      </p:sp>
    </p:spTree>
    <p:extLst>
      <p:ext uri="{BB962C8B-B14F-4D97-AF65-F5344CB8AC3E}">
        <p14:creationId xmlns:p14="http://schemas.microsoft.com/office/powerpoint/2010/main" val="68362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9E54-2EE8-DC43-641C-2D84D042E129}"/>
              </a:ext>
            </a:extLst>
          </p:cNvPr>
          <p:cNvSpPr>
            <a:spLocks noGrp="1"/>
          </p:cNvSpPr>
          <p:nvPr>
            <p:ph type="title"/>
          </p:nvPr>
        </p:nvSpPr>
        <p:spPr/>
        <p:txBody>
          <a:bodyPr/>
          <a:lstStyle/>
          <a:p>
            <a:r>
              <a:rPr lang="en-US" dirty="0"/>
              <a:t>Local Anesthetics exists in</a:t>
            </a:r>
            <a:endParaRPr lang="en-CA" dirty="0"/>
          </a:p>
        </p:txBody>
      </p:sp>
      <p:sp>
        <p:nvSpPr>
          <p:cNvPr id="3" name="Content Placeholder 2">
            <a:extLst>
              <a:ext uri="{FF2B5EF4-FFF2-40B4-BE49-F238E27FC236}">
                <a16:creationId xmlns:a16="http://schemas.microsoft.com/office/drawing/2014/main" id="{823827CB-3A2F-4D98-0A06-F6D149DE84B7}"/>
              </a:ext>
            </a:extLst>
          </p:cNvPr>
          <p:cNvSpPr>
            <a:spLocks noGrp="1"/>
          </p:cNvSpPr>
          <p:nvPr>
            <p:ph idx="1"/>
          </p:nvPr>
        </p:nvSpPr>
        <p:spPr/>
        <p:txBody>
          <a:bodyPr/>
          <a:lstStyle/>
          <a:p>
            <a:r>
              <a:rPr lang="en-US" b="1" dirty="0"/>
              <a:t>Ionized</a:t>
            </a:r>
            <a:r>
              <a:rPr lang="en-US" dirty="0"/>
              <a:t> (RNH+) that will </a:t>
            </a:r>
            <a:r>
              <a:rPr lang="en-US" dirty="0" err="1"/>
              <a:t>blick</a:t>
            </a:r>
            <a:r>
              <a:rPr lang="en-US" dirty="0"/>
              <a:t> the inactivated Na channel</a:t>
            </a:r>
          </a:p>
          <a:p>
            <a:r>
              <a:rPr lang="en-US" b="1" i="1" dirty="0"/>
              <a:t>Non ionized </a:t>
            </a:r>
            <a:r>
              <a:rPr lang="en-US" dirty="0"/>
              <a:t>forms is the form that is capable of diffusing across nerve membranes</a:t>
            </a:r>
          </a:p>
          <a:p>
            <a:pPr lvl="1"/>
            <a:r>
              <a:rPr lang="en-US" dirty="0"/>
              <a:t>The proportion of which vary with the pH of the environment</a:t>
            </a:r>
            <a:endParaRPr lang="en-CA" dirty="0"/>
          </a:p>
        </p:txBody>
      </p:sp>
    </p:spTree>
    <p:extLst>
      <p:ext uri="{BB962C8B-B14F-4D97-AF65-F5344CB8AC3E}">
        <p14:creationId xmlns:p14="http://schemas.microsoft.com/office/powerpoint/2010/main" val="92688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5ED2-B28A-56E0-8059-8B7D377EB11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BC18ADD-10ED-BE20-58B0-1AB6431E769D}"/>
              </a:ext>
            </a:extLst>
          </p:cNvPr>
          <p:cNvSpPr>
            <a:spLocks noGrp="1"/>
          </p:cNvSpPr>
          <p:nvPr>
            <p:ph idx="1"/>
          </p:nvPr>
        </p:nvSpPr>
        <p:spPr/>
        <p:txBody>
          <a:bodyPr/>
          <a:lstStyle/>
          <a:p>
            <a:r>
              <a:rPr lang="en-US" dirty="0"/>
              <a:t>Inside the cell, pH is acidic secondary to metabolism</a:t>
            </a:r>
          </a:p>
          <a:p>
            <a:pPr lvl="1">
              <a:buFont typeface="Wingdings" panose="05000000000000000000" pitchFamily="2" charset="2"/>
              <a:buChar char="Ø"/>
            </a:pPr>
            <a:r>
              <a:rPr lang="en-US" dirty="0"/>
              <a:t>RNH2 + H = RNH3+</a:t>
            </a:r>
          </a:p>
          <a:p>
            <a:r>
              <a:rPr lang="en-US" dirty="0"/>
              <a:t>When  tissue condition Are normal pH 7.4, Approximately 10-20% portion of an infiltrated local anesthetic is in form of free base (non-ionized form). This is enough to penetrate the nerve to cause anesthesia</a:t>
            </a:r>
          </a:p>
          <a:p>
            <a:r>
              <a:rPr lang="en-US" dirty="0"/>
              <a:t>Local anesthesia work by blocking the flow of sodium ions, thereby preventing depolarization of the nerve fibers and conduction or transmission of impulse</a:t>
            </a:r>
          </a:p>
          <a:p>
            <a:r>
              <a:rPr lang="en-US" dirty="0"/>
              <a:t>Potassium, calcium and chloride conductance’s remain unchanged</a:t>
            </a:r>
          </a:p>
          <a:p>
            <a:endParaRPr lang="en-US" dirty="0"/>
          </a:p>
          <a:p>
            <a:pPr lvl="1"/>
            <a:endParaRPr lang="en-US" dirty="0"/>
          </a:p>
          <a:p>
            <a:pPr lvl="1"/>
            <a:endParaRPr lang="en-US" dirty="0"/>
          </a:p>
        </p:txBody>
      </p:sp>
    </p:spTree>
    <p:extLst>
      <p:ext uri="{BB962C8B-B14F-4D97-AF65-F5344CB8AC3E}">
        <p14:creationId xmlns:p14="http://schemas.microsoft.com/office/powerpoint/2010/main" val="5182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E901-AED9-F574-60F1-AF18D05277C1}"/>
              </a:ext>
            </a:extLst>
          </p:cNvPr>
          <p:cNvSpPr>
            <a:spLocks noGrp="1"/>
          </p:cNvSpPr>
          <p:nvPr>
            <p:ph type="title"/>
          </p:nvPr>
        </p:nvSpPr>
        <p:spPr/>
        <p:txBody>
          <a:bodyPr>
            <a:normAutofit fontScale="90000"/>
          </a:bodyPr>
          <a:lstStyle/>
          <a:p>
            <a:r>
              <a:rPr lang="en-US" dirty="0"/>
              <a:t>The extent of anesthesia depends on a variety of factors</a:t>
            </a:r>
            <a:br>
              <a:rPr lang="en-CA" dirty="0"/>
            </a:br>
            <a:endParaRPr lang="en-CA" dirty="0"/>
          </a:p>
        </p:txBody>
      </p:sp>
      <p:sp>
        <p:nvSpPr>
          <p:cNvPr id="3" name="Content Placeholder 2">
            <a:extLst>
              <a:ext uri="{FF2B5EF4-FFF2-40B4-BE49-F238E27FC236}">
                <a16:creationId xmlns:a16="http://schemas.microsoft.com/office/drawing/2014/main" id="{37714945-7DE2-46ED-72E0-1471066FD33D}"/>
              </a:ext>
            </a:extLst>
          </p:cNvPr>
          <p:cNvSpPr>
            <a:spLocks noGrp="1"/>
          </p:cNvSpPr>
          <p:nvPr>
            <p:ph idx="1"/>
          </p:nvPr>
        </p:nvSpPr>
        <p:spPr/>
        <p:txBody>
          <a:bodyPr/>
          <a:lstStyle/>
          <a:p>
            <a:pPr marL="514350" indent="-514350">
              <a:buFont typeface="+mj-lt"/>
              <a:buAutoNum type="arabicPeriod"/>
            </a:pPr>
            <a:r>
              <a:rPr lang="en-US" dirty="0"/>
              <a:t>the amount of medication used</a:t>
            </a:r>
          </a:p>
          <a:p>
            <a:pPr marL="514350" indent="-514350">
              <a:buFont typeface="+mj-lt"/>
              <a:buAutoNum type="arabicPeriod"/>
            </a:pPr>
            <a:r>
              <a:rPr lang="en-US" dirty="0"/>
              <a:t>Body temperature</a:t>
            </a:r>
          </a:p>
          <a:p>
            <a:pPr marL="514350" indent="-514350">
              <a:buFont typeface="+mj-lt"/>
              <a:buAutoNum type="arabicPeriod"/>
            </a:pPr>
            <a:r>
              <a:rPr lang="en-US" dirty="0"/>
              <a:t>pH</a:t>
            </a:r>
          </a:p>
          <a:p>
            <a:pPr marL="514350" indent="-514350">
              <a:buFont typeface="+mj-lt"/>
              <a:buAutoNum type="arabicPeriod"/>
            </a:pPr>
            <a:r>
              <a:rPr lang="en-US" dirty="0"/>
              <a:t>The amount of protein binding</a:t>
            </a:r>
          </a:p>
          <a:p>
            <a:pPr marL="514350" indent="-514350">
              <a:buFont typeface="+mj-lt"/>
              <a:buAutoNum type="arabicPeriod"/>
            </a:pPr>
            <a:r>
              <a:rPr lang="en-US" dirty="0"/>
              <a:t>Dilution by tissue fluids</a:t>
            </a:r>
            <a:endParaRPr lang="en-CA" dirty="0"/>
          </a:p>
        </p:txBody>
      </p:sp>
    </p:spTree>
    <p:extLst>
      <p:ext uri="{BB962C8B-B14F-4D97-AF65-F5344CB8AC3E}">
        <p14:creationId xmlns:p14="http://schemas.microsoft.com/office/powerpoint/2010/main" val="168509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AC9E-D829-0AFE-967F-3A9D6835AFBF}"/>
              </a:ext>
            </a:extLst>
          </p:cNvPr>
          <p:cNvSpPr>
            <a:spLocks noGrp="1"/>
          </p:cNvSpPr>
          <p:nvPr>
            <p:ph type="title"/>
          </p:nvPr>
        </p:nvSpPr>
        <p:spPr/>
        <p:txBody>
          <a:bodyPr/>
          <a:lstStyle/>
          <a:p>
            <a:r>
              <a:rPr lang="en-US" dirty="0"/>
              <a:t>The duration of action of local anesthetics is</a:t>
            </a:r>
            <a:endParaRPr lang="en-CA" dirty="0"/>
          </a:p>
        </p:txBody>
      </p:sp>
      <p:sp>
        <p:nvSpPr>
          <p:cNvPr id="3" name="Content Placeholder 2">
            <a:extLst>
              <a:ext uri="{FF2B5EF4-FFF2-40B4-BE49-F238E27FC236}">
                <a16:creationId xmlns:a16="http://schemas.microsoft.com/office/drawing/2014/main" id="{07DE1FAA-2DFC-126B-CDF0-191BDBE2F8C7}"/>
              </a:ext>
            </a:extLst>
          </p:cNvPr>
          <p:cNvSpPr>
            <a:spLocks noGrp="1"/>
          </p:cNvSpPr>
          <p:nvPr>
            <p:ph idx="1"/>
          </p:nvPr>
        </p:nvSpPr>
        <p:spPr/>
        <p:txBody>
          <a:bodyPr/>
          <a:lstStyle/>
          <a:p>
            <a:r>
              <a:rPr lang="en-US" dirty="0"/>
              <a:t>Directly proportional to protein binding and lipid solubility</a:t>
            </a:r>
          </a:p>
          <a:p>
            <a:endParaRPr lang="en-US" dirty="0"/>
          </a:p>
          <a:p>
            <a:r>
              <a:rPr lang="en-US" dirty="0"/>
              <a:t>Increased protein binding and increased lipid solubility = increased duration of action</a:t>
            </a:r>
          </a:p>
          <a:p>
            <a:r>
              <a:rPr lang="en-US" dirty="0"/>
              <a:t>The lower the </a:t>
            </a:r>
            <a:r>
              <a:rPr lang="en-US" dirty="0" err="1"/>
              <a:t>pKa</a:t>
            </a:r>
            <a:r>
              <a:rPr lang="en-US" dirty="0"/>
              <a:t> (dissociation constant) of the local anesthetics, the faster the onset of action.</a:t>
            </a:r>
            <a:r>
              <a:rPr lang="en-US" b="0" i="0" dirty="0">
                <a:solidFill>
                  <a:srgbClr val="040C28"/>
                </a:solidFill>
                <a:effectLst/>
                <a:latin typeface="Google Sans"/>
              </a:rPr>
              <a:t> The acid dissociation constant (Ka) of a solution is </a:t>
            </a:r>
            <a:r>
              <a:rPr lang="en-US" b="0" i="0" dirty="0" err="1">
                <a:solidFill>
                  <a:srgbClr val="040C28"/>
                </a:solidFill>
                <a:effectLst/>
                <a:latin typeface="Google Sans"/>
              </a:rPr>
              <a:t>pKa</a:t>
            </a:r>
            <a:r>
              <a:rPr lang="en-US" b="0" i="0" dirty="0">
                <a:solidFill>
                  <a:srgbClr val="1F1F1F"/>
                </a:solidFill>
                <a:effectLst/>
                <a:latin typeface="Google Sans"/>
              </a:rPr>
              <a:t>, the negative base-10 logarithm. The </a:t>
            </a:r>
            <a:r>
              <a:rPr lang="en-US" b="0" i="0" dirty="0" err="1">
                <a:solidFill>
                  <a:srgbClr val="1F1F1F"/>
                </a:solidFill>
                <a:effectLst/>
                <a:latin typeface="Google Sans"/>
              </a:rPr>
              <a:t>pKa</a:t>
            </a:r>
            <a:r>
              <a:rPr lang="en-US" b="0" i="0" dirty="0">
                <a:solidFill>
                  <a:srgbClr val="1F1F1F"/>
                </a:solidFill>
                <a:effectLst/>
                <a:latin typeface="Google Sans"/>
              </a:rPr>
              <a:t> value is one method of determining an acid's strength. A lower </a:t>
            </a:r>
            <a:r>
              <a:rPr lang="en-US" b="0" i="0" dirty="0" err="1">
                <a:solidFill>
                  <a:srgbClr val="1F1F1F"/>
                </a:solidFill>
                <a:effectLst/>
                <a:latin typeface="Google Sans"/>
              </a:rPr>
              <a:t>pKa</a:t>
            </a:r>
            <a:r>
              <a:rPr lang="en-US" b="0" i="0" dirty="0">
                <a:solidFill>
                  <a:srgbClr val="1F1F1F"/>
                </a:solidFill>
                <a:effectLst/>
                <a:latin typeface="Google Sans"/>
              </a:rPr>
              <a:t> value denotes a more powerful acid. For example, a lower number indicates that the acid dissociates more entirely in water.</a:t>
            </a:r>
            <a:r>
              <a:rPr lang="en-US" dirty="0"/>
              <a:t> </a:t>
            </a:r>
            <a:endParaRPr lang="en-CA" dirty="0"/>
          </a:p>
        </p:txBody>
      </p:sp>
    </p:spTree>
    <p:extLst>
      <p:ext uri="{BB962C8B-B14F-4D97-AF65-F5344CB8AC3E}">
        <p14:creationId xmlns:p14="http://schemas.microsoft.com/office/powerpoint/2010/main" val="25144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6C80-1080-9434-1D45-69701A93174F}"/>
              </a:ext>
            </a:extLst>
          </p:cNvPr>
          <p:cNvSpPr>
            <a:spLocks noGrp="1"/>
          </p:cNvSpPr>
          <p:nvPr>
            <p:ph type="title"/>
          </p:nvPr>
        </p:nvSpPr>
        <p:spPr/>
        <p:txBody>
          <a:bodyPr/>
          <a:lstStyle/>
          <a:p>
            <a:endParaRPr lang="en-CA"/>
          </a:p>
        </p:txBody>
      </p:sp>
      <p:graphicFrame>
        <p:nvGraphicFramePr>
          <p:cNvPr id="4" name="Content Placeholder 3">
            <a:extLst>
              <a:ext uri="{FF2B5EF4-FFF2-40B4-BE49-F238E27FC236}">
                <a16:creationId xmlns:a16="http://schemas.microsoft.com/office/drawing/2014/main" id="{C6332EA2-750E-70FF-4187-2A5D8FD94A4A}"/>
              </a:ext>
            </a:extLst>
          </p:cNvPr>
          <p:cNvGraphicFramePr>
            <a:graphicFrameLocks noGrp="1"/>
          </p:cNvGraphicFramePr>
          <p:nvPr>
            <p:ph idx="1"/>
            <p:extLst>
              <p:ext uri="{D42A27DB-BD31-4B8C-83A1-F6EECF244321}">
                <p14:modId xmlns:p14="http://schemas.microsoft.com/office/powerpoint/2010/main" val="1775536007"/>
              </p:ext>
            </p:extLst>
          </p:nvPr>
        </p:nvGraphicFramePr>
        <p:xfrm>
          <a:off x="838200" y="365125"/>
          <a:ext cx="10515597" cy="5664055"/>
        </p:xfrm>
        <a:graphic>
          <a:graphicData uri="http://schemas.openxmlformats.org/drawingml/2006/table">
            <a:tbl>
              <a:tblPr firstRow="1" lastRow="1" lastCol="1" bandRow="1">
                <a:tableStyleId>{5C22544A-7EE6-4342-B048-85BDC9FD1C3A}</a:tableStyleId>
              </a:tblPr>
              <a:tblGrid>
                <a:gridCol w="1651782">
                  <a:extLst>
                    <a:ext uri="{9D8B030D-6E8A-4147-A177-3AD203B41FA5}">
                      <a16:colId xmlns:a16="http://schemas.microsoft.com/office/drawing/2014/main" val="3301271739"/>
                    </a:ext>
                  </a:extLst>
                </a:gridCol>
                <a:gridCol w="1856935">
                  <a:extLst>
                    <a:ext uri="{9D8B030D-6E8A-4147-A177-3AD203B41FA5}">
                      <a16:colId xmlns:a16="http://schemas.microsoft.com/office/drawing/2014/main" val="1616451129"/>
                    </a:ext>
                  </a:extLst>
                </a:gridCol>
                <a:gridCol w="7006880">
                  <a:extLst>
                    <a:ext uri="{9D8B030D-6E8A-4147-A177-3AD203B41FA5}">
                      <a16:colId xmlns:a16="http://schemas.microsoft.com/office/drawing/2014/main" val="1643085414"/>
                    </a:ext>
                  </a:extLst>
                </a:gridCol>
              </a:tblGrid>
              <a:tr h="628812">
                <a:tc>
                  <a:txBody>
                    <a:bodyPr/>
                    <a:lstStyle/>
                    <a:p>
                      <a:r>
                        <a:rPr lang="en-US" dirty="0"/>
                        <a:t>Factors</a:t>
                      </a:r>
                      <a:endParaRPr lang="en-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a:t>Action affected</a:t>
                      </a:r>
                      <a:endParaRPr lang="en-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a:t>description</a:t>
                      </a:r>
                      <a:endParaRPr lang="en-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43289562"/>
                  </a:ext>
                </a:extLst>
              </a:tr>
              <a:tr h="1103323">
                <a:tc>
                  <a:txBody>
                    <a:bodyPr/>
                    <a:lstStyle/>
                    <a:p>
                      <a:r>
                        <a:rPr lang="en-US" dirty="0" err="1"/>
                        <a:t>pKa</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Onset</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Lower </a:t>
                      </a:r>
                      <a:r>
                        <a:rPr lang="en-US" dirty="0" err="1"/>
                        <a:t>pKa</a:t>
                      </a:r>
                      <a:r>
                        <a:rPr lang="en-US" dirty="0"/>
                        <a:t> = more rapid onset of action, the more RN( free base form) molecules present to diffuse through nerve sheaths thus the onset decreased</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9129128"/>
                  </a:ext>
                </a:extLst>
              </a:tr>
              <a:tr h="628812">
                <a:tc>
                  <a:txBody>
                    <a:bodyPr/>
                    <a:lstStyle/>
                    <a:p>
                      <a:r>
                        <a:rPr lang="en-US" dirty="0"/>
                        <a:t>Lipid solubility</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Anesthetic potency</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Increase in lipid solubility = increase potency (</a:t>
                      </a:r>
                      <a:r>
                        <a:rPr lang="en-US" dirty="0" err="1"/>
                        <a:t>eg.</a:t>
                      </a:r>
                      <a:r>
                        <a:rPr lang="en-US" dirty="0"/>
                        <a:t> Procaine = 1; etidocaine = 140) etidocaine produces conduction blockade at a very low concentrations, whereas procaine poorly suppresses nerve conduction, even at higher concentration</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3151380"/>
                  </a:ext>
                </a:extLst>
              </a:tr>
              <a:tr h="628812">
                <a:tc>
                  <a:txBody>
                    <a:bodyPr/>
                    <a:lstStyle/>
                    <a:p>
                      <a:r>
                        <a:rPr lang="en-US" dirty="0"/>
                        <a:t>Protein binding</a:t>
                      </a:r>
                      <a:endParaRPr lang="en-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a:t>Duration</a:t>
                      </a:r>
                      <a:endParaRPr lang="en-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a:t>Increase protein binding allows anesthetic cations (RNH+) to be more firmly attached to proteins located at receptor sites, thus duration of action is increased</a:t>
                      </a:r>
                      <a:endParaRPr lang="en-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512807350"/>
                  </a:ext>
                </a:extLst>
              </a:tr>
              <a:tr h="628812">
                <a:tc>
                  <a:txBody>
                    <a:bodyPr/>
                    <a:lstStyle/>
                    <a:p>
                      <a:r>
                        <a:rPr lang="en-US" dirty="0"/>
                        <a:t>Non-nervous tissue </a:t>
                      </a:r>
                      <a:r>
                        <a:rPr lang="en-US" dirty="0" err="1"/>
                        <a:t>diffusibility</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Onset </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Increased </a:t>
                      </a:r>
                      <a:r>
                        <a:rPr lang="en-US" dirty="0" err="1"/>
                        <a:t>diffusibility</a:t>
                      </a:r>
                      <a:r>
                        <a:rPr lang="en-US" dirty="0"/>
                        <a:t> = decreased time of onset</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26952142"/>
                  </a:ext>
                </a:extLst>
              </a:tr>
              <a:tr h="628812">
                <a:tc>
                  <a:txBody>
                    <a:bodyPr/>
                    <a:lstStyle/>
                    <a:p>
                      <a:r>
                        <a:rPr lang="en-US" dirty="0"/>
                        <a:t>Vasodilator activity</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Anesthetic potency and duration</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Greater vasodilator activity = increased </a:t>
                      </a:r>
                      <a:r>
                        <a:rPr lang="en-US" dirty="0" err="1"/>
                        <a:t>blodd</a:t>
                      </a:r>
                      <a:r>
                        <a:rPr lang="en-US" dirty="0"/>
                        <a:t> flow to the region = rapid removal of anesthetic molecules from the injection site; thus decrease anesthetic potency and decreased duration</a:t>
                      </a:r>
                      <a:endParaRPr lang="en-CA"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5914724"/>
                  </a:ext>
                </a:extLst>
              </a:tr>
            </a:tbl>
          </a:graphicData>
        </a:graphic>
      </p:graphicFrame>
    </p:spTree>
    <p:extLst>
      <p:ext uri="{BB962C8B-B14F-4D97-AF65-F5344CB8AC3E}">
        <p14:creationId xmlns:p14="http://schemas.microsoft.com/office/powerpoint/2010/main" val="207420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F276-A1E4-02EE-F8FE-A0317A788B44}"/>
              </a:ext>
            </a:extLst>
          </p:cNvPr>
          <p:cNvSpPr>
            <a:spLocks noGrp="1"/>
          </p:cNvSpPr>
          <p:nvPr>
            <p:ph type="title"/>
          </p:nvPr>
        </p:nvSpPr>
        <p:spPr/>
        <p:txBody>
          <a:bodyPr/>
          <a:lstStyle/>
          <a:p>
            <a:r>
              <a:rPr lang="en-US" dirty="0">
                <a:latin typeface="Dekko"/>
              </a:rPr>
              <a:t>Dental anesthesiology </a:t>
            </a:r>
            <a:endParaRPr lang="en-CA" dirty="0"/>
          </a:p>
        </p:txBody>
      </p:sp>
      <p:sp>
        <p:nvSpPr>
          <p:cNvPr id="3" name="Content Placeholder 2">
            <a:extLst>
              <a:ext uri="{FF2B5EF4-FFF2-40B4-BE49-F238E27FC236}">
                <a16:creationId xmlns:a16="http://schemas.microsoft.com/office/drawing/2014/main" id="{07F101C8-387E-26AE-6434-C4EB36D33155}"/>
              </a:ext>
            </a:extLst>
          </p:cNvPr>
          <p:cNvSpPr>
            <a:spLocks noGrp="1"/>
          </p:cNvSpPr>
          <p:nvPr>
            <p:ph idx="1"/>
          </p:nvPr>
        </p:nvSpPr>
        <p:spPr/>
        <p:txBody>
          <a:bodyPr>
            <a:normAutofit/>
          </a:bodyPr>
          <a:lstStyle/>
          <a:p>
            <a:r>
              <a:rPr lang="en-US" sz="3000" b="0" i="0" u="none" strike="noStrike" baseline="0" dirty="0">
                <a:latin typeface="Dekko"/>
              </a:rPr>
              <a:t>is a specialized field within dentistry that focuses on providing anesthesia services to patients undergoing dental procedures. Dental anesthesiologists are highly trained professionals who work along side dentists and other dental specialists to ensure patient comfort, safety, and pain management during various dental treatments </a:t>
            </a:r>
          </a:p>
          <a:p>
            <a:r>
              <a:rPr lang="en-US" sz="3000" dirty="0">
                <a:latin typeface="Dekko"/>
              </a:rPr>
              <a:t>From local anesthesia, minimal sedation, moderate sedation, deep sedation and general anesthesia</a:t>
            </a:r>
            <a:endParaRPr lang="en-CA" sz="3000" dirty="0"/>
          </a:p>
        </p:txBody>
      </p:sp>
    </p:spTree>
    <p:extLst>
      <p:ext uri="{BB962C8B-B14F-4D97-AF65-F5344CB8AC3E}">
        <p14:creationId xmlns:p14="http://schemas.microsoft.com/office/powerpoint/2010/main" val="10126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738D-6955-87FC-DC17-558AF6C60D4F}"/>
              </a:ext>
            </a:extLst>
          </p:cNvPr>
          <p:cNvSpPr>
            <a:spLocks noGrp="1"/>
          </p:cNvSpPr>
          <p:nvPr>
            <p:ph type="title"/>
          </p:nvPr>
        </p:nvSpPr>
        <p:spPr/>
        <p:txBody>
          <a:bodyPr/>
          <a:lstStyle/>
          <a:p>
            <a:r>
              <a:rPr lang="en-US" dirty="0"/>
              <a:t>Important points</a:t>
            </a:r>
            <a:endParaRPr lang="en-CA" dirty="0"/>
          </a:p>
        </p:txBody>
      </p:sp>
      <p:sp>
        <p:nvSpPr>
          <p:cNvPr id="3" name="Content Placeholder 2">
            <a:extLst>
              <a:ext uri="{FF2B5EF4-FFF2-40B4-BE49-F238E27FC236}">
                <a16:creationId xmlns:a16="http://schemas.microsoft.com/office/drawing/2014/main" id="{9BA94EE3-D741-009F-A4FC-CFEED6F14FFD}"/>
              </a:ext>
            </a:extLst>
          </p:cNvPr>
          <p:cNvSpPr>
            <a:spLocks noGrp="1"/>
          </p:cNvSpPr>
          <p:nvPr>
            <p:ph idx="1"/>
          </p:nvPr>
        </p:nvSpPr>
        <p:spPr/>
        <p:txBody>
          <a:bodyPr/>
          <a:lstStyle/>
          <a:p>
            <a:r>
              <a:rPr lang="en-US" dirty="0"/>
              <a:t>A local anesthetic with a low </a:t>
            </a:r>
            <a:r>
              <a:rPr lang="en-US" dirty="0" err="1"/>
              <a:t>pKa</a:t>
            </a:r>
            <a:r>
              <a:rPr lang="en-US" dirty="0"/>
              <a:t> has a very large number of lipophilic free base molecule that are able to diffuse through the </a:t>
            </a:r>
            <a:r>
              <a:rPr lang="en-US" dirty="0" err="1"/>
              <a:t>nrce</a:t>
            </a:r>
            <a:r>
              <a:rPr lang="en-US" dirty="0"/>
              <a:t> membrane</a:t>
            </a:r>
          </a:p>
          <a:p>
            <a:r>
              <a:rPr lang="en-US" dirty="0"/>
              <a:t>Increased blood flow means shorter duration of action</a:t>
            </a:r>
            <a:endParaRPr lang="en-CA" dirty="0"/>
          </a:p>
        </p:txBody>
      </p:sp>
    </p:spTree>
    <p:extLst>
      <p:ext uri="{BB962C8B-B14F-4D97-AF65-F5344CB8AC3E}">
        <p14:creationId xmlns:p14="http://schemas.microsoft.com/office/powerpoint/2010/main" val="2952354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3974-37E1-796C-5551-A772F5AB3339}"/>
              </a:ext>
            </a:extLst>
          </p:cNvPr>
          <p:cNvSpPr>
            <a:spLocks noGrp="1"/>
          </p:cNvSpPr>
          <p:nvPr>
            <p:ph type="title"/>
          </p:nvPr>
        </p:nvSpPr>
        <p:spPr/>
        <p:txBody>
          <a:bodyPr>
            <a:normAutofit/>
          </a:bodyPr>
          <a:lstStyle/>
          <a:p>
            <a:r>
              <a:rPr lang="en-US" sz="3200" dirty="0"/>
              <a:t>Sensation in increasing order of resistance to conduction</a:t>
            </a:r>
            <a:endParaRPr lang="en-CA" sz="3200" dirty="0"/>
          </a:p>
        </p:txBody>
      </p:sp>
      <p:sp>
        <p:nvSpPr>
          <p:cNvPr id="3" name="Content Placeholder 2">
            <a:extLst>
              <a:ext uri="{FF2B5EF4-FFF2-40B4-BE49-F238E27FC236}">
                <a16:creationId xmlns:a16="http://schemas.microsoft.com/office/drawing/2014/main" id="{06EFF096-5404-D04E-D461-6493A8F51083}"/>
              </a:ext>
            </a:extLst>
          </p:cNvPr>
          <p:cNvSpPr>
            <a:spLocks noGrp="1"/>
          </p:cNvSpPr>
          <p:nvPr>
            <p:ph idx="1"/>
          </p:nvPr>
        </p:nvSpPr>
        <p:spPr/>
        <p:txBody>
          <a:bodyPr/>
          <a:lstStyle/>
          <a:p>
            <a:pPr marL="514350" indent="-514350">
              <a:buFont typeface="+mj-lt"/>
              <a:buAutoNum type="arabicPeriod"/>
            </a:pPr>
            <a:r>
              <a:rPr lang="en-US" dirty="0"/>
              <a:t>Pain</a:t>
            </a:r>
          </a:p>
          <a:p>
            <a:pPr marL="514350" indent="-514350">
              <a:buFont typeface="+mj-lt"/>
              <a:buAutoNum type="arabicPeriod"/>
            </a:pPr>
            <a:r>
              <a:rPr lang="en-US" dirty="0"/>
              <a:t>Cold</a:t>
            </a:r>
          </a:p>
          <a:p>
            <a:pPr marL="514350" indent="-514350">
              <a:buFont typeface="+mj-lt"/>
              <a:buAutoNum type="arabicPeriod"/>
            </a:pPr>
            <a:r>
              <a:rPr lang="en-US" dirty="0"/>
              <a:t>Warm</a:t>
            </a:r>
          </a:p>
          <a:p>
            <a:pPr marL="514350" indent="-514350">
              <a:buFont typeface="+mj-lt"/>
              <a:buAutoNum type="arabicPeriod"/>
            </a:pPr>
            <a:r>
              <a:rPr lang="en-US" dirty="0"/>
              <a:t>Touch</a:t>
            </a:r>
          </a:p>
          <a:p>
            <a:pPr marL="514350" indent="-514350">
              <a:buFont typeface="+mj-lt"/>
              <a:buAutoNum type="arabicPeriod"/>
            </a:pPr>
            <a:r>
              <a:rPr lang="en-US" dirty="0"/>
              <a:t>Deep pressure</a:t>
            </a:r>
          </a:p>
          <a:p>
            <a:pPr marL="514350" indent="-514350">
              <a:buFont typeface="+mj-lt"/>
              <a:buAutoNum type="arabicPeriod"/>
            </a:pPr>
            <a:r>
              <a:rPr lang="en-US" dirty="0"/>
              <a:t>Motor </a:t>
            </a:r>
          </a:p>
          <a:p>
            <a:pPr marL="514350" indent="-514350">
              <a:buFont typeface="+mj-lt"/>
              <a:buAutoNum type="arabicPeriod"/>
            </a:pPr>
            <a:endParaRPr lang="en-US" dirty="0"/>
          </a:p>
          <a:p>
            <a:pPr marL="0" indent="0">
              <a:buNone/>
            </a:pPr>
            <a:r>
              <a:rPr lang="en-US" dirty="0"/>
              <a:t>Note: nerve regain function in reverse order</a:t>
            </a:r>
            <a:endParaRPr lang="en-CA" dirty="0"/>
          </a:p>
        </p:txBody>
      </p:sp>
    </p:spTree>
    <p:extLst>
      <p:ext uri="{BB962C8B-B14F-4D97-AF65-F5344CB8AC3E}">
        <p14:creationId xmlns:p14="http://schemas.microsoft.com/office/powerpoint/2010/main" val="7971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FCB9-C965-7766-C0C7-A49CA621CAA7}"/>
              </a:ext>
            </a:extLst>
          </p:cNvPr>
          <p:cNvSpPr>
            <a:spLocks noGrp="1"/>
          </p:cNvSpPr>
          <p:nvPr>
            <p:ph type="title"/>
          </p:nvPr>
        </p:nvSpPr>
        <p:spPr/>
        <p:txBody>
          <a:bodyPr/>
          <a:lstStyle/>
          <a:p>
            <a:r>
              <a:rPr lang="en-US" b="1" dirty="0"/>
              <a:t>Four types of nerve fibers</a:t>
            </a:r>
            <a:endParaRPr lang="en-CA" b="1" dirty="0"/>
          </a:p>
        </p:txBody>
      </p:sp>
      <p:sp>
        <p:nvSpPr>
          <p:cNvPr id="3" name="Content Placeholder 2">
            <a:extLst>
              <a:ext uri="{FF2B5EF4-FFF2-40B4-BE49-F238E27FC236}">
                <a16:creationId xmlns:a16="http://schemas.microsoft.com/office/drawing/2014/main" id="{CF62D2DD-16C3-16FA-6D0E-BC60002E1A89}"/>
              </a:ext>
            </a:extLst>
          </p:cNvPr>
          <p:cNvSpPr>
            <a:spLocks noGrp="1"/>
          </p:cNvSpPr>
          <p:nvPr>
            <p:ph idx="1"/>
          </p:nvPr>
        </p:nvSpPr>
        <p:spPr>
          <a:xfrm>
            <a:off x="838200" y="1825625"/>
            <a:ext cx="5452549" cy="4351338"/>
          </a:xfrm>
        </p:spPr>
        <p:txBody>
          <a:bodyPr/>
          <a:lstStyle/>
          <a:p>
            <a:r>
              <a:rPr lang="en-US" b="0" i="0" dirty="0">
                <a:solidFill>
                  <a:srgbClr val="474747"/>
                </a:solidFill>
                <a:effectLst/>
                <a:latin typeface="Google Sans"/>
              </a:rPr>
              <a:t>These primary afferent axons come in different diameters and can be divided into different groups based on their size. Here, in order of decreasing size, are the different nerve fiber groups: </a:t>
            </a:r>
            <a:r>
              <a:rPr lang="en-US" b="0" i="0" dirty="0">
                <a:solidFill>
                  <a:srgbClr val="040C28"/>
                </a:solidFill>
                <a:effectLst/>
                <a:latin typeface="Google Sans"/>
              </a:rPr>
              <a:t>A-alpha, A-beta, A-delta and C-nerve fibers</a:t>
            </a:r>
            <a:r>
              <a:rPr lang="en-US" b="0" i="0" dirty="0">
                <a:solidFill>
                  <a:srgbClr val="474747"/>
                </a:solidFill>
                <a:effectLst/>
                <a:latin typeface="Google Sans"/>
              </a:rPr>
              <a:t>. A-alpha, A-beta and A-delta nerve fibers are insulated with myelin.</a:t>
            </a:r>
            <a:endParaRPr lang="en-CA" dirty="0"/>
          </a:p>
        </p:txBody>
      </p:sp>
      <p:pic>
        <p:nvPicPr>
          <p:cNvPr id="5" name="Picture 4">
            <a:extLst>
              <a:ext uri="{FF2B5EF4-FFF2-40B4-BE49-F238E27FC236}">
                <a16:creationId xmlns:a16="http://schemas.microsoft.com/office/drawing/2014/main" id="{0CF84D29-63F3-B16F-B18D-B09D3E358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291" y="1825625"/>
            <a:ext cx="5585484" cy="4195859"/>
          </a:xfrm>
          <a:prstGeom prst="rect">
            <a:avLst/>
          </a:prstGeom>
        </p:spPr>
      </p:pic>
    </p:spTree>
    <p:extLst>
      <p:ext uri="{BB962C8B-B14F-4D97-AF65-F5344CB8AC3E}">
        <p14:creationId xmlns:p14="http://schemas.microsoft.com/office/powerpoint/2010/main" val="3465633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8772-0B4C-BA96-0DA2-34182B3239D8}"/>
              </a:ext>
            </a:extLst>
          </p:cNvPr>
          <p:cNvSpPr>
            <a:spLocks noGrp="1"/>
          </p:cNvSpPr>
          <p:nvPr>
            <p:ph type="title"/>
          </p:nvPr>
        </p:nvSpPr>
        <p:spPr/>
        <p:txBody>
          <a:bodyPr/>
          <a:lstStyle/>
          <a:p>
            <a:r>
              <a:rPr lang="en-US" dirty="0"/>
              <a:t>Differential blockade</a:t>
            </a:r>
            <a:endParaRPr lang="en-CA" dirty="0"/>
          </a:p>
        </p:txBody>
      </p:sp>
      <p:sp>
        <p:nvSpPr>
          <p:cNvPr id="3" name="Content Placeholder 2">
            <a:extLst>
              <a:ext uri="{FF2B5EF4-FFF2-40B4-BE49-F238E27FC236}">
                <a16:creationId xmlns:a16="http://schemas.microsoft.com/office/drawing/2014/main" id="{A8C77BD3-FA3C-B061-0EB0-F4DBDC0695C7}"/>
              </a:ext>
            </a:extLst>
          </p:cNvPr>
          <p:cNvSpPr>
            <a:spLocks noGrp="1"/>
          </p:cNvSpPr>
          <p:nvPr>
            <p:ph idx="1"/>
          </p:nvPr>
        </p:nvSpPr>
        <p:spPr/>
        <p:txBody>
          <a:bodyPr/>
          <a:lstStyle/>
          <a:p>
            <a:r>
              <a:rPr lang="en-US" dirty="0"/>
              <a:t>Local anesthetics causes loss of sensation by first blocking nerve conduction in smaller unmyelinated fibers that carry pain, then progressing to the larger myelinated fibers for pressure and motor function. This phenomenon is called differential blockade</a:t>
            </a:r>
          </a:p>
          <a:p>
            <a:endParaRPr lang="en-US" dirty="0"/>
          </a:p>
          <a:p>
            <a:r>
              <a:rPr lang="en-US" b="0" i="0" dirty="0">
                <a:solidFill>
                  <a:srgbClr val="1F1F1F"/>
                </a:solidFill>
                <a:effectLst/>
                <a:latin typeface="Google Sans"/>
              </a:rPr>
              <a:t>The smallest axons, surrounded by columns of Schwann cell processes, are the non-myelinated nerve fibers and are the most common. </a:t>
            </a:r>
            <a:r>
              <a:rPr lang="en-US" b="0" i="0" dirty="0">
                <a:solidFill>
                  <a:srgbClr val="040C28"/>
                </a:solidFill>
                <a:effectLst/>
                <a:latin typeface="Google Sans"/>
              </a:rPr>
              <a:t>Larger axons are surrounded by a sheath of myelin, a lamellar condensation of the Schwann cell cytoplasm and are hence termed myelinated nerve fibers</a:t>
            </a:r>
            <a:r>
              <a:rPr lang="en-US" b="0" i="0" dirty="0">
                <a:solidFill>
                  <a:srgbClr val="1F1F1F"/>
                </a:solidFill>
                <a:effectLst/>
                <a:latin typeface="Google Sans"/>
              </a:rPr>
              <a:t>.</a:t>
            </a:r>
            <a:endParaRPr lang="en-CA" dirty="0"/>
          </a:p>
        </p:txBody>
      </p:sp>
    </p:spTree>
    <p:extLst>
      <p:ext uri="{BB962C8B-B14F-4D97-AF65-F5344CB8AC3E}">
        <p14:creationId xmlns:p14="http://schemas.microsoft.com/office/powerpoint/2010/main" val="47218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8772-0B4C-BA96-0DA2-34182B3239D8}"/>
              </a:ext>
            </a:extLst>
          </p:cNvPr>
          <p:cNvSpPr>
            <a:spLocks noGrp="1"/>
          </p:cNvSpPr>
          <p:nvPr>
            <p:ph type="title"/>
          </p:nvPr>
        </p:nvSpPr>
        <p:spPr/>
        <p:txBody>
          <a:bodyPr/>
          <a:lstStyle/>
          <a:p>
            <a:r>
              <a:rPr lang="en-US" dirty="0"/>
              <a:t>Myelinated vs unmyelinated nerve sheaths</a:t>
            </a:r>
            <a:endParaRPr lang="en-CA" dirty="0"/>
          </a:p>
        </p:txBody>
      </p:sp>
      <p:pic>
        <p:nvPicPr>
          <p:cNvPr id="7" name="Content Placeholder 6">
            <a:extLst>
              <a:ext uri="{FF2B5EF4-FFF2-40B4-BE49-F238E27FC236}">
                <a16:creationId xmlns:a16="http://schemas.microsoft.com/office/drawing/2014/main" id="{7EBFF606-3348-86CC-BFD8-ACCC41008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179" y="1825625"/>
            <a:ext cx="5933642" cy="4351338"/>
          </a:xfrm>
          <a:prstGeom prst="rect">
            <a:avLst/>
          </a:prstGeom>
        </p:spPr>
      </p:pic>
    </p:spTree>
    <p:extLst>
      <p:ext uri="{BB962C8B-B14F-4D97-AF65-F5344CB8AC3E}">
        <p14:creationId xmlns:p14="http://schemas.microsoft.com/office/powerpoint/2010/main" val="102333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78CC-CBF4-8AF2-55C4-37D85E747515}"/>
              </a:ext>
            </a:extLst>
          </p:cNvPr>
          <p:cNvSpPr>
            <a:spLocks noGrp="1"/>
          </p:cNvSpPr>
          <p:nvPr>
            <p:ph type="title"/>
          </p:nvPr>
        </p:nvSpPr>
        <p:spPr/>
        <p:txBody>
          <a:bodyPr/>
          <a:lstStyle/>
          <a:p>
            <a:r>
              <a:rPr lang="en-US" dirty="0"/>
              <a:t>Differential blockade maybe due to the:</a:t>
            </a:r>
            <a:endParaRPr lang="en-CA" dirty="0"/>
          </a:p>
        </p:txBody>
      </p:sp>
      <p:sp>
        <p:nvSpPr>
          <p:cNvPr id="3" name="Content Placeholder 2">
            <a:extLst>
              <a:ext uri="{FF2B5EF4-FFF2-40B4-BE49-F238E27FC236}">
                <a16:creationId xmlns:a16="http://schemas.microsoft.com/office/drawing/2014/main" id="{0B4DFABA-68E9-BC1B-3FDB-AFBEDAE59347}"/>
              </a:ext>
            </a:extLst>
          </p:cNvPr>
          <p:cNvSpPr>
            <a:spLocks noGrp="1"/>
          </p:cNvSpPr>
          <p:nvPr>
            <p:ph idx="1"/>
          </p:nvPr>
        </p:nvSpPr>
        <p:spPr/>
        <p:txBody>
          <a:bodyPr/>
          <a:lstStyle/>
          <a:p>
            <a:pPr marL="514350" indent="-514350">
              <a:buFont typeface="+mj-lt"/>
              <a:buAutoNum type="alphaUcPeriod"/>
            </a:pPr>
            <a:r>
              <a:rPr lang="en-US" dirty="0"/>
              <a:t>Size of the nerve (smaller diameter are blocked first)</a:t>
            </a:r>
          </a:p>
          <a:p>
            <a:pPr marL="514350" indent="-514350">
              <a:buFont typeface="+mj-lt"/>
              <a:buAutoNum type="alphaUcPeriod"/>
            </a:pPr>
            <a:r>
              <a:rPr lang="en-US" dirty="0"/>
              <a:t>The presence or absence of myelin sheaths (myelinated of same size are blocked first)</a:t>
            </a:r>
          </a:p>
          <a:p>
            <a:pPr marL="514350" indent="-514350">
              <a:buFont typeface="+mj-lt"/>
              <a:buAutoNum type="alphaUcPeriod"/>
            </a:pPr>
            <a:r>
              <a:rPr lang="en-US" dirty="0"/>
              <a:t>Firing frequency (higher frequency excited nerves blocked first)</a:t>
            </a:r>
            <a:endParaRPr lang="en-CA" dirty="0"/>
          </a:p>
        </p:txBody>
      </p:sp>
    </p:spTree>
    <p:extLst>
      <p:ext uri="{BB962C8B-B14F-4D97-AF65-F5344CB8AC3E}">
        <p14:creationId xmlns:p14="http://schemas.microsoft.com/office/powerpoint/2010/main" val="261090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69CD-4085-564E-1D74-FFD1ACB05E67}"/>
              </a:ext>
            </a:extLst>
          </p:cNvPr>
          <p:cNvSpPr>
            <a:spLocks noGrp="1"/>
          </p:cNvSpPr>
          <p:nvPr>
            <p:ph type="title"/>
          </p:nvPr>
        </p:nvSpPr>
        <p:spPr>
          <a:xfrm>
            <a:off x="697523" y="0"/>
            <a:ext cx="10515600" cy="1325563"/>
          </a:xfrm>
        </p:spPr>
        <p:txBody>
          <a:bodyPr/>
          <a:lstStyle/>
          <a:p>
            <a:r>
              <a:rPr lang="en-US" b="1" dirty="0"/>
              <a:t>Differential blockade</a:t>
            </a:r>
            <a:endParaRPr lang="en-CA" b="1" dirty="0"/>
          </a:p>
        </p:txBody>
      </p:sp>
      <p:pic>
        <p:nvPicPr>
          <p:cNvPr id="5" name="Content Placeholder 4">
            <a:extLst>
              <a:ext uri="{FF2B5EF4-FFF2-40B4-BE49-F238E27FC236}">
                <a16:creationId xmlns:a16="http://schemas.microsoft.com/office/drawing/2014/main" id="{9BF978EC-210C-A555-6650-6FA9734DA61C}"/>
              </a:ext>
            </a:extLst>
          </p:cNvPr>
          <p:cNvPicPr>
            <a:picLocks noGrp="1" noChangeAspect="1"/>
          </p:cNvPicPr>
          <p:nvPr>
            <p:ph idx="1"/>
          </p:nvPr>
        </p:nvPicPr>
        <p:blipFill>
          <a:blip r:embed="rId2"/>
          <a:stretch>
            <a:fillRect/>
          </a:stretch>
        </p:blipFill>
        <p:spPr>
          <a:xfrm>
            <a:off x="2495416" y="1253330"/>
            <a:ext cx="6121764" cy="5442891"/>
          </a:xfrm>
        </p:spPr>
      </p:pic>
    </p:spTree>
    <p:extLst>
      <p:ext uri="{BB962C8B-B14F-4D97-AF65-F5344CB8AC3E}">
        <p14:creationId xmlns:p14="http://schemas.microsoft.com/office/powerpoint/2010/main" val="114585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499-61FF-FA88-DA38-58F062761866}"/>
              </a:ext>
            </a:extLst>
          </p:cNvPr>
          <p:cNvSpPr>
            <a:spLocks noGrp="1"/>
          </p:cNvSpPr>
          <p:nvPr>
            <p:ph type="title"/>
          </p:nvPr>
        </p:nvSpPr>
        <p:spPr/>
        <p:txBody>
          <a:bodyPr/>
          <a:lstStyle/>
          <a:p>
            <a:r>
              <a:rPr lang="en-US" b="1" dirty="0" err="1"/>
              <a:t>A.Size</a:t>
            </a:r>
            <a:r>
              <a:rPr lang="en-US" b="1" dirty="0"/>
              <a:t> of the Nerve</a:t>
            </a:r>
            <a:endParaRPr lang="en-CA" b="1" dirty="0"/>
          </a:p>
        </p:txBody>
      </p:sp>
      <p:sp>
        <p:nvSpPr>
          <p:cNvPr id="3" name="Content Placeholder 2">
            <a:extLst>
              <a:ext uri="{FF2B5EF4-FFF2-40B4-BE49-F238E27FC236}">
                <a16:creationId xmlns:a16="http://schemas.microsoft.com/office/drawing/2014/main" id="{1BFBBC40-C604-955A-4F14-4A890AC265E4}"/>
              </a:ext>
            </a:extLst>
          </p:cNvPr>
          <p:cNvSpPr>
            <a:spLocks noGrp="1"/>
          </p:cNvSpPr>
          <p:nvPr>
            <p:ph idx="1"/>
          </p:nvPr>
        </p:nvSpPr>
        <p:spPr/>
        <p:txBody>
          <a:bodyPr/>
          <a:lstStyle/>
          <a:p>
            <a:r>
              <a:rPr lang="en-US" dirty="0"/>
              <a:t>Local anesthetics preferably block small fibers because ethe distance over which such fibers can passively propagate an electrical impulse is shorter. During the onset of the local anesthesia, when short sections of nerve are blocked, the small diameter fibers are the first to fail to conduct.</a:t>
            </a:r>
            <a:endParaRPr lang="en-CA" dirty="0"/>
          </a:p>
        </p:txBody>
      </p:sp>
      <p:pic>
        <p:nvPicPr>
          <p:cNvPr id="5" name="Picture 4">
            <a:extLst>
              <a:ext uri="{FF2B5EF4-FFF2-40B4-BE49-F238E27FC236}">
                <a16:creationId xmlns:a16="http://schemas.microsoft.com/office/drawing/2014/main" id="{2A3945FC-857B-996F-88CB-387068527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316" y="3629465"/>
            <a:ext cx="6481437" cy="3228535"/>
          </a:xfrm>
          <a:prstGeom prst="rect">
            <a:avLst/>
          </a:prstGeom>
        </p:spPr>
      </p:pic>
    </p:spTree>
    <p:extLst>
      <p:ext uri="{BB962C8B-B14F-4D97-AF65-F5344CB8AC3E}">
        <p14:creationId xmlns:p14="http://schemas.microsoft.com/office/powerpoint/2010/main" val="2026197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E0B-553C-130E-ED3C-DA071A6C8949}"/>
              </a:ext>
            </a:extLst>
          </p:cNvPr>
          <p:cNvSpPr>
            <a:spLocks noGrp="1"/>
          </p:cNvSpPr>
          <p:nvPr>
            <p:ph type="title"/>
          </p:nvPr>
        </p:nvSpPr>
        <p:spPr/>
        <p:txBody>
          <a:bodyPr/>
          <a:lstStyle/>
          <a:p>
            <a:r>
              <a:rPr lang="en-US" b="1" dirty="0"/>
              <a:t>B. Presence or absence of Myelin Sheaths</a:t>
            </a:r>
            <a:endParaRPr lang="en-CA" b="1" dirty="0"/>
          </a:p>
        </p:txBody>
      </p:sp>
      <p:sp>
        <p:nvSpPr>
          <p:cNvPr id="3" name="Content Placeholder 2">
            <a:extLst>
              <a:ext uri="{FF2B5EF4-FFF2-40B4-BE49-F238E27FC236}">
                <a16:creationId xmlns:a16="http://schemas.microsoft.com/office/drawing/2014/main" id="{4F2C4B9C-0697-99B7-2756-FBE715ACC4D9}"/>
              </a:ext>
            </a:extLst>
          </p:cNvPr>
          <p:cNvSpPr>
            <a:spLocks noGrp="1"/>
          </p:cNvSpPr>
          <p:nvPr>
            <p:ph idx="1"/>
          </p:nvPr>
        </p:nvSpPr>
        <p:spPr>
          <a:xfrm>
            <a:off x="838200" y="1825624"/>
            <a:ext cx="10515600" cy="5032375"/>
          </a:xfrm>
        </p:spPr>
        <p:txBody>
          <a:bodyPr>
            <a:normAutofit lnSpcReduction="10000"/>
          </a:bodyPr>
          <a:lstStyle/>
          <a:p>
            <a:r>
              <a:rPr lang="en-US" dirty="0"/>
              <a:t>For myelinated nerves, three successive nodes of Ranvier must  be blocked to halt the impulse propagation</a:t>
            </a:r>
          </a:p>
          <a:p>
            <a:endParaRPr lang="en-US" dirty="0"/>
          </a:p>
          <a:p>
            <a:endParaRPr lang="en-US" dirty="0"/>
          </a:p>
          <a:p>
            <a:endParaRPr lang="en-US" dirty="0"/>
          </a:p>
          <a:p>
            <a:endParaRPr lang="en-US" dirty="0"/>
          </a:p>
          <a:p>
            <a:endParaRPr lang="en-US" dirty="0"/>
          </a:p>
          <a:p>
            <a:endParaRPr lang="en-US" dirty="0"/>
          </a:p>
          <a:p>
            <a:r>
              <a:rPr lang="en-US" dirty="0"/>
              <a:t>The thicker the nerve fiber, the farther apart the nodes tend to be which explains the greater resistance to block of large fibers.eg. motor fibers to the skeletal muscles</a:t>
            </a:r>
          </a:p>
          <a:p>
            <a:endParaRPr lang="en-CA" dirty="0"/>
          </a:p>
        </p:txBody>
      </p:sp>
      <p:pic>
        <p:nvPicPr>
          <p:cNvPr id="5" name="Picture 4">
            <a:extLst>
              <a:ext uri="{FF2B5EF4-FFF2-40B4-BE49-F238E27FC236}">
                <a16:creationId xmlns:a16="http://schemas.microsoft.com/office/drawing/2014/main" id="{0DF3F78C-85B7-344A-B4FC-5B365ECFC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267" y="2401349"/>
            <a:ext cx="3840054" cy="2816039"/>
          </a:xfrm>
          <a:prstGeom prst="rect">
            <a:avLst/>
          </a:prstGeom>
        </p:spPr>
      </p:pic>
      <p:pic>
        <p:nvPicPr>
          <p:cNvPr id="7" name="Picture 6">
            <a:extLst>
              <a:ext uri="{FF2B5EF4-FFF2-40B4-BE49-F238E27FC236}">
                <a16:creationId xmlns:a16="http://schemas.microsoft.com/office/drawing/2014/main" id="{B41D50BB-9638-14D5-BD72-CB2458B79ADA}"/>
              </a:ext>
            </a:extLst>
          </p:cNvPr>
          <p:cNvPicPr>
            <a:picLocks noChangeAspect="1"/>
          </p:cNvPicPr>
          <p:nvPr/>
        </p:nvPicPr>
        <p:blipFill>
          <a:blip r:embed="rId3"/>
          <a:stretch>
            <a:fillRect/>
          </a:stretch>
        </p:blipFill>
        <p:spPr>
          <a:xfrm>
            <a:off x="1095595" y="2869809"/>
            <a:ext cx="4207925" cy="2347579"/>
          </a:xfrm>
          <a:prstGeom prst="rect">
            <a:avLst/>
          </a:prstGeom>
        </p:spPr>
      </p:pic>
    </p:spTree>
    <p:extLst>
      <p:ext uri="{BB962C8B-B14F-4D97-AF65-F5344CB8AC3E}">
        <p14:creationId xmlns:p14="http://schemas.microsoft.com/office/powerpoint/2010/main" val="2707621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E0B-553C-130E-ED3C-DA071A6C8949}"/>
              </a:ext>
            </a:extLst>
          </p:cNvPr>
          <p:cNvSpPr>
            <a:spLocks noGrp="1"/>
          </p:cNvSpPr>
          <p:nvPr>
            <p:ph type="title"/>
          </p:nvPr>
        </p:nvSpPr>
        <p:spPr/>
        <p:txBody>
          <a:bodyPr/>
          <a:lstStyle/>
          <a:p>
            <a:r>
              <a:rPr lang="en-US" b="1" dirty="0"/>
              <a:t>Presence or absence of Myelin Sheaths</a:t>
            </a:r>
            <a:endParaRPr lang="en-CA" b="1" dirty="0"/>
          </a:p>
        </p:txBody>
      </p:sp>
      <p:sp>
        <p:nvSpPr>
          <p:cNvPr id="3" name="Content Placeholder 2">
            <a:extLst>
              <a:ext uri="{FF2B5EF4-FFF2-40B4-BE49-F238E27FC236}">
                <a16:creationId xmlns:a16="http://schemas.microsoft.com/office/drawing/2014/main" id="{4F2C4B9C-0697-99B7-2756-FBE715ACC4D9}"/>
              </a:ext>
            </a:extLst>
          </p:cNvPr>
          <p:cNvSpPr>
            <a:spLocks noGrp="1"/>
          </p:cNvSpPr>
          <p:nvPr>
            <p:ph idx="1"/>
          </p:nvPr>
        </p:nvSpPr>
        <p:spPr>
          <a:xfrm>
            <a:off x="838200" y="1825624"/>
            <a:ext cx="4648200" cy="5032375"/>
          </a:xfrm>
        </p:spPr>
        <p:txBody>
          <a:bodyPr>
            <a:normAutofit/>
          </a:bodyPr>
          <a:lstStyle/>
          <a:p>
            <a:r>
              <a:rPr lang="en-US" dirty="0"/>
              <a:t>Myelinated fibers tend to become blocked before unmyelinated fibers of the same diameter</a:t>
            </a:r>
          </a:p>
          <a:p>
            <a:endParaRPr lang="en-US" dirty="0"/>
          </a:p>
          <a:p>
            <a:r>
              <a:rPr lang="en-US" dirty="0"/>
              <a:t>Sodium channels are very dense at the nodes of </a:t>
            </a:r>
            <a:r>
              <a:rPr lang="en-US" dirty="0" err="1"/>
              <a:t>ranvier</a:t>
            </a:r>
            <a:r>
              <a:rPr lang="en-US" dirty="0"/>
              <a:t> in myelinated fibers of the same diameter</a:t>
            </a:r>
          </a:p>
          <a:p>
            <a:endParaRPr lang="en-CA" dirty="0"/>
          </a:p>
        </p:txBody>
      </p:sp>
      <p:pic>
        <p:nvPicPr>
          <p:cNvPr id="5" name="Picture 4">
            <a:extLst>
              <a:ext uri="{FF2B5EF4-FFF2-40B4-BE49-F238E27FC236}">
                <a16:creationId xmlns:a16="http://schemas.microsoft.com/office/drawing/2014/main" id="{0DF3F78C-85B7-344A-B4FC-5B365ECFC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2" y="1480031"/>
            <a:ext cx="3840054" cy="2816039"/>
          </a:xfrm>
          <a:prstGeom prst="rect">
            <a:avLst/>
          </a:prstGeom>
        </p:spPr>
      </p:pic>
      <p:pic>
        <p:nvPicPr>
          <p:cNvPr id="6" name="Picture 5">
            <a:extLst>
              <a:ext uri="{FF2B5EF4-FFF2-40B4-BE49-F238E27FC236}">
                <a16:creationId xmlns:a16="http://schemas.microsoft.com/office/drawing/2014/main" id="{CEC9BEDF-4B96-CA5F-4320-4B17ECBCB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847" y="4702784"/>
            <a:ext cx="3250809" cy="1982993"/>
          </a:xfrm>
          <a:prstGeom prst="rect">
            <a:avLst/>
          </a:prstGeom>
        </p:spPr>
      </p:pic>
    </p:spTree>
    <p:extLst>
      <p:ext uri="{BB962C8B-B14F-4D97-AF65-F5344CB8AC3E}">
        <p14:creationId xmlns:p14="http://schemas.microsoft.com/office/powerpoint/2010/main" val="107257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A43F-B566-E64C-F47F-3F661E7F92E5}"/>
              </a:ext>
            </a:extLst>
          </p:cNvPr>
          <p:cNvSpPr>
            <a:spLocks noGrp="1"/>
          </p:cNvSpPr>
          <p:nvPr>
            <p:ph type="title"/>
          </p:nvPr>
        </p:nvSpPr>
        <p:spPr>
          <a:xfrm>
            <a:off x="838200" y="681037"/>
            <a:ext cx="5084298" cy="1325563"/>
          </a:xfrm>
        </p:spPr>
        <p:txBody>
          <a:bodyPr>
            <a:normAutofit fontScale="90000"/>
          </a:bodyPr>
          <a:lstStyle/>
          <a:p>
            <a:r>
              <a:rPr lang="en-CA" dirty="0">
                <a:latin typeface="Sigher"/>
              </a:rPr>
              <a:t>Local Anesthesia for </a:t>
            </a:r>
            <a:br>
              <a:rPr lang="en-CA" dirty="0">
                <a:latin typeface="Sigher"/>
              </a:rPr>
            </a:br>
            <a:r>
              <a:rPr lang="en-CA" dirty="0">
                <a:latin typeface="Sigher"/>
              </a:rPr>
              <a:t>dental anesthesiology</a:t>
            </a:r>
            <a:br>
              <a:rPr lang="en-CA" dirty="0">
                <a:latin typeface="Sigher"/>
              </a:rPr>
            </a:br>
            <a:endParaRPr lang="en-CA" dirty="0"/>
          </a:p>
        </p:txBody>
      </p:sp>
      <p:sp>
        <p:nvSpPr>
          <p:cNvPr id="3" name="Content Placeholder 2">
            <a:extLst>
              <a:ext uri="{FF2B5EF4-FFF2-40B4-BE49-F238E27FC236}">
                <a16:creationId xmlns:a16="http://schemas.microsoft.com/office/drawing/2014/main" id="{1B3E9DDE-4BC7-FD5E-3989-00C245BC186F}"/>
              </a:ext>
            </a:extLst>
          </p:cNvPr>
          <p:cNvSpPr>
            <a:spLocks noGrp="1"/>
          </p:cNvSpPr>
          <p:nvPr>
            <p:ph idx="1"/>
          </p:nvPr>
        </p:nvSpPr>
        <p:spPr/>
        <p:txBody>
          <a:bodyPr>
            <a:normAutofit fontScale="40000" lnSpcReduction="20000"/>
          </a:bodyPr>
          <a:lstStyle/>
          <a:p>
            <a:pPr algn="l"/>
            <a:endParaRPr lang="en-CA" sz="1800" b="0" i="0" u="none" strike="noStrike" baseline="0" dirty="0">
              <a:solidFill>
                <a:srgbClr val="000000"/>
              </a:solidFill>
              <a:latin typeface="Sigher"/>
            </a:endParaRPr>
          </a:p>
          <a:p>
            <a:r>
              <a:rPr lang="en-US" sz="6400" b="0" i="0" u="none" strike="noStrike" baseline="0" dirty="0">
                <a:latin typeface="Dekko"/>
              </a:rPr>
              <a:t>Local anesthesia is a commonly used technique in dental anesthesiology to provide pain relief and numbness in a specific area of the mouth during dental procedures. It is the mildest form of anesthesia and is frequently employed for minor dental treatments, such as filling cavities, extracting single teeth, or administering dental cleanings. </a:t>
            </a:r>
          </a:p>
          <a:p>
            <a:r>
              <a:rPr lang="en-US" sz="6400" b="0" i="0" u="none" strike="noStrike" baseline="0" dirty="0">
                <a:latin typeface="Dekko"/>
              </a:rPr>
              <a:t>The primary goal of local anesthesia is to </a:t>
            </a:r>
            <a:r>
              <a:rPr lang="en-US" sz="6400" b="1" i="0" u="none" strike="noStrike" baseline="0" dirty="0">
                <a:latin typeface="Dekko"/>
              </a:rPr>
              <a:t>block the transmission </a:t>
            </a:r>
            <a:r>
              <a:rPr lang="en-US" sz="6400" b="0" i="0" u="none" strike="noStrike" baseline="0" dirty="0">
                <a:latin typeface="Dekko"/>
              </a:rPr>
              <a:t>of pain signals from the nerves in the targeted area, allowing the patient to remain awake and responsive during the procedure.</a:t>
            </a:r>
          </a:p>
          <a:p>
            <a:r>
              <a:rPr lang="en-US" sz="6400" b="0" i="0" u="none" strike="noStrike" baseline="0" dirty="0">
                <a:latin typeface="Sigher"/>
              </a:rPr>
              <a:t>Administration of Local Anesthesia: </a:t>
            </a:r>
            <a:r>
              <a:rPr lang="en-US" sz="6400" b="0" i="0" u="none" strike="noStrike" baseline="0" dirty="0">
                <a:latin typeface="Dekko"/>
              </a:rPr>
              <a:t>The dental anesthesiologist or dentist administers local anesthesia through an injection near the site of the dental treatment. The local anesthetic solution typically contains lidocaine or </a:t>
            </a:r>
            <a:r>
              <a:rPr lang="en-US" sz="6400" b="0" i="0" u="none" strike="noStrike" baseline="0" dirty="0" err="1">
                <a:latin typeface="Dekko"/>
              </a:rPr>
              <a:t>articaine</a:t>
            </a:r>
            <a:r>
              <a:rPr lang="en-US" sz="6400" b="0" i="0" u="none" strike="noStrike" baseline="0" dirty="0">
                <a:latin typeface="Dekko"/>
              </a:rPr>
              <a:t>, which are fast-acting and provide effective pain relief.</a:t>
            </a:r>
          </a:p>
          <a:p>
            <a:endParaRPr lang="en-CA" sz="6400" b="0" i="0" u="none" strike="noStrike" baseline="0" dirty="0">
              <a:latin typeface="Dekko"/>
            </a:endParaRPr>
          </a:p>
          <a:p>
            <a:endParaRPr lang="en-CA" dirty="0"/>
          </a:p>
        </p:txBody>
      </p:sp>
      <p:pic>
        <p:nvPicPr>
          <p:cNvPr id="4" name="Picture 3">
            <a:extLst>
              <a:ext uri="{FF2B5EF4-FFF2-40B4-BE49-F238E27FC236}">
                <a16:creationId xmlns:a16="http://schemas.microsoft.com/office/drawing/2014/main" id="{F34B49F1-7C34-B4E4-83F0-5BEEEA8B2767}"/>
              </a:ext>
            </a:extLst>
          </p:cNvPr>
          <p:cNvPicPr>
            <a:picLocks noChangeAspect="1"/>
          </p:cNvPicPr>
          <p:nvPr/>
        </p:nvPicPr>
        <p:blipFill>
          <a:blip r:embed="rId2"/>
          <a:stretch>
            <a:fillRect/>
          </a:stretch>
        </p:blipFill>
        <p:spPr>
          <a:xfrm>
            <a:off x="7648138" y="104912"/>
            <a:ext cx="3324662" cy="1720713"/>
          </a:xfrm>
          <a:prstGeom prst="rect">
            <a:avLst/>
          </a:prstGeom>
        </p:spPr>
      </p:pic>
    </p:spTree>
    <p:extLst>
      <p:ext uri="{BB962C8B-B14F-4D97-AF65-F5344CB8AC3E}">
        <p14:creationId xmlns:p14="http://schemas.microsoft.com/office/powerpoint/2010/main" val="597302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0F41-2BD4-2AAD-944D-D62EA8FF146D}"/>
              </a:ext>
            </a:extLst>
          </p:cNvPr>
          <p:cNvSpPr>
            <a:spLocks noGrp="1"/>
          </p:cNvSpPr>
          <p:nvPr>
            <p:ph type="title"/>
          </p:nvPr>
        </p:nvSpPr>
        <p:spPr>
          <a:xfrm>
            <a:off x="838200" y="109342"/>
            <a:ext cx="10515600" cy="1325563"/>
          </a:xfrm>
        </p:spPr>
        <p:txBody>
          <a:bodyPr/>
          <a:lstStyle/>
          <a:p>
            <a:r>
              <a:rPr lang="en-US" b="1" dirty="0"/>
              <a:t>C. Firing frequency</a:t>
            </a:r>
            <a:endParaRPr lang="en-CA" b="1" dirty="0"/>
          </a:p>
        </p:txBody>
      </p:sp>
      <p:sp>
        <p:nvSpPr>
          <p:cNvPr id="3" name="Content Placeholder 2">
            <a:extLst>
              <a:ext uri="{FF2B5EF4-FFF2-40B4-BE49-F238E27FC236}">
                <a16:creationId xmlns:a16="http://schemas.microsoft.com/office/drawing/2014/main" id="{AB5C05B1-1AD4-4105-51F8-5821492583B6}"/>
              </a:ext>
            </a:extLst>
          </p:cNvPr>
          <p:cNvSpPr>
            <a:spLocks noGrp="1"/>
          </p:cNvSpPr>
          <p:nvPr>
            <p:ph idx="1"/>
          </p:nvPr>
        </p:nvSpPr>
        <p:spPr>
          <a:xfrm>
            <a:off x="838200" y="1434905"/>
            <a:ext cx="10515600" cy="4742058"/>
          </a:xfrm>
        </p:spPr>
        <p:txBody>
          <a:bodyPr>
            <a:normAutofit fontScale="92500" lnSpcReduction="20000"/>
          </a:bodyPr>
          <a:lstStyle/>
          <a:p>
            <a:r>
              <a:rPr lang="en-US" dirty="0"/>
              <a:t>Sensory fibers , especially pain fibers, have a high firing rate and relatively long action potential duration</a:t>
            </a:r>
          </a:p>
          <a:p>
            <a:pPr lvl="1"/>
            <a:r>
              <a:rPr lang="en-US" b="1" i="0" dirty="0">
                <a:solidFill>
                  <a:srgbClr val="474747"/>
                </a:solidFill>
                <a:effectLst/>
                <a:latin typeface="Google Sans"/>
              </a:rPr>
              <a:t>Firing rate </a:t>
            </a:r>
            <a:r>
              <a:rPr lang="en-US" b="0" i="0" dirty="0">
                <a:solidFill>
                  <a:srgbClr val="474747"/>
                </a:solidFill>
                <a:effectLst/>
                <a:latin typeface="Google Sans"/>
              </a:rPr>
              <a:t>refers to </a:t>
            </a:r>
            <a:r>
              <a:rPr lang="en-US" b="0" i="0" dirty="0">
                <a:solidFill>
                  <a:srgbClr val="040C28"/>
                </a:solidFill>
                <a:effectLst/>
                <a:latin typeface="Google Sans"/>
              </a:rPr>
              <a:t>the rate at which neurons in the brain generate electrical impulses</a:t>
            </a:r>
            <a:r>
              <a:rPr lang="en-US" b="0" i="0" dirty="0">
                <a:solidFill>
                  <a:srgbClr val="474747"/>
                </a:solidFill>
                <a:effectLst/>
                <a:latin typeface="Google Sans"/>
              </a:rPr>
              <a:t>, which can be understood as a reflection of the decision-making process based on the time taken for the firing rate to reach a threshold value and the growth in activity predicting decision time.</a:t>
            </a:r>
            <a:endParaRPr lang="en-US" dirty="0"/>
          </a:p>
          <a:p>
            <a:r>
              <a:rPr lang="en-US" dirty="0"/>
              <a:t>Motor fibers fire at a slower  rate and have a shorter action potential duration</a:t>
            </a:r>
          </a:p>
          <a:p>
            <a:pPr lvl="1"/>
            <a:r>
              <a:rPr lang="en-US" b="0" i="0" dirty="0">
                <a:solidFill>
                  <a:srgbClr val="1F1F1F"/>
                </a:solidFill>
                <a:effectLst/>
                <a:latin typeface="Google Sans"/>
              </a:rPr>
              <a:t>An </a:t>
            </a:r>
            <a:r>
              <a:rPr lang="en-US" b="1" i="0" dirty="0">
                <a:solidFill>
                  <a:srgbClr val="1F1F1F"/>
                </a:solidFill>
                <a:effectLst/>
                <a:latin typeface="Google Sans"/>
              </a:rPr>
              <a:t>action potential </a:t>
            </a:r>
            <a:r>
              <a:rPr lang="en-US" b="0" i="0" dirty="0">
                <a:solidFill>
                  <a:srgbClr val="1F1F1F"/>
                </a:solidFill>
                <a:effectLst/>
                <a:latin typeface="Google Sans"/>
              </a:rPr>
              <a:t>is </a:t>
            </a:r>
            <a:r>
              <a:rPr lang="en-US" b="0" i="0" dirty="0">
                <a:solidFill>
                  <a:srgbClr val="040C28"/>
                </a:solidFill>
                <a:effectLst/>
                <a:latin typeface="Google Sans"/>
              </a:rPr>
              <a:t>a rapid sequence of changes in the voltage across a membrane</a:t>
            </a:r>
            <a:r>
              <a:rPr lang="en-US" b="0" i="0" dirty="0">
                <a:solidFill>
                  <a:srgbClr val="1F1F1F"/>
                </a:solidFill>
                <a:effectLst/>
                <a:latin typeface="Google Sans"/>
              </a:rPr>
              <a:t>. The membrane voltage, or potential, is determined at any time by the relative ratio of ions, extracellular to intracellular, and the permeability of each ion.</a:t>
            </a:r>
            <a:endParaRPr lang="en-US" dirty="0"/>
          </a:p>
          <a:p>
            <a:r>
              <a:rPr lang="en-US" dirty="0"/>
              <a:t>A delta and C fibers are small diameter fibers that participate in high frequency pain transmission. Therefore, they are blocked sooner with lower concentrations of local anesthetics than A alpha (motor) fibers in skeletal muscle</a:t>
            </a:r>
            <a:endParaRPr lang="en-CA" dirty="0"/>
          </a:p>
        </p:txBody>
      </p:sp>
    </p:spTree>
    <p:extLst>
      <p:ext uri="{BB962C8B-B14F-4D97-AF65-F5344CB8AC3E}">
        <p14:creationId xmlns:p14="http://schemas.microsoft.com/office/powerpoint/2010/main" val="3639418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A869-68E0-135F-26D8-814541AEDC16}"/>
              </a:ext>
            </a:extLst>
          </p:cNvPr>
          <p:cNvSpPr>
            <a:spLocks noGrp="1"/>
          </p:cNvSpPr>
          <p:nvPr>
            <p:ph type="title"/>
          </p:nvPr>
        </p:nvSpPr>
        <p:spPr/>
        <p:txBody>
          <a:bodyPr/>
          <a:lstStyle/>
          <a:p>
            <a:r>
              <a:rPr lang="en-US" dirty="0"/>
              <a:t>Classification of Local Anesthetics</a:t>
            </a:r>
            <a:endParaRPr lang="en-CA" dirty="0"/>
          </a:p>
        </p:txBody>
      </p:sp>
      <p:sp>
        <p:nvSpPr>
          <p:cNvPr id="3" name="Content Placeholder 2">
            <a:extLst>
              <a:ext uri="{FF2B5EF4-FFF2-40B4-BE49-F238E27FC236}">
                <a16:creationId xmlns:a16="http://schemas.microsoft.com/office/drawing/2014/main" id="{1DAC85B8-1A24-5DAA-5066-52EF9B4D6AD5}"/>
              </a:ext>
            </a:extLst>
          </p:cNvPr>
          <p:cNvSpPr>
            <a:spLocks noGrp="1"/>
          </p:cNvSpPr>
          <p:nvPr>
            <p:ph idx="1"/>
          </p:nvPr>
        </p:nvSpPr>
        <p:spPr/>
        <p:txBody>
          <a:bodyPr/>
          <a:lstStyle/>
          <a:p>
            <a:pPr marL="514350" indent="-514350">
              <a:buFont typeface="+mj-lt"/>
              <a:buAutoNum type="arabicPeriod"/>
            </a:pPr>
            <a:r>
              <a:rPr lang="en-US" dirty="0"/>
              <a:t>Amides</a:t>
            </a:r>
          </a:p>
          <a:p>
            <a:pPr lvl="1">
              <a:buFont typeface="Wingdings" panose="05000000000000000000" pitchFamily="2" charset="2"/>
              <a:buChar char="§"/>
            </a:pPr>
            <a:r>
              <a:rPr lang="en-US" dirty="0"/>
              <a:t>All have an amide grouping within their chemical structures</a:t>
            </a:r>
          </a:p>
          <a:p>
            <a:pPr lvl="1">
              <a:buFont typeface="Wingdings" panose="05000000000000000000" pitchFamily="2" charset="2"/>
              <a:buChar char="§"/>
            </a:pPr>
            <a:r>
              <a:rPr lang="en-US" dirty="0"/>
              <a:t>An amide grouping is essentially a bridge or link containing the  -CONHCH2- configuration</a:t>
            </a:r>
          </a:p>
          <a:p>
            <a:pPr marL="514350" indent="-514350">
              <a:buFont typeface="+mj-lt"/>
              <a:buAutoNum type="arabicPeriod"/>
            </a:pPr>
            <a:r>
              <a:rPr lang="en-US" dirty="0"/>
              <a:t>Esters</a:t>
            </a:r>
          </a:p>
          <a:p>
            <a:pPr lvl="1">
              <a:buFont typeface="Wingdings" panose="05000000000000000000" pitchFamily="2" charset="2"/>
              <a:buChar char="§"/>
            </a:pPr>
            <a:r>
              <a:rPr lang="en-US" dirty="0"/>
              <a:t>All have an ester grouping within their chemical structure</a:t>
            </a:r>
          </a:p>
          <a:p>
            <a:pPr lvl="1">
              <a:buFont typeface="Wingdings" panose="05000000000000000000" pitchFamily="2" charset="2"/>
              <a:buChar char="§"/>
            </a:pPr>
            <a:r>
              <a:rPr lang="en-US" dirty="0"/>
              <a:t>An ester grouping essentially a bridge or link containing the –COOCH2- configuration</a:t>
            </a:r>
          </a:p>
          <a:p>
            <a:pPr marL="514350" indent="-514350">
              <a:buFont typeface="+mj-lt"/>
              <a:buAutoNum type="arabicPeriod"/>
            </a:pPr>
            <a:r>
              <a:rPr lang="en-US" dirty="0"/>
              <a:t>Others</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75084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6A73-809B-E4B4-A873-87C67428E40D}"/>
              </a:ext>
            </a:extLst>
          </p:cNvPr>
          <p:cNvSpPr>
            <a:spLocks noGrp="1"/>
          </p:cNvSpPr>
          <p:nvPr>
            <p:ph type="title"/>
          </p:nvPr>
        </p:nvSpPr>
        <p:spPr/>
        <p:txBody>
          <a:bodyPr/>
          <a:lstStyle/>
          <a:p>
            <a:r>
              <a:rPr lang="en-US" dirty="0"/>
              <a:t>Types of Local Anesthetics</a:t>
            </a:r>
            <a:endParaRPr lang="en-CA" dirty="0"/>
          </a:p>
        </p:txBody>
      </p:sp>
      <p:graphicFrame>
        <p:nvGraphicFramePr>
          <p:cNvPr id="4" name="Content Placeholder 3">
            <a:extLst>
              <a:ext uri="{FF2B5EF4-FFF2-40B4-BE49-F238E27FC236}">
                <a16:creationId xmlns:a16="http://schemas.microsoft.com/office/drawing/2014/main" id="{8CDF55FE-4F86-F4E3-87EE-FCFA22A39012}"/>
              </a:ext>
            </a:extLst>
          </p:cNvPr>
          <p:cNvGraphicFramePr>
            <a:graphicFrameLocks noGrp="1"/>
          </p:cNvGraphicFramePr>
          <p:nvPr>
            <p:ph idx="1"/>
            <p:extLst>
              <p:ext uri="{D42A27DB-BD31-4B8C-83A1-F6EECF244321}">
                <p14:modId xmlns:p14="http://schemas.microsoft.com/office/powerpoint/2010/main" val="3274423537"/>
              </p:ext>
            </p:extLst>
          </p:nvPr>
        </p:nvGraphicFramePr>
        <p:xfrm>
          <a:off x="838200" y="1690688"/>
          <a:ext cx="5683348" cy="3561080"/>
        </p:xfrm>
        <a:graphic>
          <a:graphicData uri="http://schemas.openxmlformats.org/drawingml/2006/table">
            <a:tbl>
              <a:tblPr firstRow="1" bandRow="1">
                <a:tableStyleId>{5C22544A-7EE6-4342-B048-85BDC9FD1C3A}</a:tableStyleId>
              </a:tblPr>
              <a:tblGrid>
                <a:gridCol w="2720926">
                  <a:extLst>
                    <a:ext uri="{9D8B030D-6E8A-4147-A177-3AD203B41FA5}">
                      <a16:colId xmlns:a16="http://schemas.microsoft.com/office/drawing/2014/main" val="4243182337"/>
                    </a:ext>
                  </a:extLst>
                </a:gridCol>
                <a:gridCol w="2962422">
                  <a:extLst>
                    <a:ext uri="{9D8B030D-6E8A-4147-A177-3AD203B41FA5}">
                      <a16:colId xmlns:a16="http://schemas.microsoft.com/office/drawing/2014/main" val="2994380597"/>
                    </a:ext>
                  </a:extLst>
                </a:gridCol>
              </a:tblGrid>
              <a:tr h="370840">
                <a:tc>
                  <a:txBody>
                    <a:bodyPr/>
                    <a:lstStyle/>
                    <a:p>
                      <a:r>
                        <a:rPr lang="en-US" sz="2800" dirty="0"/>
                        <a:t>Amides</a:t>
                      </a:r>
                      <a:endParaRPr lang="en-CA" sz="2800" dirty="0"/>
                    </a:p>
                  </a:txBody>
                  <a:tcPr/>
                </a:tc>
                <a:tc>
                  <a:txBody>
                    <a:bodyPr/>
                    <a:lstStyle/>
                    <a:p>
                      <a:r>
                        <a:rPr lang="en-US" sz="2800" dirty="0"/>
                        <a:t>Esters</a:t>
                      </a:r>
                      <a:endParaRPr lang="en-CA" sz="2800" dirty="0"/>
                    </a:p>
                  </a:txBody>
                  <a:tcPr/>
                </a:tc>
                <a:extLst>
                  <a:ext uri="{0D108BD9-81ED-4DB2-BD59-A6C34878D82A}">
                    <a16:rowId xmlns:a16="http://schemas.microsoft.com/office/drawing/2014/main" val="2354744284"/>
                  </a:ext>
                </a:extLst>
              </a:tr>
              <a:tr h="370840">
                <a:tc>
                  <a:txBody>
                    <a:bodyPr/>
                    <a:lstStyle/>
                    <a:p>
                      <a:r>
                        <a:rPr lang="en-US" dirty="0"/>
                        <a:t>Lidocaine (Xylocaine)</a:t>
                      </a:r>
                    </a:p>
                  </a:txBody>
                  <a:tcPr/>
                </a:tc>
                <a:tc>
                  <a:txBody>
                    <a:bodyPr/>
                    <a:lstStyle/>
                    <a:p>
                      <a:r>
                        <a:rPr lang="en-US" dirty="0"/>
                        <a:t>Benzocaine</a:t>
                      </a:r>
                      <a:endParaRPr lang="en-CA" dirty="0"/>
                    </a:p>
                  </a:txBody>
                  <a:tcPr/>
                </a:tc>
                <a:extLst>
                  <a:ext uri="{0D108BD9-81ED-4DB2-BD59-A6C34878D82A}">
                    <a16:rowId xmlns:a16="http://schemas.microsoft.com/office/drawing/2014/main" val="3269513202"/>
                  </a:ext>
                </a:extLst>
              </a:tr>
              <a:tr h="370840">
                <a:tc>
                  <a:txBody>
                    <a:bodyPr/>
                    <a:lstStyle/>
                    <a:p>
                      <a:r>
                        <a:rPr lang="en-US" dirty="0"/>
                        <a:t>Mepivacaine (</a:t>
                      </a:r>
                      <a:r>
                        <a:rPr lang="en-US" dirty="0" err="1"/>
                        <a:t>Carbocaine</a:t>
                      </a:r>
                      <a:r>
                        <a:rPr lang="en-US" dirty="0"/>
                        <a:t>)</a:t>
                      </a:r>
                      <a:endParaRPr lang="en-CA" dirty="0"/>
                    </a:p>
                  </a:txBody>
                  <a:tcPr/>
                </a:tc>
                <a:tc>
                  <a:txBody>
                    <a:bodyPr/>
                    <a:lstStyle/>
                    <a:p>
                      <a:r>
                        <a:rPr lang="en-US" dirty="0"/>
                        <a:t>Procaine</a:t>
                      </a:r>
                      <a:endParaRPr lang="en-CA" dirty="0"/>
                    </a:p>
                  </a:txBody>
                  <a:tcPr/>
                </a:tc>
                <a:extLst>
                  <a:ext uri="{0D108BD9-81ED-4DB2-BD59-A6C34878D82A}">
                    <a16:rowId xmlns:a16="http://schemas.microsoft.com/office/drawing/2014/main" val="3317544901"/>
                  </a:ext>
                </a:extLst>
              </a:tr>
              <a:tr h="370840">
                <a:tc>
                  <a:txBody>
                    <a:bodyPr/>
                    <a:lstStyle/>
                    <a:p>
                      <a:r>
                        <a:rPr lang="en-US" dirty="0"/>
                        <a:t>Prilocaine (</a:t>
                      </a:r>
                      <a:r>
                        <a:rPr lang="en-US" dirty="0" err="1"/>
                        <a:t>Citanest</a:t>
                      </a:r>
                      <a:r>
                        <a:rPr lang="en-US" dirty="0"/>
                        <a:t>)</a:t>
                      </a:r>
                      <a:endParaRPr lang="en-CA" dirty="0"/>
                    </a:p>
                  </a:txBody>
                  <a:tcPr/>
                </a:tc>
                <a:tc>
                  <a:txBody>
                    <a:bodyPr/>
                    <a:lstStyle/>
                    <a:p>
                      <a:r>
                        <a:rPr lang="en-US" dirty="0"/>
                        <a:t>Tetracaine </a:t>
                      </a:r>
                      <a:endParaRPr lang="en-CA" dirty="0"/>
                    </a:p>
                  </a:txBody>
                  <a:tcPr/>
                </a:tc>
                <a:extLst>
                  <a:ext uri="{0D108BD9-81ED-4DB2-BD59-A6C34878D82A}">
                    <a16:rowId xmlns:a16="http://schemas.microsoft.com/office/drawing/2014/main" val="2960087077"/>
                  </a:ext>
                </a:extLst>
              </a:tr>
              <a:tr h="370840">
                <a:tc>
                  <a:txBody>
                    <a:bodyPr/>
                    <a:lstStyle/>
                    <a:p>
                      <a:r>
                        <a:rPr lang="en-US" dirty="0"/>
                        <a:t>Bupivacaine (Marcaine)</a:t>
                      </a:r>
                      <a:endParaRPr lang="en-CA" dirty="0"/>
                    </a:p>
                  </a:txBody>
                  <a:tcPr/>
                </a:tc>
                <a:tc>
                  <a:txBody>
                    <a:bodyPr/>
                    <a:lstStyle/>
                    <a:p>
                      <a:r>
                        <a:rPr lang="en-US" dirty="0"/>
                        <a:t>Dibucaine </a:t>
                      </a:r>
                      <a:endParaRPr lang="en-CA" dirty="0"/>
                    </a:p>
                  </a:txBody>
                  <a:tcPr/>
                </a:tc>
                <a:extLst>
                  <a:ext uri="{0D108BD9-81ED-4DB2-BD59-A6C34878D82A}">
                    <a16:rowId xmlns:a16="http://schemas.microsoft.com/office/drawing/2014/main" val="4286872701"/>
                  </a:ext>
                </a:extLst>
              </a:tr>
              <a:tr h="370840">
                <a:tc>
                  <a:txBody>
                    <a:bodyPr/>
                    <a:lstStyle/>
                    <a:p>
                      <a:r>
                        <a:rPr lang="en-US" dirty="0" err="1"/>
                        <a:t>Articaine</a:t>
                      </a:r>
                      <a:r>
                        <a:rPr lang="en-US" dirty="0"/>
                        <a:t> (</a:t>
                      </a:r>
                      <a:r>
                        <a:rPr lang="en-US" dirty="0" err="1"/>
                        <a:t>Septocaine</a:t>
                      </a:r>
                      <a:r>
                        <a:rPr lang="en-US" dirty="0"/>
                        <a:t>)</a:t>
                      </a:r>
                      <a:endParaRPr lang="en-CA" dirty="0"/>
                    </a:p>
                  </a:txBody>
                  <a:tcPr/>
                </a:tc>
                <a:tc>
                  <a:txBody>
                    <a:bodyPr/>
                    <a:lstStyle/>
                    <a:p>
                      <a:r>
                        <a:rPr lang="en-US" dirty="0"/>
                        <a:t>Propoxycaine </a:t>
                      </a:r>
                      <a:endParaRPr lang="en-CA" dirty="0"/>
                    </a:p>
                  </a:txBody>
                  <a:tcPr/>
                </a:tc>
                <a:extLst>
                  <a:ext uri="{0D108BD9-81ED-4DB2-BD59-A6C34878D82A}">
                    <a16:rowId xmlns:a16="http://schemas.microsoft.com/office/drawing/2014/main" val="681642962"/>
                  </a:ext>
                </a:extLst>
              </a:tr>
              <a:tr h="370840">
                <a:tc>
                  <a:txBody>
                    <a:bodyPr/>
                    <a:lstStyle/>
                    <a:p>
                      <a:r>
                        <a:rPr lang="en-US" dirty="0"/>
                        <a:t>Etidocaine</a:t>
                      </a:r>
                    </a:p>
                    <a:p>
                      <a:r>
                        <a:rPr lang="en-US" dirty="0"/>
                        <a:t>Lidocaine (Lignocaine)</a:t>
                      </a:r>
                    </a:p>
                    <a:p>
                      <a:r>
                        <a:rPr lang="en-US" dirty="0"/>
                        <a:t>Dibucaine (Cinchocaine)</a:t>
                      </a:r>
                    </a:p>
                    <a:p>
                      <a:r>
                        <a:rPr lang="en-US" dirty="0"/>
                        <a:t>Ropivacaine </a:t>
                      </a:r>
                      <a:endParaRPr lang="en-CA" dirty="0"/>
                    </a:p>
                  </a:txBody>
                  <a:tcPr/>
                </a:tc>
                <a:tc>
                  <a:txBody>
                    <a:bodyPr/>
                    <a:lstStyle/>
                    <a:p>
                      <a:endParaRPr lang="en-CA" dirty="0"/>
                    </a:p>
                  </a:txBody>
                  <a:tcPr/>
                </a:tc>
                <a:extLst>
                  <a:ext uri="{0D108BD9-81ED-4DB2-BD59-A6C34878D82A}">
                    <a16:rowId xmlns:a16="http://schemas.microsoft.com/office/drawing/2014/main" val="1350631239"/>
                  </a:ext>
                </a:extLst>
              </a:tr>
            </a:tbl>
          </a:graphicData>
        </a:graphic>
      </p:graphicFrame>
      <p:pic>
        <p:nvPicPr>
          <p:cNvPr id="6" name="Picture 5">
            <a:extLst>
              <a:ext uri="{FF2B5EF4-FFF2-40B4-BE49-F238E27FC236}">
                <a16:creationId xmlns:a16="http://schemas.microsoft.com/office/drawing/2014/main" id="{8BB69930-2585-A90E-0316-A20C085E4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937" y="1825625"/>
            <a:ext cx="5736348" cy="3970264"/>
          </a:xfrm>
          <a:prstGeom prst="rect">
            <a:avLst/>
          </a:prstGeom>
        </p:spPr>
      </p:pic>
      <p:pic>
        <p:nvPicPr>
          <p:cNvPr id="7" name="Picture 6">
            <a:extLst>
              <a:ext uri="{FF2B5EF4-FFF2-40B4-BE49-F238E27FC236}">
                <a16:creationId xmlns:a16="http://schemas.microsoft.com/office/drawing/2014/main" id="{553F12C8-B8DC-D1A7-24F8-7F5DD6A92646}"/>
              </a:ext>
            </a:extLst>
          </p:cNvPr>
          <p:cNvPicPr>
            <a:picLocks noChangeAspect="1"/>
          </p:cNvPicPr>
          <p:nvPr/>
        </p:nvPicPr>
        <p:blipFill>
          <a:blip r:embed="rId3">
            <a:extLst>
              <a:ext uri="{28A0092B-C50C-407E-A947-70E740481C1C}">
                <a14:useLocalDpi xmlns:a14="http://schemas.microsoft.com/office/drawing/2010/main" val="0"/>
              </a:ext>
            </a:extLst>
          </a:blip>
          <a:srcRect l="60059" t="21766"/>
          <a:stretch/>
        </p:blipFill>
        <p:spPr>
          <a:xfrm>
            <a:off x="5725550" y="365125"/>
            <a:ext cx="5387541" cy="6176963"/>
          </a:xfrm>
          <a:prstGeom prst="rect">
            <a:avLst/>
          </a:prstGeom>
        </p:spPr>
      </p:pic>
    </p:spTree>
    <p:extLst>
      <p:ext uri="{BB962C8B-B14F-4D97-AF65-F5344CB8AC3E}">
        <p14:creationId xmlns:p14="http://schemas.microsoft.com/office/powerpoint/2010/main" val="583739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2143-AAB2-FEB6-E812-B0DF409221E5}"/>
              </a:ext>
            </a:extLst>
          </p:cNvPr>
          <p:cNvSpPr>
            <a:spLocks noGrp="1"/>
          </p:cNvSpPr>
          <p:nvPr>
            <p:ph type="title"/>
          </p:nvPr>
        </p:nvSpPr>
        <p:spPr/>
        <p:txBody>
          <a:bodyPr/>
          <a:lstStyle/>
          <a:p>
            <a:r>
              <a:rPr lang="en-US" b="1" dirty="0"/>
              <a:t>Amides</a:t>
            </a:r>
            <a:endParaRPr lang="en-CA" b="1" dirty="0"/>
          </a:p>
        </p:txBody>
      </p:sp>
      <p:sp>
        <p:nvSpPr>
          <p:cNvPr id="3" name="Content Placeholder 2">
            <a:extLst>
              <a:ext uri="{FF2B5EF4-FFF2-40B4-BE49-F238E27FC236}">
                <a16:creationId xmlns:a16="http://schemas.microsoft.com/office/drawing/2014/main" id="{1EE5231F-6B71-4850-15B8-C8E6CD23555D}"/>
              </a:ext>
            </a:extLst>
          </p:cNvPr>
          <p:cNvSpPr>
            <a:spLocks noGrp="1"/>
          </p:cNvSpPr>
          <p:nvPr>
            <p:ph idx="1"/>
          </p:nvPr>
        </p:nvSpPr>
        <p:spPr/>
        <p:txBody>
          <a:bodyPr/>
          <a:lstStyle/>
          <a:p>
            <a:pPr marL="514350" indent="-514350">
              <a:buFont typeface="+mj-lt"/>
              <a:buAutoNum type="arabicPeriod"/>
            </a:pPr>
            <a:r>
              <a:rPr lang="en-US" dirty="0"/>
              <a:t>Metabolism</a:t>
            </a:r>
          </a:p>
          <a:p>
            <a:pPr marL="514350" indent="-514350">
              <a:buFont typeface="+mj-lt"/>
              <a:buAutoNum type="arabicPeriod"/>
            </a:pPr>
            <a:r>
              <a:rPr lang="en-US" dirty="0"/>
              <a:t>Protein binding</a:t>
            </a:r>
          </a:p>
          <a:p>
            <a:pPr marL="514350" indent="-514350">
              <a:buFont typeface="+mj-lt"/>
              <a:buAutoNum type="arabicPeriod"/>
            </a:pPr>
            <a:r>
              <a:rPr lang="en-US" dirty="0"/>
              <a:t>Drug interactions</a:t>
            </a:r>
            <a:endParaRPr lang="en-CA" dirty="0"/>
          </a:p>
        </p:txBody>
      </p:sp>
      <p:pic>
        <p:nvPicPr>
          <p:cNvPr id="5" name="Picture 4">
            <a:extLst>
              <a:ext uri="{FF2B5EF4-FFF2-40B4-BE49-F238E27FC236}">
                <a16:creationId xmlns:a16="http://schemas.microsoft.com/office/drawing/2014/main" id="{6CA0C3EF-B3E6-5D3A-A2E4-EDEBC329B169}"/>
              </a:ext>
            </a:extLst>
          </p:cNvPr>
          <p:cNvPicPr>
            <a:picLocks noChangeAspect="1"/>
          </p:cNvPicPr>
          <p:nvPr/>
        </p:nvPicPr>
        <p:blipFill>
          <a:blip r:embed="rId2">
            <a:extLst>
              <a:ext uri="{28A0092B-C50C-407E-A947-70E740481C1C}">
                <a14:useLocalDpi xmlns:a14="http://schemas.microsoft.com/office/drawing/2010/main" val="0"/>
              </a:ext>
            </a:extLst>
          </a:blip>
          <a:srcRect l="60059" t="21766"/>
          <a:stretch/>
        </p:blipFill>
        <p:spPr>
          <a:xfrm>
            <a:off x="5725550" y="365125"/>
            <a:ext cx="5387541" cy="6176963"/>
          </a:xfrm>
          <a:prstGeom prst="rect">
            <a:avLst/>
          </a:prstGeom>
        </p:spPr>
      </p:pic>
    </p:spTree>
    <p:extLst>
      <p:ext uri="{BB962C8B-B14F-4D97-AF65-F5344CB8AC3E}">
        <p14:creationId xmlns:p14="http://schemas.microsoft.com/office/powerpoint/2010/main" val="1462920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B4D8-DAEC-080F-6F3A-994ACB0E61FF}"/>
              </a:ext>
            </a:extLst>
          </p:cNvPr>
          <p:cNvSpPr>
            <a:spLocks noGrp="1"/>
          </p:cNvSpPr>
          <p:nvPr>
            <p:ph type="title"/>
          </p:nvPr>
        </p:nvSpPr>
        <p:spPr/>
        <p:txBody>
          <a:bodyPr/>
          <a:lstStyle/>
          <a:p>
            <a:r>
              <a:rPr lang="en-US" dirty="0"/>
              <a:t>Amides : Metabolism</a:t>
            </a:r>
            <a:endParaRPr lang="en-CA" dirty="0"/>
          </a:p>
        </p:txBody>
      </p:sp>
      <p:sp>
        <p:nvSpPr>
          <p:cNvPr id="3" name="Content Placeholder 2">
            <a:extLst>
              <a:ext uri="{FF2B5EF4-FFF2-40B4-BE49-F238E27FC236}">
                <a16:creationId xmlns:a16="http://schemas.microsoft.com/office/drawing/2014/main" id="{5F827F09-C643-9C59-4BA9-49552DA49177}"/>
              </a:ext>
            </a:extLst>
          </p:cNvPr>
          <p:cNvSpPr>
            <a:spLocks noGrp="1"/>
          </p:cNvSpPr>
          <p:nvPr>
            <p:ph idx="1"/>
          </p:nvPr>
        </p:nvSpPr>
        <p:spPr/>
        <p:txBody>
          <a:bodyPr/>
          <a:lstStyle/>
          <a:p>
            <a:r>
              <a:rPr lang="en-US" dirty="0"/>
              <a:t>Amides are primarily metabolized in the liver by the hepatic enzyme system (liver amidases)</a:t>
            </a:r>
          </a:p>
          <a:p>
            <a:r>
              <a:rPr lang="en-US" dirty="0"/>
              <a:t>The products formed do not have anesthetic actions and are excreted primarily in the urine as metabolites</a:t>
            </a:r>
          </a:p>
          <a:p>
            <a:r>
              <a:rPr lang="en-US" dirty="0"/>
              <a:t>Use with caution in patients with compromised liver function</a:t>
            </a:r>
          </a:p>
          <a:p>
            <a:r>
              <a:rPr lang="en-US" dirty="0"/>
              <a:t>The most abundant urinary metabolite of lidocaine is 4-hydroxyxylidine</a:t>
            </a:r>
          </a:p>
          <a:p>
            <a:r>
              <a:rPr lang="en-US" dirty="0"/>
              <a:t>Amides are safer, versatile and effective local anesthetics</a:t>
            </a:r>
          </a:p>
          <a:p>
            <a:pPr marL="0" indent="0">
              <a:buNone/>
            </a:pPr>
            <a:endParaRPr lang="en-CA" dirty="0"/>
          </a:p>
        </p:txBody>
      </p:sp>
    </p:spTree>
    <p:extLst>
      <p:ext uri="{BB962C8B-B14F-4D97-AF65-F5344CB8AC3E}">
        <p14:creationId xmlns:p14="http://schemas.microsoft.com/office/powerpoint/2010/main" val="3945498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D441-9402-62E1-6ECB-CF9FA9B2BB7C}"/>
              </a:ext>
            </a:extLst>
          </p:cNvPr>
          <p:cNvSpPr>
            <a:spLocks noGrp="1"/>
          </p:cNvSpPr>
          <p:nvPr>
            <p:ph type="title"/>
          </p:nvPr>
        </p:nvSpPr>
        <p:spPr/>
        <p:txBody>
          <a:bodyPr/>
          <a:lstStyle/>
          <a:p>
            <a:r>
              <a:rPr lang="en-US" dirty="0"/>
              <a:t>Amides are metabolized by three types of reactions:</a:t>
            </a:r>
            <a:endParaRPr lang="en-CA" dirty="0"/>
          </a:p>
        </p:txBody>
      </p:sp>
      <p:sp>
        <p:nvSpPr>
          <p:cNvPr id="3" name="Content Placeholder 2">
            <a:extLst>
              <a:ext uri="{FF2B5EF4-FFF2-40B4-BE49-F238E27FC236}">
                <a16:creationId xmlns:a16="http://schemas.microsoft.com/office/drawing/2014/main" id="{47341D58-E169-6213-216E-9258EDAC6A9C}"/>
              </a:ext>
            </a:extLst>
          </p:cNvPr>
          <p:cNvSpPr>
            <a:spLocks noGrp="1"/>
          </p:cNvSpPr>
          <p:nvPr>
            <p:ph idx="1"/>
          </p:nvPr>
        </p:nvSpPr>
        <p:spPr/>
        <p:txBody>
          <a:bodyPr/>
          <a:lstStyle/>
          <a:p>
            <a:pPr marL="514350" indent="-514350">
              <a:buFont typeface="+mj-lt"/>
              <a:buAutoNum type="arabicPeriod"/>
            </a:pPr>
            <a:r>
              <a:rPr lang="en-US" dirty="0"/>
              <a:t>Dealkylation of the amino terminus</a:t>
            </a:r>
          </a:p>
          <a:p>
            <a:pPr marL="514350" indent="-514350">
              <a:buFont typeface="+mj-lt"/>
              <a:buAutoNum type="arabicPeriod"/>
            </a:pPr>
            <a:r>
              <a:rPr lang="en-US" dirty="0"/>
              <a:t>Hydrolysis of the amide bond</a:t>
            </a:r>
          </a:p>
          <a:p>
            <a:pPr marL="514350" indent="-514350">
              <a:buFont typeface="+mj-lt"/>
              <a:buAutoNum type="arabicPeriod"/>
            </a:pPr>
            <a:r>
              <a:rPr lang="en-US" dirty="0"/>
              <a:t>Hydroxylation of the aromatic ring</a:t>
            </a:r>
            <a:endParaRPr lang="en-CA" dirty="0"/>
          </a:p>
        </p:txBody>
      </p:sp>
    </p:spTree>
    <p:extLst>
      <p:ext uri="{BB962C8B-B14F-4D97-AF65-F5344CB8AC3E}">
        <p14:creationId xmlns:p14="http://schemas.microsoft.com/office/powerpoint/2010/main" val="655859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34F4-307E-A69E-996F-59B477B1C2DB}"/>
              </a:ext>
            </a:extLst>
          </p:cNvPr>
          <p:cNvSpPr>
            <a:spLocks noGrp="1"/>
          </p:cNvSpPr>
          <p:nvPr>
            <p:ph type="title"/>
          </p:nvPr>
        </p:nvSpPr>
        <p:spPr/>
        <p:txBody>
          <a:bodyPr/>
          <a:lstStyle/>
          <a:p>
            <a:r>
              <a:rPr lang="en-US" dirty="0"/>
              <a:t>Protein binding of amides</a:t>
            </a:r>
            <a:endParaRPr lang="en-CA" dirty="0"/>
          </a:p>
        </p:txBody>
      </p:sp>
      <p:sp>
        <p:nvSpPr>
          <p:cNvPr id="3" name="Content Placeholder 2">
            <a:extLst>
              <a:ext uri="{FF2B5EF4-FFF2-40B4-BE49-F238E27FC236}">
                <a16:creationId xmlns:a16="http://schemas.microsoft.com/office/drawing/2014/main" id="{4172AC69-74F4-FDBC-F0AA-9934403CCE41}"/>
              </a:ext>
            </a:extLst>
          </p:cNvPr>
          <p:cNvSpPr>
            <a:spLocks noGrp="1"/>
          </p:cNvSpPr>
          <p:nvPr>
            <p:ph idx="1"/>
          </p:nvPr>
        </p:nvSpPr>
        <p:spPr/>
        <p:txBody>
          <a:bodyPr/>
          <a:lstStyle/>
          <a:p>
            <a:r>
              <a:rPr lang="en-US" dirty="0"/>
              <a:t>The amide vary in protein binding</a:t>
            </a:r>
          </a:p>
          <a:p>
            <a:r>
              <a:rPr lang="en-US" dirty="0"/>
              <a:t>Lidocaine and mepivacaine are bound moderately</a:t>
            </a:r>
          </a:p>
          <a:p>
            <a:r>
              <a:rPr lang="en-US" dirty="0"/>
              <a:t>Etidocaine and bupivacaine are highly bound</a:t>
            </a:r>
          </a:p>
          <a:p>
            <a:r>
              <a:rPr lang="en-US" dirty="0"/>
              <a:t>Bupivacaine has the longest duration of action</a:t>
            </a:r>
            <a:endParaRPr lang="en-CA" dirty="0"/>
          </a:p>
        </p:txBody>
      </p:sp>
    </p:spTree>
    <p:extLst>
      <p:ext uri="{BB962C8B-B14F-4D97-AF65-F5344CB8AC3E}">
        <p14:creationId xmlns:p14="http://schemas.microsoft.com/office/powerpoint/2010/main" val="207631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9AC6-B4FD-CC5D-F4C9-B48BA6D93F65}"/>
              </a:ext>
            </a:extLst>
          </p:cNvPr>
          <p:cNvSpPr>
            <a:spLocks noGrp="1"/>
          </p:cNvSpPr>
          <p:nvPr>
            <p:ph type="title"/>
          </p:nvPr>
        </p:nvSpPr>
        <p:spPr/>
        <p:txBody>
          <a:bodyPr/>
          <a:lstStyle/>
          <a:p>
            <a:r>
              <a:rPr lang="en-US" b="1" dirty="0"/>
              <a:t>Drug interactions</a:t>
            </a:r>
            <a:r>
              <a:rPr lang="en-US" dirty="0"/>
              <a:t>:</a:t>
            </a:r>
            <a:endParaRPr lang="en-CA" dirty="0"/>
          </a:p>
        </p:txBody>
      </p:sp>
      <p:sp>
        <p:nvSpPr>
          <p:cNvPr id="3" name="Content Placeholder 2">
            <a:extLst>
              <a:ext uri="{FF2B5EF4-FFF2-40B4-BE49-F238E27FC236}">
                <a16:creationId xmlns:a16="http://schemas.microsoft.com/office/drawing/2014/main" id="{D55F9E20-B4EA-3B97-4954-DB95B3A10A3C}"/>
              </a:ext>
            </a:extLst>
          </p:cNvPr>
          <p:cNvSpPr>
            <a:spLocks noGrp="1"/>
          </p:cNvSpPr>
          <p:nvPr>
            <p:ph idx="1"/>
          </p:nvPr>
        </p:nvSpPr>
        <p:spPr/>
        <p:txBody>
          <a:bodyPr/>
          <a:lstStyle/>
          <a:p>
            <a:r>
              <a:rPr lang="en-US" b="1" dirty="0"/>
              <a:t>Lidocaine</a:t>
            </a:r>
            <a:r>
              <a:rPr lang="en-US" dirty="0"/>
              <a:t> has serious drug interactions with </a:t>
            </a:r>
            <a:r>
              <a:rPr lang="en-US" b="1" dirty="0"/>
              <a:t>beta blockers </a:t>
            </a:r>
            <a:r>
              <a:rPr lang="en-US" dirty="0"/>
              <a:t>and </a:t>
            </a:r>
            <a:r>
              <a:rPr lang="en-US" b="1" dirty="0"/>
              <a:t>cimetidine </a:t>
            </a:r>
            <a:r>
              <a:rPr lang="en-US" dirty="0"/>
              <a:t>that decrease lidocaine clearance 30% or more</a:t>
            </a:r>
          </a:p>
          <a:p>
            <a:r>
              <a:rPr lang="en-US" dirty="0"/>
              <a:t>Beta blockers decrease cardiac output results in reduced liver blood flow</a:t>
            </a:r>
          </a:p>
          <a:p>
            <a:r>
              <a:rPr lang="en-US" dirty="0"/>
              <a:t>Cimetidine decreases lidocaine clearance by inhibiting hepatic microsomal enzymes.</a:t>
            </a:r>
          </a:p>
          <a:p>
            <a:r>
              <a:rPr lang="en-US" dirty="0"/>
              <a:t>Lidocaine may be accelerated by concomitant use of phenobarbital and phenytoin</a:t>
            </a:r>
            <a:endParaRPr lang="en-CA" dirty="0"/>
          </a:p>
        </p:txBody>
      </p:sp>
    </p:spTree>
    <p:extLst>
      <p:ext uri="{BB962C8B-B14F-4D97-AF65-F5344CB8AC3E}">
        <p14:creationId xmlns:p14="http://schemas.microsoft.com/office/powerpoint/2010/main" val="2114192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9AC6-B4FD-CC5D-F4C9-B48BA6D93F65}"/>
              </a:ext>
            </a:extLst>
          </p:cNvPr>
          <p:cNvSpPr>
            <a:spLocks noGrp="1"/>
          </p:cNvSpPr>
          <p:nvPr>
            <p:ph type="title"/>
          </p:nvPr>
        </p:nvSpPr>
        <p:spPr/>
        <p:txBody>
          <a:bodyPr/>
          <a:lstStyle/>
          <a:p>
            <a:r>
              <a:rPr lang="en-US" b="1" dirty="0"/>
              <a:t>Drug interactions</a:t>
            </a:r>
            <a:r>
              <a:rPr lang="en-US" dirty="0"/>
              <a:t>:</a:t>
            </a:r>
            <a:endParaRPr lang="en-CA" dirty="0"/>
          </a:p>
        </p:txBody>
      </p:sp>
      <p:sp>
        <p:nvSpPr>
          <p:cNvPr id="3" name="Content Placeholder 2">
            <a:extLst>
              <a:ext uri="{FF2B5EF4-FFF2-40B4-BE49-F238E27FC236}">
                <a16:creationId xmlns:a16="http://schemas.microsoft.com/office/drawing/2014/main" id="{D55F9E20-B4EA-3B97-4954-DB95B3A10A3C}"/>
              </a:ext>
            </a:extLst>
          </p:cNvPr>
          <p:cNvSpPr>
            <a:spLocks noGrp="1"/>
          </p:cNvSpPr>
          <p:nvPr>
            <p:ph idx="1"/>
          </p:nvPr>
        </p:nvSpPr>
        <p:spPr/>
        <p:txBody>
          <a:bodyPr/>
          <a:lstStyle/>
          <a:p>
            <a:r>
              <a:rPr lang="en-US" b="1" dirty="0"/>
              <a:t>Prilocaine </a:t>
            </a:r>
            <a:r>
              <a:rPr lang="en-US" dirty="0"/>
              <a:t>is metabolized to </a:t>
            </a:r>
            <a:r>
              <a:rPr lang="en-US" dirty="0" err="1"/>
              <a:t>orthotoluidine</a:t>
            </a:r>
            <a:r>
              <a:rPr lang="en-US" dirty="0"/>
              <a:t>, a product that can produce methemoglobinemia</a:t>
            </a:r>
          </a:p>
          <a:p>
            <a:r>
              <a:rPr lang="en-US" dirty="0" err="1"/>
              <a:t>Methemoglobinimia</a:t>
            </a:r>
            <a:r>
              <a:rPr lang="en-US" dirty="0"/>
              <a:t> is less effective than hemoglobin in carrying oxygen in the blood thus</a:t>
            </a:r>
          </a:p>
          <a:p>
            <a:r>
              <a:rPr lang="en-US" dirty="0"/>
              <a:t>Prilocaine is NOT USED for patients with hypoxic conditions of any kind</a:t>
            </a:r>
          </a:p>
          <a:p>
            <a:r>
              <a:rPr lang="en-US" dirty="0"/>
              <a:t>Produce less vasodilation than do equal amount of lidocaine</a:t>
            </a:r>
          </a:p>
          <a:p>
            <a:r>
              <a:rPr lang="en-US" dirty="0"/>
              <a:t>The local anesthetics lidocaine and prilocaine are recommended for pregnant women</a:t>
            </a:r>
          </a:p>
          <a:p>
            <a:endParaRPr lang="en-CA" dirty="0"/>
          </a:p>
        </p:txBody>
      </p:sp>
    </p:spTree>
    <p:extLst>
      <p:ext uri="{BB962C8B-B14F-4D97-AF65-F5344CB8AC3E}">
        <p14:creationId xmlns:p14="http://schemas.microsoft.com/office/powerpoint/2010/main" val="3322230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9AC6-B4FD-CC5D-F4C9-B48BA6D93F65}"/>
              </a:ext>
            </a:extLst>
          </p:cNvPr>
          <p:cNvSpPr>
            <a:spLocks noGrp="1"/>
          </p:cNvSpPr>
          <p:nvPr>
            <p:ph type="title"/>
          </p:nvPr>
        </p:nvSpPr>
        <p:spPr/>
        <p:txBody>
          <a:bodyPr/>
          <a:lstStyle/>
          <a:p>
            <a:r>
              <a:rPr lang="en-US" b="1" dirty="0"/>
              <a:t>Drug interactions</a:t>
            </a:r>
            <a:r>
              <a:rPr lang="en-US" dirty="0"/>
              <a:t>:</a:t>
            </a:r>
            <a:endParaRPr lang="en-CA" dirty="0"/>
          </a:p>
        </p:txBody>
      </p:sp>
      <p:sp>
        <p:nvSpPr>
          <p:cNvPr id="3" name="Content Placeholder 2">
            <a:extLst>
              <a:ext uri="{FF2B5EF4-FFF2-40B4-BE49-F238E27FC236}">
                <a16:creationId xmlns:a16="http://schemas.microsoft.com/office/drawing/2014/main" id="{D55F9E20-B4EA-3B97-4954-DB95B3A10A3C}"/>
              </a:ext>
            </a:extLst>
          </p:cNvPr>
          <p:cNvSpPr>
            <a:spLocks noGrp="1"/>
          </p:cNvSpPr>
          <p:nvPr>
            <p:ph idx="1"/>
          </p:nvPr>
        </p:nvSpPr>
        <p:spPr/>
        <p:txBody>
          <a:bodyPr/>
          <a:lstStyle/>
          <a:p>
            <a:r>
              <a:rPr lang="en-US" b="1" dirty="0" err="1"/>
              <a:t>Articatine</a:t>
            </a:r>
            <a:r>
              <a:rPr lang="en-US" b="1" dirty="0"/>
              <a:t> </a:t>
            </a:r>
            <a:r>
              <a:rPr lang="en-US" dirty="0"/>
              <a:t>is an amide local that has ester group attached to its molecule which can be acted upon by plasma cholinesterase to render it ineffective</a:t>
            </a:r>
          </a:p>
          <a:p>
            <a:r>
              <a:rPr lang="en-US" dirty="0"/>
              <a:t>It is the only amide whish is metabolized in the bloodstream and NOT the liver</a:t>
            </a:r>
          </a:p>
          <a:p>
            <a:r>
              <a:rPr lang="en-US" dirty="0"/>
              <a:t>It is CONTRAINDICATED in patients with hypersensitivity to local anesthetics of the amide types or to bisulfite.</a:t>
            </a:r>
            <a:endParaRPr lang="en-CA" dirty="0"/>
          </a:p>
        </p:txBody>
      </p:sp>
    </p:spTree>
    <p:extLst>
      <p:ext uri="{BB962C8B-B14F-4D97-AF65-F5344CB8AC3E}">
        <p14:creationId xmlns:p14="http://schemas.microsoft.com/office/powerpoint/2010/main" val="129671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5CAB-1867-6665-286A-039427C903BF}"/>
              </a:ext>
            </a:extLst>
          </p:cNvPr>
          <p:cNvSpPr>
            <a:spLocks noGrp="1"/>
          </p:cNvSpPr>
          <p:nvPr>
            <p:ph type="title"/>
          </p:nvPr>
        </p:nvSpPr>
        <p:spPr/>
        <p:txBody>
          <a:bodyPr/>
          <a:lstStyle/>
          <a:p>
            <a:r>
              <a:rPr lang="en-US" dirty="0"/>
              <a:t>Nerve stimulus transmission</a:t>
            </a:r>
            <a:endParaRPr lang="en-CA" dirty="0"/>
          </a:p>
        </p:txBody>
      </p:sp>
      <p:pic>
        <p:nvPicPr>
          <p:cNvPr id="5" name="Content Placeholder 4">
            <a:extLst>
              <a:ext uri="{FF2B5EF4-FFF2-40B4-BE49-F238E27FC236}">
                <a16:creationId xmlns:a16="http://schemas.microsoft.com/office/drawing/2014/main" id="{05DC510D-81F8-C93C-C836-07C0ABA16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9578" y="1357987"/>
            <a:ext cx="6852844" cy="5394506"/>
          </a:xfrm>
        </p:spPr>
      </p:pic>
    </p:spTree>
    <p:extLst>
      <p:ext uri="{BB962C8B-B14F-4D97-AF65-F5344CB8AC3E}">
        <p14:creationId xmlns:p14="http://schemas.microsoft.com/office/powerpoint/2010/main" val="423692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9AC6-B4FD-CC5D-F4C9-B48BA6D93F65}"/>
              </a:ext>
            </a:extLst>
          </p:cNvPr>
          <p:cNvSpPr>
            <a:spLocks noGrp="1"/>
          </p:cNvSpPr>
          <p:nvPr>
            <p:ph type="title"/>
          </p:nvPr>
        </p:nvSpPr>
        <p:spPr/>
        <p:txBody>
          <a:bodyPr/>
          <a:lstStyle/>
          <a:p>
            <a:r>
              <a:rPr lang="en-US" b="1" dirty="0"/>
              <a:t>Drug interactions</a:t>
            </a:r>
            <a:r>
              <a:rPr lang="en-US" dirty="0"/>
              <a:t>:</a:t>
            </a:r>
            <a:endParaRPr lang="en-CA" dirty="0"/>
          </a:p>
        </p:txBody>
      </p:sp>
      <p:sp>
        <p:nvSpPr>
          <p:cNvPr id="3" name="Content Placeholder 2">
            <a:extLst>
              <a:ext uri="{FF2B5EF4-FFF2-40B4-BE49-F238E27FC236}">
                <a16:creationId xmlns:a16="http://schemas.microsoft.com/office/drawing/2014/main" id="{D55F9E20-B4EA-3B97-4954-DB95B3A10A3C}"/>
              </a:ext>
            </a:extLst>
          </p:cNvPr>
          <p:cNvSpPr>
            <a:spLocks noGrp="1"/>
          </p:cNvSpPr>
          <p:nvPr>
            <p:ph idx="1"/>
          </p:nvPr>
        </p:nvSpPr>
        <p:spPr/>
        <p:txBody>
          <a:bodyPr/>
          <a:lstStyle/>
          <a:p>
            <a:r>
              <a:rPr lang="en-US" b="1" dirty="0"/>
              <a:t>Mepivacaine</a:t>
            </a:r>
            <a:r>
              <a:rPr lang="en-US" dirty="0"/>
              <a:t> usually plain and causes the least vasodilation</a:t>
            </a:r>
            <a:endParaRPr lang="en-CA" dirty="0"/>
          </a:p>
        </p:txBody>
      </p:sp>
    </p:spTree>
    <p:extLst>
      <p:ext uri="{BB962C8B-B14F-4D97-AF65-F5344CB8AC3E}">
        <p14:creationId xmlns:p14="http://schemas.microsoft.com/office/powerpoint/2010/main" val="3374712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747F-2CDB-F6F3-94DC-B6DE52E338BD}"/>
              </a:ext>
            </a:extLst>
          </p:cNvPr>
          <p:cNvSpPr>
            <a:spLocks noGrp="1"/>
          </p:cNvSpPr>
          <p:nvPr>
            <p:ph type="title"/>
          </p:nvPr>
        </p:nvSpPr>
        <p:spPr/>
        <p:txBody>
          <a:bodyPr/>
          <a:lstStyle/>
          <a:p>
            <a:r>
              <a:rPr lang="en-US" dirty="0"/>
              <a:t>Ester</a:t>
            </a:r>
            <a:endParaRPr lang="en-CA" dirty="0"/>
          </a:p>
        </p:txBody>
      </p:sp>
      <p:sp>
        <p:nvSpPr>
          <p:cNvPr id="3" name="Content Placeholder 2">
            <a:extLst>
              <a:ext uri="{FF2B5EF4-FFF2-40B4-BE49-F238E27FC236}">
                <a16:creationId xmlns:a16="http://schemas.microsoft.com/office/drawing/2014/main" id="{41882007-7517-18E6-0590-F1776AB63397}"/>
              </a:ext>
            </a:extLst>
          </p:cNvPr>
          <p:cNvSpPr>
            <a:spLocks noGrp="1"/>
          </p:cNvSpPr>
          <p:nvPr>
            <p:ph idx="1"/>
          </p:nvPr>
        </p:nvSpPr>
        <p:spPr>
          <a:xfrm>
            <a:off x="406790" y="1385886"/>
            <a:ext cx="7616484" cy="5239997"/>
          </a:xfrm>
        </p:spPr>
        <p:txBody>
          <a:bodyPr>
            <a:normAutofit fontScale="92500" lnSpcReduction="10000"/>
          </a:bodyPr>
          <a:lstStyle/>
          <a:p>
            <a:r>
              <a:rPr lang="en-US" dirty="0"/>
              <a:t>Procaine (</a:t>
            </a:r>
            <a:r>
              <a:rPr lang="en-US" dirty="0" err="1"/>
              <a:t>Novocaine</a:t>
            </a:r>
            <a:r>
              <a:rPr lang="en-US" dirty="0"/>
              <a:t>) was at one time the most commonly used ester local anesthetic in dentistry. It is the prototype for the ester group local anesthetics but no longer available in dental cartridge form</a:t>
            </a:r>
          </a:p>
          <a:p>
            <a:r>
              <a:rPr lang="en-US" dirty="0"/>
              <a:t>Metabolized by the plasma enzyme </a:t>
            </a:r>
            <a:r>
              <a:rPr lang="en-US" dirty="0" err="1"/>
              <a:t>cholinesterases</a:t>
            </a:r>
            <a:r>
              <a:rPr lang="en-US" dirty="0"/>
              <a:t>/</a:t>
            </a:r>
            <a:r>
              <a:rPr lang="en-US" dirty="0" err="1"/>
              <a:t>pseudocholinesterases</a:t>
            </a:r>
            <a:r>
              <a:rPr lang="en-US" dirty="0"/>
              <a:t>.</a:t>
            </a:r>
          </a:p>
          <a:p>
            <a:r>
              <a:rPr lang="en-US" dirty="0"/>
              <a:t>Maily available as topical anesthetics</a:t>
            </a:r>
          </a:p>
          <a:p>
            <a:r>
              <a:rPr lang="en-US" dirty="0"/>
              <a:t>Esters are no longer available as injectable local anesthetics because of their relative high incidence of allergy.</a:t>
            </a:r>
          </a:p>
          <a:p>
            <a:r>
              <a:rPr lang="en-US" dirty="0"/>
              <a:t>When procaine is metabolized by the plasma </a:t>
            </a:r>
            <a:r>
              <a:rPr lang="en-US" dirty="0" err="1"/>
              <a:t>cholinesterases</a:t>
            </a:r>
            <a:r>
              <a:rPr lang="en-US" dirty="0"/>
              <a:t>, a highly allergic compound  PABA – para-aminobenzoic acid is formed. Many patients develop allergy to PABA</a:t>
            </a:r>
            <a:endParaRPr lang="en-CA" dirty="0"/>
          </a:p>
        </p:txBody>
      </p:sp>
      <p:pic>
        <p:nvPicPr>
          <p:cNvPr id="4" name="Picture 3">
            <a:extLst>
              <a:ext uri="{FF2B5EF4-FFF2-40B4-BE49-F238E27FC236}">
                <a16:creationId xmlns:a16="http://schemas.microsoft.com/office/drawing/2014/main" id="{0EEF5013-FD61-D7F2-A566-BABACA5B39EE}"/>
              </a:ext>
            </a:extLst>
          </p:cNvPr>
          <p:cNvPicPr>
            <a:picLocks noChangeAspect="1"/>
          </p:cNvPicPr>
          <p:nvPr/>
        </p:nvPicPr>
        <p:blipFill>
          <a:blip r:embed="rId2">
            <a:extLst>
              <a:ext uri="{28A0092B-C50C-407E-A947-70E740481C1C}">
                <a14:useLocalDpi xmlns:a14="http://schemas.microsoft.com/office/drawing/2010/main" val="0"/>
              </a:ext>
            </a:extLst>
          </a:blip>
          <a:srcRect t="21766" r="47397"/>
          <a:stretch/>
        </p:blipFill>
        <p:spPr>
          <a:xfrm>
            <a:off x="8023274" y="0"/>
            <a:ext cx="4168726" cy="3629024"/>
          </a:xfrm>
          <a:prstGeom prst="rect">
            <a:avLst/>
          </a:prstGeom>
        </p:spPr>
      </p:pic>
    </p:spTree>
    <p:extLst>
      <p:ext uri="{BB962C8B-B14F-4D97-AF65-F5344CB8AC3E}">
        <p14:creationId xmlns:p14="http://schemas.microsoft.com/office/powerpoint/2010/main" val="3312706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747F-2CDB-F6F3-94DC-B6DE52E338BD}"/>
              </a:ext>
            </a:extLst>
          </p:cNvPr>
          <p:cNvSpPr>
            <a:spLocks noGrp="1"/>
          </p:cNvSpPr>
          <p:nvPr>
            <p:ph type="title"/>
          </p:nvPr>
        </p:nvSpPr>
        <p:spPr/>
        <p:txBody>
          <a:bodyPr/>
          <a:lstStyle/>
          <a:p>
            <a:r>
              <a:rPr lang="en-US" dirty="0"/>
              <a:t>Ester</a:t>
            </a:r>
            <a:endParaRPr lang="en-CA" dirty="0"/>
          </a:p>
        </p:txBody>
      </p:sp>
      <p:sp>
        <p:nvSpPr>
          <p:cNvPr id="3" name="Content Placeholder 2">
            <a:extLst>
              <a:ext uri="{FF2B5EF4-FFF2-40B4-BE49-F238E27FC236}">
                <a16:creationId xmlns:a16="http://schemas.microsoft.com/office/drawing/2014/main" id="{41882007-7517-18E6-0590-F1776AB63397}"/>
              </a:ext>
            </a:extLst>
          </p:cNvPr>
          <p:cNvSpPr>
            <a:spLocks noGrp="1"/>
          </p:cNvSpPr>
          <p:nvPr>
            <p:ph idx="1"/>
          </p:nvPr>
        </p:nvSpPr>
        <p:spPr>
          <a:xfrm>
            <a:off x="406789" y="1385886"/>
            <a:ext cx="11156853" cy="5239997"/>
          </a:xfrm>
        </p:spPr>
        <p:txBody>
          <a:bodyPr>
            <a:normAutofit/>
          </a:bodyPr>
          <a:lstStyle/>
          <a:p>
            <a:r>
              <a:rPr lang="en-US" dirty="0"/>
              <a:t>Cocaine is the first ester local anesthetics in dentistry</a:t>
            </a:r>
          </a:p>
          <a:p>
            <a:r>
              <a:rPr lang="en-US" dirty="0"/>
              <a:t>Potent and extremely toxic and it is the only local anesthetics that causes definite vasoconstriction</a:t>
            </a:r>
          </a:p>
          <a:p>
            <a:r>
              <a:rPr lang="en-US" dirty="0"/>
              <a:t>Blocks re-uptake of </a:t>
            </a:r>
            <a:r>
              <a:rPr lang="en-US" dirty="0" err="1"/>
              <a:t>cathecholamine</a:t>
            </a:r>
            <a:r>
              <a:rPr lang="en-US" dirty="0"/>
              <a:t> &gt;&gt; increase Ne&gt;&gt;increase vasoconstriction</a:t>
            </a:r>
            <a:endParaRPr lang="en-CA" dirty="0"/>
          </a:p>
        </p:txBody>
      </p:sp>
    </p:spTree>
    <p:extLst>
      <p:ext uri="{BB962C8B-B14F-4D97-AF65-F5344CB8AC3E}">
        <p14:creationId xmlns:p14="http://schemas.microsoft.com/office/powerpoint/2010/main" val="149045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189C-EE44-15C5-BEA9-519EAF57DE02}"/>
              </a:ext>
            </a:extLst>
          </p:cNvPr>
          <p:cNvSpPr>
            <a:spLocks noGrp="1"/>
          </p:cNvSpPr>
          <p:nvPr>
            <p:ph type="title"/>
          </p:nvPr>
        </p:nvSpPr>
        <p:spPr>
          <a:xfrm>
            <a:off x="838200" y="365125"/>
            <a:ext cx="10795782" cy="1325563"/>
          </a:xfrm>
        </p:spPr>
        <p:txBody>
          <a:bodyPr/>
          <a:lstStyle/>
          <a:p>
            <a:r>
              <a:rPr lang="en-US" dirty="0"/>
              <a:t>Other chemicals that act like Local Anesthetics</a:t>
            </a:r>
            <a:endParaRPr lang="en-CA" dirty="0"/>
          </a:p>
        </p:txBody>
      </p:sp>
      <p:sp>
        <p:nvSpPr>
          <p:cNvPr id="3" name="Content Placeholder 2">
            <a:extLst>
              <a:ext uri="{FF2B5EF4-FFF2-40B4-BE49-F238E27FC236}">
                <a16:creationId xmlns:a16="http://schemas.microsoft.com/office/drawing/2014/main" id="{5E7C2014-171C-7C83-7D2A-5FEC72686819}"/>
              </a:ext>
            </a:extLst>
          </p:cNvPr>
          <p:cNvSpPr>
            <a:spLocks noGrp="1"/>
          </p:cNvSpPr>
          <p:nvPr>
            <p:ph idx="1"/>
          </p:nvPr>
        </p:nvSpPr>
        <p:spPr/>
        <p:txBody>
          <a:bodyPr/>
          <a:lstStyle/>
          <a:p>
            <a:pPr marL="514350" indent="-514350">
              <a:buFont typeface="+mj-lt"/>
              <a:buAutoNum type="arabicPeriod"/>
            </a:pPr>
            <a:r>
              <a:rPr lang="en-US" dirty="0"/>
              <a:t>Diphenhydramine : H1 antihistamine</a:t>
            </a:r>
          </a:p>
          <a:p>
            <a:pPr marL="514350" indent="-514350">
              <a:buFont typeface="+mj-lt"/>
              <a:buAutoNum type="arabicPeriod"/>
            </a:pPr>
            <a:r>
              <a:rPr lang="en-US" dirty="0" err="1"/>
              <a:t>Tetrodoxin</a:t>
            </a:r>
            <a:r>
              <a:rPr lang="en-US" dirty="0"/>
              <a:t> </a:t>
            </a:r>
          </a:p>
          <a:p>
            <a:pPr marL="514350" indent="-514350">
              <a:buFont typeface="+mj-lt"/>
              <a:buAutoNum type="arabicPeriod"/>
            </a:pPr>
            <a:r>
              <a:rPr lang="en-US" dirty="0"/>
              <a:t>Saxitoxin</a:t>
            </a:r>
          </a:p>
          <a:p>
            <a:pPr marL="514350" indent="-514350">
              <a:buFont typeface="+mj-lt"/>
              <a:buAutoNum type="arabicPeriod"/>
            </a:pPr>
            <a:endParaRPr lang="en-CA" dirty="0"/>
          </a:p>
        </p:txBody>
      </p:sp>
    </p:spTree>
    <p:extLst>
      <p:ext uri="{BB962C8B-B14F-4D97-AF65-F5344CB8AC3E}">
        <p14:creationId xmlns:p14="http://schemas.microsoft.com/office/powerpoint/2010/main" val="1983867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890C-BF1E-64F2-7BC3-0A00924A1A54}"/>
              </a:ext>
            </a:extLst>
          </p:cNvPr>
          <p:cNvSpPr>
            <a:spLocks noGrp="1"/>
          </p:cNvSpPr>
          <p:nvPr>
            <p:ph type="title"/>
          </p:nvPr>
        </p:nvSpPr>
        <p:spPr/>
        <p:txBody>
          <a:bodyPr/>
          <a:lstStyle/>
          <a:p>
            <a:r>
              <a:rPr lang="en-US" dirty="0"/>
              <a:t>Local anesthetic reversal</a:t>
            </a:r>
            <a:endParaRPr lang="en-CA" dirty="0"/>
          </a:p>
        </p:txBody>
      </p:sp>
      <p:sp>
        <p:nvSpPr>
          <p:cNvPr id="3" name="Content Placeholder 2">
            <a:extLst>
              <a:ext uri="{FF2B5EF4-FFF2-40B4-BE49-F238E27FC236}">
                <a16:creationId xmlns:a16="http://schemas.microsoft.com/office/drawing/2014/main" id="{22B11A78-F687-BC7D-9CD0-22905B562FBB}"/>
              </a:ext>
            </a:extLst>
          </p:cNvPr>
          <p:cNvSpPr>
            <a:spLocks noGrp="1"/>
          </p:cNvSpPr>
          <p:nvPr>
            <p:ph idx="1"/>
          </p:nvPr>
        </p:nvSpPr>
        <p:spPr/>
        <p:txBody>
          <a:bodyPr/>
          <a:lstStyle/>
          <a:p>
            <a:r>
              <a:rPr lang="en-US" dirty="0"/>
              <a:t>Phentolamine mesylate (</a:t>
            </a:r>
            <a:r>
              <a:rPr lang="en-US" dirty="0" err="1"/>
              <a:t>Oraversed</a:t>
            </a:r>
            <a:r>
              <a:rPr lang="en-US" dirty="0"/>
              <a:t>) is the drug used to reverse local </a:t>
            </a:r>
            <a:r>
              <a:rPr lang="en-US" dirty="0" err="1"/>
              <a:t>enesthetic</a:t>
            </a:r>
            <a:r>
              <a:rPr lang="en-US" dirty="0"/>
              <a:t> effects by causing </a:t>
            </a:r>
            <a:r>
              <a:rPr lang="en-US" dirty="0" err="1"/>
              <a:t>vasodilkation</a:t>
            </a:r>
            <a:r>
              <a:rPr lang="en-US" dirty="0"/>
              <a:t> thus increase blood flow in the injection site</a:t>
            </a:r>
          </a:p>
          <a:p>
            <a:r>
              <a:rPr lang="en-US" dirty="0"/>
              <a:t>Phentolamine mesylate is an alpha1 adrenergic receptor blocker</a:t>
            </a:r>
          </a:p>
          <a:p>
            <a:r>
              <a:rPr lang="en-US" dirty="0"/>
              <a:t>50 % decrease in the time for normal sensation to return</a:t>
            </a:r>
            <a:endParaRPr lang="en-CA" dirty="0"/>
          </a:p>
        </p:txBody>
      </p:sp>
    </p:spTree>
    <p:extLst>
      <p:ext uri="{BB962C8B-B14F-4D97-AF65-F5344CB8AC3E}">
        <p14:creationId xmlns:p14="http://schemas.microsoft.com/office/powerpoint/2010/main" val="3295997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BB5E-84CE-423C-7ABA-D198956DC2C8}"/>
              </a:ext>
            </a:extLst>
          </p:cNvPr>
          <p:cNvSpPr>
            <a:spLocks noGrp="1"/>
          </p:cNvSpPr>
          <p:nvPr>
            <p:ph type="title"/>
          </p:nvPr>
        </p:nvSpPr>
        <p:spPr/>
        <p:txBody>
          <a:bodyPr/>
          <a:lstStyle/>
          <a:p>
            <a:r>
              <a:rPr lang="en-US" dirty="0"/>
              <a:t>Cartridge : content of LA </a:t>
            </a:r>
            <a:r>
              <a:rPr lang="en-US" dirty="0" err="1"/>
              <a:t>carpule</a:t>
            </a:r>
            <a:r>
              <a:rPr lang="en-US" dirty="0"/>
              <a:t> of lidocaine</a:t>
            </a:r>
            <a:endParaRPr lang="en-CA" dirty="0"/>
          </a:p>
        </p:txBody>
      </p:sp>
      <p:sp>
        <p:nvSpPr>
          <p:cNvPr id="3" name="Content Placeholder 2">
            <a:extLst>
              <a:ext uri="{FF2B5EF4-FFF2-40B4-BE49-F238E27FC236}">
                <a16:creationId xmlns:a16="http://schemas.microsoft.com/office/drawing/2014/main" id="{05CF0181-B45C-1988-4537-8D6E3B8FA8F3}"/>
              </a:ext>
            </a:extLst>
          </p:cNvPr>
          <p:cNvSpPr>
            <a:spLocks noGrp="1"/>
          </p:cNvSpPr>
          <p:nvPr>
            <p:ph idx="1"/>
          </p:nvPr>
        </p:nvSpPr>
        <p:spPr/>
        <p:txBody>
          <a:bodyPr/>
          <a:lstStyle/>
          <a:p>
            <a:r>
              <a:rPr lang="en-US" dirty="0"/>
              <a:t>Lidocaine</a:t>
            </a:r>
          </a:p>
          <a:p>
            <a:r>
              <a:rPr lang="en-US" dirty="0"/>
              <a:t>Vasoconstrictor like epinephrine</a:t>
            </a:r>
          </a:p>
          <a:p>
            <a:r>
              <a:rPr lang="en-US" dirty="0"/>
              <a:t>NaCl: isotonicity of the solution</a:t>
            </a:r>
          </a:p>
          <a:p>
            <a:r>
              <a:rPr lang="en-US" dirty="0"/>
              <a:t>Sodium metabisulfite: antioxidant</a:t>
            </a:r>
          </a:p>
          <a:p>
            <a:r>
              <a:rPr lang="en-US" dirty="0" err="1"/>
              <a:t>Methylparaban</a:t>
            </a:r>
            <a:r>
              <a:rPr lang="en-US" dirty="0"/>
              <a:t> : bacteriostatic agent</a:t>
            </a:r>
          </a:p>
          <a:p>
            <a:r>
              <a:rPr lang="en-US" dirty="0"/>
              <a:t>Sterile water</a:t>
            </a:r>
            <a:endParaRPr lang="en-CA" dirty="0"/>
          </a:p>
        </p:txBody>
      </p:sp>
    </p:spTree>
    <p:extLst>
      <p:ext uri="{BB962C8B-B14F-4D97-AF65-F5344CB8AC3E}">
        <p14:creationId xmlns:p14="http://schemas.microsoft.com/office/powerpoint/2010/main" val="282094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C151-00BF-33D4-368E-06D91A6F0844}"/>
              </a:ext>
            </a:extLst>
          </p:cNvPr>
          <p:cNvSpPr>
            <a:spLocks noGrp="1"/>
          </p:cNvSpPr>
          <p:nvPr>
            <p:ph type="title"/>
          </p:nvPr>
        </p:nvSpPr>
        <p:spPr/>
        <p:txBody>
          <a:bodyPr/>
          <a:lstStyle/>
          <a:p>
            <a:r>
              <a:rPr lang="en-US" dirty="0"/>
              <a:t>Vasoconstrictor:</a:t>
            </a:r>
            <a:endParaRPr lang="en-CA" dirty="0"/>
          </a:p>
        </p:txBody>
      </p:sp>
      <p:sp>
        <p:nvSpPr>
          <p:cNvPr id="3" name="Content Placeholder 2">
            <a:extLst>
              <a:ext uri="{FF2B5EF4-FFF2-40B4-BE49-F238E27FC236}">
                <a16:creationId xmlns:a16="http://schemas.microsoft.com/office/drawing/2014/main" id="{2708971B-F5A2-7116-D08B-5B2AA1F3B632}"/>
              </a:ext>
            </a:extLst>
          </p:cNvPr>
          <p:cNvSpPr>
            <a:spLocks noGrp="1"/>
          </p:cNvSpPr>
          <p:nvPr>
            <p:ph idx="1"/>
          </p:nvPr>
        </p:nvSpPr>
        <p:spPr/>
        <p:txBody>
          <a:bodyPr/>
          <a:lstStyle/>
          <a:p>
            <a:r>
              <a:rPr lang="en-US" dirty="0"/>
              <a:t>Such as epinephrine and </a:t>
            </a:r>
            <a:r>
              <a:rPr lang="en-US" dirty="0" err="1"/>
              <a:t>levonordefin</a:t>
            </a:r>
            <a:r>
              <a:rPr lang="en-US" dirty="0"/>
              <a:t> are used because they:</a:t>
            </a:r>
          </a:p>
          <a:p>
            <a:pPr lvl="1"/>
            <a:r>
              <a:rPr lang="en-US" dirty="0"/>
              <a:t>Prolong the duration of action</a:t>
            </a:r>
          </a:p>
          <a:p>
            <a:pPr lvl="1"/>
            <a:r>
              <a:rPr lang="en-US" dirty="0"/>
              <a:t>Reduce toxicity by delaying the absorption of anesthetic into circulation</a:t>
            </a:r>
          </a:p>
          <a:p>
            <a:pPr lvl="1"/>
            <a:r>
              <a:rPr lang="en-US" dirty="0"/>
              <a:t>Reduce rate of </a:t>
            </a:r>
            <a:r>
              <a:rPr lang="en-US" dirty="0" err="1"/>
              <a:t>vascukar</a:t>
            </a:r>
            <a:r>
              <a:rPr lang="en-US" dirty="0"/>
              <a:t> absorption</a:t>
            </a:r>
          </a:p>
          <a:p>
            <a:r>
              <a:rPr lang="en-US" dirty="0"/>
              <a:t>Provides hemostatic effect to reduce bleeding at injection site</a:t>
            </a:r>
          </a:p>
          <a:p>
            <a:r>
              <a:rPr lang="en-US" dirty="0"/>
              <a:t>The use of vasopressor containing LA also may actually lower pH of the solution to between 3.3 and 4, significantly more acidic than solutions not containing vasopressor (pH about 5.5)</a:t>
            </a:r>
          </a:p>
          <a:p>
            <a:r>
              <a:rPr lang="en-US" dirty="0"/>
              <a:t>Patients are more likely to feel the burning sensation with these solutions</a:t>
            </a:r>
            <a:endParaRPr lang="en-CA" dirty="0"/>
          </a:p>
        </p:txBody>
      </p:sp>
    </p:spTree>
    <p:extLst>
      <p:ext uri="{BB962C8B-B14F-4D97-AF65-F5344CB8AC3E}">
        <p14:creationId xmlns:p14="http://schemas.microsoft.com/office/powerpoint/2010/main" val="1127089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EEC8-256C-9976-82CD-7B7206024AF8}"/>
              </a:ext>
            </a:extLst>
          </p:cNvPr>
          <p:cNvSpPr>
            <a:spLocks noGrp="1"/>
          </p:cNvSpPr>
          <p:nvPr>
            <p:ph type="title"/>
          </p:nvPr>
        </p:nvSpPr>
        <p:spPr/>
        <p:txBody>
          <a:bodyPr/>
          <a:lstStyle/>
          <a:p>
            <a:r>
              <a:rPr lang="en-US" dirty="0"/>
              <a:t>Metabisulfite</a:t>
            </a:r>
            <a:endParaRPr lang="en-CA" dirty="0"/>
          </a:p>
        </p:txBody>
      </p:sp>
      <p:sp>
        <p:nvSpPr>
          <p:cNvPr id="3" name="Content Placeholder 2">
            <a:extLst>
              <a:ext uri="{FF2B5EF4-FFF2-40B4-BE49-F238E27FC236}">
                <a16:creationId xmlns:a16="http://schemas.microsoft.com/office/drawing/2014/main" id="{913B8155-9FE0-B0C9-A829-F6E77CCCE404}"/>
              </a:ext>
            </a:extLst>
          </p:cNvPr>
          <p:cNvSpPr>
            <a:spLocks noGrp="1"/>
          </p:cNvSpPr>
          <p:nvPr>
            <p:ph idx="1"/>
          </p:nvPr>
        </p:nvSpPr>
        <p:spPr/>
        <p:txBody>
          <a:bodyPr/>
          <a:lstStyle/>
          <a:p>
            <a:r>
              <a:rPr lang="en-US" dirty="0"/>
              <a:t>An antioxidant that protects the vasoconstrictor from oxidation</a:t>
            </a:r>
          </a:p>
          <a:p>
            <a:r>
              <a:rPr lang="en-US" dirty="0"/>
              <a:t>It has a low incidence of allergenicity</a:t>
            </a:r>
          </a:p>
          <a:p>
            <a:r>
              <a:rPr lang="en-US" dirty="0"/>
              <a:t>Preparation such as mepivacaine 3% do not contain bisulfite</a:t>
            </a:r>
            <a:endParaRPr lang="en-CA" dirty="0"/>
          </a:p>
        </p:txBody>
      </p:sp>
    </p:spTree>
    <p:extLst>
      <p:ext uri="{BB962C8B-B14F-4D97-AF65-F5344CB8AC3E}">
        <p14:creationId xmlns:p14="http://schemas.microsoft.com/office/powerpoint/2010/main" val="1300130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C183-E8E1-6375-9DA3-779F721D8904}"/>
              </a:ext>
            </a:extLst>
          </p:cNvPr>
          <p:cNvSpPr>
            <a:spLocks noGrp="1"/>
          </p:cNvSpPr>
          <p:nvPr>
            <p:ph type="title"/>
          </p:nvPr>
        </p:nvSpPr>
        <p:spPr/>
        <p:txBody>
          <a:bodyPr/>
          <a:lstStyle/>
          <a:p>
            <a:r>
              <a:rPr lang="en-US" dirty="0" err="1"/>
              <a:t>Methyparaben</a:t>
            </a:r>
            <a:r>
              <a:rPr lang="en-US" dirty="0"/>
              <a:t> </a:t>
            </a:r>
            <a:endParaRPr lang="en-CA" dirty="0"/>
          </a:p>
        </p:txBody>
      </p:sp>
      <p:sp>
        <p:nvSpPr>
          <p:cNvPr id="3" name="Content Placeholder 2">
            <a:extLst>
              <a:ext uri="{FF2B5EF4-FFF2-40B4-BE49-F238E27FC236}">
                <a16:creationId xmlns:a16="http://schemas.microsoft.com/office/drawing/2014/main" id="{0C12C9CF-A693-AFB9-DBED-8F59932DA799}"/>
              </a:ext>
            </a:extLst>
          </p:cNvPr>
          <p:cNvSpPr>
            <a:spLocks noGrp="1"/>
          </p:cNvSpPr>
          <p:nvPr>
            <p:ph idx="1"/>
          </p:nvPr>
        </p:nvSpPr>
        <p:spPr/>
        <p:txBody>
          <a:bodyPr/>
          <a:lstStyle/>
          <a:p>
            <a:r>
              <a:rPr lang="en-US" dirty="0"/>
              <a:t>No longer included in single use dental cartridges of LA, however, it is found in all multidose vials of injectable drugs</a:t>
            </a:r>
            <a:endParaRPr lang="en-CA" dirty="0"/>
          </a:p>
        </p:txBody>
      </p:sp>
    </p:spTree>
    <p:extLst>
      <p:ext uri="{BB962C8B-B14F-4D97-AF65-F5344CB8AC3E}">
        <p14:creationId xmlns:p14="http://schemas.microsoft.com/office/powerpoint/2010/main" val="2127271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7384-B8A0-15D1-CCDB-E0972A1BDC6F}"/>
              </a:ext>
            </a:extLst>
          </p:cNvPr>
          <p:cNvSpPr>
            <a:spLocks noGrp="1"/>
          </p:cNvSpPr>
          <p:nvPr>
            <p:ph type="title"/>
          </p:nvPr>
        </p:nvSpPr>
        <p:spPr/>
        <p:txBody>
          <a:bodyPr>
            <a:normAutofit fontScale="90000"/>
          </a:bodyPr>
          <a:lstStyle/>
          <a:p>
            <a:r>
              <a:rPr lang="en-US" dirty="0"/>
              <a:t>Calculations:</a:t>
            </a:r>
            <a:br>
              <a:rPr lang="en-US" dirty="0"/>
            </a:br>
            <a:r>
              <a:rPr lang="en-US" sz="3600" dirty="0"/>
              <a:t>Recommended Maximum doses of LA with vasoconstrictors</a:t>
            </a:r>
            <a:endParaRPr lang="en-CA" sz="3600" dirty="0"/>
          </a:p>
        </p:txBody>
      </p:sp>
      <p:graphicFrame>
        <p:nvGraphicFramePr>
          <p:cNvPr id="4" name="Content Placeholder 3">
            <a:extLst>
              <a:ext uri="{FF2B5EF4-FFF2-40B4-BE49-F238E27FC236}">
                <a16:creationId xmlns:a16="http://schemas.microsoft.com/office/drawing/2014/main" id="{504582E9-2086-B337-1F23-F4CC5DCC4E61}"/>
              </a:ext>
            </a:extLst>
          </p:cNvPr>
          <p:cNvGraphicFramePr>
            <a:graphicFrameLocks noGrp="1"/>
          </p:cNvGraphicFramePr>
          <p:nvPr>
            <p:ph idx="1"/>
            <p:extLst>
              <p:ext uri="{D42A27DB-BD31-4B8C-83A1-F6EECF244321}">
                <p14:modId xmlns:p14="http://schemas.microsoft.com/office/powerpoint/2010/main" val="1002844639"/>
              </p:ext>
            </p:extLst>
          </p:nvPr>
        </p:nvGraphicFramePr>
        <p:xfrm>
          <a:off x="838200" y="1825625"/>
          <a:ext cx="10515597" cy="2865120"/>
        </p:xfrm>
        <a:graphic>
          <a:graphicData uri="http://schemas.openxmlformats.org/drawingml/2006/table">
            <a:tbl>
              <a:tblPr firstRow="1" bandRow="1">
                <a:tableStyleId>{5C22544A-7EE6-4342-B048-85BDC9FD1C3A}</a:tableStyleId>
              </a:tblPr>
              <a:tblGrid>
                <a:gridCol w="2256692">
                  <a:extLst>
                    <a:ext uri="{9D8B030D-6E8A-4147-A177-3AD203B41FA5}">
                      <a16:colId xmlns:a16="http://schemas.microsoft.com/office/drawing/2014/main" val="991941993"/>
                    </a:ext>
                  </a:extLst>
                </a:gridCol>
                <a:gridCol w="4753706">
                  <a:extLst>
                    <a:ext uri="{9D8B030D-6E8A-4147-A177-3AD203B41FA5}">
                      <a16:colId xmlns:a16="http://schemas.microsoft.com/office/drawing/2014/main" val="1831212754"/>
                    </a:ext>
                  </a:extLst>
                </a:gridCol>
                <a:gridCol w="3505199">
                  <a:extLst>
                    <a:ext uri="{9D8B030D-6E8A-4147-A177-3AD203B41FA5}">
                      <a16:colId xmlns:a16="http://schemas.microsoft.com/office/drawing/2014/main" val="1208165455"/>
                    </a:ext>
                  </a:extLst>
                </a:gridCol>
              </a:tblGrid>
              <a:tr h="370840">
                <a:tc>
                  <a:txBody>
                    <a:bodyPr/>
                    <a:lstStyle/>
                    <a:p>
                      <a:r>
                        <a:rPr lang="en-US" dirty="0"/>
                        <a:t>Drug</a:t>
                      </a:r>
                      <a:endParaRPr lang="en-CA" dirty="0"/>
                    </a:p>
                  </a:txBody>
                  <a:tcPr/>
                </a:tc>
                <a:tc>
                  <a:txBody>
                    <a:bodyPr/>
                    <a:lstStyle/>
                    <a:p>
                      <a:r>
                        <a:rPr lang="en-US" dirty="0"/>
                        <a:t>Maximum Dose </a:t>
                      </a:r>
                      <a:endParaRPr lang="en-CA" dirty="0"/>
                    </a:p>
                  </a:txBody>
                  <a:tcPr/>
                </a:tc>
                <a:tc>
                  <a:txBody>
                    <a:bodyPr/>
                    <a:lstStyle/>
                    <a:p>
                      <a:r>
                        <a:rPr lang="en-US" dirty="0"/>
                        <a:t>Max # of Cartridge</a:t>
                      </a:r>
                      <a:endParaRPr lang="en-CA" dirty="0"/>
                    </a:p>
                  </a:txBody>
                  <a:tcPr/>
                </a:tc>
                <a:extLst>
                  <a:ext uri="{0D108BD9-81ED-4DB2-BD59-A6C34878D82A}">
                    <a16:rowId xmlns:a16="http://schemas.microsoft.com/office/drawing/2014/main" val="704455025"/>
                  </a:ext>
                </a:extLst>
              </a:tr>
              <a:tr h="370840">
                <a:tc>
                  <a:txBody>
                    <a:bodyPr/>
                    <a:lstStyle/>
                    <a:p>
                      <a:r>
                        <a:rPr lang="en-US" dirty="0" err="1"/>
                        <a:t>Articaine</a:t>
                      </a:r>
                      <a:r>
                        <a:rPr lang="en-US" dirty="0"/>
                        <a:t> </a:t>
                      </a:r>
                      <a:endParaRPr lang="en-CA" dirty="0"/>
                    </a:p>
                  </a:txBody>
                  <a:tcPr/>
                </a:tc>
                <a:tc>
                  <a:txBody>
                    <a:bodyPr/>
                    <a:lstStyle/>
                    <a:p>
                      <a:r>
                        <a:rPr lang="en-US" dirty="0"/>
                        <a:t>7 mg/Kg (up to 500 mg)</a:t>
                      </a:r>
                    </a:p>
                    <a:p>
                      <a:r>
                        <a:rPr lang="en-US" dirty="0"/>
                        <a:t>5 mg/Kg in children</a:t>
                      </a:r>
                      <a:endParaRPr lang="en-CA" dirty="0"/>
                    </a:p>
                  </a:txBody>
                  <a:tcPr/>
                </a:tc>
                <a:tc>
                  <a:txBody>
                    <a:bodyPr/>
                    <a:lstStyle/>
                    <a:p>
                      <a:r>
                        <a:rPr lang="en-US" dirty="0"/>
                        <a:t>7</a:t>
                      </a:r>
                      <a:endParaRPr lang="en-CA" dirty="0"/>
                    </a:p>
                  </a:txBody>
                  <a:tcPr/>
                </a:tc>
                <a:extLst>
                  <a:ext uri="{0D108BD9-81ED-4DB2-BD59-A6C34878D82A}">
                    <a16:rowId xmlns:a16="http://schemas.microsoft.com/office/drawing/2014/main" val="1376770571"/>
                  </a:ext>
                </a:extLst>
              </a:tr>
              <a:tr h="370840">
                <a:tc>
                  <a:txBody>
                    <a:bodyPr/>
                    <a:lstStyle/>
                    <a:p>
                      <a:r>
                        <a:rPr lang="en-US" dirty="0"/>
                        <a:t>Bupivacaine</a:t>
                      </a:r>
                      <a:endParaRPr lang="en-CA" dirty="0"/>
                    </a:p>
                  </a:txBody>
                  <a:tcPr/>
                </a:tc>
                <a:tc>
                  <a:txBody>
                    <a:bodyPr/>
                    <a:lstStyle/>
                    <a:p>
                      <a:r>
                        <a:rPr lang="en-US" dirty="0"/>
                        <a:t>2 mg/Kg ( up to 90 mg)</a:t>
                      </a:r>
                      <a:endParaRPr lang="en-CA" dirty="0"/>
                    </a:p>
                  </a:txBody>
                  <a:tcPr/>
                </a:tc>
                <a:tc>
                  <a:txBody>
                    <a:bodyPr/>
                    <a:lstStyle/>
                    <a:p>
                      <a:r>
                        <a:rPr lang="en-US" dirty="0"/>
                        <a:t>10</a:t>
                      </a:r>
                      <a:endParaRPr lang="en-CA" dirty="0"/>
                    </a:p>
                  </a:txBody>
                  <a:tcPr/>
                </a:tc>
                <a:extLst>
                  <a:ext uri="{0D108BD9-81ED-4DB2-BD59-A6C34878D82A}">
                    <a16:rowId xmlns:a16="http://schemas.microsoft.com/office/drawing/2014/main" val="2537943137"/>
                  </a:ext>
                </a:extLst>
              </a:tr>
              <a:tr h="370840">
                <a:tc>
                  <a:txBody>
                    <a:bodyPr/>
                    <a:lstStyle/>
                    <a:p>
                      <a:r>
                        <a:rPr lang="en-US" dirty="0"/>
                        <a:t>Lidocaine</a:t>
                      </a:r>
                      <a:endParaRPr lang="en-CA" dirty="0"/>
                    </a:p>
                  </a:txBody>
                  <a:tcPr/>
                </a:tc>
                <a:tc>
                  <a:txBody>
                    <a:bodyPr/>
                    <a:lstStyle/>
                    <a:p>
                      <a:r>
                        <a:rPr lang="en-US" dirty="0"/>
                        <a:t>7 mg/Kg (up to 500 mg)</a:t>
                      </a:r>
                      <a:endParaRPr lang="en-CA" dirty="0"/>
                    </a:p>
                  </a:txBody>
                  <a:tcPr/>
                </a:tc>
                <a:tc>
                  <a:txBody>
                    <a:bodyPr/>
                    <a:lstStyle/>
                    <a:p>
                      <a:r>
                        <a:rPr lang="en-US" dirty="0"/>
                        <a:t>13</a:t>
                      </a:r>
                      <a:endParaRPr lang="en-CA" dirty="0"/>
                    </a:p>
                  </a:txBody>
                  <a:tcPr/>
                </a:tc>
                <a:extLst>
                  <a:ext uri="{0D108BD9-81ED-4DB2-BD59-A6C34878D82A}">
                    <a16:rowId xmlns:a16="http://schemas.microsoft.com/office/drawing/2014/main" val="1864625901"/>
                  </a:ext>
                </a:extLst>
              </a:tr>
              <a:tr h="370840">
                <a:tc>
                  <a:txBody>
                    <a:bodyPr/>
                    <a:lstStyle/>
                    <a:p>
                      <a:r>
                        <a:rPr lang="en-US" dirty="0"/>
                        <a:t>Mepivacaine </a:t>
                      </a:r>
                      <a:endParaRPr lang="en-CA" dirty="0"/>
                    </a:p>
                  </a:txBody>
                  <a:tcPr/>
                </a:tc>
                <a:tc>
                  <a:txBody>
                    <a:bodyPr/>
                    <a:lstStyle/>
                    <a:p>
                      <a:r>
                        <a:rPr lang="en-US" dirty="0"/>
                        <a:t>6.6 mg/Kg (up to 400mg)</a:t>
                      </a:r>
                      <a:endParaRPr lang="en-CA" dirty="0"/>
                    </a:p>
                  </a:txBody>
                  <a:tcPr/>
                </a:tc>
                <a:tc>
                  <a:txBody>
                    <a:bodyPr/>
                    <a:lstStyle/>
                    <a:p>
                      <a:r>
                        <a:rPr lang="en-US" dirty="0"/>
                        <a:t>11 (or 7 if plain)</a:t>
                      </a:r>
                      <a:endParaRPr lang="en-CA" dirty="0"/>
                    </a:p>
                  </a:txBody>
                  <a:tcPr/>
                </a:tc>
                <a:extLst>
                  <a:ext uri="{0D108BD9-81ED-4DB2-BD59-A6C34878D82A}">
                    <a16:rowId xmlns:a16="http://schemas.microsoft.com/office/drawing/2014/main" val="949942887"/>
                  </a:ext>
                </a:extLst>
              </a:tr>
              <a:tr h="370840">
                <a:tc>
                  <a:txBody>
                    <a:bodyPr/>
                    <a:lstStyle/>
                    <a:p>
                      <a:r>
                        <a:rPr lang="en-US" dirty="0"/>
                        <a:t>Prilocaine </a:t>
                      </a:r>
                      <a:endParaRPr lang="en-CA" dirty="0"/>
                    </a:p>
                  </a:txBody>
                  <a:tcPr/>
                </a:tc>
                <a:tc>
                  <a:txBody>
                    <a:bodyPr/>
                    <a:lstStyle/>
                    <a:p>
                      <a:r>
                        <a:rPr lang="en-US" dirty="0"/>
                        <a:t>8 mg/Kg (up to 500 mg)</a:t>
                      </a:r>
                      <a:endParaRPr lang="en-CA" dirty="0"/>
                    </a:p>
                  </a:txBody>
                  <a:tcPr/>
                </a:tc>
                <a:tc>
                  <a:txBody>
                    <a:bodyPr/>
                    <a:lstStyle/>
                    <a:p>
                      <a:r>
                        <a:rPr lang="en-US" dirty="0"/>
                        <a:t>8</a:t>
                      </a:r>
                      <a:endParaRPr lang="en-CA" dirty="0"/>
                    </a:p>
                  </a:txBody>
                  <a:tcPr/>
                </a:tc>
                <a:extLst>
                  <a:ext uri="{0D108BD9-81ED-4DB2-BD59-A6C34878D82A}">
                    <a16:rowId xmlns:a16="http://schemas.microsoft.com/office/drawing/2014/main" val="1281845655"/>
                  </a:ext>
                </a:extLst>
              </a:tr>
              <a:tr h="370840">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413432057"/>
                  </a:ext>
                </a:extLst>
              </a:tr>
            </a:tbl>
          </a:graphicData>
        </a:graphic>
      </p:graphicFrame>
    </p:spTree>
    <p:extLst>
      <p:ext uri="{BB962C8B-B14F-4D97-AF65-F5344CB8AC3E}">
        <p14:creationId xmlns:p14="http://schemas.microsoft.com/office/powerpoint/2010/main" val="296749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66C2-473D-6934-A81F-27A5F0D22AD8}"/>
              </a:ext>
            </a:extLst>
          </p:cNvPr>
          <p:cNvSpPr>
            <a:spLocks noGrp="1"/>
          </p:cNvSpPr>
          <p:nvPr>
            <p:ph type="title"/>
          </p:nvPr>
        </p:nvSpPr>
        <p:spPr/>
        <p:txBody>
          <a:bodyPr/>
          <a:lstStyle/>
          <a:p>
            <a:r>
              <a:rPr lang="en-US" b="0" i="0" dirty="0">
                <a:solidFill>
                  <a:srgbClr val="474747"/>
                </a:solidFill>
                <a:effectLst/>
                <a:latin typeface="Google Sans"/>
              </a:rPr>
              <a:t>Local anesthetics</a:t>
            </a:r>
            <a:endParaRPr lang="en-CA" dirty="0"/>
          </a:p>
        </p:txBody>
      </p:sp>
      <p:sp>
        <p:nvSpPr>
          <p:cNvPr id="3" name="Content Placeholder 2">
            <a:extLst>
              <a:ext uri="{FF2B5EF4-FFF2-40B4-BE49-F238E27FC236}">
                <a16:creationId xmlns:a16="http://schemas.microsoft.com/office/drawing/2014/main" id="{96D0A4AB-8C13-B87D-EF6E-01CB8D9F2C8B}"/>
              </a:ext>
            </a:extLst>
          </p:cNvPr>
          <p:cNvSpPr>
            <a:spLocks noGrp="1"/>
          </p:cNvSpPr>
          <p:nvPr>
            <p:ph idx="1"/>
          </p:nvPr>
        </p:nvSpPr>
        <p:spPr/>
        <p:txBody>
          <a:bodyPr/>
          <a:lstStyle/>
          <a:p>
            <a:r>
              <a:rPr lang="en-US" b="0" i="0" dirty="0">
                <a:solidFill>
                  <a:srgbClr val="474747"/>
                </a:solidFill>
                <a:effectLst/>
                <a:latin typeface="Google Sans"/>
              </a:rPr>
              <a:t>block nerve conduction by </a:t>
            </a:r>
            <a:r>
              <a:rPr lang="en-US" b="0" i="0" dirty="0">
                <a:solidFill>
                  <a:srgbClr val="040C28"/>
                </a:solidFill>
                <a:effectLst/>
                <a:latin typeface="Google Sans"/>
              </a:rPr>
              <a:t>preventing the increase in membrane permeability to sodium ions that normally leads to a nerve impulse</a:t>
            </a:r>
            <a:r>
              <a:rPr lang="en-US" b="0" i="0" dirty="0">
                <a:solidFill>
                  <a:srgbClr val="474747"/>
                </a:solidFill>
                <a:effectLst/>
                <a:latin typeface="Google Sans"/>
              </a:rPr>
              <a:t>. Among anesthetics containing tertiary amine groups, the cationic, protonated form appears to be more active than the neutral form.</a:t>
            </a:r>
            <a:endParaRPr lang="en-CA" dirty="0"/>
          </a:p>
        </p:txBody>
      </p:sp>
      <p:pic>
        <p:nvPicPr>
          <p:cNvPr id="5" name="Picture 4">
            <a:extLst>
              <a:ext uri="{FF2B5EF4-FFF2-40B4-BE49-F238E27FC236}">
                <a16:creationId xmlns:a16="http://schemas.microsoft.com/office/drawing/2014/main" id="{6115087F-AAD7-B17F-C751-68BD77616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952" y="3559126"/>
            <a:ext cx="4780096" cy="3298874"/>
          </a:xfrm>
          <a:prstGeom prst="rect">
            <a:avLst/>
          </a:prstGeom>
        </p:spPr>
      </p:pic>
    </p:spTree>
    <p:extLst>
      <p:ext uri="{BB962C8B-B14F-4D97-AF65-F5344CB8AC3E}">
        <p14:creationId xmlns:p14="http://schemas.microsoft.com/office/powerpoint/2010/main" val="3947793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9F41-A7CC-7B42-C85A-3D9067A73A00}"/>
              </a:ext>
            </a:extLst>
          </p:cNvPr>
          <p:cNvSpPr>
            <a:spLocks noGrp="1"/>
          </p:cNvSpPr>
          <p:nvPr>
            <p:ph type="title"/>
          </p:nvPr>
        </p:nvSpPr>
        <p:spPr/>
        <p:txBody>
          <a:bodyPr/>
          <a:lstStyle/>
          <a:p>
            <a:r>
              <a:rPr lang="en-US" dirty="0"/>
              <a:t>Lidocaine 2%, </a:t>
            </a:r>
            <a:r>
              <a:rPr lang="en-US" sz="3600" dirty="0"/>
              <a:t>volume 1.8 ml contains 36 mg of LA</a:t>
            </a:r>
            <a:endParaRPr lang="en-CA" sz="3600" dirty="0"/>
          </a:p>
        </p:txBody>
      </p:sp>
      <p:sp>
        <p:nvSpPr>
          <p:cNvPr id="3" name="Content Placeholder 2">
            <a:extLst>
              <a:ext uri="{FF2B5EF4-FFF2-40B4-BE49-F238E27FC236}">
                <a16:creationId xmlns:a16="http://schemas.microsoft.com/office/drawing/2014/main" id="{F8B7FD1E-4C50-139F-7375-16F8B9F67B6C}"/>
              </a:ext>
            </a:extLst>
          </p:cNvPr>
          <p:cNvSpPr>
            <a:spLocks noGrp="1"/>
          </p:cNvSpPr>
          <p:nvPr>
            <p:ph idx="1"/>
          </p:nvPr>
        </p:nvSpPr>
        <p:spPr/>
        <p:txBody>
          <a:bodyPr/>
          <a:lstStyle/>
          <a:p>
            <a:r>
              <a:rPr lang="en-US" dirty="0"/>
              <a:t>1 ml of 1% LA contains   &gt;&gt; 10 mg of LA</a:t>
            </a:r>
          </a:p>
          <a:p>
            <a:r>
              <a:rPr lang="en-US" dirty="0"/>
              <a:t>1 ml of 2% LA contains  &gt;&gt;&gt; 20 mg of LA</a:t>
            </a:r>
          </a:p>
          <a:p>
            <a:r>
              <a:rPr lang="en-US" dirty="0"/>
              <a:t>1. ml of 2% LA contains  &gt;&gt; 36 mg of LA</a:t>
            </a:r>
            <a:endParaRPr lang="en-CA" dirty="0"/>
          </a:p>
        </p:txBody>
      </p:sp>
    </p:spTree>
    <p:extLst>
      <p:ext uri="{BB962C8B-B14F-4D97-AF65-F5344CB8AC3E}">
        <p14:creationId xmlns:p14="http://schemas.microsoft.com/office/powerpoint/2010/main" val="1583918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4CF0-D8B6-1EF5-D19B-1577CF08F0E0}"/>
              </a:ext>
            </a:extLst>
          </p:cNvPr>
          <p:cNvSpPr>
            <a:spLocks noGrp="1"/>
          </p:cNvSpPr>
          <p:nvPr>
            <p:ph type="title"/>
          </p:nvPr>
        </p:nvSpPr>
        <p:spPr/>
        <p:txBody>
          <a:bodyPr/>
          <a:lstStyle/>
          <a:p>
            <a:r>
              <a:rPr lang="en-US" dirty="0"/>
              <a:t>Epinephrine limit </a:t>
            </a:r>
            <a:r>
              <a:rPr lang="en-US" sz="4000" dirty="0"/>
              <a:t>in healthy patient is &gt;&gt;0.2 mg</a:t>
            </a:r>
            <a:endParaRPr lang="en-CA" sz="4000" dirty="0"/>
          </a:p>
        </p:txBody>
      </p:sp>
      <p:sp>
        <p:nvSpPr>
          <p:cNvPr id="3" name="Content Placeholder 2">
            <a:extLst>
              <a:ext uri="{FF2B5EF4-FFF2-40B4-BE49-F238E27FC236}">
                <a16:creationId xmlns:a16="http://schemas.microsoft.com/office/drawing/2014/main" id="{715D55E0-DDDE-8FE1-3815-083FF289F5A8}"/>
              </a:ext>
            </a:extLst>
          </p:cNvPr>
          <p:cNvSpPr>
            <a:spLocks noGrp="1"/>
          </p:cNvSpPr>
          <p:nvPr>
            <p:ph idx="1"/>
          </p:nvPr>
        </p:nvSpPr>
        <p:spPr/>
        <p:txBody>
          <a:bodyPr/>
          <a:lstStyle/>
          <a:p>
            <a:r>
              <a:rPr lang="en-US" dirty="0"/>
              <a:t>1:100,000  &gt;&gt; 0.018 mg  &gt;&gt; 11 </a:t>
            </a:r>
            <a:r>
              <a:rPr lang="en-US" dirty="0" err="1"/>
              <a:t>carpules</a:t>
            </a:r>
            <a:endParaRPr lang="en-US" dirty="0"/>
          </a:p>
          <a:p>
            <a:r>
              <a:rPr lang="en-US" dirty="0"/>
              <a:t>1:200,000  &gt;&gt;0.009 mg  &gt;&gt; 22 </a:t>
            </a:r>
            <a:r>
              <a:rPr lang="en-US" dirty="0" err="1"/>
              <a:t>carpules</a:t>
            </a:r>
            <a:endParaRPr lang="en-US" dirty="0"/>
          </a:p>
          <a:p>
            <a:r>
              <a:rPr lang="en-US" dirty="0"/>
              <a:t>1:50,000 	&gt;&gt; 0.036 mg  &gt;&gt; 5.5 </a:t>
            </a:r>
            <a:r>
              <a:rPr lang="en-US" dirty="0" err="1"/>
              <a:t>carpules</a:t>
            </a:r>
            <a:endParaRPr lang="en-CA" dirty="0"/>
          </a:p>
        </p:txBody>
      </p:sp>
    </p:spTree>
    <p:extLst>
      <p:ext uri="{BB962C8B-B14F-4D97-AF65-F5344CB8AC3E}">
        <p14:creationId xmlns:p14="http://schemas.microsoft.com/office/powerpoint/2010/main" val="674793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4CF0-D8B6-1EF5-D19B-1577CF08F0E0}"/>
              </a:ext>
            </a:extLst>
          </p:cNvPr>
          <p:cNvSpPr>
            <a:spLocks noGrp="1"/>
          </p:cNvSpPr>
          <p:nvPr>
            <p:ph type="title"/>
          </p:nvPr>
        </p:nvSpPr>
        <p:spPr/>
        <p:txBody>
          <a:bodyPr/>
          <a:lstStyle/>
          <a:p>
            <a:r>
              <a:rPr lang="en-US" dirty="0"/>
              <a:t>Epinephrine limit </a:t>
            </a:r>
            <a:r>
              <a:rPr lang="en-US" sz="4000" dirty="0"/>
              <a:t>in CVS patient is &gt;&gt;0.04 mg</a:t>
            </a:r>
            <a:endParaRPr lang="en-CA" sz="4000" dirty="0"/>
          </a:p>
        </p:txBody>
      </p:sp>
      <p:sp>
        <p:nvSpPr>
          <p:cNvPr id="3" name="Content Placeholder 2">
            <a:extLst>
              <a:ext uri="{FF2B5EF4-FFF2-40B4-BE49-F238E27FC236}">
                <a16:creationId xmlns:a16="http://schemas.microsoft.com/office/drawing/2014/main" id="{715D55E0-DDDE-8FE1-3815-083FF289F5A8}"/>
              </a:ext>
            </a:extLst>
          </p:cNvPr>
          <p:cNvSpPr>
            <a:spLocks noGrp="1"/>
          </p:cNvSpPr>
          <p:nvPr>
            <p:ph idx="1"/>
          </p:nvPr>
        </p:nvSpPr>
        <p:spPr/>
        <p:txBody>
          <a:bodyPr/>
          <a:lstStyle/>
          <a:p>
            <a:r>
              <a:rPr lang="en-US" dirty="0"/>
              <a:t>1:100,000  &gt;&gt; 0.018 mg  &gt;&gt; 2 </a:t>
            </a:r>
            <a:r>
              <a:rPr lang="en-US" dirty="0" err="1"/>
              <a:t>carpules</a:t>
            </a:r>
            <a:endParaRPr lang="en-US" dirty="0"/>
          </a:p>
          <a:p>
            <a:r>
              <a:rPr lang="en-US" dirty="0"/>
              <a:t>1:200,000  &gt;&gt;0.009 mg  &gt;&gt; 4 </a:t>
            </a:r>
            <a:r>
              <a:rPr lang="en-US" dirty="0" err="1"/>
              <a:t>carpules</a:t>
            </a:r>
            <a:endParaRPr lang="en-US" dirty="0"/>
          </a:p>
          <a:p>
            <a:r>
              <a:rPr lang="en-US" dirty="0"/>
              <a:t>1:50,000 	&gt;&gt; 0.036 mg  </a:t>
            </a:r>
            <a:r>
              <a:rPr lang="en-US"/>
              <a:t>&gt;&gt; 1 </a:t>
            </a:r>
            <a:r>
              <a:rPr lang="en-US" dirty="0" err="1"/>
              <a:t>carpules</a:t>
            </a:r>
            <a:endParaRPr lang="en-CA" dirty="0"/>
          </a:p>
        </p:txBody>
      </p:sp>
    </p:spTree>
    <p:extLst>
      <p:ext uri="{BB962C8B-B14F-4D97-AF65-F5344CB8AC3E}">
        <p14:creationId xmlns:p14="http://schemas.microsoft.com/office/powerpoint/2010/main" val="102621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62FF-E9AD-143C-C540-A9FDF72ACA2B}"/>
              </a:ext>
            </a:extLst>
          </p:cNvPr>
          <p:cNvSpPr>
            <a:spLocks noGrp="1"/>
          </p:cNvSpPr>
          <p:nvPr>
            <p:ph type="title"/>
          </p:nvPr>
        </p:nvSpPr>
        <p:spPr/>
        <p:txBody>
          <a:bodyPr/>
          <a:lstStyle/>
          <a:p>
            <a:r>
              <a:rPr lang="en-US" dirty="0"/>
              <a:t>Nerve stimulation blockage</a:t>
            </a:r>
            <a:endParaRPr lang="en-CA" dirty="0"/>
          </a:p>
        </p:txBody>
      </p:sp>
      <p:pic>
        <p:nvPicPr>
          <p:cNvPr id="7" name="Content Placeholder 6">
            <a:extLst>
              <a:ext uri="{FF2B5EF4-FFF2-40B4-BE49-F238E27FC236}">
                <a16:creationId xmlns:a16="http://schemas.microsoft.com/office/drawing/2014/main" id="{3654BF8F-F0A2-2DD7-08EB-4385F420D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9822"/>
            <a:ext cx="10746945" cy="5398178"/>
          </a:xfrm>
        </p:spPr>
      </p:pic>
    </p:spTree>
    <p:extLst>
      <p:ext uri="{BB962C8B-B14F-4D97-AF65-F5344CB8AC3E}">
        <p14:creationId xmlns:p14="http://schemas.microsoft.com/office/powerpoint/2010/main" val="163102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A43F-B566-E64C-F47F-3F661E7F92E5}"/>
              </a:ext>
            </a:extLst>
          </p:cNvPr>
          <p:cNvSpPr>
            <a:spLocks noGrp="1"/>
          </p:cNvSpPr>
          <p:nvPr>
            <p:ph type="title"/>
          </p:nvPr>
        </p:nvSpPr>
        <p:spPr/>
        <p:txBody>
          <a:bodyPr/>
          <a:lstStyle/>
          <a:p>
            <a:r>
              <a:rPr lang="en-CA" dirty="0">
                <a:latin typeface="Sigher"/>
              </a:rPr>
              <a:t>Local Anesthesia for dental anesthesiology</a:t>
            </a:r>
            <a:br>
              <a:rPr lang="en-CA" dirty="0">
                <a:latin typeface="Sigher"/>
              </a:rPr>
            </a:br>
            <a:endParaRPr lang="en-CA" dirty="0"/>
          </a:p>
        </p:txBody>
      </p:sp>
      <p:sp>
        <p:nvSpPr>
          <p:cNvPr id="3" name="Content Placeholder 2">
            <a:extLst>
              <a:ext uri="{FF2B5EF4-FFF2-40B4-BE49-F238E27FC236}">
                <a16:creationId xmlns:a16="http://schemas.microsoft.com/office/drawing/2014/main" id="{1B3E9DDE-4BC7-FD5E-3989-00C245BC186F}"/>
              </a:ext>
            </a:extLst>
          </p:cNvPr>
          <p:cNvSpPr>
            <a:spLocks noGrp="1"/>
          </p:cNvSpPr>
          <p:nvPr>
            <p:ph idx="1"/>
          </p:nvPr>
        </p:nvSpPr>
        <p:spPr/>
        <p:txBody>
          <a:bodyPr>
            <a:normAutofit fontScale="62500" lnSpcReduction="20000"/>
          </a:bodyPr>
          <a:lstStyle/>
          <a:p>
            <a:pPr algn="l"/>
            <a:endParaRPr lang="en-CA" sz="1800" b="0" i="0" u="none" strike="noStrike" baseline="0" dirty="0">
              <a:solidFill>
                <a:srgbClr val="000000"/>
              </a:solidFill>
              <a:latin typeface="Sigher"/>
            </a:endParaRPr>
          </a:p>
          <a:p>
            <a:r>
              <a:rPr lang="en-US" sz="6400" b="1" i="0" u="none" strike="noStrike" baseline="0" dirty="0">
                <a:latin typeface="Sigher"/>
              </a:rPr>
              <a:t>Numbing Effect and Duration</a:t>
            </a:r>
            <a:r>
              <a:rPr lang="en-US" sz="6400" b="0" i="0" u="none" strike="noStrike" baseline="0" dirty="0">
                <a:latin typeface="Sigher"/>
              </a:rPr>
              <a:t>: </a:t>
            </a:r>
            <a:r>
              <a:rPr lang="en-US" sz="6400" b="0" i="0" u="none" strike="noStrike" baseline="0" dirty="0">
                <a:latin typeface="Dekko"/>
              </a:rPr>
              <a:t>Once the local anesthesia is administered, the patient will begin to feel numbness in the treated area within a few minutes. The numbing effect may last for a few hours, depending on the specific type and dosage of the anesthetic used. After the procedure is complete, the numbness gradually wears off, allowing the patient to regain normal sensation.</a:t>
            </a:r>
          </a:p>
          <a:p>
            <a:endParaRPr lang="en-CA" sz="6400" b="0" i="0" u="none" strike="noStrike" baseline="0" dirty="0">
              <a:latin typeface="Dekko"/>
            </a:endParaRPr>
          </a:p>
          <a:p>
            <a:endParaRPr lang="en-CA" dirty="0"/>
          </a:p>
        </p:txBody>
      </p:sp>
    </p:spTree>
    <p:extLst>
      <p:ext uri="{BB962C8B-B14F-4D97-AF65-F5344CB8AC3E}">
        <p14:creationId xmlns:p14="http://schemas.microsoft.com/office/powerpoint/2010/main" val="166572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E656-6BFD-27F9-6035-7987B0CFE71F}"/>
              </a:ext>
            </a:extLst>
          </p:cNvPr>
          <p:cNvSpPr>
            <a:spLocks noGrp="1"/>
          </p:cNvSpPr>
          <p:nvPr>
            <p:ph type="title"/>
          </p:nvPr>
        </p:nvSpPr>
        <p:spPr/>
        <p:txBody>
          <a:bodyPr/>
          <a:lstStyle/>
          <a:p>
            <a:r>
              <a:rPr lang="en-US" dirty="0">
                <a:latin typeface="Sigher"/>
              </a:rPr>
              <a:t>Benefits of Local Anesthesia: </a:t>
            </a:r>
            <a:endParaRPr lang="en-CA" dirty="0"/>
          </a:p>
        </p:txBody>
      </p:sp>
      <p:sp>
        <p:nvSpPr>
          <p:cNvPr id="3" name="Content Placeholder 2">
            <a:extLst>
              <a:ext uri="{FF2B5EF4-FFF2-40B4-BE49-F238E27FC236}">
                <a16:creationId xmlns:a16="http://schemas.microsoft.com/office/drawing/2014/main" id="{40430E16-0B6A-5B09-83FB-BDB08A8ADC66}"/>
              </a:ext>
            </a:extLst>
          </p:cNvPr>
          <p:cNvSpPr>
            <a:spLocks noGrp="1"/>
          </p:cNvSpPr>
          <p:nvPr>
            <p:ph idx="1"/>
          </p:nvPr>
        </p:nvSpPr>
        <p:spPr/>
        <p:txBody>
          <a:bodyPr/>
          <a:lstStyle/>
          <a:p>
            <a:r>
              <a:rPr lang="en-US" sz="2800" b="0" i="0" u="none" strike="noStrike" baseline="0" dirty="0">
                <a:latin typeface="Dekko"/>
              </a:rPr>
              <a:t>Local anesthesia offers several advantages in dental procedures:</a:t>
            </a:r>
          </a:p>
          <a:p>
            <a:pPr lvl="1"/>
            <a:r>
              <a:rPr lang="en-US" b="0" i="0" u="none" strike="noStrike" baseline="0" dirty="0">
                <a:latin typeface="Sigher"/>
              </a:rPr>
              <a:t>1.Pain Relief: </a:t>
            </a:r>
            <a:r>
              <a:rPr lang="en-US" b="0" i="0" u="none" strike="noStrike" baseline="0" dirty="0">
                <a:latin typeface="Dekko"/>
              </a:rPr>
              <a:t>The main benefit of local anesthesia is its ability to provide effective pain relief during dental treatments, making the procedure more comfortable for the patient.</a:t>
            </a:r>
          </a:p>
          <a:p>
            <a:endParaRPr lang="en-CA" sz="2800" b="0" i="0" u="none" strike="noStrike" baseline="0" dirty="0">
              <a:latin typeface="Dekko"/>
            </a:endParaRPr>
          </a:p>
          <a:p>
            <a:pPr lvl="1"/>
            <a:r>
              <a:rPr lang="en-US" b="0" i="0" u="none" strike="noStrike" baseline="0" dirty="0">
                <a:latin typeface="Sigher"/>
              </a:rPr>
              <a:t>2.Limited Systemic Effects: </a:t>
            </a:r>
            <a:r>
              <a:rPr lang="en-US" b="0" i="0" u="none" strike="noStrike" baseline="0" dirty="0">
                <a:latin typeface="Dekko"/>
              </a:rPr>
              <a:t>Local anesthesia is site-specific, meaning it affects only the treated area and has minimal impact on the rest of the body. As a result, the patient can remain fully awake and alert during the procedure</a:t>
            </a:r>
          </a:p>
          <a:p>
            <a:endParaRPr lang="en-CA" dirty="0"/>
          </a:p>
        </p:txBody>
      </p:sp>
    </p:spTree>
    <p:extLst>
      <p:ext uri="{BB962C8B-B14F-4D97-AF65-F5344CB8AC3E}">
        <p14:creationId xmlns:p14="http://schemas.microsoft.com/office/powerpoint/2010/main" val="352768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8229-D68D-3315-3A56-E41AADE5BF74}"/>
              </a:ext>
            </a:extLst>
          </p:cNvPr>
          <p:cNvSpPr>
            <a:spLocks noGrp="1"/>
          </p:cNvSpPr>
          <p:nvPr>
            <p:ph type="title"/>
          </p:nvPr>
        </p:nvSpPr>
        <p:spPr/>
        <p:txBody>
          <a:bodyPr/>
          <a:lstStyle/>
          <a:p>
            <a:r>
              <a:rPr lang="en-US" dirty="0"/>
              <a:t>Nerve block</a:t>
            </a:r>
            <a:endParaRPr lang="en-CA" dirty="0"/>
          </a:p>
        </p:txBody>
      </p:sp>
      <p:pic>
        <p:nvPicPr>
          <p:cNvPr id="5" name="Content Placeholder 4">
            <a:extLst>
              <a:ext uri="{FF2B5EF4-FFF2-40B4-BE49-F238E27FC236}">
                <a16:creationId xmlns:a16="http://schemas.microsoft.com/office/drawing/2014/main" id="{E8CC56A1-D2BD-6950-9066-918745AD7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637" y="1690688"/>
            <a:ext cx="9220200" cy="4802187"/>
          </a:xfrm>
        </p:spPr>
      </p:pic>
    </p:spTree>
    <p:extLst>
      <p:ext uri="{BB962C8B-B14F-4D97-AF65-F5344CB8AC3E}">
        <p14:creationId xmlns:p14="http://schemas.microsoft.com/office/powerpoint/2010/main" val="3268447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2436</TotalTime>
  <Words>2611</Words>
  <Application>Microsoft Office PowerPoint</Application>
  <PresentationFormat>Widescreen</PresentationFormat>
  <Paragraphs>264</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Dekko</vt:lpstr>
      <vt:lpstr>Google Sans</vt:lpstr>
      <vt:lpstr>Sigher</vt:lpstr>
      <vt:lpstr>Sunday</vt:lpstr>
      <vt:lpstr>Wingdings</vt:lpstr>
      <vt:lpstr>Office Theme</vt:lpstr>
      <vt:lpstr>           Dental Anesthesiology</vt:lpstr>
      <vt:lpstr>Dental anesthesiology </vt:lpstr>
      <vt:lpstr>Local Anesthesia for  dental anesthesiology </vt:lpstr>
      <vt:lpstr>Nerve stimulus transmission</vt:lpstr>
      <vt:lpstr>Local anesthetics</vt:lpstr>
      <vt:lpstr>Nerve stimulation blockage</vt:lpstr>
      <vt:lpstr>Local Anesthesia for dental anesthesiology </vt:lpstr>
      <vt:lpstr>Benefits of Local Anesthesia: </vt:lpstr>
      <vt:lpstr>Nerve block</vt:lpstr>
      <vt:lpstr>PowerPoint Presentation</vt:lpstr>
      <vt:lpstr>PowerPoint Presentation</vt:lpstr>
      <vt:lpstr>Local Anesthesia</vt:lpstr>
      <vt:lpstr>Local anesthesia</vt:lpstr>
      <vt:lpstr>Pharmacology of local anesthesia</vt:lpstr>
      <vt:lpstr>Local Anesthetics exists in</vt:lpstr>
      <vt:lpstr>PowerPoint Presentation</vt:lpstr>
      <vt:lpstr>The extent of anesthesia depends on a variety of factors </vt:lpstr>
      <vt:lpstr>The duration of action of local anesthetics is</vt:lpstr>
      <vt:lpstr>PowerPoint Presentation</vt:lpstr>
      <vt:lpstr>Important points</vt:lpstr>
      <vt:lpstr>Sensation in increasing order of resistance to conduction</vt:lpstr>
      <vt:lpstr>Four types of nerve fibers</vt:lpstr>
      <vt:lpstr>Differential blockade</vt:lpstr>
      <vt:lpstr>Myelinated vs unmyelinated nerve sheaths</vt:lpstr>
      <vt:lpstr>Differential blockade maybe due to the:</vt:lpstr>
      <vt:lpstr>Differential blockade</vt:lpstr>
      <vt:lpstr>A.Size of the Nerve</vt:lpstr>
      <vt:lpstr>B. Presence or absence of Myelin Sheaths</vt:lpstr>
      <vt:lpstr>Presence or absence of Myelin Sheaths</vt:lpstr>
      <vt:lpstr>C. Firing frequency</vt:lpstr>
      <vt:lpstr>Classification of Local Anesthetics</vt:lpstr>
      <vt:lpstr>Types of Local Anesthetics</vt:lpstr>
      <vt:lpstr>Amides</vt:lpstr>
      <vt:lpstr>Amides : Metabolism</vt:lpstr>
      <vt:lpstr>Amides are metabolized by three types of reactions:</vt:lpstr>
      <vt:lpstr>Protein binding of amides</vt:lpstr>
      <vt:lpstr>Drug interactions:</vt:lpstr>
      <vt:lpstr>Drug interactions:</vt:lpstr>
      <vt:lpstr>Drug interactions:</vt:lpstr>
      <vt:lpstr>Drug interactions:</vt:lpstr>
      <vt:lpstr>Ester</vt:lpstr>
      <vt:lpstr>Ester</vt:lpstr>
      <vt:lpstr>Other chemicals that act like Local Anesthetics</vt:lpstr>
      <vt:lpstr>Local anesthetic reversal</vt:lpstr>
      <vt:lpstr>Cartridge : content of LA carpule of lidocaine</vt:lpstr>
      <vt:lpstr>Vasoconstrictor:</vt:lpstr>
      <vt:lpstr>Metabisulfite</vt:lpstr>
      <vt:lpstr>Methyparaben </vt:lpstr>
      <vt:lpstr>Calculations: Recommended Maximum doses of LA with vasoconstrictors</vt:lpstr>
      <vt:lpstr>Lidocaine 2%, volume 1.8 ml contains 36 mg of LA</vt:lpstr>
      <vt:lpstr>Epinephrine limit in healthy patient is &gt;&gt;0.2 mg</vt:lpstr>
      <vt:lpstr>Epinephrine limit in CVS patient is &gt;&gt;0.04 mg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roland estrabillo</dc:creator>
  <cp:lastModifiedBy>roland estrabillo</cp:lastModifiedBy>
  <cp:revision>9</cp:revision>
  <dcterms:created xsi:type="dcterms:W3CDTF">2024-10-05T10:32:18Z</dcterms:created>
  <dcterms:modified xsi:type="dcterms:W3CDTF">2024-10-09T02:00:19Z</dcterms:modified>
</cp:coreProperties>
</file>