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06" r:id="rId2"/>
    <p:sldId id="307" r:id="rId3"/>
    <p:sldId id="314" r:id="rId4"/>
    <p:sldId id="304" r:id="rId5"/>
    <p:sldId id="284" r:id="rId6"/>
    <p:sldId id="315" r:id="rId7"/>
    <p:sldId id="309" r:id="rId8"/>
    <p:sldId id="317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310" r:id="rId19"/>
    <p:sldId id="296" r:id="rId20"/>
    <p:sldId id="297" r:id="rId21"/>
    <p:sldId id="316" r:id="rId22"/>
    <p:sldId id="298" r:id="rId23"/>
    <p:sldId id="299" r:id="rId24"/>
    <p:sldId id="300" r:id="rId25"/>
    <p:sldId id="301" r:id="rId26"/>
    <p:sldId id="311" r:id="rId27"/>
    <p:sldId id="302" r:id="rId28"/>
    <p:sldId id="303" r:id="rId29"/>
    <p:sldId id="312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62626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848" autoAdjust="0"/>
  </p:normalViewPr>
  <p:slideViewPr>
    <p:cSldViewPr snapToGrid="0">
      <p:cViewPr varScale="1">
        <p:scale>
          <a:sx n="93" d="100"/>
          <a:sy n="93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ACDF7-5140-4218-8B1C-163A9BF02EEA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3ED34-CCAA-4A61-B16E-6C6E98C3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4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4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0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4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2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1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5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2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6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2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6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0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80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3ED34-CCAA-4A61-B16E-6C6E98C383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167F10E-197D-4FAC-BA8D-0F3CED57BAE2}" type="datetime1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B9A-780B-426A-BE26-B4881EF2107D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3248-5C39-4703-9C3F-A8C0BE33B731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A36A-0182-4E0E-BD49-9139F9BAFD3B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1" y="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25563"/>
            <a:ext cx="10515600" cy="4851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asdfasdf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E6C-6481-4DBE-BA36-1653EFD865EA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614" y="6356350"/>
            <a:ext cx="1569070" cy="3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17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4D56-C795-4DC1-B650-66AC69EF975E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B35-9784-4271-8F5A-D48EB959512F}" type="datetime1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C36C-F083-49C5-8CF5-A8D50EB2240E}" type="datetime1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79E6-331E-411C-BA6B-46842E3DEFEB}" type="datetime1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2CAB-EC14-453C-93BF-B0FF2B235378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898C-953C-4553-85E8-2703170A752E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2843-D517-4936-8FB1-BE64169370A9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6A9A-F6B6-4BA0-B54A-8130E74F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rtre Med" panose="020409060306000000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beratio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eratio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beratio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%20(x86)\Microsoft%20VS%20Code\Code.ex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ertre Med" panose="02040906030600000004" pitchFamily="18" charset="0"/>
              </a:rPr>
              <a:t>Cryptographic Algorithms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ertre Med" panose="02040906030600000004" pitchFamily="18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ertre Med" panose="02040906030600000004" pitchFamily="18" charset="0"/>
              </a:rPr>
              <a:t>for Single-Instruction Processors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Supervisor: Dr. David Oswald</a:t>
            </a:r>
          </a:p>
          <a:p>
            <a:r>
              <a:rPr lang="en-US" dirty="0"/>
              <a:t>Presenter: Vasilis Sikkis</a:t>
            </a:r>
          </a:p>
          <a:p>
            <a:r>
              <a:rPr lang="en-US" dirty="0"/>
              <a:t>MSc Cyber Security, University of Birmingham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43" y="60827"/>
            <a:ext cx="4361113" cy="10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Variables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Format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01.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Simple</a:t>
            </a:r>
            <a:r>
              <a:rPr lang="en-US" dirty="0"/>
              <a:t> Initializes one single variable.</a:t>
            </a:r>
          </a:p>
          <a:p>
            <a:r>
              <a:rPr lang="en-US" dirty="0"/>
              <a:t>        	</a:t>
            </a:r>
            <a:r>
              <a:rPr lang="en-US" dirty="0" err="1">
                <a:solidFill>
                  <a:srgbClr val="FFC000"/>
                </a:solidFill>
              </a:rPr>
              <a:t>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0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02.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Lists</a:t>
            </a:r>
            <a:r>
              <a:rPr lang="en-US" dirty="0"/>
              <a:t>	Initializes an array of variables.</a:t>
            </a:r>
          </a:p>
          <a:p>
            <a:r>
              <a:rPr lang="en-US" dirty="0"/>
              <a:t>       	 </a:t>
            </a:r>
            <a:r>
              <a:rPr lang="en-US" dirty="0">
                <a:solidFill>
                  <a:srgbClr val="FFC000"/>
                </a:solidFill>
              </a:rPr>
              <a:t>list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[0,1,2,3,4] 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03.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Assignment </a:t>
            </a:r>
            <a:r>
              <a:rPr lang="en-US" dirty="0"/>
              <a:t>Initializes the variable with the value of another variable.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	</a:t>
            </a:r>
            <a:r>
              <a:rPr lang="en-US" dirty="0">
                <a:solidFill>
                  <a:srgbClr val="FFC000"/>
                </a:solidFill>
              </a:rPr>
              <a:t>var1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: 0x10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	</a:t>
            </a:r>
            <a:r>
              <a:rPr lang="en-US" dirty="0">
                <a:solidFill>
                  <a:srgbClr val="FFC000"/>
                </a:solidFill>
              </a:rPr>
              <a:t>var2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: </a:t>
            </a:r>
            <a:r>
              <a:rPr lang="en-US" dirty="0">
                <a:solidFill>
                  <a:srgbClr val="FFC000"/>
                </a:solidFill>
              </a:rPr>
              <a:t>var1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i="1" dirty="0">
                <a:solidFill>
                  <a:schemeClr val="accent6"/>
                </a:solidFill>
              </a:rPr>
              <a:t>//The var2 will hold the value 16.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04.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Pointers </a:t>
            </a:r>
            <a:r>
              <a:rPr lang="en-US" dirty="0"/>
              <a:t>Stores as a variable, the address of another variable.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C000"/>
                </a:solidFill>
              </a:rPr>
              <a:t>var1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: 10	</a:t>
            </a:r>
            <a:r>
              <a:rPr lang="en-US" i="1" dirty="0">
                <a:solidFill>
                  <a:schemeClr val="accent6"/>
                </a:solidFill>
              </a:rPr>
              <a:t>// stored in address 5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C000"/>
                </a:solidFill>
              </a:rPr>
              <a:t>*var2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var1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i="1" dirty="0">
                <a:solidFill>
                  <a:schemeClr val="accent6"/>
                </a:solidFill>
              </a:rPr>
              <a:t>// var2 = 5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C000"/>
                </a:solidFill>
              </a:rPr>
              <a:t>var3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:</a:t>
            </a:r>
            <a:r>
              <a:rPr lang="en-US" dirty="0">
                <a:solidFill>
                  <a:srgbClr val="FFC000"/>
                </a:solidFill>
              </a:rPr>
              <a:t>var1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i="1" dirty="0">
                <a:solidFill>
                  <a:schemeClr val="accent6"/>
                </a:solidFill>
              </a:rPr>
              <a:t>// var3 = 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00A-59A0-49B6-9593-6AE2644994C5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Instructions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3600" dirty="0"/>
              <a:t>Each instruction has four parameters (</a:t>
            </a:r>
            <a:r>
              <a:rPr lang="en-US" sz="3600" dirty="0" err="1"/>
              <a:t>a,b,c,d</a:t>
            </a:r>
            <a:r>
              <a:rPr lang="en-US" sz="3600" dirty="0"/>
              <a:t>).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3600" dirty="0"/>
              <a:t>Each parameter is separated  by “, ”.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3600" dirty="0"/>
              <a:t>End of instruction is denoted by “;”.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3600" dirty="0"/>
              <a:t>The parameters </a:t>
            </a:r>
            <a:r>
              <a:rPr lang="en-US" sz="3600" b="1" dirty="0"/>
              <a:t>a</a:t>
            </a:r>
            <a:r>
              <a:rPr lang="en-US" sz="3600" dirty="0"/>
              <a:t> and </a:t>
            </a:r>
            <a:r>
              <a:rPr lang="en-US" sz="3600" b="1" dirty="0"/>
              <a:t>c</a:t>
            </a:r>
            <a:r>
              <a:rPr lang="en-US" sz="3600" dirty="0"/>
              <a:t> can use decimal numbers or hexadecimal numbers instead of variables.</a:t>
            </a:r>
          </a:p>
          <a:p>
            <a:endParaRPr lang="en-US" sz="3200" dirty="0"/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9984-428B-4C31-87DE-FDC42A6B6103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4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Instructions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Format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01.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Simple </a:t>
            </a:r>
            <a:r>
              <a:rPr lang="en-US" dirty="0"/>
              <a:t>use three variables.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Zero, x, y;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0, x, 0x5;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02.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Functions </a:t>
            </a:r>
            <a:r>
              <a:rPr lang="en-US" dirty="0"/>
              <a:t>have a label in front of the instruction.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foo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Zero, x, y;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03.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Jumps </a:t>
            </a:r>
            <a:r>
              <a:rPr lang="en-US" dirty="0"/>
              <a:t>have a label as a forth parameter.</a:t>
            </a:r>
            <a:endParaRPr lang="en-US" sz="3600" b="1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Zero, x, y, </a:t>
            </a:r>
            <a:r>
              <a:rPr lang="en-US" dirty="0">
                <a:solidFill>
                  <a:srgbClr val="FFC000"/>
                </a:solidFill>
              </a:rPr>
              <a:t>foo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04.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Functions with Jumps</a:t>
            </a:r>
          </a:p>
          <a:p>
            <a:r>
              <a:rPr lang="en-US" sz="2000" dirty="0"/>
              <a:t>	</a:t>
            </a:r>
            <a:r>
              <a:rPr lang="en-US" dirty="0">
                <a:solidFill>
                  <a:srgbClr val="FFC000"/>
                </a:solidFill>
              </a:rPr>
              <a:t>foo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: Zero, x ,y ,</a:t>
            </a:r>
            <a:r>
              <a:rPr lang="en-US" dirty="0">
                <a:solidFill>
                  <a:srgbClr val="FFC000"/>
                </a:solidFill>
              </a:rPr>
              <a:t>foo1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80E5-C1DA-4E83-AE17-A1AAAB6ECD72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Instructions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Format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05.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Label as Pointers </a:t>
            </a:r>
            <a:r>
              <a:rPr lang="en-US" dirty="0"/>
              <a:t>for dynamically addressing 	instruction 	parameters.</a:t>
            </a:r>
            <a:endParaRPr lang="en-US" sz="3600" b="1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foo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: Zero, x, y;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Zero, </a:t>
            </a:r>
            <a:r>
              <a:rPr lang="en-US" dirty="0">
                <a:solidFill>
                  <a:srgbClr val="FFC000"/>
                </a:solidFill>
              </a:rPr>
              <a:t>foo(0)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y;</a:t>
            </a:r>
            <a:r>
              <a:rPr lang="en-US" dirty="0"/>
              <a:t>	</a:t>
            </a:r>
            <a:r>
              <a:rPr lang="en-US" i="1" dirty="0">
                <a:solidFill>
                  <a:schemeClr val="accent6"/>
                </a:solidFill>
              </a:rPr>
              <a:t>//foo(0) holds the address of x.</a:t>
            </a:r>
            <a:endParaRPr lang="en-US" dirty="0"/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06.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600" b="1" dirty="0"/>
              <a:t>Shifts </a:t>
            </a:r>
            <a:r>
              <a:rPr lang="en-US" dirty="0"/>
              <a:t>“_SH” is used as a last variable.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z, x, y, </a:t>
            </a:r>
            <a:r>
              <a:rPr lang="en-US" dirty="0">
                <a:solidFill>
                  <a:srgbClr val="C00000"/>
                </a:solidFill>
              </a:rPr>
              <a:t>_SH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6"/>
                </a:solidFill>
              </a:rPr>
              <a:t>/*With function and a jump:*/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rgbClr val="FFC000"/>
                </a:solidFill>
              </a:rPr>
              <a:t>foo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x, y, Zero, </a:t>
            </a:r>
            <a:r>
              <a:rPr lang="en-US" dirty="0">
                <a:solidFill>
                  <a:srgbClr val="FFC000"/>
                </a:solidFill>
              </a:rPr>
              <a:t>foo1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C00000"/>
                </a:solidFill>
              </a:rPr>
              <a:t>_SH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6421-26AE-4D7E-8B44-08F5654C8634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Comments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01. 	</a:t>
            </a:r>
            <a:r>
              <a:rPr lang="en-US" dirty="0"/>
              <a:t>Whole line comments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6"/>
                </a:solidFill>
              </a:rPr>
              <a:t>//This is a comment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02. 	</a:t>
            </a:r>
            <a:r>
              <a:rPr lang="en-US" dirty="0"/>
              <a:t>Boxed comments</a:t>
            </a:r>
          </a:p>
          <a:p>
            <a:r>
              <a:rPr lang="en-US" i="1" dirty="0">
                <a:solidFill>
                  <a:schemeClr val="accent6"/>
                </a:solidFill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 : </a:t>
            </a:r>
            <a:r>
              <a:rPr lang="en-US" i="1" dirty="0">
                <a:solidFill>
                  <a:schemeClr val="accent6"/>
                </a:solidFill>
              </a:rPr>
              <a:t>/* This is a comment */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  <a:p>
            <a:r>
              <a:rPr lang="en-US" i="1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x, y, </a:t>
            </a:r>
            <a:r>
              <a:rPr lang="en-US" dirty="0">
                <a:solidFill>
                  <a:srgbClr val="FFC000"/>
                </a:solidFill>
              </a:rPr>
              <a:t>temp(0)</a:t>
            </a:r>
            <a:r>
              <a:rPr lang="en-US" dirty="0">
                <a:solidFill>
                  <a:srgbClr val="FFDE00"/>
                </a:solidFill>
              </a:rPr>
              <a:t> </a:t>
            </a:r>
            <a:r>
              <a:rPr lang="en-US" i="1" dirty="0">
                <a:solidFill>
                  <a:schemeClr val="accent6"/>
                </a:solidFill>
              </a:rPr>
              <a:t>/*first variable inside the list temp*/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rgbClr val="C00000"/>
                </a:solidFill>
              </a:rPr>
              <a:t>_SH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649E-D7A2-4F3C-B583-EA4B51EB5F87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Operators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CLEAR:  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	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, 0;				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JUMP:   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	</a:t>
            </a:r>
            <a:r>
              <a:rPr lang="en-US" dirty="0"/>
              <a:t> Zero, Zero, Zero, label; 		</a:t>
            </a:r>
            <a:r>
              <a:rPr lang="en-US" dirty="0">
                <a:solidFill>
                  <a:schemeClr val="accent6"/>
                </a:solidFill>
              </a:rPr>
              <a:t>//Go to label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MOV: </a:t>
            </a:r>
            <a:r>
              <a:rPr lang="en-US" dirty="0">
                <a:solidFill>
                  <a:srgbClr val="FFC000"/>
                </a:solidFill>
              </a:rPr>
              <a:t>    </a:t>
            </a: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, var1;			</a:t>
            </a:r>
            <a:r>
              <a:rPr lang="en-US" dirty="0">
                <a:solidFill>
                  <a:schemeClr val="accent6"/>
                </a:solidFill>
              </a:rPr>
              <a:t>//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= var1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LOOP:  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	</a:t>
            </a:r>
            <a:r>
              <a:rPr lang="en-US" dirty="0"/>
              <a:t> Zero, Zero  , Zero  ,Label;		</a:t>
            </a:r>
            <a:r>
              <a:rPr lang="en-US" dirty="0">
                <a:solidFill>
                  <a:schemeClr val="accent6"/>
                </a:solidFill>
              </a:rPr>
              <a:t>//current address | EOF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RSHIFT:  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	</a:t>
            </a:r>
            <a:r>
              <a:rPr lang="en-US" dirty="0"/>
              <a:t> Zero</a:t>
            </a:r>
            <a:r>
              <a:rPr lang="pl-PL" dirty="0"/>
              <a:t>, var,</a:t>
            </a:r>
            <a:r>
              <a:rPr lang="en-US" dirty="0"/>
              <a:t> Zero</a:t>
            </a:r>
            <a:r>
              <a:rPr lang="pl-PL" dirty="0"/>
              <a:t>,</a:t>
            </a:r>
            <a:r>
              <a:rPr lang="en-US" dirty="0"/>
              <a:t> </a:t>
            </a:r>
            <a:r>
              <a:rPr lang="pl-PL" dirty="0"/>
              <a:t>_SH;   </a:t>
            </a:r>
            <a:r>
              <a:rPr lang="en-US" dirty="0"/>
              <a:t>		</a:t>
            </a:r>
            <a:r>
              <a:rPr lang="pl-PL" dirty="0">
                <a:solidFill>
                  <a:schemeClr val="accent6"/>
                </a:solidFill>
              </a:rPr>
              <a:t>// var &gt;&gt; 1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LSHIFT:  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	</a:t>
            </a:r>
            <a:r>
              <a:rPr lang="en-US" dirty="0" err="1"/>
              <a:t>var_r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, Zero;         		</a:t>
            </a:r>
            <a:r>
              <a:rPr lang="en-US" dirty="0">
                <a:solidFill>
                  <a:schemeClr val="accent6"/>
                </a:solidFill>
              </a:rPr>
              <a:t>//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+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&lt;&lt; 1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XOR:  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	Zero, </a:t>
            </a:r>
            <a:r>
              <a:rPr lang="en-US" dirty="0" err="1"/>
              <a:t>var</a:t>
            </a:r>
            <a:r>
              <a:rPr lang="en-US" dirty="0"/>
              <a:t>, var1;      			</a:t>
            </a:r>
            <a:r>
              <a:rPr lang="en-US" dirty="0">
                <a:solidFill>
                  <a:schemeClr val="accent6"/>
                </a:solidFill>
              </a:rPr>
              <a:t>//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⊻ var1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ADD:  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	</a:t>
            </a:r>
            <a:r>
              <a:rPr lang="en-US" dirty="0"/>
              <a:t>-1, </a:t>
            </a:r>
            <a:r>
              <a:rPr lang="en-US" dirty="0" err="1"/>
              <a:t>var</a:t>
            </a:r>
            <a:r>
              <a:rPr lang="en-US" dirty="0"/>
              <a:t>, Zero;         			</a:t>
            </a:r>
            <a:r>
              <a:rPr lang="en-US" dirty="0">
                <a:solidFill>
                  <a:schemeClr val="accent6"/>
                </a:solidFill>
              </a:rPr>
              <a:t>//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+ 1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SUB:  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	1, </a:t>
            </a:r>
            <a:r>
              <a:rPr lang="en-US" dirty="0" err="1"/>
              <a:t>var</a:t>
            </a:r>
            <a:r>
              <a:rPr lang="en-US" dirty="0"/>
              <a:t>, Zero;         			</a:t>
            </a:r>
            <a:r>
              <a:rPr lang="en-US" dirty="0">
                <a:solidFill>
                  <a:schemeClr val="accent6"/>
                </a:solidFill>
              </a:rPr>
              <a:t>//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var</a:t>
            </a:r>
            <a:r>
              <a:rPr lang="en-US" dirty="0">
                <a:solidFill>
                  <a:schemeClr val="accent6"/>
                </a:solidFill>
              </a:rPr>
              <a:t> - 1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A34-8BA2-4A74-BEEF-7A17DEEFC609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Operators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Other operators are more complex: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AND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res, res, x;</a:t>
            </a: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// res = x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 , my , Z;</a:t>
            </a: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// my = -y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my , res, Z;</a:t>
            </a: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// res = x + y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x;</a:t>
            </a: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// </a:t>
            </a:r>
            <a:r>
              <a:rPr lang="en-US" dirty="0" err="1">
                <a:solidFill>
                  <a:schemeClr val="accent6"/>
                </a:solidFill>
              </a:rPr>
              <a:t>xor</a:t>
            </a:r>
            <a:r>
              <a:rPr lang="en-US" dirty="0">
                <a:solidFill>
                  <a:schemeClr val="accent6"/>
                </a:solidFill>
              </a:rPr>
              <a:t> = x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Z 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y;</a:t>
            </a: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// </a:t>
            </a:r>
            <a:r>
              <a:rPr lang="en-US" dirty="0" err="1">
                <a:solidFill>
                  <a:schemeClr val="accent6"/>
                </a:solidFill>
              </a:rPr>
              <a:t>xor</a:t>
            </a:r>
            <a:r>
              <a:rPr lang="en-US" dirty="0">
                <a:solidFill>
                  <a:schemeClr val="accent6"/>
                </a:solidFill>
              </a:rPr>
              <a:t> = x ⊻ y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res, Z,</a:t>
            </a:r>
            <a:r>
              <a:rPr lang="en-US" dirty="0">
                <a:solidFill>
                  <a:srgbClr val="C00000"/>
                </a:solidFill>
              </a:rPr>
              <a:t>_SH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//res = (res - </a:t>
            </a:r>
            <a:r>
              <a:rPr lang="en-US" dirty="0" err="1">
                <a:solidFill>
                  <a:schemeClr val="accent6"/>
                </a:solidFill>
              </a:rPr>
              <a:t>xor</a:t>
            </a:r>
            <a:r>
              <a:rPr lang="en-US" dirty="0">
                <a:solidFill>
                  <a:schemeClr val="accent6"/>
                </a:solidFill>
              </a:rPr>
              <a:t> ) &gt;&gt;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And, Or, Multiplication, Division and Modulo can be created for all the other operators.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E00C-4D50-49ED-810F-A7A4A8B3841F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Macros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CLEAR:</a:t>
            </a:r>
            <a:r>
              <a:rPr lang="en-US" sz="4000" b="1" dirty="0">
                <a:solidFill>
                  <a:srgbClr val="FFDE00"/>
                </a:solidFill>
                <a:latin typeface="Tertre Med" panose="02040906030600000004" pitchFamily="18" charset="0"/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_CLR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;			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MOV: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_MOV</a:t>
            </a:r>
            <a:r>
              <a:rPr lang="en-US" dirty="0"/>
              <a:t>, move1, move2;		</a:t>
            </a:r>
            <a:r>
              <a:rPr lang="en-US" dirty="0">
                <a:solidFill>
                  <a:schemeClr val="accent6"/>
                </a:solidFill>
              </a:rPr>
              <a:t>// move1 = move2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MUL: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  </a:t>
            </a:r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_MUL</a:t>
            </a:r>
            <a:r>
              <a:rPr lang="en-US" dirty="0"/>
              <a:t>, mul1, mul2;		</a:t>
            </a:r>
            <a:r>
              <a:rPr lang="en-US" dirty="0">
                <a:solidFill>
                  <a:schemeClr val="accent6"/>
                </a:solidFill>
              </a:rPr>
              <a:t>//mul1 = mul1*mul2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DIV: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   </a:t>
            </a:r>
            <a:r>
              <a:rPr lang="en-US" dirty="0"/>
              <a:t>	 	</a:t>
            </a:r>
            <a:r>
              <a:rPr lang="en-US" dirty="0">
                <a:solidFill>
                  <a:srgbClr val="C00000"/>
                </a:solidFill>
              </a:rPr>
              <a:t>_DIV</a:t>
            </a:r>
            <a:r>
              <a:rPr lang="en-US" dirty="0"/>
              <a:t>, div, mod;			</a:t>
            </a:r>
            <a:r>
              <a:rPr lang="en-US" dirty="0">
                <a:solidFill>
                  <a:schemeClr val="accent6"/>
                </a:solidFill>
              </a:rPr>
              <a:t>// div = div/mod , mod= </a:t>
            </a:r>
            <a:r>
              <a:rPr lang="en-US" dirty="0" err="1">
                <a:solidFill>
                  <a:schemeClr val="accent6"/>
                </a:solidFill>
              </a:rPr>
              <a:t>div%mod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ADD: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   </a:t>
            </a:r>
            <a:r>
              <a:rPr lang="en-US" b="1" dirty="0">
                <a:solidFill>
                  <a:srgbClr val="FFDE00"/>
                </a:solidFill>
                <a:latin typeface="Tertre Med" panose="02040906030600000004" pitchFamily="18" charset="0"/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_ADD</a:t>
            </a:r>
            <a:r>
              <a:rPr lang="en-US" dirty="0"/>
              <a:t>, add1, add2;		</a:t>
            </a:r>
            <a:r>
              <a:rPr lang="en-US" dirty="0">
                <a:solidFill>
                  <a:schemeClr val="accent6"/>
                </a:solidFill>
              </a:rPr>
              <a:t>// add1 = add1 + add2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SUB: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	</a:t>
            </a:r>
            <a:r>
              <a:rPr lang="en-US" dirty="0"/>
              <a:t> 	</a:t>
            </a:r>
            <a:r>
              <a:rPr lang="en-US" dirty="0">
                <a:solidFill>
                  <a:srgbClr val="C00000"/>
                </a:solidFill>
              </a:rPr>
              <a:t>_SUB</a:t>
            </a:r>
            <a:r>
              <a:rPr lang="en-US" dirty="0"/>
              <a:t>, sub1, sub2;         		</a:t>
            </a:r>
            <a:r>
              <a:rPr lang="en-US" dirty="0">
                <a:solidFill>
                  <a:schemeClr val="accent6"/>
                </a:solidFill>
              </a:rPr>
              <a:t>// sub1 = sub1 – sub2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XOR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:	</a:t>
            </a:r>
            <a:r>
              <a:rPr lang="en-US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dirty="0">
                <a:solidFill>
                  <a:srgbClr val="C00000"/>
                </a:solidFill>
              </a:rPr>
              <a:t>_XOR</a:t>
            </a:r>
            <a:r>
              <a:rPr lang="en-US" dirty="0"/>
              <a:t>, xor1, xor2;		</a:t>
            </a:r>
            <a:r>
              <a:rPr lang="en-US" dirty="0">
                <a:solidFill>
                  <a:schemeClr val="accent6"/>
                </a:solidFill>
              </a:rPr>
              <a:t>// xor1 = xor1 ⊻ xor1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OR:</a:t>
            </a:r>
            <a:r>
              <a:rPr lang="en-US" b="1" dirty="0">
                <a:solidFill>
                  <a:srgbClr val="FFDE00"/>
                </a:solidFill>
                <a:latin typeface="Tertre Med" panose="02040906030600000004" pitchFamily="18" charset="0"/>
              </a:rPr>
              <a:t>	 	</a:t>
            </a:r>
            <a:r>
              <a:rPr lang="en-US" dirty="0">
                <a:solidFill>
                  <a:srgbClr val="C00000"/>
                </a:solidFill>
              </a:rPr>
              <a:t>_OR</a:t>
            </a:r>
            <a:r>
              <a:rPr lang="en-US" dirty="0"/>
              <a:t>, or1, or2;			</a:t>
            </a:r>
            <a:r>
              <a:rPr lang="en-US" dirty="0">
                <a:solidFill>
                  <a:schemeClr val="accent6"/>
                </a:solidFill>
              </a:rPr>
              <a:t>// or1 = or1 | or1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AND: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	</a:t>
            </a:r>
            <a:r>
              <a:rPr lang="en-US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dirty="0">
                <a:solidFill>
                  <a:srgbClr val="C00000"/>
                </a:solidFill>
              </a:rPr>
              <a:t>_AND</a:t>
            </a:r>
            <a:r>
              <a:rPr lang="en-US" dirty="0"/>
              <a:t>, and1, and2;		</a:t>
            </a:r>
            <a:r>
              <a:rPr lang="en-US" dirty="0">
                <a:solidFill>
                  <a:schemeClr val="accent6"/>
                </a:solidFill>
              </a:rPr>
              <a:t>//and1=and1 &amp; and2</a:t>
            </a: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RSHIFT: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  </a:t>
            </a:r>
            <a:r>
              <a:rPr lang="en-US" b="1" dirty="0">
                <a:solidFill>
                  <a:srgbClr val="FFDE00"/>
                </a:solidFill>
                <a:latin typeface="Tertre Med" panose="02040906030600000004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_RSHIFT</a:t>
            </a:r>
            <a:r>
              <a:rPr lang="en-US" dirty="0"/>
              <a:t>, shift, </a:t>
            </a:r>
            <a:r>
              <a:rPr lang="en-US" dirty="0" err="1"/>
              <a:t>rs</a:t>
            </a:r>
            <a:r>
              <a:rPr lang="pl-PL" dirty="0"/>
              <a:t>;   </a:t>
            </a:r>
            <a:r>
              <a:rPr lang="en-US" dirty="0"/>
              <a:t>		</a:t>
            </a:r>
            <a:r>
              <a:rPr lang="pl-PL" dirty="0">
                <a:solidFill>
                  <a:schemeClr val="accent6"/>
                </a:solidFill>
              </a:rPr>
              <a:t>// </a:t>
            </a:r>
            <a:r>
              <a:rPr lang="en-US" dirty="0">
                <a:solidFill>
                  <a:schemeClr val="accent6"/>
                </a:solidFill>
              </a:rPr>
              <a:t>shift =</a:t>
            </a:r>
            <a:r>
              <a:rPr lang="pl-PL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shift </a:t>
            </a:r>
            <a:r>
              <a:rPr lang="pl-PL" dirty="0">
                <a:solidFill>
                  <a:schemeClr val="accent6"/>
                </a:solidFill>
              </a:rPr>
              <a:t>&gt;&gt; </a:t>
            </a:r>
            <a:r>
              <a:rPr lang="en-US" dirty="0" err="1">
                <a:solidFill>
                  <a:schemeClr val="accent6"/>
                </a:solidFill>
              </a:rPr>
              <a:t>rs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sz="4000" b="1" dirty="0">
                <a:solidFill>
                  <a:srgbClr val="FFC000"/>
                </a:solidFill>
                <a:latin typeface="Tertre Med" panose="02040906030600000004" pitchFamily="18" charset="0"/>
              </a:rPr>
              <a:t>LSHIFT:</a:t>
            </a:r>
            <a:r>
              <a:rPr lang="en-US" b="1" dirty="0">
                <a:solidFill>
                  <a:srgbClr val="FFC000"/>
                </a:solidFill>
                <a:latin typeface="Tertre Med" panose="02040906030600000004" pitchFamily="18" charset="0"/>
              </a:rPr>
              <a:t> </a:t>
            </a:r>
            <a:r>
              <a:rPr lang="en-US" b="1" dirty="0">
                <a:solidFill>
                  <a:srgbClr val="FFDE00"/>
                </a:solidFill>
                <a:latin typeface="Tertre Med" panose="02040906030600000004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_LSHIFT</a:t>
            </a:r>
            <a:r>
              <a:rPr lang="en-US" dirty="0"/>
              <a:t>, shift, ;s</a:t>
            </a:r>
            <a:r>
              <a:rPr lang="pl-PL" dirty="0"/>
              <a:t>;</a:t>
            </a:r>
            <a:r>
              <a:rPr lang="en-US" dirty="0"/>
              <a:t>      		</a:t>
            </a:r>
            <a:r>
              <a:rPr lang="en-US" dirty="0">
                <a:solidFill>
                  <a:schemeClr val="accent6"/>
                </a:solidFill>
              </a:rPr>
              <a:t>// shift =</a:t>
            </a:r>
            <a:r>
              <a:rPr lang="pl-PL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shift &lt;&lt; 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EE00-7A9C-41E4-951F-90292659B602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131" y="866538"/>
            <a:ext cx="95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/>
              </a:rPr>
              <a:t>Designed to make coding easier.</a:t>
            </a:r>
          </a:p>
        </p:txBody>
      </p:sp>
    </p:spTree>
    <p:extLst>
      <p:ext uri="{BB962C8B-B14F-4D97-AF65-F5344CB8AC3E}">
        <p14:creationId xmlns:p14="http://schemas.microsoft.com/office/powerpoint/2010/main" val="47016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Presentation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Outline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SLXS Language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SLXS toolchain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Experimental Evaluation</a:t>
            </a:r>
            <a:r>
              <a:rPr lang="en-MY" dirty="0">
                <a:solidFill>
                  <a:srgbClr val="FFDE00"/>
                </a:solidFill>
              </a:rPr>
              <a:t>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>
              <a:buSzPct val="150000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873A-2C71-44EB-ADCC-B07C20CAA318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SLXS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Stages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63964"/>
          </a:xfrm>
        </p:spPr>
        <p:txBody>
          <a:bodyPr/>
          <a:lstStyle/>
          <a:p>
            <a:r>
              <a:rPr lang="en-US" dirty="0"/>
              <a:t>Each SLXS code must go through three stages to provide the end result.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9812-51F6-4D17-91A3-3850A5701F71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1" y="2189527"/>
            <a:ext cx="9694506" cy="42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1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Presentation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Outline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Introduction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SLXS Language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SLXS toolchain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Experimental Evaluation</a:t>
            </a:r>
            <a:endParaRPr lang="en-MY" dirty="0">
              <a:solidFill>
                <a:srgbClr val="FFDE00"/>
              </a:solidFill>
            </a:endParaRP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873A-2C71-44EB-ADCC-B07C20CAA318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SLXS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tool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ertre Med" panose="02040906030600000004" pitchFamily="18" charset="0"/>
              </a:rPr>
              <a:t>[ −</a:t>
            </a:r>
            <a:r>
              <a:rPr lang="en-US" sz="3200" b="1" dirty="0" err="1">
                <a:solidFill>
                  <a:srgbClr val="FFC000"/>
                </a:solidFill>
                <a:latin typeface="Tertre Med" panose="02040906030600000004" pitchFamily="18" charset="0"/>
              </a:rPr>
              <a:t>i</a:t>
            </a:r>
            <a:r>
              <a:rPr lang="en-US" sz="3200" b="1" dirty="0">
                <a:solidFill>
                  <a:srgbClr val="FFC000"/>
                </a:solidFill>
                <a:latin typeface="Tertre Med" panose="02040906030600000004" pitchFamily="18" charset="0"/>
              </a:rPr>
              <a:t> | −−input ] </a:t>
            </a:r>
            <a:r>
              <a:rPr lang="en-US" sz="2000" dirty="0"/>
              <a:t>Takes a ﬁle with SLXS code as an argument and creates an output ﬁle with the memory addresses. </a:t>
            </a:r>
          </a:p>
          <a:p>
            <a:r>
              <a:rPr lang="en-US" sz="3200" b="1" dirty="0">
                <a:solidFill>
                  <a:srgbClr val="FFC000"/>
                </a:solidFill>
                <a:latin typeface="Tertre Med" panose="02040906030600000004" pitchFamily="18" charset="0"/>
              </a:rPr>
              <a:t>[ −f | −−intel hex ] </a:t>
            </a:r>
            <a:r>
              <a:rPr lang="en-US" sz="2000" dirty="0"/>
              <a:t>creates four ﬁles in hex intel format that can be used in the simulator. </a:t>
            </a:r>
          </a:p>
          <a:p>
            <a:r>
              <a:rPr lang="en-US" sz="3200" b="1" dirty="0">
                <a:solidFill>
                  <a:srgbClr val="FFC000"/>
                </a:solidFill>
                <a:latin typeface="Tertre Med" panose="02040906030600000004" pitchFamily="18" charset="0"/>
              </a:rPr>
              <a:t>[ −s| −−simulator ] </a:t>
            </a:r>
            <a:r>
              <a:rPr lang="en-US" sz="2000" dirty="0"/>
              <a:t>Simulates an SLXS processor. The four hex ﬁles created by the -f option are used. </a:t>
            </a:r>
          </a:p>
          <a:p>
            <a:r>
              <a:rPr lang="en-US" sz="3200" b="1" dirty="0">
                <a:solidFill>
                  <a:srgbClr val="FFC000"/>
                </a:solidFill>
                <a:latin typeface="Tertre Med" panose="02040906030600000004" pitchFamily="18" charset="0"/>
              </a:rPr>
              <a:t>[ −p ] </a:t>
            </a:r>
            <a:r>
              <a:rPr lang="en-US" sz="2000" dirty="0"/>
              <a:t>Prints the variables before and after the emulator runs. All the previous options must be enabled. If the variable does not exist nothing is displayed. </a:t>
            </a:r>
          </a:p>
          <a:p>
            <a:r>
              <a:rPr lang="en-US" sz="3200" b="1" dirty="0">
                <a:solidFill>
                  <a:srgbClr val="FFC000"/>
                </a:solidFill>
                <a:latin typeface="Tertre Med" panose="02040906030600000004" pitchFamily="18" charset="0"/>
              </a:rPr>
              <a:t>[ −u ] </a:t>
            </a:r>
            <a:r>
              <a:rPr lang="en-US" sz="2000" dirty="0"/>
              <a:t>Allows the programmer to use undeﬁned variables inside the code.</a:t>
            </a:r>
          </a:p>
          <a:p>
            <a:r>
              <a:rPr lang="en-US" sz="3200" b="1" dirty="0">
                <a:solidFill>
                  <a:srgbClr val="FFC000"/>
                </a:solidFill>
                <a:latin typeface="Tertre Med" panose="02040906030600000004" pitchFamily="18" charset="0"/>
              </a:rPr>
              <a:t>[ −help | −−help ] </a:t>
            </a:r>
            <a:r>
              <a:rPr lang="en-US" sz="2000" dirty="0"/>
              <a:t>Prints the help menu.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32B-AF31-4379-A22F-CA266731D45A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6484"/>
            <a:ext cx="10515600" cy="5230479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Checks if the instruction contains correct number of arguments.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Checks if variable is a number.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Checks if a variable or a label have already been declared.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Checks if a variable or a label is not a system parameter.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If the option  [-u] is enable it checks if the b parameter is not an undefined variable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If a variable or a label have the same name it will output an error. 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Checks if the main function or the EOF are included.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Recognizes if the instruction is missing the ";" symbol.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E6C-6481-4DBE-BA36-1653EFD865EA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Code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Example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Operator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0CF2-11FE-4BB4-A6AA-D0293230F973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2053" y="1031846"/>
            <a:ext cx="6642402" cy="53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2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Memory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Address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6FF-A47C-4BAB-94B6-5B05C51BABEA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" y="1346815"/>
            <a:ext cx="12171469" cy="40380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11387" y="1940581"/>
            <a:ext cx="866898" cy="380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121183"/>
            <a:ext cx="4135833" cy="457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5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Intel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Hex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Format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Files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D31C-F6D7-4EF2-8598-B20D8FF7EE36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39323"/>
            <a:ext cx="10515600" cy="46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2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Output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Address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Files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3DB3-1A4A-4C99-ACC4-4F5B2C1C705F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" y="1383548"/>
            <a:ext cx="12192218" cy="40553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0042" y="2006930"/>
            <a:ext cx="866898" cy="380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31" y="1104405"/>
            <a:ext cx="4135833" cy="4572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4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Presentation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Outline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SLXS Language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SLXS toolchain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Experimental Evaluation</a:t>
            </a:r>
            <a:endParaRPr lang="en-MY" dirty="0">
              <a:solidFill>
                <a:srgbClr val="FFC000"/>
              </a:solidFill>
            </a:endParaRP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>
              <a:buSzPct val="150000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873A-2C71-44EB-ADCC-B07C20CAA318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4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rgbClr val="262626"/>
                </a:solidFill>
              </a:rPr>
              <a:t>AES</a:t>
            </a:r>
            <a:r>
              <a:rPr lang="en-US" b="1" dirty="0">
                <a:solidFill>
                  <a:srgbClr val="262626"/>
                </a:solidFill>
              </a:rPr>
              <a:t>−</a:t>
            </a:r>
            <a:r>
              <a:rPr lang="en-MY" dirty="0">
                <a:solidFill>
                  <a:srgbClr val="262626"/>
                </a:solidFill>
              </a:rPr>
              <a:t>128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Rijendael</a:t>
            </a:r>
            <a:r>
              <a:rPr lang="en-US" dirty="0"/>
              <a:t> cipher with n = m = 128.</a:t>
            </a:r>
          </a:p>
          <a:p>
            <a:r>
              <a:rPr lang="en-US" dirty="0"/>
              <a:t>Developed in address level and translated to SLXS language.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AA6E-AC8D-485F-9496-1B74A135888F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11187"/>
              </p:ext>
            </p:extLst>
          </p:nvPr>
        </p:nvGraphicFramePr>
        <p:xfrm>
          <a:off x="838201" y="2430187"/>
          <a:ext cx="9893529" cy="3601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97843">
                  <a:extLst>
                    <a:ext uri="{9D8B030D-6E8A-4147-A177-3AD203B41FA5}">
                      <a16:colId xmlns:a16="http://schemas.microsoft.com/office/drawing/2014/main" val="2741655055"/>
                    </a:ext>
                  </a:extLst>
                </a:gridCol>
                <a:gridCol w="3297843">
                  <a:extLst>
                    <a:ext uri="{9D8B030D-6E8A-4147-A177-3AD203B41FA5}">
                      <a16:colId xmlns:a16="http://schemas.microsoft.com/office/drawing/2014/main" val="2187194603"/>
                    </a:ext>
                  </a:extLst>
                </a:gridCol>
                <a:gridCol w="3297843">
                  <a:extLst>
                    <a:ext uri="{9D8B030D-6E8A-4147-A177-3AD203B41FA5}">
                      <a16:colId xmlns:a16="http://schemas.microsoft.com/office/drawing/2014/main" val="2190618319"/>
                    </a:ext>
                  </a:extLst>
                </a:gridCol>
              </a:tblGrid>
              <a:tr h="600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76010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Program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1,836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1,861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59912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Variables</a:t>
                      </a:r>
                      <a:r>
                        <a:rPr lang="en-US" b="1" baseline="0" dirty="0"/>
                        <a:t>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1,011</a:t>
                      </a:r>
                      <a:r>
                        <a:rPr lang="en-US" baseline="0" dirty="0"/>
                        <a:t>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1,058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766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Instructions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825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93930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SLXS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58969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Clock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31,935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30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rgbClr val="262626"/>
                </a:solidFill>
              </a:rPr>
              <a:t>Present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lightweight block cypher with n = 64 and m = 80 or m =128.</a:t>
            </a:r>
          </a:p>
          <a:p>
            <a:endParaRPr lang="en-US" sz="3600" dirty="0">
              <a:latin typeface="Tertre Med" panose="020409060306000000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423E-8516-47EB-AC26-1D5E0FCAC688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20630"/>
              </p:ext>
            </p:extLst>
          </p:nvPr>
        </p:nvGraphicFramePr>
        <p:xfrm>
          <a:off x="838198" y="2040134"/>
          <a:ext cx="9893532" cy="36016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86065">
                  <a:extLst>
                    <a:ext uri="{9D8B030D-6E8A-4147-A177-3AD203B41FA5}">
                      <a16:colId xmlns:a16="http://schemas.microsoft.com/office/drawing/2014/main" val="2741655055"/>
                    </a:ext>
                  </a:extLst>
                </a:gridCol>
                <a:gridCol w="2452093">
                  <a:extLst>
                    <a:ext uri="{9D8B030D-6E8A-4147-A177-3AD203B41FA5}">
                      <a16:colId xmlns:a16="http://schemas.microsoft.com/office/drawing/2014/main" val="2187194603"/>
                    </a:ext>
                  </a:extLst>
                </a:gridCol>
                <a:gridCol w="2876293">
                  <a:extLst>
                    <a:ext uri="{9D8B030D-6E8A-4147-A177-3AD203B41FA5}">
                      <a16:colId xmlns:a16="http://schemas.microsoft.com/office/drawing/2014/main" val="2190618319"/>
                    </a:ext>
                  </a:extLst>
                </a:gridCol>
                <a:gridCol w="2679081">
                  <a:extLst>
                    <a:ext uri="{9D8B030D-6E8A-4147-A177-3AD203B41FA5}">
                      <a16:colId xmlns:a16="http://schemas.microsoft.com/office/drawing/2014/main" val="71726837"/>
                    </a:ext>
                  </a:extLst>
                </a:gridCol>
              </a:tblGrid>
              <a:tr h="6002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Precomputed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Pbox</a:t>
                      </a:r>
                      <a:r>
                        <a:rPr lang="en-US" baseline="0" dirty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MSP430</a:t>
                      </a:r>
                      <a:r>
                        <a:rPr lang="en-US" baseline="0" dirty="0"/>
                        <a:t> processor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76010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Program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2,618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2,873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~2000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59912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Variables</a:t>
                      </a:r>
                      <a:r>
                        <a:rPr lang="en-US" b="1" baseline="0" dirty="0"/>
                        <a:t>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1,047</a:t>
                      </a:r>
                      <a:r>
                        <a:rPr lang="en-US" baseline="0" dirty="0"/>
                        <a:t>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1,462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766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Instructions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1,570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1,411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93930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SLXS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297,335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189,052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58969"/>
                  </a:ext>
                </a:extLst>
              </a:tr>
              <a:tr h="6002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Clock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1,486,675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945,260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4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Presentation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Outline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SLXS Language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SLXS toolchain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Evalutation</a:t>
            </a:r>
            <a:endParaRPr lang="en-MY" dirty="0">
              <a:solidFill>
                <a:srgbClr val="FFDE00"/>
              </a:solidFill>
            </a:endParaRP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3" action="ppaction://program"/>
              </a:rPr>
              <a:t>Demo</a:t>
            </a:r>
            <a:endParaRPr lang="en-US" dirty="0">
              <a:solidFill>
                <a:srgbClr val="FFC000"/>
              </a:solidFill>
            </a:endParaRPr>
          </a:p>
          <a:p>
            <a:pPr>
              <a:buSzPct val="150000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873A-2C71-44EB-ADCC-B07C20CAA318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Introduction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One instruction set computer</a:t>
            </a:r>
            <a:r>
              <a:rPr lang="en-US" sz="3200" dirty="0"/>
              <a:t>, is an abstract machine that uses only one instruction. An OISC is capable of being a universal computer in the same manner as traditional computers that have multiple instructions.</a:t>
            </a:r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/>
              <a:t>SLXS</a:t>
            </a:r>
            <a:r>
              <a:rPr lang="en-US" sz="3200" dirty="0"/>
              <a:t> architecture is an OISC, that was developed for cryptographic applications in order to protect the implemented algorithm against SCA.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E6C-6481-4DBE-BA36-1653EFD865EA}" type="datetime1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59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ertre Med" panose="02040906030600000004" pitchFamily="18" charset="0"/>
              </a:rPr>
              <a:t>Cryptographic Algorithms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ertre Med" panose="02040906030600000004" pitchFamily="18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ertre Med" panose="02040906030600000004" pitchFamily="18" charset="0"/>
              </a:rPr>
              <a:t>for Single-Instruction Processors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Supervisor: Dr. David Oswald</a:t>
            </a:r>
          </a:p>
          <a:p>
            <a:r>
              <a:rPr lang="en-US" dirty="0"/>
              <a:t>Presenter: Vasilis Sikkis</a:t>
            </a:r>
          </a:p>
          <a:p>
            <a:r>
              <a:rPr lang="en-US" dirty="0"/>
              <a:t>MSc Cyber Security, University of Birmingham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43" y="60827"/>
            <a:ext cx="4361113" cy="1090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1850" y="574754"/>
            <a:ext cx="5434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ertre Med" panose="02040906030600000004" pitchFamily="18" charset="0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69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SLXS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Architecture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Definition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 err="1"/>
              <a:t>slxs</a:t>
            </a:r>
            <a:r>
              <a:rPr lang="en-US" b="1" dirty="0"/>
              <a:t> </a:t>
            </a:r>
            <a:r>
              <a:rPr lang="en-US" b="1" dirty="0" err="1"/>
              <a:t>a,b,c,d</a:t>
            </a:r>
            <a:endParaRPr lang="en-US" b="1" dirty="0"/>
          </a:p>
          <a:p>
            <a:pPr algn="ctr"/>
            <a:r>
              <a:rPr lang="en-US" dirty="0"/>
              <a:t>D = *b - *a, C = D </a:t>
            </a:r>
            <a:r>
              <a:rPr lang="en-US" b="1" dirty="0"/>
              <a:t>⊻</a:t>
            </a:r>
            <a:r>
              <a:rPr lang="en-US" dirty="0"/>
              <a:t> c, T = C &gt;&gt;1</a:t>
            </a:r>
          </a:p>
          <a:p>
            <a:pPr algn="ctr"/>
            <a:r>
              <a:rPr lang="en-US" dirty="0"/>
              <a:t>If  MSB(d) = 0: *b = C else if MSB(d) = 1: *b = T</a:t>
            </a:r>
          </a:p>
          <a:p>
            <a:pPr algn="ctr"/>
            <a:r>
              <a:rPr lang="en-US" dirty="0"/>
              <a:t>If D &lt;= 0: </a:t>
            </a:r>
            <a:r>
              <a:rPr lang="en-US" dirty="0" err="1"/>
              <a:t>goto</a:t>
            </a:r>
            <a:r>
              <a:rPr lang="en-US" dirty="0"/>
              <a:t> d else: </a:t>
            </a:r>
            <a:r>
              <a:rPr lang="en-US" dirty="0" err="1"/>
              <a:t>goto</a:t>
            </a:r>
            <a:r>
              <a:rPr lang="en-US" dirty="0"/>
              <a:t> PC+1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ACE2-E002-4DDC-A80D-A36BB420570A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Goals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8176"/>
            <a:ext cx="10820400" cy="5725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FFC000"/>
                </a:solidFill>
                <a:latin typeface="Tertre Med" panose="02040906030600000004" pitchFamily="18" charset="0"/>
              </a:rPr>
              <a:t>01.</a:t>
            </a:r>
            <a:r>
              <a:rPr lang="en-US" sz="39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000" dirty="0"/>
              <a:t>Create and document the SLXS language.</a:t>
            </a:r>
          </a:p>
          <a:p>
            <a:pPr marL="0" indent="0">
              <a:buNone/>
            </a:pPr>
            <a:r>
              <a:rPr lang="en-US" sz="3900" b="1" dirty="0">
                <a:solidFill>
                  <a:srgbClr val="FFC000"/>
                </a:solidFill>
                <a:latin typeface="Tertre Med" panose="02040906030600000004" pitchFamily="18" charset="0"/>
              </a:rPr>
              <a:t>02.</a:t>
            </a:r>
            <a:r>
              <a:rPr lang="en-US" sz="39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000" dirty="0"/>
              <a:t>Produce a well-written and well-documented 	implementation of the SLXS processor and its the 	corresponding macro assembler.</a:t>
            </a:r>
          </a:p>
          <a:p>
            <a:pPr marL="0" indent="0">
              <a:buNone/>
            </a:pPr>
            <a:r>
              <a:rPr lang="en-US" sz="3900" b="1" dirty="0">
                <a:solidFill>
                  <a:srgbClr val="FFC000"/>
                </a:solidFill>
                <a:latin typeface="Tertre Med" panose="02040906030600000004" pitchFamily="18" charset="0"/>
              </a:rPr>
              <a:t>03.</a:t>
            </a:r>
            <a:r>
              <a:rPr lang="en-US" sz="39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000" dirty="0"/>
              <a:t>Implementation of cryptographic algorithms using the 	developed tools.</a:t>
            </a:r>
          </a:p>
          <a:p>
            <a:pPr marL="0" indent="0">
              <a:buNone/>
            </a:pPr>
            <a:r>
              <a:rPr lang="en-US" sz="3900" b="1" dirty="0">
                <a:solidFill>
                  <a:srgbClr val="FFC000"/>
                </a:solidFill>
                <a:latin typeface="Tertre Med" panose="02040906030600000004" pitchFamily="18" charset="0"/>
              </a:rPr>
              <a:t>04.</a:t>
            </a:r>
            <a:r>
              <a:rPr lang="en-US" sz="39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3000" dirty="0"/>
              <a:t>Analyze the results.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52C-05A5-4FFC-AF8E-9CAB19C88B06}" type="datetime1">
              <a:rPr lang="en-US" smtClean="0"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Tertre Med" panose="02040906030600000004" pitchFamily="18" charset="0"/>
              </a:rPr>
              <a:t>Used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ertre Med" panose="02040906030600000004" pitchFamily="18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Tertre Med" panose="02040906030600000004" pitchFamily="18" charset="0"/>
              </a:rPr>
              <a:t>Material</a:t>
            </a:r>
            <a:r>
              <a:rPr lang="en-US" dirty="0">
                <a:solidFill>
                  <a:srgbClr val="FFC000"/>
                </a:solidFill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800" b="1" dirty="0">
                <a:solidFill>
                  <a:srgbClr val="FFC000"/>
                </a:solidFill>
                <a:latin typeface="Tertre Med" panose="02040906030600000004" pitchFamily="18" charset="0"/>
              </a:rPr>
              <a:t>01.</a:t>
            </a:r>
            <a:r>
              <a:rPr lang="en-US" sz="48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4000" dirty="0"/>
              <a:t>SLXS processor simulator in C.</a:t>
            </a:r>
          </a:p>
          <a:p>
            <a:r>
              <a:rPr lang="en-US" sz="4800" b="1" dirty="0">
                <a:solidFill>
                  <a:srgbClr val="FFC000"/>
                </a:solidFill>
                <a:latin typeface="Tertre Med" panose="02040906030600000004" pitchFamily="18" charset="0"/>
              </a:rPr>
              <a:t>02.</a:t>
            </a:r>
            <a:r>
              <a:rPr lang="en-US" sz="48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4000" dirty="0"/>
              <a:t>AES algorithm implementation on 	address level.</a:t>
            </a:r>
          </a:p>
          <a:p>
            <a:r>
              <a:rPr lang="en-US" sz="4800" b="1" dirty="0">
                <a:solidFill>
                  <a:srgbClr val="FFC000"/>
                </a:solidFill>
                <a:latin typeface="Tertre Med" panose="02040906030600000004" pitchFamily="18" charset="0"/>
              </a:rPr>
              <a:t>03. 	</a:t>
            </a:r>
            <a:r>
              <a:rPr lang="en-US" sz="4000" dirty="0"/>
              <a:t>PRESENT algorithm implementation in 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E6C-6481-4DBE-BA36-1653EFD865EA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Presentation</a:t>
            </a:r>
            <a:r>
              <a:rPr lang="en-US" dirty="0"/>
              <a:t> </a:t>
            </a:r>
            <a:r>
              <a:rPr lang="en-US" dirty="0">
                <a:solidFill>
                  <a:srgbClr val="262626"/>
                </a:solidFill>
              </a:rPr>
              <a:t>Outline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SLXS Language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SLXS toolchain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Experimental Evaluation</a:t>
            </a:r>
            <a:r>
              <a:rPr lang="en-MY" dirty="0">
                <a:solidFill>
                  <a:srgbClr val="FFDE00"/>
                </a:solidFill>
              </a:rPr>
              <a:t>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873A-2C71-44EB-ADCC-B07C20CAA318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1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SLXS language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type of operations: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4800" b="1" dirty="0">
                <a:solidFill>
                  <a:srgbClr val="FFC000"/>
                </a:solidFill>
                <a:latin typeface="Tertre Med" panose="02040906030600000004" pitchFamily="18" charset="0"/>
              </a:rPr>
              <a:t>01.</a:t>
            </a:r>
            <a:r>
              <a:rPr lang="en-US" sz="48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4000" dirty="0"/>
              <a:t>Variables. </a:t>
            </a:r>
          </a:p>
          <a:p>
            <a:pPr>
              <a:buClr>
                <a:srgbClr val="FFC000"/>
              </a:buClr>
              <a:buSzPct val="150000"/>
            </a:pPr>
            <a:r>
              <a:rPr lang="en-US" sz="4800" b="1" dirty="0">
                <a:solidFill>
                  <a:srgbClr val="FFC000"/>
                </a:solidFill>
                <a:latin typeface="Tertre Med" panose="02040906030600000004" pitchFamily="18" charset="0"/>
              </a:rPr>
              <a:t>02.</a:t>
            </a:r>
            <a:r>
              <a:rPr lang="en-US" sz="4800" b="1" dirty="0">
                <a:solidFill>
                  <a:srgbClr val="FFDE00"/>
                </a:solidFill>
                <a:latin typeface="Tertre Med" panose="02040906030600000004" pitchFamily="18" charset="0"/>
              </a:rPr>
              <a:t> 	</a:t>
            </a:r>
            <a:r>
              <a:rPr lang="en-US" sz="4000" dirty="0"/>
              <a:t>Instructions.</a:t>
            </a:r>
          </a:p>
          <a:p>
            <a:r>
              <a:rPr lang="en-US" sz="4800" b="1" dirty="0">
                <a:solidFill>
                  <a:srgbClr val="FFC000"/>
                </a:solidFill>
                <a:latin typeface="Tertre Med" panose="02040906030600000004" pitchFamily="18" charset="0"/>
              </a:rPr>
              <a:t>03. 	</a:t>
            </a:r>
            <a:r>
              <a:rPr lang="en-US" sz="4000" dirty="0"/>
              <a:t>Comments.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4E6C-6481-4DBE-BA36-1653EFD865EA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Variables</a:t>
            </a:r>
            <a:r>
              <a:rPr lang="en-MY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C000"/>
              </a:buClr>
              <a:buSzPct val="150000"/>
            </a:pPr>
            <a:r>
              <a:rPr lang="en-US" dirty="0"/>
              <a:t>Recognizes decimal and hexadecimal values.</a:t>
            </a:r>
          </a:p>
          <a:p>
            <a:pPr>
              <a:buClr>
                <a:srgbClr val="FFC000"/>
              </a:buClr>
              <a:buSzPct val="150000"/>
            </a:pPr>
            <a:endParaRPr lang="en-US" dirty="0"/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Decimal system as default.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Hexadecimal numbers start with the prefix "0x" or "0X". 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Variables are 17 bit long.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bit for singed numbers.</a:t>
            </a:r>
          </a:p>
          <a:p>
            <a:pPr marL="457200" indent="-457200">
              <a:buClr>
                <a:srgbClr val="FFC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Longer numbers are capped to 17 bits.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3EA5-FBF3-41AB-A11B-02C71EF2C8D3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Vasilis Sikkis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6A9A-F6B6-4BA0-B54A-8130E74F3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</TotalTime>
  <Words>892</Words>
  <Application>Microsoft Office PowerPoint</Application>
  <PresentationFormat>Widescreen</PresentationFormat>
  <Paragraphs>338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Liberation Sans</vt:lpstr>
      <vt:lpstr>Tertre Med</vt:lpstr>
      <vt:lpstr>Office Theme</vt:lpstr>
      <vt:lpstr>Cryptographic Algorithms for Single-Instruction Processors</vt:lpstr>
      <vt:lpstr>Presentation Outline.</vt:lpstr>
      <vt:lpstr>Introduction.</vt:lpstr>
      <vt:lpstr>SLXS Architecture Definition.</vt:lpstr>
      <vt:lpstr>Goals.</vt:lpstr>
      <vt:lpstr>Used Material.</vt:lpstr>
      <vt:lpstr>Presentation Outline.</vt:lpstr>
      <vt:lpstr>SLXS language.</vt:lpstr>
      <vt:lpstr>Variables.</vt:lpstr>
      <vt:lpstr>Variables Format.</vt:lpstr>
      <vt:lpstr>Instructions.</vt:lpstr>
      <vt:lpstr>Instructions Format.</vt:lpstr>
      <vt:lpstr>Instructions Format.</vt:lpstr>
      <vt:lpstr>Comments.</vt:lpstr>
      <vt:lpstr>Operators.</vt:lpstr>
      <vt:lpstr>Operators.</vt:lpstr>
      <vt:lpstr>Macros.</vt:lpstr>
      <vt:lpstr>Presentation Outline.</vt:lpstr>
      <vt:lpstr>SLXS Stages.</vt:lpstr>
      <vt:lpstr>SLXS tool.</vt:lpstr>
      <vt:lpstr>Error Handling</vt:lpstr>
      <vt:lpstr>Code Example of Or Operator.</vt:lpstr>
      <vt:lpstr>Memory Address.</vt:lpstr>
      <vt:lpstr>Intel Hex Format Files.</vt:lpstr>
      <vt:lpstr>Output Address Files.</vt:lpstr>
      <vt:lpstr>Presentation Outline.</vt:lpstr>
      <vt:lpstr>AES−128.</vt:lpstr>
      <vt:lpstr>Present.</vt:lpstr>
      <vt:lpstr>Presentation Outline.</vt:lpstr>
      <vt:lpstr>Cryptographic Algorithms for Single-Instruction 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Sikkis</dc:creator>
  <cp:lastModifiedBy>Vasilis Sikkis</cp:lastModifiedBy>
  <cp:revision>78</cp:revision>
  <dcterms:created xsi:type="dcterms:W3CDTF">2016-08-13T20:39:14Z</dcterms:created>
  <dcterms:modified xsi:type="dcterms:W3CDTF">2016-09-02T03:27:51Z</dcterms:modified>
</cp:coreProperties>
</file>