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276" r:id="rId7"/>
    <p:sldId id="277" r:id="rId8"/>
    <p:sldId id="278" r:id="rId9"/>
    <p:sldId id="279" r:id="rId10"/>
    <p:sldId id="294" r:id="rId11"/>
    <p:sldId id="293" r:id="rId12"/>
    <p:sldId id="295" r:id="rId13"/>
    <p:sldId id="288"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4885CA-43B1-466B-AF4A-4AC4FFFB12E3}">
          <p14:sldIdLst>
            <p14:sldId id="292"/>
            <p14:sldId id="275"/>
            <p14:sldId id="276"/>
            <p14:sldId id="277"/>
            <p14:sldId id="278"/>
            <p14:sldId id="279"/>
          </p14:sldIdLst>
        </p14:section>
        <p14:section name="Untitled Section" id="{4B4AEBA3-01BE-4BDB-8EBB-C70FFB007E49}">
          <p14:sldIdLst>
            <p14:sldId id="294"/>
            <p14:sldId id="293"/>
            <p14:sldId id="295"/>
            <p14:sldId id="288"/>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7/1/2024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image" Target="../media/image4.jpg"/><Relationship Id="rId4" Type="http://schemas.openxmlformats.org/officeDocument/2006/relationships/hyperlink" Target="https://www.i-tecnico.pt/phishing-o-que-e-tenha-cuidad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www.flickr.com/photos/christiaancolen/2138257741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Phishing Awareness Training</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4025667" cy="760288"/>
          </a:xfrm>
        </p:spPr>
        <p:txBody>
          <a:bodyPr/>
          <a:lstStyle/>
          <a:p>
            <a:r>
              <a:rPr lang="en-US" dirty="0"/>
              <a:t>Recognize and Avoid Phishing Attacks</a:t>
            </a:r>
          </a:p>
          <a:p>
            <a:r>
              <a:rPr lang="en-US" dirty="0"/>
              <a:t>Sikriti Modak</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19"/>
            <a:ext cx="4782361" cy="3329926"/>
          </a:xfrm>
        </p:spPr>
        <p:txBody>
          <a:bodyPr/>
          <a:lstStyle/>
          <a:p>
            <a:pPr algn="just"/>
            <a:r>
              <a:rPr lang="en-US" altLang="zh-CN" sz="1400" dirty="0">
                <a:latin typeface="Times New Roman" panose="02020603050405020304" pitchFamily="18" charset="0"/>
                <a:cs typeface="Times New Roman" panose="02020603050405020304" pitchFamily="18" charset="0"/>
              </a:rPr>
              <a:t>The ability to recognize and avoid phishing attacks is relevant for the protection of personal and organizational security in the modern environment. Successful phishing results due to human trust and negligence from technique by which attackers act as trusted entities for eliciting confidential information. That is, practicing awareness of common indicators of phishing, such as links, urgency, and ill-written messages, and being cautious about social engineering methods greatly reduce vulnerability. Other proactive measures are taken to check on the identity of the senders, the URLs should be checked before opening, avoid revealing sensitive personal information over the internet, and always updating security software. Reporting suspected phishing attempts promptly and learning about new threats constitute further important points in reducing risks and maintaining robust security defenses.</a:t>
            </a:r>
            <a:endParaRPr lang="en-US" sz="1400" dirty="0">
              <a:latin typeface="Times New Roman" panose="02020603050405020304" pitchFamily="18" charset="0"/>
              <a:cs typeface="Times New Roman" panose="02020603050405020304" pitchFamily="18" charset="0"/>
            </a:endParaRP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Sikriti Modak</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IN" dirty="0"/>
              <a:t>Types of Phishing Attacks</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dirty="0"/>
              <a:t>Recognizing Phishing Attacks</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IN" dirty="0"/>
              <a:t>Summary and Key Takeaways</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IN" dirty="0" err="1"/>
              <a:t>Analyzing</a:t>
            </a:r>
            <a:r>
              <a:rPr lang="en-IN" dirty="0"/>
              <a:t> Phishing Attacks</a:t>
            </a:r>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Phishing Awareness Training</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2400810"/>
          </a:xfrm>
        </p:spPr>
        <p:txBody>
          <a:bodyPr/>
          <a:lstStyle/>
          <a:p>
            <a:pPr algn="just"/>
            <a:r>
              <a:rPr lang="en-US" b="0" i="0" dirty="0">
                <a:solidFill>
                  <a:schemeClr val="tx1">
                    <a:lumMod val="65000"/>
                    <a:lumOff val="35000"/>
                  </a:schemeClr>
                </a:solidFill>
                <a:effectLst/>
                <a:highlight>
                  <a:srgbClr val="FFFFFF"/>
                </a:highlight>
                <a:latin typeface="Readex Pro"/>
              </a:rPr>
              <a:t>Phishing is an attempted theft online that involves deceiving people into giving out their private details like passwords, credit card information etc. Such kinds of assaults happen when fraudsters pretend to be trustworthy sources on the internet in order to trick their victims into giving them the necessary personal data. The most common form of phishing attacks is done using emails while others can include SMSs; Facebook posts among other posts made by hacking their accounts.</a:t>
            </a:r>
            <a:endParaRPr lang="en-US" dirty="0">
              <a:solidFill>
                <a:schemeClr val="tx1">
                  <a:lumMod val="65000"/>
                  <a:lumOff val="35000"/>
                </a:schemeClr>
              </a:solidFill>
            </a:endParaRPr>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Phishing Awareness Training</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IN" dirty="0"/>
              <a:t>Types of Phishing</a:t>
            </a:r>
            <a:endParaRPr lang="en-US" dirty="0"/>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a:stretch/>
        </p:blipFill>
        <p:spPr>
          <a:blipFill>
            <a:blip r:embed="rId5"/>
            <a:stretch>
              <a:fillRect/>
            </a:stretch>
          </a:blipFill>
        </p:spPr>
      </p:pic>
      <p:sp>
        <p:nvSpPr>
          <p:cNvPr id="2" name="Title 1">
            <a:extLst>
              <a:ext uri="{FF2B5EF4-FFF2-40B4-BE49-F238E27FC236}">
                <a16:creationId xmlns:a16="http://schemas.microsoft.com/office/drawing/2014/main" id="{804D0F13-E131-407C-8443-D5DB68D488EA}"/>
              </a:ext>
            </a:extLst>
          </p:cNvPr>
          <p:cNvSpPr>
            <a:spLocks noGrp="1" noChangeArrowheads="1"/>
          </p:cNvSpPr>
          <p:nvPr>
            <p:ph type="title"/>
          </p:nvPr>
        </p:nvSpPr>
        <p:spPr bwMode="auto">
          <a:xfrm>
            <a:off x="6710510" y="2527344"/>
            <a:ext cx="29450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Email Phishing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Spear Phishing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Whaling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Smishing (SMS Phishing)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Vishing (Voice Phishing) </a:t>
            </a:r>
          </a:p>
        </p:txBody>
      </p:sp>
      <p:sp>
        <p:nvSpPr>
          <p:cNvPr id="3" name="TextBox 2">
            <a:extLst>
              <a:ext uri="{FF2B5EF4-FFF2-40B4-BE49-F238E27FC236}">
                <a16:creationId xmlns:a16="http://schemas.microsoft.com/office/drawing/2014/main" id="{144AA4F0-629F-DA50-3B67-3126A51694A6}"/>
              </a:ext>
            </a:extLst>
          </p:cNvPr>
          <p:cNvSpPr txBox="1"/>
          <p:nvPr/>
        </p:nvSpPr>
        <p:spPr>
          <a:xfrm>
            <a:off x="581710" y="6338744"/>
            <a:ext cx="5045662" cy="230832"/>
          </a:xfrm>
          <a:prstGeom prst="rect">
            <a:avLst/>
          </a:prstGeom>
        </p:spPr>
        <p:txBody>
          <a:bodyPr wrap="square" rtlCol="0">
            <a:spAutoFit/>
          </a:bodyPr>
          <a:lstStyle/>
          <a:p>
            <a:r>
              <a:rPr lang="en-IN" sz="900">
                <a:hlinkClick r:id="rId4" tooltip="https://www.i-tecnico.pt/phishing-o-que-e-tenha-cuidado/"/>
              </a:rPr>
              <a:t>This Photo</a:t>
            </a:r>
            <a:r>
              <a:rPr lang="en-IN" sz="900"/>
              <a:t> by Unknown Author is licensed under </a:t>
            </a:r>
            <a:r>
              <a:rPr lang="en-IN" sz="900">
                <a:hlinkClick r:id="rId6" tooltip="https://creativecommons.org/licenses/by-nc-nd/3.0/"/>
              </a:rPr>
              <a:t>CC BY-NC-ND</a:t>
            </a:r>
            <a:endParaRPr lang="en-IN" sz="900"/>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1E99EB1-A9F0-D206-22C4-4A76AC275A77}"/>
              </a:ext>
            </a:extLst>
          </p:cNvPr>
          <p:cNvSpPr>
            <a:spLocks noGrp="1"/>
          </p:cNvSpPr>
          <p:nvPr>
            <p:ph type="body" sz="quarter" idx="28"/>
          </p:nvPr>
        </p:nvSpPr>
        <p:spPr/>
        <p:txBody>
          <a:bodyPr/>
          <a:lstStyle/>
          <a:p>
            <a:r>
              <a:rPr lang="en-IN" dirty="0"/>
              <a:t>How Phishing Works</a:t>
            </a:r>
          </a:p>
        </p:txBody>
      </p:sp>
      <p:pic>
        <p:nvPicPr>
          <p:cNvPr id="12" name="Picture Placeholder 11">
            <a:extLst>
              <a:ext uri="{FF2B5EF4-FFF2-40B4-BE49-F238E27FC236}">
                <a16:creationId xmlns:a16="http://schemas.microsoft.com/office/drawing/2014/main" id="{EA4D860A-E1EA-EECE-7EB7-3AC6E2993884}"/>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5461" r="25461"/>
          <a:stretch/>
        </p:blipFill>
        <p:spPr>
          <a:solidFill>
            <a:schemeClr val="tx1"/>
          </a:solidFill>
        </p:spPr>
      </p:pic>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smtClean="0"/>
              <a:pPr/>
              <a:t>5</a:t>
            </a:fld>
            <a:endParaRPr lang="en-US" altLang="zh-CN" dirty="0"/>
          </a:p>
        </p:txBody>
      </p:sp>
      <p:sp>
        <p:nvSpPr>
          <p:cNvPr id="15" name="Rectangle 2">
            <a:extLst>
              <a:ext uri="{FF2B5EF4-FFF2-40B4-BE49-F238E27FC236}">
                <a16:creationId xmlns:a16="http://schemas.microsoft.com/office/drawing/2014/main" id="{A070C01A-3359-3B83-44D1-F625B63560C0}"/>
              </a:ext>
            </a:extLst>
          </p:cNvPr>
          <p:cNvSpPr>
            <a:spLocks noGrp="1" noChangeArrowheads="1"/>
          </p:cNvSpPr>
          <p:nvPr>
            <p:ph type="title"/>
          </p:nvPr>
        </p:nvSpPr>
        <p:spPr bwMode="auto">
          <a:xfrm>
            <a:off x="6710510" y="2742788"/>
            <a:ext cx="48997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Explanation: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Attackers send fraudulent messages designed to trick recipients into revealing personal information, such as passwords or credit card numbers.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email that appears to be from a trusted bank asking you to verify your account information. </a:t>
            </a:r>
          </a:p>
        </p:txBody>
      </p:sp>
      <p:sp>
        <p:nvSpPr>
          <p:cNvPr id="16" name="TextBox 15">
            <a:extLst>
              <a:ext uri="{FF2B5EF4-FFF2-40B4-BE49-F238E27FC236}">
                <a16:creationId xmlns:a16="http://schemas.microsoft.com/office/drawing/2014/main" id="{6F91B393-B37C-D8E4-0E2F-9AE9B0F9D46B}"/>
              </a:ext>
            </a:extLst>
          </p:cNvPr>
          <p:cNvSpPr txBox="1"/>
          <p:nvPr/>
        </p:nvSpPr>
        <p:spPr>
          <a:xfrm>
            <a:off x="581710" y="6338744"/>
            <a:ext cx="5045662" cy="230832"/>
          </a:xfrm>
          <a:prstGeom prst="rect">
            <a:avLst/>
          </a:prstGeom>
        </p:spPr>
        <p:txBody>
          <a:bodyPr wrap="square" rtlCol="0">
            <a:spAutoFit/>
          </a:bodyPr>
          <a:lstStyle/>
          <a:p>
            <a:r>
              <a:rPr lang="en-IN" sz="900">
                <a:hlinkClick r:id="rId4" tooltip="https://www.flickr.com/photos/christiaancolen/21382577412"/>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Common Features of Phishing Emails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graphicFrame>
        <p:nvGraphicFramePr>
          <p:cNvPr id="17" name="Table Placeholder 16">
            <a:extLst>
              <a:ext uri="{FF2B5EF4-FFF2-40B4-BE49-F238E27FC236}">
                <a16:creationId xmlns:a16="http://schemas.microsoft.com/office/drawing/2014/main" id="{22B517A0-D493-CD2F-B660-CECADC13B2C5}"/>
              </a:ext>
            </a:extLst>
          </p:cNvPr>
          <p:cNvGraphicFramePr>
            <a:graphicFrameLocks noGrp="1"/>
          </p:cNvGraphicFramePr>
          <p:nvPr>
            <p:ph type="tbl" sz="quarter" idx="27"/>
            <p:extLst>
              <p:ext uri="{D42A27DB-BD31-4B8C-83A1-F6EECF244321}">
                <p14:modId xmlns:p14="http://schemas.microsoft.com/office/powerpoint/2010/main" val="3267393122"/>
              </p:ext>
            </p:extLst>
          </p:nvPr>
        </p:nvGraphicFramePr>
        <p:xfrm>
          <a:off x="581025" y="1614488"/>
          <a:ext cx="10890250" cy="3787938"/>
        </p:xfrm>
        <a:graphic>
          <a:graphicData uri="http://schemas.openxmlformats.org/drawingml/2006/table">
            <a:tbl>
              <a:tblPr firstRow="1" bandRow="1">
                <a:tableStyleId>{5940675A-B579-460E-94D1-54222C63F5DA}</a:tableStyleId>
              </a:tblPr>
              <a:tblGrid>
                <a:gridCol w="5445125">
                  <a:extLst>
                    <a:ext uri="{9D8B030D-6E8A-4147-A177-3AD203B41FA5}">
                      <a16:colId xmlns:a16="http://schemas.microsoft.com/office/drawing/2014/main" val="3783821053"/>
                    </a:ext>
                  </a:extLst>
                </a:gridCol>
                <a:gridCol w="5445125">
                  <a:extLst>
                    <a:ext uri="{9D8B030D-6E8A-4147-A177-3AD203B41FA5}">
                      <a16:colId xmlns:a16="http://schemas.microsoft.com/office/drawing/2014/main" val="3935160200"/>
                    </a:ext>
                  </a:extLst>
                </a:gridCol>
              </a:tblGrid>
              <a:tr h="877353">
                <a:tc>
                  <a:txBody>
                    <a:bodyPr/>
                    <a:lstStyle/>
                    <a:p>
                      <a:r>
                        <a:rPr lang="en-US" b="1" dirty="0"/>
                        <a:t>Unfamiliar Sender</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Emails from unknown senders or slight variations of known addresses.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5128268"/>
                  </a:ext>
                </a:extLst>
              </a:tr>
              <a:tr h="508308">
                <a:tc>
                  <a:txBody>
                    <a:bodyPr/>
                    <a:lstStyle/>
                    <a:p>
                      <a:r>
                        <a:rPr lang="en-US" b="1" dirty="0"/>
                        <a:t>Urgency or Threats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Messages that create a sense of urgency or fear.</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55920555"/>
                  </a:ext>
                </a:extLst>
              </a:tr>
              <a:tr h="508308">
                <a:tc>
                  <a:txBody>
                    <a:bodyPr/>
                    <a:lstStyle/>
                    <a:p>
                      <a:r>
                        <a:rPr lang="en-US" b="1" dirty="0"/>
                        <a:t>Suspicious Links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Links that don’t match legitimate URLs.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7256717"/>
                  </a:ext>
                </a:extLst>
              </a:tr>
              <a:tr h="508308">
                <a:tc>
                  <a:txBody>
                    <a:bodyPr/>
                    <a:lstStyle/>
                    <a:p>
                      <a:r>
                        <a:rPr lang="en-US" b="1" dirty="0"/>
                        <a:t>Attachments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Unsolicited attachments, often with executable files.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148262"/>
                  </a:ext>
                </a:extLst>
              </a:tr>
              <a:tr h="508308">
                <a:tc>
                  <a:txBody>
                    <a:bodyPr/>
                    <a:lstStyle/>
                    <a:p>
                      <a:r>
                        <a:rPr lang="en-US" b="1" dirty="0"/>
                        <a:t>Grammar and Spelling Mistakes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Poorly written content.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8048399"/>
                  </a:ext>
                </a:extLst>
              </a:tr>
              <a:tr h="877353">
                <a:tc>
                  <a:txBody>
                    <a:bodyPr/>
                    <a:lstStyle/>
                    <a:p>
                      <a:r>
                        <a:rPr lang="en-US" b="1" dirty="0"/>
                        <a:t>Request for Personal Information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Asking for sensitive details that legitimate companies wouldn't ask via email.</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508830"/>
                  </a:ext>
                </a:extLst>
              </a:tr>
            </a:tbl>
          </a:graphicData>
        </a:graphic>
      </p:graphicFrame>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sp>
        <p:nvSpPr>
          <p:cNvPr id="12" name="Rectangle 4">
            <a:extLst>
              <a:ext uri="{FF2B5EF4-FFF2-40B4-BE49-F238E27FC236}">
                <a16:creationId xmlns:a16="http://schemas.microsoft.com/office/drawing/2014/main" id="{FB7F4287-6289-5930-34A9-621DE84E16F5}"/>
              </a:ext>
            </a:extLst>
          </p:cNvPr>
          <p:cNvSpPr>
            <a:spLocks noGrp="1" noChangeArrowheads="1"/>
          </p:cNvSpPr>
          <p:nvPr>
            <p:ph type="title"/>
          </p:nvPr>
        </p:nvSpPr>
        <p:spPr bwMode="auto">
          <a:xfrm>
            <a:off x="5970935" y="1269180"/>
            <a:ext cx="49925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Recognizing Phishing Websites</a:t>
            </a:r>
            <a:br>
              <a:rPr lang="en-US" sz="1600" b="1" u="sng"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Check the URL:</a:t>
            </a:r>
            <a:r>
              <a:rPr lang="en-US" sz="160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Ensure it matches the legitimate site.</a:t>
            </a:r>
            <a:br>
              <a:rPr lang="en-US" sz="1600" b="0" dirty="0">
                <a:latin typeface="Times New Roman" panose="02020603050405020304" pitchFamily="18" charset="0"/>
                <a:cs typeface="Times New Roman" panose="02020603050405020304" pitchFamily="18" charset="0"/>
              </a:rPr>
            </a:br>
            <a:br>
              <a:rPr lang="en-US" sz="1600" b="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HTTPS:</a:t>
            </a:r>
            <a:r>
              <a:rPr lang="en-US" sz="160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Look for HTTPS and a padlock symbol in the address bar.</a:t>
            </a:r>
            <a:br>
              <a:rPr lang="en-US" sz="1600" b="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Design Quality:</a:t>
            </a:r>
            <a:r>
              <a:rPr lang="en-US" sz="160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Poor design or low-quality logos can be a red flag.</a:t>
            </a:r>
            <a:br>
              <a:rPr lang="en-US" sz="1600" b="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Unsolicited Prompts:</a:t>
            </a:r>
            <a:r>
              <a:rPr lang="en-US" sz="160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Be cautious of unexpected pop-ups or prompts for personal information.</a:t>
            </a:r>
          </a:p>
        </p:txBody>
      </p:sp>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IN" dirty="0"/>
              <a:t>Social Engineering Tactics</a:t>
            </a:r>
            <a:endParaRPr lang="en-US" dirty="0"/>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4550705" y="3321698"/>
            <a:ext cx="2653545" cy="891864"/>
          </a:xfrm>
        </p:spPr>
        <p:txBody>
          <a:bodyPr/>
          <a:lstStyle/>
          <a:p>
            <a:r>
              <a:rPr lang="en-US" sz="1600" b="1" dirty="0"/>
              <a:t>Impersonation:</a:t>
            </a:r>
            <a:r>
              <a:rPr lang="en-US" sz="1600" dirty="0"/>
              <a:t> </a:t>
            </a:r>
            <a:r>
              <a:rPr lang="en-US" sz="1600" b="0" dirty="0"/>
              <a:t>Attackers pretend to be someone you know.</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5" y="4246516"/>
            <a:ext cx="2653545" cy="801345"/>
          </a:xfrm>
        </p:spPr>
        <p:txBody>
          <a:bodyPr/>
          <a:lstStyle/>
          <a:p>
            <a:r>
              <a:rPr lang="en-US" sz="1600" b="1" dirty="0"/>
              <a:t>Pretexting:</a:t>
            </a:r>
            <a:r>
              <a:rPr lang="en-US" sz="1600" dirty="0"/>
              <a:t> Creating a fabricated scenario to steal information.</a:t>
            </a: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412217"/>
            <a:ext cx="3012438" cy="801345"/>
          </a:xfrm>
        </p:spPr>
        <p:txBody>
          <a:bodyPr/>
          <a:lstStyle/>
          <a:p>
            <a:r>
              <a:rPr lang="en-US" sz="1600" b="1" dirty="0"/>
              <a:t>Baiting:</a:t>
            </a:r>
            <a:r>
              <a:rPr lang="en-US" sz="1600" dirty="0"/>
              <a:t> </a:t>
            </a:r>
            <a:r>
              <a:rPr lang="en-US" sz="1600" b="0" dirty="0"/>
              <a:t>Offering something enticing to get you to give up information.</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811506" y="4246516"/>
            <a:ext cx="2653545" cy="801345"/>
          </a:xfrm>
        </p:spPr>
        <p:txBody>
          <a:bodyPr/>
          <a:lstStyle/>
          <a:p>
            <a:r>
              <a:rPr lang="en-US" sz="1600" b="1" dirty="0"/>
              <a:t>Tailgating:</a:t>
            </a:r>
            <a:r>
              <a:rPr lang="en-US" sz="1600" dirty="0"/>
              <a:t> Physically following someone into a restricted area.</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IN" dirty="0"/>
              <a:t>Real-Life Phishing Examples</a:t>
            </a:r>
            <a:endParaRPr lang="en-US" dirty="0"/>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IN" dirty="0"/>
              <a:t>Example 1:</a:t>
            </a:r>
            <a:endParaRPr lang="en-US"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A phishing email disguised as a message from PayPal.</a:t>
            </a:r>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IN" b="1" dirty="0"/>
              <a:t>Example 2:</a:t>
            </a:r>
            <a:r>
              <a:rPr lang="en-IN" dirty="0"/>
              <a:t> </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A phishing website imitating a bank login page.</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IN" dirty="0"/>
              <a:t>Example 3:</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A spear-phishing attack targeting a company executive.</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43</TotalTime>
  <Words>589</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等线</vt:lpstr>
      <vt:lpstr>Abadi</vt:lpstr>
      <vt:lpstr>Arial</vt:lpstr>
      <vt:lpstr>Calibri</vt:lpstr>
      <vt:lpstr>Posterama Text Black</vt:lpstr>
      <vt:lpstr>Posterama Text SemiBold</vt:lpstr>
      <vt:lpstr>Readex Pro</vt:lpstr>
      <vt:lpstr>Times New Roman</vt:lpstr>
      <vt:lpstr>Custom​​</vt:lpstr>
      <vt:lpstr>Phishing Awareness Training</vt:lpstr>
      <vt:lpstr>Agenda</vt:lpstr>
      <vt:lpstr>Introduction</vt:lpstr>
      <vt:lpstr>  Email Phishing  Spear Phishing  Whaling  Smishing (SMS Phishing)  Vishing (Voice Phishing) </vt:lpstr>
      <vt:lpstr>Explanation: Attackers send fraudulent messages designed to trick recipients into revealing personal information, such as passwords or credit card numbers. Example: An email that appears to be from a trusted bank asking you to verify your account information. </vt:lpstr>
      <vt:lpstr>Common Features of Phishing Emails</vt:lpstr>
      <vt:lpstr>Recognizing Phishing Websites  Check the URL: Ensure it matches the legitimate site.  HTTPS: Look for HTTPS and a padlock symbol in the address bar.  Design Quality: Poor design or low-quality logos can be a red flag.  Unsolicited Prompts: Be cautious of unexpected pop-ups or prompts for personal information.</vt:lpstr>
      <vt:lpstr>Social Engineering Tactics</vt:lpstr>
      <vt:lpstr>Real-Life Phishing Examples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Sikriti Modak</dc:creator>
  <cp:lastModifiedBy>Sikriti Modak</cp:lastModifiedBy>
  <cp:revision>1</cp:revision>
  <dcterms:created xsi:type="dcterms:W3CDTF">2024-07-01T05:54:13Z</dcterms:created>
  <dcterms:modified xsi:type="dcterms:W3CDTF">2024-07-01T06:37:21Z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