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pilogue"/>
      <p:regular r:id="rId17"/>
      <p:bold r:id="rId18"/>
      <p:italic r:id="rId19"/>
      <p:boldItalic r:id="rId20"/>
    </p:embeddedFont>
    <p:embeddedFont>
      <p:font typeface="Spectral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pilogue-boldItalic.fntdata"/><Relationship Id="rId11" Type="http://schemas.openxmlformats.org/officeDocument/2006/relationships/slide" Target="slides/slide6.xml"/><Relationship Id="rId22" Type="http://schemas.openxmlformats.org/officeDocument/2006/relationships/font" Target="fonts/SpectralMedium-bold.fntdata"/><Relationship Id="rId10" Type="http://schemas.openxmlformats.org/officeDocument/2006/relationships/slide" Target="slides/slide5.xml"/><Relationship Id="rId21" Type="http://schemas.openxmlformats.org/officeDocument/2006/relationships/font" Target="fonts/SpectralMedium-regular.fntdata"/><Relationship Id="rId13" Type="http://schemas.openxmlformats.org/officeDocument/2006/relationships/slide" Target="slides/slide8.xml"/><Relationship Id="rId24" Type="http://schemas.openxmlformats.org/officeDocument/2006/relationships/font" Target="fonts/SpectralMedium-boldItalic.fntdata"/><Relationship Id="rId12" Type="http://schemas.openxmlformats.org/officeDocument/2006/relationships/slide" Target="slides/slide7.xml"/><Relationship Id="rId23" Type="http://schemas.openxmlformats.org/officeDocument/2006/relationships/font" Target="fonts/Spectral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pilog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pilogue-italic.fntdata"/><Relationship Id="rId6" Type="http://schemas.openxmlformats.org/officeDocument/2006/relationships/slide" Target="slides/slide1.xml"/><Relationship Id="rId18" Type="http://schemas.openxmlformats.org/officeDocument/2006/relationships/font" Target="fonts/Epilog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a4e56f5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a4e56f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e7310e4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e7310e4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a4e56f56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a4e56f56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a4e56f5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a4e56f5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a4e56f5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a4e56f5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7310e4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7310e4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a4e56f5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a4e56f5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e7310e4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e7310e4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a4e56f5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a4e56f5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a4e56f5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a4e56f5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a4e56f5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a4e56f5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726900" y="2176200"/>
            <a:ext cx="7690200" cy="1546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3"/>
          <p:cNvSpPr txBox="1"/>
          <p:nvPr>
            <p:ph hasCustomPrompt="1" idx="2" type="title"/>
          </p:nvPr>
        </p:nvSpPr>
        <p:spPr>
          <a:xfrm>
            <a:off x="3276900" y="1281247"/>
            <a:ext cx="2590200" cy="101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53" name="Google Shape;53;p13"/>
          <p:cNvGrpSpPr/>
          <p:nvPr/>
        </p:nvGrpSpPr>
        <p:grpSpPr>
          <a:xfrm>
            <a:off x="7121636" y="2829479"/>
            <a:ext cx="4179000" cy="4264317"/>
            <a:chOff x="7121636" y="2829479"/>
            <a:chExt cx="4179000" cy="4264317"/>
          </a:xfrm>
        </p:grpSpPr>
        <p:sp>
          <p:nvSpPr>
            <p:cNvPr id="54" name="Google Shape;54;p13"/>
            <p:cNvSpPr/>
            <p:nvPr/>
          </p:nvSpPr>
          <p:spPr>
            <a:xfrm rot="3698908">
              <a:off x="8511801" y="2396378"/>
              <a:ext cx="1398670" cy="399400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rot="-2452152">
              <a:off x="8436574" y="3129103"/>
              <a:ext cx="1398826" cy="399398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 name="Shape 56"/>
        <p:cNvGrpSpPr/>
        <p:nvPr/>
      </p:nvGrpSpPr>
      <p:grpSpPr>
        <a:xfrm>
          <a:off x="0" y="0"/>
          <a:ext cx="0" cy="0"/>
          <a:chOff x="0" y="0"/>
          <a:chExt cx="0" cy="0"/>
        </a:xfrm>
      </p:grpSpPr>
      <p:sp>
        <p:nvSpPr>
          <p:cNvPr id="57" name="Google Shape;57;p14"/>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58" name="Google Shape;58;p14"/>
          <p:cNvSpPr txBox="1"/>
          <p:nvPr>
            <p:ph idx="1" type="subTitle"/>
          </p:nvPr>
        </p:nvSpPr>
        <p:spPr>
          <a:xfrm>
            <a:off x="1004450" y="1347325"/>
            <a:ext cx="3180300" cy="25119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2" type="subTitle"/>
          </p:nvPr>
        </p:nvSpPr>
        <p:spPr>
          <a:xfrm>
            <a:off x="4959125" y="1347325"/>
            <a:ext cx="3180300" cy="3038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CUSTOM_3">
    <p:spTree>
      <p:nvGrpSpPr>
        <p:cNvPr id="60" name="Shape 60"/>
        <p:cNvGrpSpPr/>
        <p:nvPr/>
      </p:nvGrpSpPr>
      <p:grpSpPr>
        <a:xfrm>
          <a:off x="0" y="0"/>
          <a:ext cx="0" cy="0"/>
          <a:chOff x="0" y="0"/>
          <a:chExt cx="0" cy="0"/>
        </a:xfrm>
      </p:grpSpPr>
      <p:sp>
        <p:nvSpPr>
          <p:cNvPr id="61" name="Google Shape;61;p15"/>
          <p:cNvSpPr txBox="1"/>
          <p:nvPr>
            <p:ph type="title"/>
          </p:nvPr>
        </p:nvSpPr>
        <p:spPr>
          <a:xfrm>
            <a:off x="713225" y="2178275"/>
            <a:ext cx="6813000" cy="15465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hasCustomPrompt="1" idx="2" type="title"/>
          </p:nvPr>
        </p:nvSpPr>
        <p:spPr>
          <a:xfrm>
            <a:off x="713225" y="1282600"/>
            <a:ext cx="1928100" cy="1014900"/>
          </a:xfrm>
          <a:prstGeom prst="rect">
            <a:avLst/>
          </a:prstGeom>
        </p:spPr>
        <p:txBody>
          <a:bodyPr anchorCtr="0" anchor="ctr" bIns="91425" lIns="91425" spcFirstLastPara="1" rIns="91425" wrap="square" tIns="91425">
            <a:normAutofit/>
          </a:bodyPr>
          <a:lstStyle>
            <a:lvl1pPr lvl="0"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63" name="Google Shape;63;p15"/>
          <p:cNvGrpSpPr/>
          <p:nvPr/>
        </p:nvGrpSpPr>
        <p:grpSpPr>
          <a:xfrm>
            <a:off x="4115225" y="3490772"/>
            <a:ext cx="5508969" cy="3256036"/>
            <a:chOff x="4115225" y="3490772"/>
            <a:chExt cx="5508969" cy="3256036"/>
          </a:xfrm>
        </p:grpSpPr>
        <p:sp>
          <p:nvSpPr>
            <p:cNvPr id="64" name="Google Shape;64;p15"/>
            <p:cNvSpPr/>
            <p:nvPr/>
          </p:nvSpPr>
          <p:spPr>
            <a:xfrm rot="6597034">
              <a:off x="5531551" y="3410940"/>
              <a:ext cx="1398849" cy="39939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4187346">
              <a:off x="6809126" y="2840227"/>
              <a:ext cx="1398936" cy="39938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7">
    <p:spTree>
      <p:nvGrpSpPr>
        <p:cNvPr id="66" name="Shape 66"/>
        <p:cNvGrpSpPr/>
        <p:nvPr/>
      </p:nvGrpSpPr>
      <p:grpSpPr>
        <a:xfrm>
          <a:off x="0" y="0"/>
          <a:ext cx="0" cy="0"/>
          <a:chOff x="0" y="0"/>
          <a:chExt cx="0" cy="0"/>
        </a:xfrm>
      </p:grpSpPr>
      <p:sp>
        <p:nvSpPr>
          <p:cNvPr id="67" name="Google Shape;67;p16"/>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68" name="Google Shape;68;p16"/>
          <p:cNvSpPr txBox="1"/>
          <p:nvPr>
            <p:ph idx="1" type="subTitle"/>
          </p:nvPr>
        </p:nvSpPr>
        <p:spPr>
          <a:xfrm>
            <a:off x="713225" y="1501700"/>
            <a:ext cx="7716600" cy="6267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6"/>
          <p:cNvSpPr txBox="1"/>
          <p:nvPr>
            <p:ph idx="2" type="subTitle"/>
          </p:nvPr>
        </p:nvSpPr>
        <p:spPr>
          <a:xfrm>
            <a:off x="713650" y="2284375"/>
            <a:ext cx="7716600" cy="929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3" type="subTitle"/>
          </p:nvPr>
        </p:nvSpPr>
        <p:spPr>
          <a:xfrm>
            <a:off x="713225" y="3369450"/>
            <a:ext cx="7716600" cy="929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16"/>
          <p:cNvGrpSpPr/>
          <p:nvPr/>
        </p:nvGrpSpPr>
        <p:grpSpPr>
          <a:xfrm>
            <a:off x="4334281" y="4128183"/>
            <a:ext cx="4096500" cy="3385500"/>
            <a:chOff x="5334606" y="2915833"/>
            <a:chExt cx="4096500" cy="3385500"/>
          </a:xfrm>
        </p:grpSpPr>
        <p:sp>
          <p:nvSpPr>
            <p:cNvPr id="72" name="Google Shape;72;p16"/>
            <p:cNvSpPr/>
            <p:nvPr/>
          </p:nvSpPr>
          <p:spPr>
            <a:xfrm rot="7429993">
              <a:off x="6683474" y="2611615"/>
              <a:ext cx="1398764" cy="399393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6473086" y="32239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74" name="Shape 74"/>
        <p:cNvGrpSpPr/>
        <p:nvPr/>
      </p:nvGrpSpPr>
      <p:grpSpPr>
        <a:xfrm>
          <a:off x="0" y="0"/>
          <a:ext cx="0" cy="0"/>
          <a:chOff x="0" y="0"/>
          <a:chExt cx="0" cy="0"/>
        </a:xfrm>
      </p:grpSpPr>
      <p:sp>
        <p:nvSpPr>
          <p:cNvPr id="75" name="Google Shape;75;p17"/>
          <p:cNvSpPr txBox="1"/>
          <p:nvPr>
            <p:ph type="title"/>
          </p:nvPr>
        </p:nvSpPr>
        <p:spPr>
          <a:xfrm>
            <a:off x="1100150" y="2174225"/>
            <a:ext cx="7330200" cy="15465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17"/>
          <p:cNvSpPr txBox="1"/>
          <p:nvPr>
            <p:ph hasCustomPrompt="1" idx="2" type="title"/>
          </p:nvPr>
        </p:nvSpPr>
        <p:spPr>
          <a:xfrm>
            <a:off x="6502250" y="1275875"/>
            <a:ext cx="1928100" cy="10149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77" name="Google Shape;77;p17"/>
          <p:cNvGrpSpPr/>
          <p:nvPr/>
        </p:nvGrpSpPr>
        <p:grpSpPr>
          <a:xfrm>
            <a:off x="-2417901" y="488259"/>
            <a:ext cx="4230600" cy="4703119"/>
            <a:chOff x="-2417901" y="488259"/>
            <a:chExt cx="4230600" cy="4703119"/>
          </a:xfrm>
        </p:grpSpPr>
        <p:sp>
          <p:nvSpPr>
            <p:cNvPr id="78" name="Google Shape;78;p17"/>
            <p:cNvSpPr/>
            <p:nvPr/>
          </p:nvSpPr>
          <p:spPr>
            <a:xfrm rot="4160511">
              <a:off x="-1002023" y="-149803"/>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rot="1440519">
              <a:off x="-840456" y="1085740"/>
              <a:ext cx="1398711" cy="399387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80" name="Shape 80"/>
        <p:cNvGrpSpPr/>
        <p:nvPr/>
      </p:nvGrpSpPr>
      <p:grpSpPr>
        <a:xfrm>
          <a:off x="0" y="0"/>
          <a:ext cx="0" cy="0"/>
          <a:chOff x="0" y="0"/>
          <a:chExt cx="0" cy="0"/>
        </a:xfrm>
      </p:grpSpPr>
      <p:sp>
        <p:nvSpPr>
          <p:cNvPr id="81" name="Google Shape;81;p18"/>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82" name="Google Shape;82;p18"/>
          <p:cNvSpPr txBox="1"/>
          <p:nvPr>
            <p:ph idx="1" type="subTitle"/>
          </p:nvPr>
        </p:nvSpPr>
        <p:spPr>
          <a:xfrm>
            <a:off x="713653" y="2115700"/>
            <a:ext cx="5571600" cy="19302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Font typeface="Epilogue"/>
              <a:buAutoNum type="arabicPeriod"/>
              <a:defRPr sz="1500">
                <a:latin typeface="Epilogue"/>
                <a:ea typeface="Epilogue"/>
                <a:cs typeface="Epilogue"/>
                <a:sym typeface="Epilogue"/>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83" name="Google Shape;83;p18"/>
          <p:cNvSpPr/>
          <p:nvPr/>
        </p:nvSpPr>
        <p:spPr>
          <a:xfrm rot="799075">
            <a:off x="-897665" y="-891181"/>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84" name="Shape 84"/>
        <p:cNvGrpSpPr/>
        <p:nvPr/>
      </p:nvGrpSpPr>
      <p:grpSpPr>
        <a:xfrm>
          <a:off x="0" y="0"/>
          <a:ext cx="0" cy="0"/>
          <a:chOff x="0" y="0"/>
          <a:chExt cx="0" cy="0"/>
        </a:xfrm>
      </p:grpSpPr>
      <p:sp>
        <p:nvSpPr>
          <p:cNvPr id="85" name="Google Shape;85;p19"/>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86" name="Google Shape;86;p19"/>
          <p:cNvSpPr txBox="1"/>
          <p:nvPr>
            <p:ph idx="1" type="subTitle"/>
          </p:nvPr>
        </p:nvSpPr>
        <p:spPr>
          <a:xfrm>
            <a:off x="1211550" y="2114075"/>
            <a:ext cx="6720900" cy="1968300"/>
          </a:xfrm>
          <a:prstGeom prst="rect">
            <a:avLst/>
          </a:prstGeom>
        </p:spPr>
        <p:txBody>
          <a:bodyPr anchorCtr="0" anchor="t" bIns="91425" lIns="91425" spcFirstLastPara="1" rIns="91425" wrap="square" tIns="91425">
            <a:norm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7" name="Google Shape;87;p19"/>
          <p:cNvGrpSpPr/>
          <p:nvPr/>
        </p:nvGrpSpPr>
        <p:grpSpPr>
          <a:xfrm>
            <a:off x="-2706991" y="77910"/>
            <a:ext cx="3964200" cy="5069984"/>
            <a:chOff x="-2706991" y="77910"/>
            <a:chExt cx="3964200" cy="5069984"/>
          </a:xfrm>
        </p:grpSpPr>
        <p:sp>
          <p:nvSpPr>
            <p:cNvPr id="88" name="Google Shape;88;p19"/>
            <p:cNvSpPr/>
            <p:nvPr/>
          </p:nvSpPr>
          <p:spPr>
            <a:xfrm rot="7787296">
              <a:off x="-1424318" y="-103685"/>
              <a:ext cx="1398854" cy="399379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rot="1727808">
              <a:off x="-1062534" y="1064013"/>
              <a:ext cx="1398782" cy="399386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9"/>
          <p:cNvGrpSpPr/>
          <p:nvPr/>
        </p:nvGrpSpPr>
        <p:grpSpPr>
          <a:xfrm>
            <a:off x="5934299" y="3936409"/>
            <a:ext cx="4230600" cy="2717700"/>
            <a:chOff x="5934299" y="3936409"/>
            <a:chExt cx="4230600" cy="2717700"/>
          </a:xfrm>
        </p:grpSpPr>
        <p:sp>
          <p:nvSpPr>
            <p:cNvPr id="91" name="Google Shape;91;p19"/>
            <p:cNvSpPr/>
            <p:nvPr/>
          </p:nvSpPr>
          <p:spPr>
            <a:xfrm rot="4160511">
              <a:off x="7350177" y="3298347"/>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8034961" y="40823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93" name="Shape 93"/>
        <p:cNvGrpSpPr/>
        <p:nvPr/>
      </p:nvGrpSpPr>
      <p:grpSpPr>
        <a:xfrm>
          <a:off x="0" y="0"/>
          <a:ext cx="0" cy="0"/>
          <a:chOff x="0" y="0"/>
          <a:chExt cx="0" cy="0"/>
        </a:xfrm>
      </p:grpSpPr>
      <p:sp>
        <p:nvSpPr>
          <p:cNvPr id="94" name="Google Shape;94;p20"/>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95" name="Google Shape;95;p20"/>
          <p:cNvSpPr txBox="1"/>
          <p:nvPr>
            <p:ph idx="1" type="subTitle"/>
          </p:nvPr>
        </p:nvSpPr>
        <p:spPr>
          <a:xfrm>
            <a:off x="1417350" y="2114075"/>
            <a:ext cx="6309300" cy="1309200"/>
          </a:xfrm>
          <a:prstGeom prst="rect">
            <a:avLst/>
          </a:prstGeom>
        </p:spPr>
        <p:txBody>
          <a:bodyPr anchorCtr="0" anchor="t" bIns="91425" lIns="91425" spcFirstLastPara="1" rIns="91425" wrap="square" tIns="91425">
            <a:norm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0"/>
          <p:cNvSpPr/>
          <p:nvPr/>
        </p:nvSpPr>
        <p:spPr>
          <a:xfrm rot="799075">
            <a:off x="-801865" y="1493794"/>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20"/>
          <p:cNvGrpSpPr/>
          <p:nvPr/>
        </p:nvGrpSpPr>
        <p:grpSpPr>
          <a:xfrm>
            <a:off x="7993935" y="-871134"/>
            <a:ext cx="3036000" cy="4751178"/>
            <a:chOff x="7993935" y="-871134"/>
            <a:chExt cx="3036000" cy="4751178"/>
          </a:xfrm>
        </p:grpSpPr>
        <p:sp>
          <p:nvSpPr>
            <p:cNvPr id="98" name="Google Shape;98;p20"/>
            <p:cNvSpPr/>
            <p:nvPr/>
          </p:nvSpPr>
          <p:spPr>
            <a:xfrm rot="1325201">
              <a:off x="8875651" y="-230318"/>
              <a:ext cx="1398637" cy="39940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rot="-1593903">
              <a:off x="8812605" y="-768933"/>
              <a:ext cx="1398661" cy="399379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s://stackoverflow.com/questions/25233132/the-difference-between-while-and-do-while-c" TargetMode="External"/><Relationship Id="rId4" Type="http://schemas.openxmlformats.org/officeDocument/2006/relationships/hyperlink" Target="https://www.javatpoint.com/cpp-do-while-loop" TargetMode="External"/><Relationship Id="rId5" Type="http://schemas.openxmlformats.org/officeDocument/2006/relationships/hyperlink" Target="https://www.guru99.com/cpp-do-while-loo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677950" y="1295250"/>
            <a:ext cx="7690200" cy="154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GB">
                <a:latin typeface="Spectral Medium"/>
                <a:ea typeface="Spectral Medium"/>
                <a:cs typeface="Spectral Medium"/>
                <a:sym typeface="Spectral Medium"/>
              </a:rPr>
              <a:t>Mācību materiāls par</a:t>
            </a:r>
            <a:endParaRPr b="0">
              <a:latin typeface="Spectral Medium"/>
              <a:ea typeface="Spectral Medium"/>
              <a:cs typeface="Spectral Medium"/>
              <a:sym typeface="Spectral Medium"/>
            </a:endParaRPr>
          </a:p>
          <a:p>
            <a:pPr indent="0" lvl="0" marL="0" rtl="0" algn="ctr">
              <a:spcBef>
                <a:spcPts val="0"/>
              </a:spcBef>
              <a:spcAft>
                <a:spcPts val="0"/>
              </a:spcAft>
              <a:buNone/>
            </a:pPr>
            <a:r>
              <a:rPr b="0" lang="en-GB">
                <a:latin typeface="Spectral Medium"/>
                <a:ea typeface="Spectral Medium"/>
                <a:cs typeface="Spectral Medium"/>
                <a:sym typeface="Spectral Medium"/>
              </a:rPr>
              <a:t>Ciklu ar pēcnosacījumu C++</a:t>
            </a:r>
            <a:endParaRPr b="0">
              <a:latin typeface="Spectral Medium"/>
              <a:ea typeface="Spectral Medium"/>
              <a:cs typeface="Spectral Medium"/>
              <a:sym typeface="Spectral Medium"/>
            </a:endParaRPr>
          </a:p>
        </p:txBody>
      </p:sp>
      <p:grpSp>
        <p:nvGrpSpPr>
          <p:cNvPr id="105" name="Google Shape;105;p21"/>
          <p:cNvGrpSpPr/>
          <p:nvPr/>
        </p:nvGrpSpPr>
        <p:grpSpPr>
          <a:xfrm>
            <a:off x="3947436" y="4099942"/>
            <a:ext cx="1249137" cy="790927"/>
            <a:chOff x="2358150" y="204975"/>
            <a:chExt cx="937650" cy="593700"/>
          </a:xfrm>
        </p:grpSpPr>
        <p:sp>
          <p:nvSpPr>
            <p:cNvPr id="106" name="Google Shape;106;p21"/>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21"/>
          <p:cNvGrpSpPr/>
          <p:nvPr/>
        </p:nvGrpSpPr>
        <p:grpSpPr>
          <a:xfrm>
            <a:off x="-1615282" y="-2407691"/>
            <a:ext cx="4443255" cy="4186800"/>
            <a:chOff x="-2227332" y="-2180116"/>
            <a:chExt cx="4443255" cy="4186800"/>
          </a:xfrm>
        </p:grpSpPr>
        <p:sp>
          <p:nvSpPr>
            <p:cNvPr id="109" name="Google Shape;109;p21"/>
            <p:cNvSpPr/>
            <p:nvPr/>
          </p:nvSpPr>
          <p:spPr>
            <a:xfrm rot="-3602502">
              <a:off x="-847164" y="-1802029"/>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1660189">
              <a:off x="-30204" y="-2083785"/>
              <a:ext cx="1398652" cy="3994139"/>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1183086" y="765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nvSpPr>
        <p:spPr>
          <a:xfrm>
            <a:off x="5362700" y="4062200"/>
            <a:ext cx="420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Spectral Medium"/>
                <a:ea typeface="Spectral Medium"/>
                <a:cs typeface="Spectral Medium"/>
                <a:sym typeface="Spectral Medium"/>
              </a:rPr>
              <a:t>Ulfs Siksna 2PT1</a:t>
            </a:r>
            <a:endParaRPr sz="2000">
              <a:latin typeface="Spectral Medium"/>
              <a:ea typeface="Spectral Medium"/>
              <a:cs typeface="Spectral Medium"/>
              <a:sym typeface="Spectral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nvSpPr>
        <p:spPr>
          <a:xfrm>
            <a:off x="1552500" y="0"/>
            <a:ext cx="6039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and (un) kritērija piemērs</a:t>
            </a:r>
            <a:endParaRPr sz="3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31"/>
          <p:cNvGrpSpPr/>
          <p:nvPr/>
        </p:nvGrpSpPr>
        <p:grpSpPr>
          <a:xfrm>
            <a:off x="1998639" y="3555686"/>
            <a:ext cx="4885074" cy="3749289"/>
            <a:chOff x="1846239" y="3327086"/>
            <a:chExt cx="4885074" cy="3749289"/>
          </a:xfrm>
        </p:grpSpPr>
        <p:sp>
          <p:nvSpPr>
            <p:cNvPr id="235" name="Google Shape;235;p31"/>
            <p:cNvSpPr/>
            <p:nvPr/>
          </p:nvSpPr>
          <p:spPr>
            <a:xfrm rot="3096072">
              <a:off x="3146220" y="3291043"/>
              <a:ext cx="1398738" cy="399376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rot="7071076">
              <a:off x="3939808" y="2881518"/>
              <a:ext cx="1398610" cy="39937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2483486" y="36034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31"/>
          <p:cNvSpPr txBox="1"/>
          <p:nvPr/>
        </p:nvSpPr>
        <p:spPr>
          <a:xfrm>
            <a:off x="888300" y="2340625"/>
            <a:ext cx="7512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Izmantotie informācijas avoti: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https://stackoverflow.com/questions/25233132/the-difference-between-while-and-do-while-c</a:t>
            </a:r>
            <a:endParaRPr/>
          </a:p>
          <a:p>
            <a:pPr indent="0" lvl="0" marL="0" rtl="0" algn="l">
              <a:spcBef>
                <a:spcPts val="0"/>
              </a:spcBef>
              <a:spcAft>
                <a:spcPts val="0"/>
              </a:spcAft>
              <a:buNone/>
            </a:pPr>
            <a:r>
              <a:rPr lang="en-GB" u="sng">
                <a:solidFill>
                  <a:schemeClr val="hlink"/>
                </a:solidFill>
                <a:hlinkClick r:id="rId4"/>
              </a:rPr>
              <a:t>https://www.javatpoint.com/cpp-do-while-loop</a:t>
            </a:r>
            <a:endParaRPr/>
          </a:p>
          <a:p>
            <a:pPr indent="0" lvl="0" marL="0" rtl="0" algn="l">
              <a:spcBef>
                <a:spcPts val="0"/>
              </a:spcBef>
              <a:spcAft>
                <a:spcPts val="0"/>
              </a:spcAft>
              <a:buNone/>
            </a:pPr>
            <a:r>
              <a:rPr lang="en-GB" u="sng">
                <a:solidFill>
                  <a:schemeClr val="hlink"/>
                </a:solidFill>
                <a:hlinkClick r:id="rId5"/>
              </a:rPr>
              <a:t>https://www.guru99.com/cpp-do-while-loop.html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22"/>
          <p:cNvGrpSpPr/>
          <p:nvPr/>
        </p:nvGrpSpPr>
        <p:grpSpPr>
          <a:xfrm>
            <a:off x="-2937157" y="-1475066"/>
            <a:ext cx="6224031" cy="3273578"/>
            <a:chOff x="1215743" y="-1436966"/>
            <a:chExt cx="6224031" cy="3273578"/>
          </a:xfrm>
        </p:grpSpPr>
        <p:sp>
          <p:nvSpPr>
            <p:cNvPr id="118" name="Google Shape;118;p22"/>
            <p:cNvSpPr/>
            <p:nvPr/>
          </p:nvSpPr>
          <p:spPr>
            <a:xfrm rot="-3602502">
              <a:off x="2595911" y="-1763704"/>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rot="4160511">
              <a:off x="4625052" y="-2075028"/>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2120936" y="2652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22"/>
          <p:cNvGrpSpPr/>
          <p:nvPr/>
        </p:nvGrpSpPr>
        <p:grpSpPr>
          <a:xfrm rot="-1635104">
            <a:off x="7551518" y="466610"/>
            <a:ext cx="1249106" cy="790907"/>
            <a:chOff x="2358150" y="204975"/>
            <a:chExt cx="937650" cy="593700"/>
          </a:xfrm>
        </p:grpSpPr>
        <p:sp>
          <p:nvSpPr>
            <p:cNvPr id="122" name="Google Shape;122;p22"/>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2"/>
          <p:cNvSpPr txBox="1"/>
          <p:nvPr/>
        </p:nvSpPr>
        <p:spPr>
          <a:xfrm>
            <a:off x="373950" y="1347250"/>
            <a:ext cx="3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22"/>
          <p:cNvSpPr txBox="1"/>
          <p:nvPr>
            <p:ph idx="4294967295" type="subTitle"/>
          </p:nvPr>
        </p:nvSpPr>
        <p:spPr>
          <a:xfrm>
            <a:off x="560763" y="1546700"/>
            <a:ext cx="8092800" cy="15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Cikls ar pēcnosacījumu dod iespēju atkārtoti veikt vienu un to pašu darbību, kautvai pēc katras darbības ir citas vērtības, līdz kamēr to atkārtošanas reižu daudzumu kritērijs ir sasniegts</a:t>
            </a:r>
            <a:endParaRPr/>
          </a:p>
        </p:txBody>
      </p:sp>
      <p:sp>
        <p:nvSpPr>
          <p:cNvPr id="126" name="Google Shape;126;p22"/>
          <p:cNvSpPr txBox="1"/>
          <p:nvPr>
            <p:ph type="title"/>
          </p:nvPr>
        </p:nvSpPr>
        <p:spPr>
          <a:xfrm>
            <a:off x="713700" y="895200"/>
            <a:ext cx="7716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Cikls ar pēcnosacījumu</a:t>
            </a:r>
            <a:endParaRPr/>
          </a:p>
          <a:p>
            <a:pPr indent="0" lvl="0" marL="0" rtl="0" algn="ctr">
              <a:spcBef>
                <a:spcPts val="0"/>
              </a:spcBef>
              <a:spcAft>
                <a:spcPts val="0"/>
              </a:spcAft>
              <a:buNone/>
            </a:pPr>
            <a:r>
              <a:rPr lang="en-GB"/>
              <a:t>C++</a:t>
            </a:r>
            <a:endParaRPr/>
          </a:p>
        </p:txBody>
      </p:sp>
      <p:sp>
        <p:nvSpPr>
          <p:cNvPr id="127" name="Google Shape;127;p22"/>
          <p:cNvSpPr txBox="1"/>
          <p:nvPr>
            <p:ph idx="4294967295" type="subTitle"/>
          </p:nvPr>
        </p:nvSpPr>
        <p:spPr>
          <a:xfrm>
            <a:off x="2531372" y="3058000"/>
            <a:ext cx="6381000" cy="15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Pecnosacījuma ciklu izmanto, ja vēlas izpildīt tā darbības vismaz vienu vai vairākas reizes</a:t>
            </a:r>
            <a:endParaRPr/>
          </a:p>
        </p:txBody>
      </p:sp>
      <p:pic>
        <p:nvPicPr>
          <p:cNvPr id="128" name="Google Shape;128;p22"/>
          <p:cNvPicPr preferRelativeResize="0"/>
          <p:nvPr/>
        </p:nvPicPr>
        <p:blipFill>
          <a:blip r:embed="rId3">
            <a:alphaModFix/>
          </a:blip>
          <a:stretch>
            <a:fillRect/>
          </a:stretch>
        </p:blipFill>
        <p:spPr>
          <a:xfrm>
            <a:off x="598150" y="2729500"/>
            <a:ext cx="1868975" cy="214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713700" y="87025"/>
            <a:ext cx="7716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Pecnosacījuma un priekšnosacījuma atšķirība</a:t>
            </a:r>
            <a:endParaRPr/>
          </a:p>
        </p:txBody>
      </p:sp>
      <p:sp>
        <p:nvSpPr>
          <p:cNvPr id="134" name="Google Shape;134;p23"/>
          <p:cNvSpPr txBox="1"/>
          <p:nvPr>
            <p:ph idx="1" type="subTitle"/>
          </p:nvPr>
        </p:nvSpPr>
        <p:spPr>
          <a:xfrm>
            <a:off x="275650" y="1476850"/>
            <a:ext cx="8092800" cy="15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Ciklam ar priekšnosacījumu un ciklam ar pēcnosacījumu ir dažādi izmantošanas veidi. Kā piemērs :</a:t>
            </a:r>
            <a:endParaRPr/>
          </a:p>
          <a:p>
            <a:pPr indent="0" lvl="0" marL="0" rtl="0" algn="l">
              <a:spcBef>
                <a:spcPts val="0"/>
              </a:spcBef>
              <a:spcAft>
                <a:spcPts val="0"/>
              </a:spcAft>
              <a:buNone/>
            </a:pPr>
            <a:r>
              <a:t/>
            </a:r>
            <a:endParaRPr b="1"/>
          </a:p>
        </p:txBody>
      </p:sp>
      <p:grpSp>
        <p:nvGrpSpPr>
          <p:cNvPr id="135" name="Google Shape;135;p23"/>
          <p:cNvGrpSpPr/>
          <p:nvPr/>
        </p:nvGrpSpPr>
        <p:grpSpPr>
          <a:xfrm rot="-2951580">
            <a:off x="7347671" y="-1442561"/>
            <a:ext cx="4061918" cy="4186416"/>
            <a:chOff x="5913143" y="704373"/>
            <a:chExt cx="4062000" cy="4186500"/>
          </a:xfrm>
        </p:grpSpPr>
        <p:sp>
          <p:nvSpPr>
            <p:cNvPr id="136" name="Google Shape;136;p23"/>
            <p:cNvSpPr/>
            <p:nvPr/>
          </p:nvSpPr>
          <p:spPr>
            <a:xfrm rot="3265082">
              <a:off x="7244757" y="927607"/>
              <a:ext cx="1398773" cy="399394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654301">
              <a:off x="8098621" y="800630"/>
              <a:ext cx="1398657" cy="39939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6815111" y="21763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 name="Google Shape;139;p23"/>
          <p:cNvPicPr preferRelativeResize="0"/>
          <p:nvPr/>
        </p:nvPicPr>
        <p:blipFill>
          <a:blip r:embed="rId3">
            <a:alphaModFix/>
          </a:blip>
          <a:stretch>
            <a:fillRect/>
          </a:stretch>
        </p:blipFill>
        <p:spPr>
          <a:xfrm>
            <a:off x="444225" y="2689163"/>
            <a:ext cx="2628900" cy="1381125"/>
          </a:xfrm>
          <a:prstGeom prst="rect">
            <a:avLst/>
          </a:prstGeom>
          <a:noFill/>
          <a:ln>
            <a:noFill/>
          </a:ln>
        </p:spPr>
      </p:pic>
      <p:sp>
        <p:nvSpPr>
          <p:cNvPr id="140" name="Google Shape;140;p23"/>
          <p:cNvSpPr txBox="1"/>
          <p:nvPr/>
        </p:nvSpPr>
        <p:spPr>
          <a:xfrm>
            <a:off x="362150" y="2371650"/>
            <a:ext cx="28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Priekšnosacījums</a:t>
            </a:r>
            <a:endParaRPr/>
          </a:p>
        </p:txBody>
      </p:sp>
      <p:sp>
        <p:nvSpPr>
          <p:cNvPr id="141" name="Google Shape;141;p23"/>
          <p:cNvSpPr txBox="1"/>
          <p:nvPr/>
        </p:nvSpPr>
        <p:spPr>
          <a:xfrm>
            <a:off x="5014000" y="2335525"/>
            <a:ext cx="28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Pēcnosacījums</a:t>
            </a:r>
            <a:endParaRPr/>
          </a:p>
        </p:txBody>
      </p:sp>
      <p:pic>
        <p:nvPicPr>
          <p:cNvPr id="142" name="Google Shape;142;p23"/>
          <p:cNvPicPr preferRelativeResize="0"/>
          <p:nvPr/>
        </p:nvPicPr>
        <p:blipFill>
          <a:blip r:embed="rId4">
            <a:alphaModFix/>
          </a:blip>
          <a:stretch>
            <a:fillRect/>
          </a:stretch>
        </p:blipFill>
        <p:spPr>
          <a:xfrm>
            <a:off x="4953600" y="2689175"/>
            <a:ext cx="2628900" cy="1381125"/>
          </a:xfrm>
          <a:prstGeom prst="rect">
            <a:avLst/>
          </a:prstGeom>
          <a:noFill/>
          <a:ln>
            <a:noFill/>
          </a:ln>
        </p:spPr>
      </p:pic>
      <p:sp>
        <p:nvSpPr>
          <p:cNvPr id="143" name="Google Shape;143;p23"/>
          <p:cNvSpPr txBox="1"/>
          <p:nvPr/>
        </p:nvSpPr>
        <p:spPr>
          <a:xfrm>
            <a:off x="444225" y="4188425"/>
            <a:ext cx="3543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C</a:t>
            </a:r>
            <a:r>
              <a:rPr lang="en-GB" sz="1200"/>
              <a:t>ikls nenostrādās, jo tajā mirklī, kad tiks pajautats vai i&lt;10, kas notiek pirms cikla koda darbibas, </a:t>
            </a:r>
            <a:r>
              <a:rPr lang="en-GB" sz="1200">
                <a:solidFill>
                  <a:schemeClr val="dk1"/>
                </a:solidFill>
              </a:rPr>
              <a:t>i vertiba </a:t>
            </a:r>
            <a:r>
              <a:rPr lang="en-GB" sz="1200"/>
              <a:t>nebūs </a:t>
            </a:r>
            <a:r>
              <a:rPr lang="en-GB" sz="1200"/>
              <a:t>mazāka par 10 un netiks nekas izvadīts</a:t>
            </a:r>
            <a:endParaRPr sz="1200"/>
          </a:p>
        </p:txBody>
      </p:sp>
      <p:cxnSp>
        <p:nvCxnSpPr>
          <p:cNvPr id="144" name="Google Shape;144;p23"/>
          <p:cNvCxnSpPr/>
          <p:nvPr/>
        </p:nvCxnSpPr>
        <p:spPr>
          <a:xfrm>
            <a:off x="4609400" y="2768925"/>
            <a:ext cx="14100" cy="21666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23"/>
          <p:cNvSpPr txBox="1"/>
          <p:nvPr/>
        </p:nvSpPr>
        <p:spPr>
          <a:xfrm>
            <a:off x="4953600" y="4188417"/>
            <a:ext cx="416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Cikls nostrādās vienu reizi, jo sākuma vērtiba j ir 11, tad sistēma izies cauri ciklam 1 reizi, j vertibai tiks pieskaitīs 1, cikls pajautās vai j&lt;10 un par cik j=12 tajā mirklī, cikls vairs neatkartosies un izvade būs: “11” </a:t>
            </a:r>
            <a:endParaRPr sz="1200"/>
          </a:p>
        </p:txBody>
      </p:sp>
      <p:cxnSp>
        <p:nvCxnSpPr>
          <p:cNvPr id="146" name="Google Shape;146;p23"/>
          <p:cNvCxnSpPr>
            <a:endCxn id="147" idx="3"/>
          </p:cNvCxnSpPr>
          <p:nvPr/>
        </p:nvCxnSpPr>
        <p:spPr>
          <a:xfrm flipH="1" rot="10800000">
            <a:off x="6228774" y="3549136"/>
            <a:ext cx="1668600" cy="393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23"/>
          <p:cNvSpPr/>
          <p:nvPr/>
        </p:nvSpPr>
        <p:spPr>
          <a:xfrm>
            <a:off x="7697650" y="2660075"/>
            <a:ext cx="1363800" cy="10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Pēcnosacījuma cikls vienmer izies cauri vismaz 1 reizi</a:t>
            </a:r>
            <a:endParaRPr sz="800"/>
          </a:p>
        </p:txBody>
      </p:sp>
      <p:sp>
        <p:nvSpPr>
          <p:cNvPr id="148" name="Google Shape;148;p23"/>
          <p:cNvSpPr/>
          <p:nvPr/>
        </p:nvSpPr>
        <p:spPr>
          <a:xfrm>
            <a:off x="3002850" y="2050950"/>
            <a:ext cx="14106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Nekad nenostrādās, ja cikls jau sākumā ir nepatiess</a:t>
            </a:r>
            <a:endParaRPr sz="800"/>
          </a:p>
        </p:txBody>
      </p:sp>
      <p:cxnSp>
        <p:nvCxnSpPr>
          <p:cNvPr id="149" name="Google Shape;149;p23"/>
          <p:cNvCxnSpPr>
            <a:stCxn id="148" idx="3"/>
          </p:cNvCxnSpPr>
          <p:nvPr/>
        </p:nvCxnSpPr>
        <p:spPr>
          <a:xfrm flipH="1">
            <a:off x="1739128" y="2775617"/>
            <a:ext cx="1470300" cy="43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200"/>
              <a:t>Pēcnosacījuma cikla kritēriju veidi</a:t>
            </a:r>
            <a:endParaRPr sz="4200"/>
          </a:p>
        </p:txBody>
      </p:sp>
      <p:sp>
        <p:nvSpPr>
          <p:cNvPr id="156" name="Google Shape;156;p24"/>
          <p:cNvSpPr txBox="1"/>
          <p:nvPr/>
        </p:nvSpPr>
        <p:spPr>
          <a:xfrm>
            <a:off x="852350" y="1756475"/>
            <a:ext cx="6724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Izmantojot pēcnosacījuma ciklu var izmantot vairākas papildus funkcijas kas ļauj programmai veidot vairākus nosacījumus priekš cikla darbošanās un tā apturēšanas</a:t>
            </a:r>
            <a:endParaRPr/>
          </a:p>
        </p:txBody>
      </p:sp>
      <p:sp>
        <p:nvSpPr>
          <p:cNvPr id="157" name="Google Shape;157;p24"/>
          <p:cNvSpPr txBox="1"/>
          <p:nvPr/>
        </p:nvSpPr>
        <p:spPr>
          <a:xfrm>
            <a:off x="852350" y="28867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Equals (vienads) cikls strādās kamēr norādītās vērtības būs vienādas un tiklīdz vērtības vairs nebūs vienādas cikls pārtrauks savu darbību</a:t>
            </a:r>
            <a:endParaRPr sz="1100"/>
          </a:p>
        </p:txBody>
      </p:sp>
      <p:sp>
        <p:nvSpPr>
          <p:cNvPr id="158" name="Google Shape;158;p24"/>
          <p:cNvSpPr txBox="1"/>
          <p:nvPr/>
        </p:nvSpPr>
        <p:spPr>
          <a:xfrm>
            <a:off x="852350" y="37366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Not equal (nav vienads) cikls turpinās darboties, ja izvelētās 2 vienības nav vienādas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5"/>
          <p:cNvGrpSpPr/>
          <p:nvPr/>
        </p:nvGrpSpPr>
        <p:grpSpPr>
          <a:xfrm rot="969130">
            <a:off x="7769859" y="4315101"/>
            <a:ext cx="1249125" cy="790919"/>
            <a:chOff x="2358150" y="204975"/>
            <a:chExt cx="937650" cy="593700"/>
          </a:xfrm>
        </p:grpSpPr>
        <p:sp>
          <p:nvSpPr>
            <p:cNvPr id="164" name="Google Shape;164;p25"/>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25"/>
          <p:cNvGrpSpPr/>
          <p:nvPr/>
        </p:nvGrpSpPr>
        <p:grpSpPr>
          <a:xfrm>
            <a:off x="5611090" y="-1976263"/>
            <a:ext cx="5859308" cy="4270853"/>
            <a:chOff x="2556740" y="-2465213"/>
            <a:chExt cx="5859308" cy="4270853"/>
          </a:xfrm>
        </p:grpSpPr>
        <p:sp>
          <p:nvSpPr>
            <p:cNvPr id="167" name="Google Shape;167;p25"/>
            <p:cNvSpPr/>
            <p:nvPr/>
          </p:nvSpPr>
          <p:spPr>
            <a:xfrm rot="3701205">
              <a:off x="5626845" y="-1754213"/>
              <a:ext cx="1398506" cy="399430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rot="-2948406">
              <a:off x="3825275" y="-2626784"/>
              <a:ext cx="1398630" cy="399424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054436" y="973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5"/>
          <p:cNvSpPr txBox="1"/>
          <p:nvPr>
            <p:ph type="title"/>
          </p:nvPr>
        </p:nvSpPr>
        <p:spPr>
          <a:xfrm>
            <a:off x="745450" y="558800"/>
            <a:ext cx="7716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500"/>
              <a:t>Pecnosacījuma not equal (nav vienāds) kritērija piemērs</a:t>
            </a:r>
            <a:endParaRPr sz="3500"/>
          </a:p>
        </p:txBody>
      </p:sp>
      <p:pic>
        <p:nvPicPr>
          <p:cNvPr id="171" name="Google Shape;171;p25"/>
          <p:cNvPicPr preferRelativeResize="0"/>
          <p:nvPr/>
        </p:nvPicPr>
        <p:blipFill>
          <a:blip r:embed="rId3">
            <a:alphaModFix/>
          </a:blip>
          <a:stretch>
            <a:fillRect/>
          </a:stretch>
        </p:blipFill>
        <p:spPr>
          <a:xfrm>
            <a:off x="3067050" y="1452414"/>
            <a:ext cx="3009900" cy="2447925"/>
          </a:xfrm>
          <a:prstGeom prst="rect">
            <a:avLst/>
          </a:prstGeom>
          <a:noFill/>
          <a:ln>
            <a:noFill/>
          </a:ln>
        </p:spPr>
      </p:pic>
      <p:cxnSp>
        <p:nvCxnSpPr>
          <p:cNvPr id="172" name="Google Shape;172;p25"/>
          <p:cNvCxnSpPr>
            <a:endCxn id="173" idx="2"/>
          </p:cNvCxnSpPr>
          <p:nvPr/>
        </p:nvCxnSpPr>
        <p:spPr>
          <a:xfrm>
            <a:off x="4571875" y="1540725"/>
            <a:ext cx="1864800" cy="135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25"/>
          <p:cNvSpPr/>
          <p:nvPr/>
        </p:nvSpPr>
        <p:spPr>
          <a:xfrm>
            <a:off x="6436675" y="1197675"/>
            <a:ext cx="1581300" cy="713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Sākotnējie mainīgie</a:t>
            </a:r>
            <a:endParaRPr sz="800"/>
          </a:p>
        </p:txBody>
      </p:sp>
      <p:cxnSp>
        <p:nvCxnSpPr>
          <p:cNvPr id="174" name="Google Shape;174;p25"/>
          <p:cNvCxnSpPr>
            <a:endCxn id="175" idx="2"/>
          </p:cNvCxnSpPr>
          <p:nvPr/>
        </p:nvCxnSpPr>
        <p:spPr>
          <a:xfrm rot="10800000">
            <a:off x="2729800" y="2640425"/>
            <a:ext cx="952500" cy="177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5"/>
          <p:cNvSpPr/>
          <p:nvPr/>
        </p:nvSpPr>
        <p:spPr>
          <a:xfrm flipH="1">
            <a:off x="1415500" y="2215925"/>
            <a:ext cx="13143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Lietotājs ievada jebkādu skaitli</a:t>
            </a:r>
            <a:endParaRPr sz="800"/>
          </a:p>
        </p:txBody>
      </p:sp>
      <p:cxnSp>
        <p:nvCxnSpPr>
          <p:cNvPr id="176" name="Google Shape;176;p25"/>
          <p:cNvCxnSpPr>
            <a:endCxn id="177" idx="2"/>
          </p:cNvCxnSpPr>
          <p:nvPr/>
        </p:nvCxnSpPr>
        <p:spPr>
          <a:xfrm>
            <a:off x="5269800" y="3839225"/>
            <a:ext cx="954900" cy="1356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5"/>
          <p:cNvSpPr/>
          <p:nvPr/>
        </p:nvSpPr>
        <p:spPr>
          <a:xfrm>
            <a:off x="6224700" y="3550325"/>
            <a:ext cx="14106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Izvada kopējās summas skaitu kas tika iegūta no mainīgā “sum”</a:t>
            </a:r>
            <a:endParaRPr sz="800"/>
          </a:p>
        </p:txBody>
      </p:sp>
      <p:cxnSp>
        <p:nvCxnSpPr>
          <p:cNvPr id="178" name="Google Shape;178;p25"/>
          <p:cNvCxnSpPr>
            <a:endCxn id="179" idx="2"/>
          </p:cNvCxnSpPr>
          <p:nvPr/>
        </p:nvCxnSpPr>
        <p:spPr>
          <a:xfrm flipH="1">
            <a:off x="2035449" y="3610575"/>
            <a:ext cx="1018200" cy="2616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5"/>
          <p:cNvSpPr/>
          <p:nvPr/>
        </p:nvSpPr>
        <p:spPr>
          <a:xfrm flipH="1">
            <a:off x="371649" y="3194925"/>
            <a:ext cx="1663800" cy="135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Pecnosacījumu cikls kas atkārtosies kamēr skaitlis kuru lietotajs ievadīs nebūs vienāds ar </a:t>
            </a:r>
            <a:r>
              <a:rPr b="1" lang="en-GB" sz="800">
                <a:highlight>
                  <a:srgbClr val="00FF00"/>
                </a:highlight>
              </a:rPr>
              <a:t>0</a:t>
            </a:r>
            <a:endParaRPr b="1" sz="800">
              <a:highlight>
                <a:srgbClr val="00FF00"/>
              </a:highlight>
            </a:endParaRPr>
          </a:p>
        </p:txBody>
      </p:sp>
      <p:cxnSp>
        <p:nvCxnSpPr>
          <p:cNvPr id="180" name="Google Shape;180;p25"/>
          <p:cNvCxnSpPr>
            <a:endCxn id="181" idx="2"/>
          </p:cNvCxnSpPr>
          <p:nvPr/>
        </p:nvCxnSpPr>
        <p:spPr>
          <a:xfrm flipH="1" rot="10800000">
            <a:off x="4736384" y="3125825"/>
            <a:ext cx="2765400" cy="402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5"/>
          <p:cNvSpPr/>
          <p:nvPr/>
        </p:nvSpPr>
        <p:spPr>
          <a:xfrm>
            <a:off x="7501784" y="2701325"/>
            <a:ext cx="14448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 mainīgā sum pieskaita klāt mainīgo num kuru lietotājs bija ievadījis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200"/>
              <a:t>Pēcnosacījuma cikla kritēriju veidi</a:t>
            </a:r>
            <a:endParaRPr sz="4200"/>
          </a:p>
        </p:txBody>
      </p:sp>
      <p:sp>
        <p:nvSpPr>
          <p:cNvPr id="188" name="Google Shape;188;p26"/>
          <p:cNvSpPr txBox="1"/>
          <p:nvPr/>
        </p:nvSpPr>
        <p:spPr>
          <a:xfrm>
            <a:off x="852350" y="1858075"/>
            <a:ext cx="67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9" name="Google Shape;189;p26"/>
          <p:cNvSpPr txBox="1"/>
          <p:nvPr/>
        </p:nvSpPr>
        <p:spPr>
          <a:xfrm>
            <a:off x="852350" y="2876550"/>
            <a:ext cx="6724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&gt; ,&gt;= vai &lt;,&lt;= </a:t>
            </a:r>
            <a:r>
              <a:rPr lang="en-GB" sz="1500">
                <a:solidFill>
                  <a:schemeClr val="dk2"/>
                </a:solidFill>
              </a:rPr>
              <a:t>-  Lielāks vai mazāks funkcijām nav nozīmes kuru jūs izmantojat, galvenais ir, ka jūs mainīgos novietojiet pareizajās pusēs aiz bultām, kurās vēlaties lai viņi ir lielāki vai mazāki. Kā arī vara izmantot papildus vienādības zīmi ar viņām ja jus tā mazāks vai lielāks intervālu arī pieļaujat vienādas vērtības</a:t>
            </a:r>
            <a:endParaRPr sz="1500">
              <a:solidFill>
                <a:schemeClr val="dk2"/>
              </a:solidFill>
            </a:endParaRPr>
          </a:p>
        </p:txBody>
      </p:sp>
      <p:sp>
        <p:nvSpPr>
          <p:cNvPr id="190" name="Google Shape;190;p26"/>
          <p:cNvSpPr txBox="1"/>
          <p:nvPr/>
        </p:nvSpPr>
        <p:spPr>
          <a:xfrm>
            <a:off x="903150" y="1661225"/>
            <a:ext cx="6724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800">
                <a:solidFill>
                  <a:schemeClr val="dk2"/>
                </a:solidFill>
              </a:rPr>
              <a:t>Ja vēlaties lai cikls darbojas līdz kamēr padotais mainīgais ir lielāks vai mazāks par kritērija mainīgo tad ir iespējams to darīt izmantojot šīs funkcijas: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a:blip r:embed="rId3">
            <a:alphaModFix/>
          </a:blip>
          <a:stretch>
            <a:fillRect/>
          </a:stretch>
        </p:blipFill>
        <p:spPr>
          <a:xfrm>
            <a:off x="2486238" y="1572825"/>
            <a:ext cx="3849950" cy="2534750"/>
          </a:xfrm>
          <a:prstGeom prst="rect">
            <a:avLst/>
          </a:prstGeom>
          <a:noFill/>
          <a:ln>
            <a:noFill/>
          </a:ln>
        </p:spPr>
      </p:pic>
      <p:cxnSp>
        <p:nvCxnSpPr>
          <p:cNvPr id="196" name="Google Shape;196;p27"/>
          <p:cNvCxnSpPr>
            <a:stCxn id="195" idx="3"/>
            <a:endCxn id="197" idx="2"/>
          </p:cNvCxnSpPr>
          <p:nvPr/>
        </p:nvCxnSpPr>
        <p:spPr>
          <a:xfrm flipH="1" rot="10800000">
            <a:off x="6336188" y="2169700"/>
            <a:ext cx="1471200" cy="670500"/>
          </a:xfrm>
          <a:prstGeom prst="straightConnector1">
            <a:avLst/>
          </a:prstGeom>
          <a:noFill/>
          <a:ln cap="flat" cmpd="sng" w="9525">
            <a:solidFill>
              <a:schemeClr val="dk2"/>
            </a:solidFill>
            <a:prstDash val="solid"/>
            <a:round/>
            <a:headEnd len="med" w="med" type="none"/>
            <a:tailEnd len="med" w="med" type="none"/>
          </a:ln>
        </p:spPr>
      </p:cxnSp>
      <p:sp>
        <p:nvSpPr>
          <p:cNvPr id="197" name="Google Shape;197;p27"/>
          <p:cNvSpPr/>
          <p:nvPr/>
        </p:nvSpPr>
        <p:spPr>
          <a:xfrm flipH="1">
            <a:off x="6395150" y="1656963"/>
            <a:ext cx="14121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Izvadīs pašreizējo mainīgo </a:t>
            </a:r>
            <a:r>
              <a:rPr lang="en-GB" sz="800">
                <a:highlight>
                  <a:srgbClr val="00FFFF"/>
                </a:highlight>
              </a:rPr>
              <a:t>a</a:t>
            </a:r>
            <a:endParaRPr sz="800">
              <a:highlight>
                <a:srgbClr val="00FFFF"/>
              </a:highlight>
            </a:endParaRPr>
          </a:p>
        </p:txBody>
      </p:sp>
      <p:cxnSp>
        <p:nvCxnSpPr>
          <p:cNvPr id="198" name="Google Shape;198;p27"/>
          <p:cNvCxnSpPr>
            <a:endCxn id="199" idx="6"/>
          </p:cNvCxnSpPr>
          <p:nvPr/>
        </p:nvCxnSpPr>
        <p:spPr>
          <a:xfrm flipH="1">
            <a:off x="1823650" y="3972475"/>
            <a:ext cx="684000" cy="3441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7"/>
          <p:cNvSpPr/>
          <p:nvPr/>
        </p:nvSpPr>
        <p:spPr>
          <a:xfrm>
            <a:off x="254050" y="3803875"/>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Atkārtos darbību kamēr mainīgais </a:t>
            </a:r>
            <a:r>
              <a:rPr b="1" lang="en-GB" sz="800">
                <a:highlight>
                  <a:srgbClr val="00FFFF"/>
                </a:highlight>
              </a:rPr>
              <a:t>a</a:t>
            </a:r>
            <a:r>
              <a:rPr b="1" lang="en-GB" sz="800"/>
              <a:t> būs mazāks vai vienāds ar 3</a:t>
            </a:r>
            <a:endParaRPr b="1" sz="800"/>
          </a:p>
        </p:txBody>
      </p:sp>
      <p:cxnSp>
        <p:nvCxnSpPr>
          <p:cNvPr id="200" name="Google Shape;200;p27"/>
          <p:cNvCxnSpPr>
            <a:endCxn id="201" idx="2"/>
          </p:cNvCxnSpPr>
          <p:nvPr/>
        </p:nvCxnSpPr>
        <p:spPr>
          <a:xfrm>
            <a:off x="4038038" y="3686825"/>
            <a:ext cx="3696900" cy="37440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7"/>
          <p:cNvSpPr/>
          <p:nvPr/>
        </p:nvSpPr>
        <p:spPr>
          <a:xfrm flipH="1">
            <a:off x="6395138" y="3686825"/>
            <a:ext cx="1339800" cy="74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Pieskaitīs skaitli 1 pašreizējam mainīgajam </a:t>
            </a:r>
            <a:r>
              <a:rPr lang="en-GB" sz="800">
                <a:highlight>
                  <a:srgbClr val="00FFFF"/>
                </a:highlight>
              </a:rPr>
              <a:t>a</a:t>
            </a:r>
            <a:endParaRPr sz="800">
              <a:highlight>
                <a:srgbClr val="00FFFF"/>
              </a:highlight>
            </a:endParaRPr>
          </a:p>
        </p:txBody>
      </p:sp>
      <p:cxnSp>
        <p:nvCxnSpPr>
          <p:cNvPr id="202" name="Google Shape;202;p27"/>
          <p:cNvCxnSpPr>
            <a:endCxn id="203" idx="6"/>
          </p:cNvCxnSpPr>
          <p:nvPr/>
        </p:nvCxnSpPr>
        <p:spPr>
          <a:xfrm rot="10800000">
            <a:off x="1683950" y="1770225"/>
            <a:ext cx="1649100" cy="4116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7"/>
          <p:cNvSpPr/>
          <p:nvPr/>
        </p:nvSpPr>
        <p:spPr>
          <a:xfrm>
            <a:off x="114350" y="1257525"/>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Katru reizi kad ārējais cikls atkārtosies mainīgais </a:t>
            </a:r>
            <a:r>
              <a:rPr lang="en-GB" sz="800">
                <a:highlight>
                  <a:srgbClr val="00FF00"/>
                </a:highlight>
              </a:rPr>
              <a:t>b</a:t>
            </a:r>
            <a:r>
              <a:rPr lang="en-GB" sz="800"/>
              <a:t> parvērtīsies atpakaļ pa skaitli 1</a:t>
            </a:r>
            <a:endParaRPr sz="800"/>
          </a:p>
        </p:txBody>
      </p:sp>
      <p:cxnSp>
        <p:nvCxnSpPr>
          <p:cNvPr id="204" name="Google Shape;204;p27"/>
          <p:cNvCxnSpPr>
            <a:endCxn id="205" idx="6"/>
          </p:cNvCxnSpPr>
          <p:nvPr/>
        </p:nvCxnSpPr>
        <p:spPr>
          <a:xfrm rot="10800000">
            <a:off x="1868100" y="3233900"/>
            <a:ext cx="1541100" cy="1482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7"/>
          <p:cNvSpPr/>
          <p:nvPr/>
        </p:nvSpPr>
        <p:spPr>
          <a:xfrm>
            <a:off x="298500" y="2721200"/>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Atkārtos darbību kamēr mainīgais </a:t>
            </a:r>
            <a:r>
              <a:rPr b="1" lang="en-GB" sz="800">
                <a:highlight>
                  <a:srgbClr val="00FF00"/>
                </a:highlight>
              </a:rPr>
              <a:t>b</a:t>
            </a:r>
            <a:r>
              <a:rPr b="1" lang="en-GB" sz="800">
                <a:highlight>
                  <a:schemeClr val="lt1"/>
                </a:highlight>
              </a:rPr>
              <a:t> </a:t>
            </a:r>
            <a:r>
              <a:rPr b="1" lang="en-GB" sz="800"/>
              <a:t>būs mazāks vai vienāds ar 3</a:t>
            </a:r>
            <a:endParaRPr b="1" sz="800"/>
          </a:p>
        </p:txBody>
      </p:sp>
      <p:cxnSp>
        <p:nvCxnSpPr>
          <p:cNvPr id="206" name="Google Shape;206;p27"/>
          <p:cNvCxnSpPr>
            <a:endCxn id="207" idx="2"/>
          </p:cNvCxnSpPr>
          <p:nvPr/>
        </p:nvCxnSpPr>
        <p:spPr>
          <a:xfrm>
            <a:off x="4901438" y="3089800"/>
            <a:ext cx="2833500" cy="948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7"/>
          <p:cNvSpPr/>
          <p:nvPr/>
        </p:nvSpPr>
        <p:spPr>
          <a:xfrm flipH="1">
            <a:off x="6395138" y="2810200"/>
            <a:ext cx="1339800" cy="74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Pieskaitīs skaitli 1 pašreizējam mainīgajam </a:t>
            </a:r>
            <a:r>
              <a:rPr lang="en-GB" sz="800">
                <a:highlight>
                  <a:srgbClr val="00FF00"/>
                </a:highlight>
              </a:rPr>
              <a:t>b</a:t>
            </a:r>
            <a:endParaRPr sz="800">
              <a:highlight>
                <a:srgbClr val="00FF00"/>
              </a:highlight>
            </a:endParaRPr>
          </a:p>
        </p:txBody>
      </p:sp>
      <p:sp>
        <p:nvSpPr>
          <p:cNvPr id="208" name="Google Shape;208;p27"/>
          <p:cNvSpPr txBox="1"/>
          <p:nvPr/>
        </p:nvSpPr>
        <p:spPr>
          <a:xfrm>
            <a:off x="1533450" y="-12675"/>
            <a:ext cx="6077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mazāks vai vienāds kritērija piemērs</a:t>
            </a:r>
            <a:endParaRPr sz="3500">
              <a:solidFill>
                <a:schemeClr val="dk1"/>
              </a:solidFill>
            </a:endParaRPr>
          </a:p>
        </p:txBody>
      </p:sp>
      <p:sp>
        <p:nvSpPr>
          <p:cNvPr id="209" name="Google Shape;209;p27"/>
          <p:cNvSpPr txBox="1"/>
          <p:nvPr/>
        </p:nvSpPr>
        <p:spPr>
          <a:xfrm>
            <a:off x="8056700" y="1572825"/>
            <a:ext cx="67248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800">
                <a:solidFill>
                  <a:schemeClr val="dk2"/>
                </a:solidFill>
              </a:rPr>
              <a:t>Izvade:</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p:txBody>
      </p:sp>
      <p:cxnSp>
        <p:nvCxnSpPr>
          <p:cNvPr id="210" name="Google Shape;210;p27"/>
          <p:cNvCxnSpPr/>
          <p:nvPr/>
        </p:nvCxnSpPr>
        <p:spPr>
          <a:xfrm>
            <a:off x="7898700" y="1273825"/>
            <a:ext cx="12600" cy="346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200"/>
              <a:t>Pēcnosacījuma c</a:t>
            </a:r>
            <a:r>
              <a:rPr lang="en-GB" sz="4200"/>
              <a:t>ikla kritēriju veidi</a:t>
            </a:r>
            <a:endParaRPr sz="4200"/>
          </a:p>
        </p:txBody>
      </p:sp>
      <p:sp>
        <p:nvSpPr>
          <p:cNvPr id="217" name="Google Shape;217;p28"/>
          <p:cNvSpPr txBox="1"/>
          <p:nvPr/>
        </p:nvSpPr>
        <p:spPr>
          <a:xfrm>
            <a:off x="852350" y="1858075"/>
            <a:ext cx="672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Lai papildinātu cikla kritērijus priekš to apturēšanas ar vairāk nekā vienu nosacījumu var izmantot šādas funkcijas:</a:t>
            </a:r>
            <a:endParaRPr/>
          </a:p>
        </p:txBody>
      </p:sp>
      <p:sp>
        <p:nvSpPr>
          <p:cNvPr id="218" name="Google Shape;218;p28"/>
          <p:cNvSpPr txBox="1"/>
          <p:nvPr/>
        </p:nvSpPr>
        <p:spPr>
          <a:xfrm>
            <a:off x="814250" y="298202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&amp;&amp; - And (un) Izmanto kad ir 2 vai vairāki nosacījumi kur visiem ir </a:t>
            </a:r>
            <a:r>
              <a:rPr lang="en-GB" sz="1500">
                <a:solidFill>
                  <a:schemeClr val="dk2"/>
                </a:solidFill>
              </a:rPr>
              <a:t>obligāti </a:t>
            </a:r>
            <a:r>
              <a:rPr lang="en-GB" sz="1500">
                <a:solidFill>
                  <a:schemeClr val="dk2"/>
                </a:solidFill>
              </a:rPr>
              <a:t>jaatbilst kritērijiem lai apturētu cikla darbību</a:t>
            </a:r>
            <a:endParaRPr sz="1100"/>
          </a:p>
        </p:txBody>
      </p:sp>
      <p:sp>
        <p:nvSpPr>
          <p:cNvPr id="219" name="Google Shape;219;p28"/>
          <p:cNvSpPr txBox="1"/>
          <p:nvPr/>
        </p:nvSpPr>
        <p:spPr>
          <a:xfrm>
            <a:off x="852350" y="37366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Or (vai) izmanto kad ir 2 vai vairāki nosacījumi kur tikai vienam ir jaatbilst kritērijiem lai apturētu cikla darbību</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1552500" y="0"/>
            <a:ext cx="6039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or (vai) kritērija piemērs</a:t>
            </a:r>
            <a:endParaRPr sz="3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