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pilogue"/>
      <p:regular r:id="rId17"/>
      <p:bold r:id="rId18"/>
      <p:italic r:id="rId19"/>
      <p:boldItalic r:id="rId20"/>
    </p:embeddedFont>
    <p:embeddedFont>
      <p:font typeface="Spectral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pilogue-boldItalic.fntdata"/><Relationship Id="rId11" Type="http://schemas.openxmlformats.org/officeDocument/2006/relationships/slide" Target="slides/slide6.xml"/><Relationship Id="rId22" Type="http://schemas.openxmlformats.org/officeDocument/2006/relationships/font" Target="fonts/SpectralMedium-bold.fntdata"/><Relationship Id="rId10" Type="http://schemas.openxmlformats.org/officeDocument/2006/relationships/slide" Target="slides/slide5.xml"/><Relationship Id="rId21" Type="http://schemas.openxmlformats.org/officeDocument/2006/relationships/font" Target="fonts/SpectralMedium-regular.fntdata"/><Relationship Id="rId13" Type="http://schemas.openxmlformats.org/officeDocument/2006/relationships/slide" Target="slides/slide8.xml"/><Relationship Id="rId24" Type="http://schemas.openxmlformats.org/officeDocument/2006/relationships/font" Target="fonts/SpectralMedium-boldItalic.fntdata"/><Relationship Id="rId12" Type="http://schemas.openxmlformats.org/officeDocument/2006/relationships/slide" Target="slides/slide7.xml"/><Relationship Id="rId23" Type="http://schemas.openxmlformats.org/officeDocument/2006/relationships/font" Target="fonts/Spectral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pilog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pilogue-italic.fntdata"/><Relationship Id="rId6" Type="http://schemas.openxmlformats.org/officeDocument/2006/relationships/slide" Target="slides/slide1.xml"/><Relationship Id="rId18" Type="http://schemas.openxmlformats.org/officeDocument/2006/relationships/font" Target="fonts/Epilog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a4e56f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a4e56f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e7310e4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e7310e4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a4e56f5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a4e56f5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a4e56f5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a4e56f5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a4e56f5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a4e56f5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7310e4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7310e4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a4e56f5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a4e56f5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e7310e4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e7310e4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a4e56f5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a4e56f5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a4e56f5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a4e56f5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a4e56f5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a4e56f5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726900" y="2176200"/>
            <a:ext cx="7690200" cy="1546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3"/>
          <p:cNvSpPr txBox="1"/>
          <p:nvPr>
            <p:ph hasCustomPrompt="1" idx="2" type="title"/>
          </p:nvPr>
        </p:nvSpPr>
        <p:spPr>
          <a:xfrm>
            <a:off x="3276900" y="1281247"/>
            <a:ext cx="2590200" cy="101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53" name="Google Shape;53;p13"/>
          <p:cNvGrpSpPr/>
          <p:nvPr/>
        </p:nvGrpSpPr>
        <p:grpSpPr>
          <a:xfrm>
            <a:off x="7121636" y="2829479"/>
            <a:ext cx="4179000" cy="4264317"/>
            <a:chOff x="7121636" y="2829479"/>
            <a:chExt cx="4179000" cy="4264317"/>
          </a:xfrm>
        </p:grpSpPr>
        <p:sp>
          <p:nvSpPr>
            <p:cNvPr id="54" name="Google Shape;54;p13"/>
            <p:cNvSpPr/>
            <p:nvPr/>
          </p:nvSpPr>
          <p:spPr>
            <a:xfrm rot="3698908">
              <a:off x="8511801" y="2396378"/>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2452152">
              <a:off x="8436574" y="3129103"/>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 name="Shape 56"/>
        <p:cNvGrpSpPr/>
        <p:nvPr/>
      </p:nvGrpSpPr>
      <p:grpSpPr>
        <a:xfrm>
          <a:off x="0" y="0"/>
          <a:ext cx="0" cy="0"/>
          <a:chOff x="0" y="0"/>
          <a:chExt cx="0" cy="0"/>
        </a:xfrm>
      </p:grpSpPr>
      <p:sp>
        <p:nvSpPr>
          <p:cNvPr id="57" name="Google Shape;57;p14"/>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58" name="Google Shape;58;p14"/>
          <p:cNvSpPr txBox="1"/>
          <p:nvPr>
            <p:ph idx="1" type="subTitle"/>
          </p:nvPr>
        </p:nvSpPr>
        <p:spPr>
          <a:xfrm>
            <a:off x="1004450" y="1347325"/>
            <a:ext cx="3180300" cy="25119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4959125" y="1347325"/>
            <a:ext cx="3180300" cy="3038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CUSTOM_3">
    <p:spTree>
      <p:nvGrpSpPr>
        <p:cNvPr id="60" name="Shape 60"/>
        <p:cNvGrpSpPr/>
        <p:nvPr/>
      </p:nvGrpSpPr>
      <p:grpSpPr>
        <a:xfrm>
          <a:off x="0" y="0"/>
          <a:ext cx="0" cy="0"/>
          <a:chOff x="0" y="0"/>
          <a:chExt cx="0" cy="0"/>
        </a:xfrm>
      </p:grpSpPr>
      <p:sp>
        <p:nvSpPr>
          <p:cNvPr id="61" name="Google Shape;61;p15"/>
          <p:cNvSpPr txBox="1"/>
          <p:nvPr>
            <p:ph type="title"/>
          </p:nvPr>
        </p:nvSpPr>
        <p:spPr>
          <a:xfrm>
            <a:off x="713225" y="2178275"/>
            <a:ext cx="6813000" cy="15465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713225" y="1282600"/>
            <a:ext cx="1928100" cy="1014900"/>
          </a:xfrm>
          <a:prstGeom prst="rect">
            <a:avLst/>
          </a:prstGeom>
        </p:spPr>
        <p:txBody>
          <a:bodyPr anchorCtr="0" anchor="ctr" bIns="91425" lIns="91425" spcFirstLastPara="1" rIns="91425" wrap="square" tIns="91425">
            <a:norm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63" name="Google Shape;63;p15"/>
          <p:cNvGrpSpPr/>
          <p:nvPr/>
        </p:nvGrpSpPr>
        <p:grpSpPr>
          <a:xfrm>
            <a:off x="4115225" y="3490772"/>
            <a:ext cx="5508969" cy="3256036"/>
            <a:chOff x="4115225" y="3490772"/>
            <a:chExt cx="5508969" cy="3256036"/>
          </a:xfrm>
        </p:grpSpPr>
        <p:sp>
          <p:nvSpPr>
            <p:cNvPr id="64" name="Google Shape;64;p15"/>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7">
    <p:spTree>
      <p:nvGrpSpPr>
        <p:cNvPr id="66" name="Shape 66"/>
        <p:cNvGrpSpPr/>
        <p:nvPr/>
      </p:nvGrpSpPr>
      <p:grpSpPr>
        <a:xfrm>
          <a:off x="0" y="0"/>
          <a:ext cx="0" cy="0"/>
          <a:chOff x="0" y="0"/>
          <a:chExt cx="0" cy="0"/>
        </a:xfrm>
      </p:grpSpPr>
      <p:sp>
        <p:nvSpPr>
          <p:cNvPr id="67" name="Google Shape;67;p16"/>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68" name="Google Shape;68;p16"/>
          <p:cNvSpPr txBox="1"/>
          <p:nvPr>
            <p:ph idx="1" type="subTitle"/>
          </p:nvPr>
        </p:nvSpPr>
        <p:spPr>
          <a:xfrm>
            <a:off x="713225" y="1501700"/>
            <a:ext cx="7716600" cy="6267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6"/>
          <p:cNvSpPr txBox="1"/>
          <p:nvPr>
            <p:ph idx="2" type="subTitle"/>
          </p:nvPr>
        </p:nvSpPr>
        <p:spPr>
          <a:xfrm>
            <a:off x="713650" y="2284375"/>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3" type="subTitle"/>
          </p:nvPr>
        </p:nvSpPr>
        <p:spPr>
          <a:xfrm>
            <a:off x="713225" y="3369450"/>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16"/>
          <p:cNvGrpSpPr/>
          <p:nvPr/>
        </p:nvGrpSpPr>
        <p:grpSpPr>
          <a:xfrm>
            <a:off x="4334281" y="4128183"/>
            <a:ext cx="4096500" cy="3385500"/>
            <a:chOff x="5334606" y="2915833"/>
            <a:chExt cx="4096500" cy="3385500"/>
          </a:xfrm>
        </p:grpSpPr>
        <p:sp>
          <p:nvSpPr>
            <p:cNvPr id="72" name="Google Shape;72;p16"/>
            <p:cNvSpPr/>
            <p:nvPr/>
          </p:nvSpPr>
          <p:spPr>
            <a:xfrm rot="7429993">
              <a:off x="6683474" y="2611615"/>
              <a:ext cx="1398764" cy="399393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6473086" y="32239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74" name="Shape 74"/>
        <p:cNvGrpSpPr/>
        <p:nvPr/>
      </p:nvGrpSpPr>
      <p:grpSpPr>
        <a:xfrm>
          <a:off x="0" y="0"/>
          <a:ext cx="0" cy="0"/>
          <a:chOff x="0" y="0"/>
          <a:chExt cx="0" cy="0"/>
        </a:xfrm>
      </p:grpSpPr>
      <p:sp>
        <p:nvSpPr>
          <p:cNvPr id="75" name="Google Shape;75;p17"/>
          <p:cNvSpPr txBox="1"/>
          <p:nvPr>
            <p:ph type="title"/>
          </p:nvPr>
        </p:nvSpPr>
        <p:spPr>
          <a:xfrm>
            <a:off x="1100150" y="2174225"/>
            <a:ext cx="7330200" cy="15465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7"/>
          <p:cNvSpPr txBox="1"/>
          <p:nvPr>
            <p:ph hasCustomPrompt="1" idx="2" type="title"/>
          </p:nvPr>
        </p:nvSpPr>
        <p:spPr>
          <a:xfrm>
            <a:off x="6502250" y="1275875"/>
            <a:ext cx="1928100" cy="1014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77" name="Google Shape;77;p17"/>
          <p:cNvGrpSpPr/>
          <p:nvPr/>
        </p:nvGrpSpPr>
        <p:grpSpPr>
          <a:xfrm>
            <a:off x="-2417901" y="488259"/>
            <a:ext cx="4230600" cy="4703119"/>
            <a:chOff x="-2417901" y="488259"/>
            <a:chExt cx="4230600" cy="4703119"/>
          </a:xfrm>
        </p:grpSpPr>
        <p:sp>
          <p:nvSpPr>
            <p:cNvPr id="78" name="Google Shape;78;p17"/>
            <p:cNvSpPr/>
            <p:nvPr/>
          </p:nvSpPr>
          <p:spPr>
            <a:xfrm rot="4160511">
              <a:off x="-1002023" y="-149803"/>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rot="1440519">
              <a:off x="-840456" y="1085740"/>
              <a:ext cx="1398711" cy="399387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80" name="Shape 80"/>
        <p:cNvGrpSpPr/>
        <p:nvPr/>
      </p:nvGrpSpPr>
      <p:grpSpPr>
        <a:xfrm>
          <a:off x="0" y="0"/>
          <a:ext cx="0" cy="0"/>
          <a:chOff x="0" y="0"/>
          <a:chExt cx="0" cy="0"/>
        </a:xfrm>
      </p:grpSpPr>
      <p:sp>
        <p:nvSpPr>
          <p:cNvPr id="81" name="Google Shape;81;p18"/>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2" name="Google Shape;82;p18"/>
          <p:cNvSpPr txBox="1"/>
          <p:nvPr>
            <p:ph idx="1" type="subTitle"/>
          </p:nvPr>
        </p:nvSpPr>
        <p:spPr>
          <a:xfrm>
            <a:off x="713653" y="2115700"/>
            <a:ext cx="5571600" cy="19302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83" name="Google Shape;83;p18"/>
          <p:cNvSpPr/>
          <p:nvPr/>
        </p:nvSpPr>
        <p:spPr>
          <a:xfrm rot="799075">
            <a:off x="-897665" y="-891181"/>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84" name="Shape 84"/>
        <p:cNvGrpSpPr/>
        <p:nvPr/>
      </p:nvGrpSpPr>
      <p:grpSpPr>
        <a:xfrm>
          <a:off x="0" y="0"/>
          <a:ext cx="0" cy="0"/>
          <a:chOff x="0" y="0"/>
          <a:chExt cx="0" cy="0"/>
        </a:xfrm>
      </p:grpSpPr>
      <p:sp>
        <p:nvSpPr>
          <p:cNvPr id="85" name="Google Shape;85;p19"/>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6" name="Google Shape;86;p19"/>
          <p:cNvSpPr txBox="1"/>
          <p:nvPr>
            <p:ph idx="1" type="subTitle"/>
          </p:nvPr>
        </p:nvSpPr>
        <p:spPr>
          <a:xfrm>
            <a:off x="1211550" y="2114075"/>
            <a:ext cx="6720900" cy="19683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 name="Google Shape;87;p19"/>
          <p:cNvGrpSpPr/>
          <p:nvPr/>
        </p:nvGrpSpPr>
        <p:grpSpPr>
          <a:xfrm>
            <a:off x="-2706991" y="77910"/>
            <a:ext cx="3964200" cy="5069984"/>
            <a:chOff x="-2706991" y="77910"/>
            <a:chExt cx="3964200" cy="5069984"/>
          </a:xfrm>
        </p:grpSpPr>
        <p:sp>
          <p:nvSpPr>
            <p:cNvPr id="88" name="Google Shape;88;p19"/>
            <p:cNvSpPr/>
            <p:nvPr/>
          </p:nvSpPr>
          <p:spPr>
            <a:xfrm rot="7787296">
              <a:off x="-1424318" y="-103685"/>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1727808">
              <a:off x="-1062534" y="1064013"/>
              <a:ext cx="1398782" cy="399386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9"/>
          <p:cNvGrpSpPr/>
          <p:nvPr/>
        </p:nvGrpSpPr>
        <p:grpSpPr>
          <a:xfrm>
            <a:off x="5934299" y="3936409"/>
            <a:ext cx="4230600" cy="2717700"/>
            <a:chOff x="5934299" y="3936409"/>
            <a:chExt cx="4230600" cy="2717700"/>
          </a:xfrm>
        </p:grpSpPr>
        <p:sp>
          <p:nvSpPr>
            <p:cNvPr id="91" name="Google Shape;91;p19"/>
            <p:cNvSpPr/>
            <p:nvPr/>
          </p:nvSpPr>
          <p:spPr>
            <a:xfrm rot="4160511">
              <a:off x="7350177" y="3298347"/>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8034961" y="40823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93" name="Shape 93"/>
        <p:cNvGrpSpPr/>
        <p:nvPr/>
      </p:nvGrpSpPr>
      <p:grpSpPr>
        <a:xfrm>
          <a:off x="0" y="0"/>
          <a:ext cx="0" cy="0"/>
          <a:chOff x="0" y="0"/>
          <a:chExt cx="0" cy="0"/>
        </a:xfrm>
      </p:grpSpPr>
      <p:sp>
        <p:nvSpPr>
          <p:cNvPr id="94" name="Google Shape;94;p20"/>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95" name="Google Shape;95;p20"/>
          <p:cNvSpPr txBox="1"/>
          <p:nvPr>
            <p:ph idx="1" type="subTitle"/>
          </p:nvPr>
        </p:nvSpPr>
        <p:spPr>
          <a:xfrm>
            <a:off x="1417350" y="2114075"/>
            <a:ext cx="6309300" cy="13092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p:nvPr/>
        </p:nvSpPr>
        <p:spPr>
          <a:xfrm rot="799075">
            <a:off x="-801865" y="1493794"/>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20"/>
          <p:cNvGrpSpPr/>
          <p:nvPr/>
        </p:nvGrpSpPr>
        <p:grpSpPr>
          <a:xfrm>
            <a:off x="7993935" y="-871134"/>
            <a:ext cx="3036000" cy="4751178"/>
            <a:chOff x="7993935" y="-871134"/>
            <a:chExt cx="3036000" cy="4751178"/>
          </a:xfrm>
        </p:grpSpPr>
        <p:sp>
          <p:nvSpPr>
            <p:cNvPr id="98" name="Google Shape;98;p20"/>
            <p:cNvSpPr/>
            <p:nvPr/>
          </p:nvSpPr>
          <p:spPr>
            <a:xfrm rot="1325201">
              <a:off x="8875651" y="-230318"/>
              <a:ext cx="1398637" cy="39940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rot="-1593903">
              <a:off x="8812605" y="-768933"/>
              <a:ext cx="1398661" cy="399379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www.javatpoint.com/cpp-do-while-loop" TargetMode="External"/><Relationship Id="rId4" Type="http://schemas.openxmlformats.org/officeDocument/2006/relationships/hyperlink" Target="https://stackoverflow.com/questions/25233132/the-difference-between-while-and-do-while-c" TargetMode="External"/><Relationship Id="rId5" Type="http://schemas.openxmlformats.org/officeDocument/2006/relationships/hyperlink" Target="https://www.guru99.com/cpp-do-while-loop.html" TargetMode="External"/><Relationship Id="rId6" Type="http://schemas.openxmlformats.org/officeDocument/2006/relationships/hyperlink" Target="https://stackoverflow.com/questions/21746368/and-operator-inside-while-statement-in-c" TargetMode="External"/><Relationship Id="rId7" Type="http://schemas.openxmlformats.org/officeDocument/2006/relationships/hyperlink" Target="https://openai.com/blog/chatg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677950" y="1295250"/>
            <a:ext cx="7690200" cy="154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GB">
                <a:latin typeface="Spectral Medium"/>
                <a:ea typeface="Spectral Medium"/>
                <a:cs typeface="Spectral Medium"/>
                <a:sym typeface="Spectral Medium"/>
              </a:rPr>
              <a:t>Mācību materiāls par</a:t>
            </a:r>
            <a:endParaRPr b="0">
              <a:latin typeface="Spectral Medium"/>
              <a:ea typeface="Spectral Medium"/>
              <a:cs typeface="Spectral Medium"/>
              <a:sym typeface="Spectral Medium"/>
            </a:endParaRPr>
          </a:p>
          <a:p>
            <a:pPr indent="0" lvl="0" marL="0" rtl="0" algn="ctr">
              <a:spcBef>
                <a:spcPts val="0"/>
              </a:spcBef>
              <a:spcAft>
                <a:spcPts val="0"/>
              </a:spcAft>
              <a:buNone/>
            </a:pPr>
            <a:r>
              <a:rPr b="0" lang="en-GB">
                <a:latin typeface="Spectral Medium"/>
                <a:ea typeface="Spectral Medium"/>
                <a:cs typeface="Spectral Medium"/>
                <a:sym typeface="Spectral Medium"/>
              </a:rPr>
              <a:t>Ciklu ar pēcnosacījumu C++</a:t>
            </a:r>
            <a:endParaRPr b="0">
              <a:latin typeface="Spectral Medium"/>
              <a:ea typeface="Spectral Medium"/>
              <a:cs typeface="Spectral Medium"/>
              <a:sym typeface="Spectral Medium"/>
            </a:endParaRPr>
          </a:p>
        </p:txBody>
      </p:sp>
      <p:grpSp>
        <p:nvGrpSpPr>
          <p:cNvPr id="105" name="Google Shape;105;p21"/>
          <p:cNvGrpSpPr/>
          <p:nvPr/>
        </p:nvGrpSpPr>
        <p:grpSpPr>
          <a:xfrm>
            <a:off x="3947436" y="4099942"/>
            <a:ext cx="1249137" cy="790927"/>
            <a:chOff x="2358150" y="204975"/>
            <a:chExt cx="937650" cy="593700"/>
          </a:xfrm>
        </p:grpSpPr>
        <p:sp>
          <p:nvSpPr>
            <p:cNvPr id="106" name="Google Shape;106;p21"/>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21"/>
          <p:cNvGrpSpPr/>
          <p:nvPr/>
        </p:nvGrpSpPr>
        <p:grpSpPr>
          <a:xfrm>
            <a:off x="-1615282" y="-2407691"/>
            <a:ext cx="4443255" cy="4186800"/>
            <a:chOff x="-2227332" y="-2180116"/>
            <a:chExt cx="4443255" cy="4186800"/>
          </a:xfrm>
        </p:grpSpPr>
        <p:sp>
          <p:nvSpPr>
            <p:cNvPr id="109" name="Google Shape;109;p21"/>
            <p:cNvSpPr/>
            <p:nvPr/>
          </p:nvSpPr>
          <p:spPr>
            <a:xfrm rot="-3602502">
              <a:off x="-847164" y="-18020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1660189">
              <a:off x="-30204" y="-2083785"/>
              <a:ext cx="1398652" cy="399413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1183086" y="765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nvSpPr>
        <p:spPr>
          <a:xfrm>
            <a:off x="5362700" y="4062200"/>
            <a:ext cx="420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Spectral Medium"/>
                <a:ea typeface="Spectral Medium"/>
                <a:cs typeface="Spectral Medium"/>
                <a:sym typeface="Spectral Medium"/>
              </a:rPr>
              <a:t>Ulfs Siksna 2PT1</a:t>
            </a:r>
            <a:endParaRPr sz="2000">
              <a:latin typeface="Spectral Medium"/>
              <a:ea typeface="Spectral Medium"/>
              <a:cs typeface="Spectral Medium"/>
              <a:sym typeface="Spectral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nvSpPr>
        <p:spPr>
          <a:xfrm>
            <a:off x="900450" y="0"/>
            <a:ext cx="7343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piemērs ar dažādiem kritērija veidiem</a:t>
            </a:r>
            <a:endParaRPr sz="3500">
              <a:solidFill>
                <a:schemeClr val="dk1"/>
              </a:solidFill>
            </a:endParaRPr>
          </a:p>
        </p:txBody>
      </p:sp>
      <p:pic>
        <p:nvPicPr>
          <p:cNvPr id="238" name="Google Shape;238;p30"/>
          <p:cNvPicPr preferRelativeResize="0"/>
          <p:nvPr/>
        </p:nvPicPr>
        <p:blipFill>
          <a:blip r:embed="rId3">
            <a:alphaModFix/>
          </a:blip>
          <a:stretch>
            <a:fillRect/>
          </a:stretch>
        </p:blipFill>
        <p:spPr>
          <a:xfrm>
            <a:off x="2269775" y="2005050"/>
            <a:ext cx="4604450" cy="1730700"/>
          </a:xfrm>
          <a:prstGeom prst="rect">
            <a:avLst/>
          </a:prstGeom>
          <a:noFill/>
          <a:ln>
            <a:noFill/>
          </a:ln>
        </p:spPr>
      </p:pic>
      <p:cxnSp>
        <p:nvCxnSpPr>
          <p:cNvPr id="239" name="Google Shape;239;p30"/>
          <p:cNvCxnSpPr>
            <a:endCxn id="240" idx="6"/>
          </p:cNvCxnSpPr>
          <p:nvPr/>
        </p:nvCxnSpPr>
        <p:spPr>
          <a:xfrm rot="10800000">
            <a:off x="2056750" y="2150850"/>
            <a:ext cx="704700" cy="2559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0"/>
          <p:cNvSpPr/>
          <p:nvPr/>
        </p:nvSpPr>
        <p:spPr>
          <a:xfrm>
            <a:off x="688150" y="1729950"/>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Lietotājs ievada skaitli</a:t>
            </a:r>
            <a:endParaRPr sz="800"/>
          </a:p>
        </p:txBody>
      </p:sp>
      <p:cxnSp>
        <p:nvCxnSpPr>
          <p:cNvPr id="241" name="Google Shape;241;p30"/>
          <p:cNvCxnSpPr>
            <a:endCxn id="242" idx="6"/>
          </p:cNvCxnSpPr>
          <p:nvPr/>
        </p:nvCxnSpPr>
        <p:spPr>
          <a:xfrm flipH="1" rot="10800000">
            <a:off x="6673250" y="2638500"/>
            <a:ext cx="503100" cy="12750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30"/>
          <p:cNvSpPr/>
          <p:nvPr/>
        </p:nvSpPr>
        <p:spPr>
          <a:xfrm flipH="1">
            <a:off x="7176350" y="1825200"/>
            <a:ext cx="1909800" cy="162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Cikls atkārtosies līdz kamēr lietotāja ievadītais skaitlis būs </a:t>
            </a:r>
            <a:r>
              <a:rPr b="1" lang="en-GB" sz="800">
                <a:highlight>
                  <a:srgbClr val="00FFFF"/>
                </a:highlight>
              </a:rPr>
              <a:t>mazāks vai vienāds ar 0</a:t>
            </a:r>
            <a:r>
              <a:rPr b="1" lang="en-GB" sz="800">
                <a:highlight>
                  <a:srgbClr val="00FF00"/>
                </a:highlight>
              </a:rPr>
              <a:t> vai </a:t>
            </a:r>
            <a:r>
              <a:rPr b="1" lang="en-GB" sz="800">
                <a:highlight>
                  <a:srgbClr val="00FFFF"/>
                </a:highlight>
              </a:rPr>
              <a:t>lielāks par 100</a:t>
            </a:r>
            <a:endParaRPr b="1" sz="800"/>
          </a:p>
          <a:p>
            <a:pPr indent="0" lvl="0" marL="0" rtl="0" algn="l">
              <a:spcBef>
                <a:spcPts val="0"/>
              </a:spcBef>
              <a:spcAft>
                <a:spcPts val="0"/>
              </a:spcAft>
              <a:buNone/>
            </a:pPr>
            <a:r>
              <a:rPr b="1" lang="en-GB" sz="800">
                <a:highlight>
                  <a:srgbClr val="00FF00"/>
                </a:highlight>
              </a:rPr>
              <a:t>vai </a:t>
            </a:r>
            <a:r>
              <a:rPr b="1" lang="en-GB" sz="800">
                <a:highlight>
                  <a:srgbClr val="00FFFF"/>
                </a:highlight>
              </a:rPr>
              <a:t>vienāds ar 50</a:t>
            </a:r>
            <a:endParaRPr b="1" sz="800">
              <a:highlight>
                <a:srgbClr val="00FFFF"/>
              </a:highlight>
            </a:endParaRPr>
          </a:p>
        </p:txBody>
      </p:sp>
      <p:sp>
        <p:nvSpPr>
          <p:cNvPr id="243" name="Google Shape;243;p30"/>
          <p:cNvSpPr txBox="1"/>
          <p:nvPr/>
        </p:nvSpPr>
        <p:spPr>
          <a:xfrm>
            <a:off x="33200" y="4060925"/>
            <a:ext cx="754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Pēcnosacījuma cikla kritēriji var būt dažādās secības ar dažādiem kritērija veidiem, šijā programmas kodā tas parāda, kā var iegūt lai lietotājiem ir limits uz viņu skaitļu ievades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31"/>
          <p:cNvGrpSpPr/>
          <p:nvPr/>
        </p:nvGrpSpPr>
        <p:grpSpPr>
          <a:xfrm>
            <a:off x="1998639" y="3555686"/>
            <a:ext cx="4885074" cy="3749289"/>
            <a:chOff x="1846239" y="3327086"/>
            <a:chExt cx="4885074" cy="3749289"/>
          </a:xfrm>
        </p:grpSpPr>
        <p:sp>
          <p:nvSpPr>
            <p:cNvPr id="249" name="Google Shape;249;p31"/>
            <p:cNvSpPr/>
            <p:nvPr/>
          </p:nvSpPr>
          <p:spPr>
            <a:xfrm rot="3096072">
              <a:off x="3146220" y="3291043"/>
              <a:ext cx="1398738" cy="399376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rot="7071076">
              <a:off x="3939808" y="2881518"/>
              <a:ext cx="1398610" cy="39937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2483486" y="36034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1"/>
          <p:cNvSpPr txBox="1"/>
          <p:nvPr/>
        </p:nvSpPr>
        <p:spPr>
          <a:xfrm>
            <a:off x="861150" y="1032525"/>
            <a:ext cx="7512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600" u="sng">
                <a:solidFill>
                  <a:schemeClr val="accent5"/>
                </a:solidFill>
                <a:hlinkClick r:id="rId3">
                  <a:extLst>
                    <a:ext uri="{A12FA001-AC4F-418D-AE19-62706E023703}">
                      <ahyp:hlinkClr val="tx"/>
                    </a:ext>
                  </a:extLst>
                </a:hlinkClick>
              </a:rPr>
              <a:t>Do while diagramma (bilde)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sz="1600" u="sng">
                <a:solidFill>
                  <a:schemeClr val="hlink"/>
                </a:solidFill>
                <a:hlinkClick r:id="rId4"/>
              </a:rPr>
              <a:t>Atšķirība starp pēcnosacījumu un pirmsnosacījumu (kods)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u="sng">
                <a:solidFill>
                  <a:schemeClr val="hlink"/>
                </a:solidFill>
                <a:hlinkClick r:id="rId5"/>
              </a:rPr>
              <a:t>Pecnosacījums ar not equal (nav vienāds) kritēriju un pēcnosacījums ar mazāks vai vienāds kritēriju (kodi)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u="sng">
                <a:solidFill>
                  <a:schemeClr val="accent5"/>
                </a:solidFill>
                <a:hlinkClick r:id="rId6">
                  <a:extLst>
                    <a:ext uri="{A12FA001-AC4F-418D-AE19-62706E023703}">
                      <ahyp:hlinkClr val="tx"/>
                    </a:ext>
                  </a:extLst>
                </a:hlinkClick>
              </a:rPr>
              <a:t>Pēcnosacījums ar and (un) kritēriju (kods)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GB" sz="1600" u="sng">
                <a:solidFill>
                  <a:schemeClr val="hlink"/>
                </a:solidFill>
                <a:hlinkClick r:id="rId7"/>
              </a:rPr>
              <a:t>Pēcnosacījuma piemērs ar dažādiem kritērijiem (kods)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1"/>
          <p:cNvSpPr txBox="1"/>
          <p:nvPr>
            <p:ph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Avoti</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22"/>
          <p:cNvGrpSpPr/>
          <p:nvPr/>
        </p:nvGrpSpPr>
        <p:grpSpPr>
          <a:xfrm>
            <a:off x="-2937157" y="-1475066"/>
            <a:ext cx="6224031" cy="3273578"/>
            <a:chOff x="1215743" y="-1436966"/>
            <a:chExt cx="6224031" cy="3273578"/>
          </a:xfrm>
        </p:grpSpPr>
        <p:sp>
          <p:nvSpPr>
            <p:cNvPr id="118" name="Google Shape;118;p22"/>
            <p:cNvSpPr/>
            <p:nvPr/>
          </p:nvSpPr>
          <p:spPr>
            <a:xfrm rot="-3602502">
              <a:off x="2595911" y="-1763704"/>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rot="4160511">
              <a:off x="4625052" y="-2075028"/>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2120936" y="2652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22"/>
          <p:cNvGrpSpPr/>
          <p:nvPr/>
        </p:nvGrpSpPr>
        <p:grpSpPr>
          <a:xfrm rot="-1635104">
            <a:off x="7551518" y="466610"/>
            <a:ext cx="1249106" cy="790907"/>
            <a:chOff x="2358150" y="204975"/>
            <a:chExt cx="937650" cy="593700"/>
          </a:xfrm>
        </p:grpSpPr>
        <p:sp>
          <p:nvSpPr>
            <p:cNvPr id="122" name="Google Shape;122;p22"/>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2"/>
          <p:cNvSpPr txBox="1"/>
          <p:nvPr/>
        </p:nvSpPr>
        <p:spPr>
          <a:xfrm>
            <a:off x="373950" y="134725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2"/>
          <p:cNvSpPr txBox="1"/>
          <p:nvPr>
            <p:ph idx="4294967295" type="subTitle"/>
          </p:nvPr>
        </p:nvSpPr>
        <p:spPr>
          <a:xfrm>
            <a:off x="560763" y="1546700"/>
            <a:ext cx="80928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Cikls ar pēcnosacījumu dod iespēju atkārtoti veikt vienu un to pašu darbību, kautvai darbības katru reizi ir citas vērtības, līdz kamēr to kritērijs ir sasniegts</a:t>
            </a:r>
            <a:endParaRPr/>
          </a:p>
        </p:txBody>
      </p:sp>
      <p:sp>
        <p:nvSpPr>
          <p:cNvPr id="126" name="Google Shape;126;p22"/>
          <p:cNvSpPr txBox="1"/>
          <p:nvPr>
            <p:ph type="title"/>
          </p:nvPr>
        </p:nvSpPr>
        <p:spPr>
          <a:xfrm>
            <a:off x="713700" y="895200"/>
            <a:ext cx="7716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t>Cikls ar pēcnosacījumu</a:t>
            </a:r>
            <a:endParaRPr sz="3500"/>
          </a:p>
          <a:p>
            <a:pPr indent="0" lvl="0" marL="0" rtl="0" algn="ctr">
              <a:spcBef>
                <a:spcPts val="0"/>
              </a:spcBef>
              <a:spcAft>
                <a:spcPts val="0"/>
              </a:spcAft>
              <a:buNone/>
            </a:pPr>
            <a:r>
              <a:rPr lang="en-GB" sz="3500"/>
              <a:t>C++</a:t>
            </a:r>
            <a:endParaRPr sz="3500"/>
          </a:p>
        </p:txBody>
      </p:sp>
      <p:sp>
        <p:nvSpPr>
          <p:cNvPr id="127" name="Google Shape;127;p22"/>
          <p:cNvSpPr txBox="1"/>
          <p:nvPr>
            <p:ph idx="4294967295" type="subTitle"/>
          </p:nvPr>
        </p:nvSpPr>
        <p:spPr>
          <a:xfrm>
            <a:off x="2506222" y="2449050"/>
            <a:ext cx="6381000" cy="1576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Pecnosacījuma ciklu izmanto, ja vēlas izpildīt tā darbības vismaz vienu vai vairākas reizes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Pēcnosacījuma var izmantot int,string,char,double,bool,float datu tipus</a:t>
            </a:r>
            <a:endParaRPr/>
          </a:p>
        </p:txBody>
      </p:sp>
      <p:pic>
        <p:nvPicPr>
          <p:cNvPr id="128" name="Google Shape;128;p22"/>
          <p:cNvPicPr preferRelativeResize="0"/>
          <p:nvPr/>
        </p:nvPicPr>
        <p:blipFill>
          <a:blip r:embed="rId3">
            <a:alphaModFix/>
          </a:blip>
          <a:stretch>
            <a:fillRect/>
          </a:stretch>
        </p:blipFill>
        <p:spPr>
          <a:xfrm>
            <a:off x="598150" y="2729500"/>
            <a:ext cx="1868975" cy="214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713700" y="87025"/>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Pecnosacījuma un priekšnosacījuma atšķirība</a:t>
            </a:r>
            <a:endParaRPr sz="3500"/>
          </a:p>
        </p:txBody>
      </p:sp>
      <p:sp>
        <p:nvSpPr>
          <p:cNvPr id="134" name="Google Shape;134;p23"/>
          <p:cNvSpPr txBox="1"/>
          <p:nvPr>
            <p:ph idx="1" type="subTitle"/>
          </p:nvPr>
        </p:nvSpPr>
        <p:spPr>
          <a:xfrm>
            <a:off x="275650" y="1476850"/>
            <a:ext cx="8092800" cy="157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a:t>Ciklam ar priekšnosacījumu un ciklam ar pēcnosacījumu ir dažādi izmantošanas veidi. Kā piemērs :</a:t>
            </a:r>
            <a:endParaRPr/>
          </a:p>
          <a:p>
            <a:pPr indent="0" lvl="0" marL="0" marR="0" rtl="0" algn="l">
              <a:lnSpc>
                <a:spcPct val="100000"/>
              </a:lnSpc>
              <a:spcBef>
                <a:spcPts val="0"/>
              </a:spcBef>
              <a:spcAft>
                <a:spcPts val="0"/>
              </a:spcAft>
              <a:buNone/>
            </a:pPr>
            <a:r>
              <a:t/>
            </a:r>
            <a:endParaRPr/>
          </a:p>
        </p:txBody>
      </p:sp>
      <p:grpSp>
        <p:nvGrpSpPr>
          <p:cNvPr id="135" name="Google Shape;135;p23"/>
          <p:cNvGrpSpPr/>
          <p:nvPr/>
        </p:nvGrpSpPr>
        <p:grpSpPr>
          <a:xfrm rot="-2951580">
            <a:off x="7347671" y="-1442561"/>
            <a:ext cx="4061918" cy="4186416"/>
            <a:chOff x="5913143" y="704373"/>
            <a:chExt cx="4062000" cy="4186500"/>
          </a:xfrm>
        </p:grpSpPr>
        <p:sp>
          <p:nvSpPr>
            <p:cNvPr id="136" name="Google Shape;136;p23"/>
            <p:cNvSpPr/>
            <p:nvPr/>
          </p:nvSpPr>
          <p:spPr>
            <a:xfrm rot="3265082">
              <a:off x="7244757" y="927607"/>
              <a:ext cx="1398773" cy="3993945"/>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654301">
              <a:off x="8098621" y="800630"/>
              <a:ext cx="1398657" cy="3993987"/>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6815111" y="2176342"/>
              <a:ext cx="790800" cy="790800"/>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pic>
        <p:nvPicPr>
          <p:cNvPr id="139" name="Google Shape;139;p23"/>
          <p:cNvPicPr preferRelativeResize="0"/>
          <p:nvPr/>
        </p:nvPicPr>
        <p:blipFill>
          <a:blip r:embed="rId3">
            <a:alphaModFix/>
          </a:blip>
          <a:stretch>
            <a:fillRect/>
          </a:stretch>
        </p:blipFill>
        <p:spPr>
          <a:xfrm>
            <a:off x="444225" y="2689163"/>
            <a:ext cx="2628900" cy="1381125"/>
          </a:xfrm>
          <a:prstGeom prst="rect">
            <a:avLst/>
          </a:prstGeom>
          <a:noFill/>
          <a:ln>
            <a:noFill/>
          </a:ln>
        </p:spPr>
      </p:pic>
      <p:sp>
        <p:nvSpPr>
          <p:cNvPr id="140" name="Google Shape;140;p23"/>
          <p:cNvSpPr txBox="1"/>
          <p:nvPr/>
        </p:nvSpPr>
        <p:spPr>
          <a:xfrm>
            <a:off x="362150" y="2371650"/>
            <a:ext cx="289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latin typeface="Epilogue"/>
                <a:ea typeface="Epilogue"/>
                <a:cs typeface="Epilogue"/>
                <a:sym typeface="Epilogue"/>
              </a:rPr>
              <a:t>Priekšnosacījums</a:t>
            </a:r>
            <a:endParaRPr sz="1500">
              <a:solidFill>
                <a:schemeClr val="dk2"/>
              </a:solidFill>
              <a:latin typeface="Epilogue"/>
              <a:ea typeface="Epilogue"/>
              <a:cs typeface="Epilogue"/>
              <a:sym typeface="Epilogue"/>
            </a:endParaRPr>
          </a:p>
        </p:txBody>
      </p:sp>
      <p:sp>
        <p:nvSpPr>
          <p:cNvPr id="141" name="Google Shape;141;p23"/>
          <p:cNvSpPr txBox="1"/>
          <p:nvPr/>
        </p:nvSpPr>
        <p:spPr>
          <a:xfrm>
            <a:off x="5014000" y="2335525"/>
            <a:ext cx="289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500">
                <a:solidFill>
                  <a:schemeClr val="dk2"/>
                </a:solidFill>
                <a:latin typeface="Epilogue"/>
                <a:ea typeface="Epilogue"/>
                <a:cs typeface="Epilogue"/>
                <a:sym typeface="Epilogue"/>
              </a:rPr>
              <a:t>Pēcnosacījums</a:t>
            </a:r>
            <a:endParaRPr sz="1500">
              <a:solidFill>
                <a:schemeClr val="dk2"/>
              </a:solidFill>
              <a:latin typeface="Epilogue"/>
              <a:ea typeface="Epilogue"/>
              <a:cs typeface="Epilogue"/>
              <a:sym typeface="Epilogue"/>
            </a:endParaRPr>
          </a:p>
        </p:txBody>
      </p:sp>
      <p:pic>
        <p:nvPicPr>
          <p:cNvPr id="142" name="Google Shape;142;p23"/>
          <p:cNvPicPr preferRelativeResize="0"/>
          <p:nvPr/>
        </p:nvPicPr>
        <p:blipFill>
          <a:blip r:embed="rId4">
            <a:alphaModFix/>
          </a:blip>
          <a:stretch>
            <a:fillRect/>
          </a:stretch>
        </p:blipFill>
        <p:spPr>
          <a:xfrm>
            <a:off x="4953600" y="2689175"/>
            <a:ext cx="2628900" cy="1381125"/>
          </a:xfrm>
          <a:prstGeom prst="rect">
            <a:avLst/>
          </a:prstGeom>
          <a:noFill/>
          <a:ln>
            <a:noFill/>
          </a:ln>
        </p:spPr>
      </p:pic>
      <p:sp>
        <p:nvSpPr>
          <p:cNvPr id="143" name="Google Shape;143;p23"/>
          <p:cNvSpPr txBox="1"/>
          <p:nvPr/>
        </p:nvSpPr>
        <p:spPr>
          <a:xfrm>
            <a:off x="444225" y="4070300"/>
            <a:ext cx="3543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Epilogue"/>
                <a:ea typeface="Epilogue"/>
                <a:cs typeface="Epilogue"/>
                <a:sym typeface="Epilogue"/>
              </a:rPr>
              <a:t>Cikls nenostrādās, jo tajā mirklī, kad tiks pajautāts vai i&lt;10, kas notiek pirms cikla koda darbibas, </a:t>
            </a:r>
            <a:r>
              <a:rPr lang="en-GB" sz="1200">
                <a:solidFill>
                  <a:schemeClr val="dk2"/>
                </a:solidFill>
                <a:latin typeface="Epilogue"/>
                <a:ea typeface="Epilogue"/>
                <a:cs typeface="Epilogue"/>
                <a:sym typeface="Epilogue"/>
              </a:rPr>
              <a:t>i vertiba nebūs </a:t>
            </a:r>
            <a:r>
              <a:rPr lang="en-GB" sz="1200">
                <a:solidFill>
                  <a:schemeClr val="dk2"/>
                </a:solidFill>
                <a:latin typeface="Epilogue"/>
                <a:ea typeface="Epilogue"/>
                <a:cs typeface="Epilogue"/>
                <a:sym typeface="Epilogue"/>
              </a:rPr>
              <a:t>mazāka par 10 un netiks cikls darbināts</a:t>
            </a:r>
            <a:endParaRPr sz="900"/>
          </a:p>
        </p:txBody>
      </p:sp>
      <p:cxnSp>
        <p:nvCxnSpPr>
          <p:cNvPr id="144" name="Google Shape;144;p23"/>
          <p:cNvCxnSpPr/>
          <p:nvPr/>
        </p:nvCxnSpPr>
        <p:spPr>
          <a:xfrm>
            <a:off x="4609400" y="2768925"/>
            <a:ext cx="14100" cy="21666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23"/>
          <p:cNvSpPr txBox="1"/>
          <p:nvPr/>
        </p:nvSpPr>
        <p:spPr>
          <a:xfrm>
            <a:off x="4953600" y="4070300"/>
            <a:ext cx="419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Epilogue"/>
                <a:ea typeface="Epilogue"/>
                <a:cs typeface="Epilogue"/>
                <a:sym typeface="Epilogue"/>
              </a:rPr>
              <a:t>Cikls vienmēr nostrādās vienu reizi, jo sākuma vērtiba j ir 11, tad sistēma izies cauri ciklam 1 reizi, tiks izvadīta pašreizējā j vērtība un j vertibai tiks pieskaitīs skaitlis 1, cikls pajautās vai j&lt;10 un par cik j=12 tajā mirklī, cikls vairs neatkartosies un izvade būs: “11” </a:t>
            </a:r>
            <a:endParaRPr sz="1200">
              <a:solidFill>
                <a:schemeClr val="dk2"/>
              </a:solidFill>
              <a:latin typeface="Epilogue"/>
              <a:ea typeface="Epilogue"/>
              <a:cs typeface="Epilogue"/>
              <a:sym typeface="Epilogue"/>
            </a:endParaRPr>
          </a:p>
        </p:txBody>
      </p:sp>
      <p:cxnSp>
        <p:nvCxnSpPr>
          <p:cNvPr id="146" name="Google Shape;146;p23"/>
          <p:cNvCxnSpPr>
            <a:endCxn id="147" idx="3"/>
          </p:cNvCxnSpPr>
          <p:nvPr/>
        </p:nvCxnSpPr>
        <p:spPr>
          <a:xfrm flipH="1" rot="10800000">
            <a:off x="6228774" y="3549136"/>
            <a:ext cx="1668600" cy="39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23"/>
          <p:cNvSpPr/>
          <p:nvPr/>
        </p:nvSpPr>
        <p:spPr>
          <a:xfrm>
            <a:off x="7697650" y="2660075"/>
            <a:ext cx="1363800" cy="10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Pēcnosacījuma cikls vienmer izies cauri vismaz 1 reizi</a:t>
            </a:r>
            <a:endParaRPr sz="800"/>
          </a:p>
        </p:txBody>
      </p:sp>
      <p:sp>
        <p:nvSpPr>
          <p:cNvPr id="148" name="Google Shape;148;p23"/>
          <p:cNvSpPr/>
          <p:nvPr/>
        </p:nvSpPr>
        <p:spPr>
          <a:xfrm>
            <a:off x="3002850" y="2050950"/>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Nekad nenostrādās, ja cikls jau sākumā ir nepatiess</a:t>
            </a:r>
            <a:endParaRPr sz="800"/>
          </a:p>
        </p:txBody>
      </p:sp>
      <p:cxnSp>
        <p:nvCxnSpPr>
          <p:cNvPr id="149" name="Google Shape;149;p23"/>
          <p:cNvCxnSpPr>
            <a:stCxn id="148" idx="3"/>
          </p:cNvCxnSpPr>
          <p:nvPr/>
        </p:nvCxnSpPr>
        <p:spPr>
          <a:xfrm flipH="1">
            <a:off x="1739128" y="2775617"/>
            <a:ext cx="1470300" cy="43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cikla kritēriju veidi</a:t>
            </a:r>
            <a:endParaRPr sz="3500"/>
          </a:p>
        </p:txBody>
      </p:sp>
      <p:sp>
        <p:nvSpPr>
          <p:cNvPr id="156" name="Google Shape;156;p24"/>
          <p:cNvSpPr txBox="1"/>
          <p:nvPr/>
        </p:nvSpPr>
        <p:spPr>
          <a:xfrm>
            <a:off x="852350" y="1756475"/>
            <a:ext cx="672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Izmantojot pēcnosacījuma ciklu var izmantot vairākas papildus funkcijas kas ļauj programmai veidot vairākus nosacījumus priekš cikla darbošanās un tā apturēšanas</a:t>
            </a:r>
            <a:endParaRPr/>
          </a:p>
        </p:txBody>
      </p:sp>
      <p:sp>
        <p:nvSpPr>
          <p:cNvPr id="157" name="Google Shape;157;p24"/>
          <p:cNvSpPr txBox="1"/>
          <p:nvPr/>
        </p:nvSpPr>
        <p:spPr>
          <a:xfrm>
            <a:off x="852350" y="28867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Equals (vienads) cikls strādās kamēr norādītās vērtības būs vienādas un tiklīdz vērtības vairs nebūs vienādas cikls pārtrauks savu darbību</a:t>
            </a:r>
            <a:endParaRPr sz="1100"/>
          </a:p>
        </p:txBody>
      </p:sp>
      <p:sp>
        <p:nvSpPr>
          <p:cNvPr id="158" name="Google Shape;158;p24"/>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Not equal (nav vienads) cikls turpinās darboties, ja izvelētās 2 vienības nav vienādas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5"/>
          <p:cNvGrpSpPr/>
          <p:nvPr/>
        </p:nvGrpSpPr>
        <p:grpSpPr>
          <a:xfrm rot="969130">
            <a:off x="7769859" y="4315101"/>
            <a:ext cx="1249125" cy="790919"/>
            <a:chOff x="2358150" y="204975"/>
            <a:chExt cx="937650" cy="593700"/>
          </a:xfrm>
        </p:grpSpPr>
        <p:sp>
          <p:nvSpPr>
            <p:cNvPr id="164" name="Google Shape;164;p25"/>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5"/>
          <p:cNvGrpSpPr/>
          <p:nvPr/>
        </p:nvGrpSpPr>
        <p:grpSpPr>
          <a:xfrm>
            <a:off x="5611090" y="-1976263"/>
            <a:ext cx="5859308" cy="4270853"/>
            <a:chOff x="2556740" y="-2465213"/>
            <a:chExt cx="5859308" cy="4270853"/>
          </a:xfrm>
        </p:grpSpPr>
        <p:sp>
          <p:nvSpPr>
            <p:cNvPr id="167" name="Google Shape;167;p25"/>
            <p:cNvSpPr/>
            <p:nvPr/>
          </p:nvSpPr>
          <p:spPr>
            <a:xfrm rot="3701205">
              <a:off x="5626845" y="-1754213"/>
              <a:ext cx="1398506" cy="399430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2948406">
              <a:off x="3825275" y="-2626784"/>
              <a:ext cx="1398630" cy="399424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054436" y="973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5"/>
          <p:cNvSpPr txBox="1"/>
          <p:nvPr>
            <p:ph type="title"/>
          </p:nvPr>
        </p:nvSpPr>
        <p:spPr>
          <a:xfrm>
            <a:off x="745450" y="558800"/>
            <a:ext cx="7716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t>Pecnosacījuma not equal (nav vienāds) kritērija piemērs</a:t>
            </a:r>
            <a:endParaRPr sz="3500"/>
          </a:p>
        </p:txBody>
      </p:sp>
      <p:pic>
        <p:nvPicPr>
          <p:cNvPr id="171" name="Google Shape;171;p25"/>
          <p:cNvPicPr preferRelativeResize="0"/>
          <p:nvPr/>
        </p:nvPicPr>
        <p:blipFill>
          <a:blip r:embed="rId3">
            <a:alphaModFix/>
          </a:blip>
          <a:stretch>
            <a:fillRect/>
          </a:stretch>
        </p:blipFill>
        <p:spPr>
          <a:xfrm>
            <a:off x="3067050" y="1452414"/>
            <a:ext cx="3009900" cy="2447925"/>
          </a:xfrm>
          <a:prstGeom prst="rect">
            <a:avLst/>
          </a:prstGeom>
          <a:noFill/>
          <a:ln>
            <a:noFill/>
          </a:ln>
        </p:spPr>
      </p:pic>
      <p:cxnSp>
        <p:nvCxnSpPr>
          <p:cNvPr id="172" name="Google Shape;172;p25"/>
          <p:cNvCxnSpPr>
            <a:endCxn id="173" idx="2"/>
          </p:cNvCxnSpPr>
          <p:nvPr/>
        </p:nvCxnSpPr>
        <p:spPr>
          <a:xfrm>
            <a:off x="4571875" y="1540725"/>
            <a:ext cx="1864800" cy="135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5"/>
          <p:cNvSpPr/>
          <p:nvPr/>
        </p:nvSpPr>
        <p:spPr>
          <a:xfrm>
            <a:off x="6436675" y="1197675"/>
            <a:ext cx="1581300" cy="713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Sākotnējie mainīgie</a:t>
            </a:r>
            <a:endParaRPr sz="800"/>
          </a:p>
        </p:txBody>
      </p:sp>
      <p:cxnSp>
        <p:nvCxnSpPr>
          <p:cNvPr id="174" name="Google Shape;174;p25"/>
          <p:cNvCxnSpPr>
            <a:endCxn id="175" idx="2"/>
          </p:cNvCxnSpPr>
          <p:nvPr/>
        </p:nvCxnSpPr>
        <p:spPr>
          <a:xfrm rot="10800000">
            <a:off x="2729800" y="2640425"/>
            <a:ext cx="952500" cy="177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5"/>
          <p:cNvSpPr/>
          <p:nvPr/>
        </p:nvSpPr>
        <p:spPr>
          <a:xfrm flipH="1">
            <a:off x="1415500" y="2215925"/>
            <a:ext cx="13143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Lietotājs ievada jebkādu skaitli</a:t>
            </a:r>
            <a:endParaRPr sz="800"/>
          </a:p>
        </p:txBody>
      </p:sp>
      <p:cxnSp>
        <p:nvCxnSpPr>
          <p:cNvPr id="176" name="Google Shape;176;p25"/>
          <p:cNvCxnSpPr>
            <a:endCxn id="177" idx="2"/>
          </p:cNvCxnSpPr>
          <p:nvPr/>
        </p:nvCxnSpPr>
        <p:spPr>
          <a:xfrm>
            <a:off x="5269800" y="3839225"/>
            <a:ext cx="954900" cy="1356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5"/>
          <p:cNvSpPr/>
          <p:nvPr/>
        </p:nvSpPr>
        <p:spPr>
          <a:xfrm>
            <a:off x="6224700" y="3550325"/>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Izvada kopējās summas skaitu kas tika iegūta no mainīgā “sum”</a:t>
            </a:r>
            <a:endParaRPr sz="800"/>
          </a:p>
        </p:txBody>
      </p:sp>
      <p:cxnSp>
        <p:nvCxnSpPr>
          <p:cNvPr id="178" name="Google Shape;178;p25"/>
          <p:cNvCxnSpPr>
            <a:endCxn id="179" idx="2"/>
          </p:cNvCxnSpPr>
          <p:nvPr/>
        </p:nvCxnSpPr>
        <p:spPr>
          <a:xfrm flipH="1">
            <a:off x="2035449" y="3610575"/>
            <a:ext cx="1018200" cy="2616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5"/>
          <p:cNvSpPr/>
          <p:nvPr/>
        </p:nvSpPr>
        <p:spPr>
          <a:xfrm flipH="1">
            <a:off x="371649" y="3194925"/>
            <a:ext cx="1663800" cy="135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Pecnosacījumu cikls atkārtosies kamēr skaitlis kuru lietotajs ievadīs nebūs vienāds ar </a:t>
            </a:r>
            <a:r>
              <a:rPr b="1" lang="en-GB" sz="800">
                <a:highlight>
                  <a:srgbClr val="00FF00"/>
                </a:highlight>
              </a:rPr>
              <a:t>0</a:t>
            </a:r>
            <a:endParaRPr b="1" sz="800">
              <a:highlight>
                <a:srgbClr val="00FF00"/>
              </a:highlight>
            </a:endParaRPr>
          </a:p>
        </p:txBody>
      </p:sp>
      <p:cxnSp>
        <p:nvCxnSpPr>
          <p:cNvPr id="180" name="Google Shape;180;p25"/>
          <p:cNvCxnSpPr>
            <a:endCxn id="181" idx="2"/>
          </p:cNvCxnSpPr>
          <p:nvPr/>
        </p:nvCxnSpPr>
        <p:spPr>
          <a:xfrm flipH="1" rot="10800000">
            <a:off x="4736384" y="3125825"/>
            <a:ext cx="2765400" cy="402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5"/>
          <p:cNvSpPr/>
          <p:nvPr/>
        </p:nvSpPr>
        <p:spPr>
          <a:xfrm>
            <a:off x="7501784" y="2701325"/>
            <a:ext cx="14448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 mainīgā sum pieskaita klāt mainīgo num kuru lietotājs bija ievadījis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cikla kritēriju veidi</a:t>
            </a:r>
            <a:endParaRPr sz="3500"/>
          </a:p>
        </p:txBody>
      </p:sp>
      <p:sp>
        <p:nvSpPr>
          <p:cNvPr id="188" name="Google Shape;188;p26"/>
          <p:cNvSpPr txBox="1"/>
          <p:nvPr/>
        </p:nvSpPr>
        <p:spPr>
          <a:xfrm>
            <a:off x="852350" y="1858075"/>
            <a:ext cx="67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9" name="Google Shape;189;p26"/>
          <p:cNvSpPr txBox="1"/>
          <p:nvPr/>
        </p:nvSpPr>
        <p:spPr>
          <a:xfrm>
            <a:off x="852350" y="2876550"/>
            <a:ext cx="6724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&gt; ,&gt;= vai &lt;,&lt;= </a:t>
            </a:r>
            <a:r>
              <a:rPr lang="en-GB" sz="1500">
                <a:solidFill>
                  <a:schemeClr val="dk2"/>
                </a:solidFill>
              </a:rPr>
              <a:t>-  Lielāks vai mazāks funkcijām nav nozīmes kuru jūs izmantojat, galvenais ir, ka jūs mainīgos novietojiet pareizajās pusēs aiz bultām, kurās vēlaties lai viņi ir lielāki vai mazāki. Kā arī vara izmantot papildus vienādības zīmi kopā ar lielāks, mazāks zīmēm, ja jūs vēlaties lai cikls pieņem arī vienādas vērtības</a:t>
            </a:r>
            <a:endParaRPr sz="1500">
              <a:solidFill>
                <a:schemeClr val="dk2"/>
              </a:solidFill>
            </a:endParaRPr>
          </a:p>
        </p:txBody>
      </p:sp>
      <p:sp>
        <p:nvSpPr>
          <p:cNvPr id="190" name="Google Shape;190;p26"/>
          <p:cNvSpPr txBox="1"/>
          <p:nvPr/>
        </p:nvSpPr>
        <p:spPr>
          <a:xfrm>
            <a:off x="903150" y="1661225"/>
            <a:ext cx="6724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Ja vēlaties lai cikls darbojas līdz kamēr padotais mainīgais ir lielāks vai mazāks par kritērija mainīgo tad ir iespējams to darīt izmantojot šīs funkcijas: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blip>
          <a:stretch>
            <a:fillRect/>
          </a:stretch>
        </p:blipFill>
        <p:spPr>
          <a:xfrm>
            <a:off x="2486238" y="1572825"/>
            <a:ext cx="3849950" cy="2534750"/>
          </a:xfrm>
          <a:prstGeom prst="rect">
            <a:avLst/>
          </a:prstGeom>
          <a:noFill/>
          <a:ln>
            <a:noFill/>
          </a:ln>
        </p:spPr>
      </p:pic>
      <p:cxnSp>
        <p:nvCxnSpPr>
          <p:cNvPr id="196" name="Google Shape;196;p27"/>
          <p:cNvCxnSpPr>
            <a:stCxn id="195" idx="3"/>
            <a:endCxn id="197" idx="2"/>
          </p:cNvCxnSpPr>
          <p:nvPr/>
        </p:nvCxnSpPr>
        <p:spPr>
          <a:xfrm flipH="1" rot="10800000">
            <a:off x="6336188" y="2169700"/>
            <a:ext cx="1471200" cy="6705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7"/>
          <p:cNvSpPr/>
          <p:nvPr/>
        </p:nvSpPr>
        <p:spPr>
          <a:xfrm flipH="1">
            <a:off x="6395150" y="1656963"/>
            <a:ext cx="14121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Izvadīs pašreizējo mainīgo </a:t>
            </a:r>
            <a:r>
              <a:rPr lang="en-GB" sz="800">
                <a:highlight>
                  <a:srgbClr val="00FFFF"/>
                </a:highlight>
              </a:rPr>
              <a:t>a</a:t>
            </a:r>
            <a:endParaRPr sz="800">
              <a:highlight>
                <a:srgbClr val="00FFFF"/>
              </a:highlight>
            </a:endParaRPr>
          </a:p>
        </p:txBody>
      </p:sp>
      <p:cxnSp>
        <p:nvCxnSpPr>
          <p:cNvPr id="198" name="Google Shape;198;p27"/>
          <p:cNvCxnSpPr>
            <a:endCxn id="199" idx="6"/>
          </p:cNvCxnSpPr>
          <p:nvPr/>
        </p:nvCxnSpPr>
        <p:spPr>
          <a:xfrm flipH="1">
            <a:off x="1823650" y="3972475"/>
            <a:ext cx="684000" cy="3441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p:nvPr/>
        </p:nvSpPr>
        <p:spPr>
          <a:xfrm>
            <a:off x="254050" y="380387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FF"/>
                </a:highlight>
              </a:rPr>
              <a:t>a</a:t>
            </a:r>
            <a:r>
              <a:rPr b="1" lang="en-GB" sz="800"/>
              <a:t> būs mazāks vai vienāds ar 3</a:t>
            </a:r>
            <a:endParaRPr b="1" sz="800"/>
          </a:p>
        </p:txBody>
      </p:sp>
      <p:cxnSp>
        <p:nvCxnSpPr>
          <p:cNvPr id="200" name="Google Shape;200;p27"/>
          <p:cNvCxnSpPr>
            <a:endCxn id="201" idx="2"/>
          </p:cNvCxnSpPr>
          <p:nvPr/>
        </p:nvCxnSpPr>
        <p:spPr>
          <a:xfrm>
            <a:off x="4038038" y="3686825"/>
            <a:ext cx="3696900" cy="3744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7"/>
          <p:cNvSpPr/>
          <p:nvPr/>
        </p:nvSpPr>
        <p:spPr>
          <a:xfrm flipH="1">
            <a:off x="6395138" y="3686825"/>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FF"/>
                </a:highlight>
              </a:rPr>
              <a:t>a</a:t>
            </a:r>
            <a:endParaRPr sz="800">
              <a:highlight>
                <a:srgbClr val="00FFFF"/>
              </a:highlight>
            </a:endParaRPr>
          </a:p>
        </p:txBody>
      </p:sp>
      <p:cxnSp>
        <p:nvCxnSpPr>
          <p:cNvPr id="202" name="Google Shape;202;p27"/>
          <p:cNvCxnSpPr>
            <a:endCxn id="203" idx="6"/>
          </p:cNvCxnSpPr>
          <p:nvPr/>
        </p:nvCxnSpPr>
        <p:spPr>
          <a:xfrm rot="10800000">
            <a:off x="1683950" y="1770225"/>
            <a:ext cx="1649100" cy="4116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7"/>
          <p:cNvSpPr/>
          <p:nvPr/>
        </p:nvSpPr>
        <p:spPr>
          <a:xfrm>
            <a:off x="114350" y="125752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Katru reizi, kad ārējais cikls atkārtosies mainīgais </a:t>
            </a:r>
            <a:r>
              <a:rPr lang="en-GB" sz="800">
                <a:highlight>
                  <a:srgbClr val="00FF00"/>
                </a:highlight>
              </a:rPr>
              <a:t>b</a:t>
            </a:r>
            <a:r>
              <a:rPr lang="en-GB" sz="800"/>
              <a:t> parvērtīsies atpakaļ par skaitli 1</a:t>
            </a:r>
            <a:endParaRPr sz="800"/>
          </a:p>
        </p:txBody>
      </p:sp>
      <p:cxnSp>
        <p:nvCxnSpPr>
          <p:cNvPr id="204" name="Google Shape;204;p27"/>
          <p:cNvCxnSpPr>
            <a:endCxn id="205" idx="6"/>
          </p:cNvCxnSpPr>
          <p:nvPr/>
        </p:nvCxnSpPr>
        <p:spPr>
          <a:xfrm rot="10800000">
            <a:off x="1868100" y="3233900"/>
            <a:ext cx="1541100" cy="1482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7"/>
          <p:cNvSpPr/>
          <p:nvPr/>
        </p:nvSpPr>
        <p:spPr>
          <a:xfrm>
            <a:off x="298500" y="2721200"/>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00"/>
                </a:highlight>
              </a:rPr>
              <a:t>b</a:t>
            </a:r>
            <a:r>
              <a:rPr b="1" lang="en-GB" sz="800">
                <a:highlight>
                  <a:schemeClr val="lt1"/>
                </a:highlight>
              </a:rPr>
              <a:t> </a:t>
            </a:r>
            <a:r>
              <a:rPr b="1" lang="en-GB" sz="800"/>
              <a:t>būs mazāks vai vienāds ar 3</a:t>
            </a:r>
            <a:endParaRPr b="1" sz="800"/>
          </a:p>
        </p:txBody>
      </p:sp>
      <p:cxnSp>
        <p:nvCxnSpPr>
          <p:cNvPr id="206" name="Google Shape;206;p27"/>
          <p:cNvCxnSpPr>
            <a:endCxn id="207" idx="2"/>
          </p:cNvCxnSpPr>
          <p:nvPr/>
        </p:nvCxnSpPr>
        <p:spPr>
          <a:xfrm>
            <a:off x="4901438" y="3089800"/>
            <a:ext cx="2833500" cy="948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7"/>
          <p:cNvSpPr/>
          <p:nvPr/>
        </p:nvSpPr>
        <p:spPr>
          <a:xfrm flipH="1">
            <a:off x="6395138" y="2810200"/>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00"/>
                </a:highlight>
              </a:rPr>
              <a:t>b</a:t>
            </a:r>
            <a:endParaRPr sz="800">
              <a:highlight>
                <a:srgbClr val="00FF00"/>
              </a:highlight>
            </a:endParaRPr>
          </a:p>
        </p:txBody>
      </p:sp>
      <p:sp>
        <p:nvSpPr>
          <p:cNvPr id="208" name="Google Shape;208;p27"/>
          <p:cNvSpPr txBox="1"/>
          <p:nvPr/>
        </p:nvSpPr>
        <p:spPr>
          <a:xfrm>
            <a:off x="1533450" y="-12675"/>
            <a:ext cx="6077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mazāks vai vienāds kritērija piemērs</a:t>
            </a:r>
            <a:endParaRPr sz="3500">
              <a:solidFill>
                <a:schemeClr val="dk1"/>
              </a:solidFill>
            </a:endParaRPr>
          </a:p>
        </p:txBody>
      </p:sp>
      <p:sp>
        <p:nvSpPr>
          <p:cNvPr id="209" name="Google Shape;209;p27"/>
          <p:cNvSpPr txBox="1"/>
          <p:nvPr/>
        </p:nvSpPr>
        <p:spPr>
          <a:xfrm>
            <a:off x="8056700" y="1572825"/>
            <a:ext cx="67248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Izvade:</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p:txBody>
      </p:sp>
      <p:cxnSp>
        <p:nvCxnSpPr>
          <p:cNvPr id="210" name="Google Shape;210;p27"/>
          <p:cNvCxnSpPr/>
          <p:nvPr/>
        </p:nvCxnSpPr>
        <p:spPr>
          <a:xfrm>
            <a:off x="7898700" y="1273825"/>
            <a:ext cx="12600" cy="346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a:t>
            </a:r>
            <a:r>
              <a:rPr lang="en-GB" sz="3500"/>
              <a:t>ikla kritēriju veidi</a:t>
            </a:r>
            <a:endParaRPr sz="3500"/>
          </a:p>
        </p:txBody>
      </p:sp>
      <p:sp>
        <p:nvSpPr>
          <p:cNvPr id="217" name="Google Shape;217;p28"/>
          <p:cNvSpPr txBox="1"/>
          <p:nvPr/>
        </p:nvSpPr>
        <p:spPr>
          <a:xfrm>
            <a:off x="852350" y="1858075"/>
            <a:ext cx="672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Lai papildinātu cikla kritērijus priekš to apturēšanas ar vairāk nekā vienu nosacījumu var izmantot šādas funkcijas:</a:t>
            </a:r>
            <a:endParaRPr/>
          </a:p>
        </p:txBody>
      </p:sp>
      <p:sp>
        <p:nvSpPr>
          <p:cNvPr id="218" name="Google Shape;218;p28"/>
          <p:cNvSpPr txBox="1"/>
          <p:nvPr/>
        </p:nvSpPr>
        <p:spPr>
          <a:xfrm>
            <a:off x="814250" y="298202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&amp;&amp; - And (un) Izmanto kad ir 2 vai vairāki nosacījumi kur visiem ir </a:t>
            </a:r>
            <a:r>
              <a:rPr lang="en-GB" sz="1500">
                <a:solidFill>
                  <a:schemeClr val="dk2"/>
                </a:solidFill>
              </a:rPr>
              <a:t>obligāti </a:t>
            </a:r>
            <a:r>
              <a:rPr lang="en-GB" sz="1500">
                <a:solidFill>
                  <a:schemeClr val="dk2"/>
                </a:solidFill>
              </a:rPr>
              <a:t>jaatbilst kritērijiem lai apturētu cikla darbību</a:t>
            </a:r>
            <a:endParaRPr sz="1100"/>
          </a:p>
        </p:txBody>
      </p:sp>
      <p:sp>
        <p:nvSpPr>
          <p:cNvPr id="219" name="Google Shape;219;p28"/>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Or (vai) izmanto kad ir 2 vai vairāki nosacījumi kur tikai vienam ir jaatbilst kritērijiem lai apturētu cikla darbību</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1552500" y="0"/>
            <a:ext cx="603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and (un) kritērija piemērs</a:t>
            </a:r>
            <a:endParaRPr sz="3500">
              <a:solidFill>
                <a:schemeClr val="dk1"/>
              </a:solidFill>
            </a:endParaRPr>
          </a:p>
        </p:txBody>
      </p:sp>
      <p:cxnSp>
        <p:nvCxnSpPr>
          <p:cNvPr id="225" name="Google Shape;225;p29"/>
          <p:cNvCxnSpPr>
            <a:endCxn id="226" idx="6"/>
          </p:cNvCxnSpPr>
          <p:nvPr/>
        </p:nvCxnSpPr>
        <p:spPr>
          <a:xfrm rot="10800000">
            <a:off x="2304400" y="1475225"/>
            <a:ext cx="704700" cy="2559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9"/>
          <p:cNvSpPr/>
          <p:nvPr/>
        </p:nvSpPr>
        <p:spPr>
          <a:xfrm>
            <a:off x="935800" y="1054325"/>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Sākotnējās mainīgo vērtības</a:t>
            </a:r>
            <a:endParaRPr sz="800"/>
          </a:p>
        </p:txBody>
      </p:sp>
      <p:pic>
        <p:nvPicPr>
          <p:cNvPr id="227" name="Google Shape;227;p29"/>
          <p:cNvPicPr preferRelativeResize="0"/>
          <p:nvPr/>
        </p:nvPicPr>
        <p:blipFill>
          <a:blip r:embed="rId3">
            <a:alphaModFix/>
          </a:blip>
          <a:stretch>
            <a:fillRect/>
          </a:stretch>
        </p:blipFill>
        <p:spPr>
          <a:xfrm>
            <a:off x="2901250" y="1546325"/>
            <a:ext cx="3219450" cy="2571750"/>
          </a:xfrm>
          <a:prstGeom prst="rect">
            <a:avLst/>
          </a:prstGeom>
          <a:noFill/>
          <a:ln>
            <a:noFill/>
          </a:ln>
        </p:spPr>
      </p:pic>
      <p:cxnSp>
        <p:nvCxnSpPr>
          <p:cNvPr id="228" name="Google Shape;228;p29"/>
          <p:cNvCxnSpPr>
            <a:endCxn id="229" idx="6"/>
          </p:cNvCxnSpPr>
          <p:nvPr/>
        </p:nvCxnSpPr>
        <p:spPr>
          <a:xfrm rot="10800000">
            <a:off x="2215350" y="2345950"/>
            <a:ext cx="1035000" cy="1407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29"/>
          <p:cNvSpPr/>
          <p:nvPr/>
        </p:nvSpPr>
        <p:spPr>
          <a:xfrm>
            <a:off x="846750" y="1925050"/>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Nejaušas vērtības pieskaitītas pie esošajiem mainīgajiem</a:t>
            </a:r>
            <a:endParaRPr sz="800"/>
          </a:p>
        </p:txBody>
      </p:sp>
      <p:cxnSp>
        <p:nvCxnSpPr>
          <p:cNvPr id="230" name="Google Shape;230;p29"/>
          <p:cNvCxnSpPr>
            <a:endCxn id="231" idx="6"/>
          </p:cNvCxnSpPr>
          <p:nvPr/>
        </p:nvCxnSpPr>
        <p:spPr>
          <a:xfrm flipH="1" rot="10800000">
            <a:off x="5699300" y="2992800"/>
            <a:ext cx="1107300" cy="2688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29"/>
          <p:cNvSpPr/>
          <p:nvPr/>
        </p:nvSpPr>
        <p:spPr>
          <a:xfrm flipH="1">
            <a:off x="6806600" y="2514600"/>
            <a:ext cx="1892100" cy="95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Cikls ar and (un) kritēriju kas pasaka, ka ciklam jādarbojas kamēr </a:t>
            </a:r>
            <a:r>
              <a:rPr b="1" lang="en-GB" sz="800">
                <a:highlight>
                  <a:srgbClr val="00FF00"/>
                </a:highlight>
              </a:rPr>
              <a:t>abi</a:t>
            </a:r>
            <a:r>
              <a:rPr b="1" lang="en-GB" sz="800"/>
              <a:t> mainīgie ir mazāki vai vienādi ar </a:t>
            </a:r>
            <a:r>
              <a:rPr b="1" lang="en-GB" sz="800">
                <a:highlight>
                  <a:srgbClr val="00FF00"/>
                </a:highlight>
              </a:rPr>
              <a:t>10</a:t>
            </a:r>
            <a:endParaRPr b="1" sz="800">
              <a:highlight>
                <a:srgbClr val="00FF00"/>
              </a:highlight>
            </a:endParaRPr>
          </a:p>
        </p:txBody>
      </p:sp>
      <p:sp>
        <p:nvSpPr>
          <p:cNvPr id="232" name="Google Shape;232;p29"/>
          <p:cNvSpPr txBox="1"/>
          <p:nvPr/>
        </p:nvSpPr>
        <p:spPr>
          <a:xfrm>
            <a:off x="331650" y="4118075"/>
            <a:ext cx="7084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Koda mērķis ir redzēt kurš pirmais mainīgais sasniegs vairāk par 10 skaitu, bet pirmā mainīgā sākumā skaits ir lielāks nekā otra, toties otram mainīgajam ir lielāks nejaušā skaitļa izkrišanas intervāls (0;2), nekā pirmajam mainīgajam (0;1)</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