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pilogue"/>
      <p:regular r:id="rId14"/>
      <p:bold r:id="rId15"/>
      <p:italic r:id="rId16"/>
      <p:boldItalic r:id="rId17"/>
    </p:embeddedFont>
    <p:embeddedFont>
      <p:font typeface="Spectral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pectral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pilogue-bold.fntdata"/><Relationship Id="rId14" Type="http://schemas.openxmlformats.org/officeDocument/2006/relationships/font" Target="fonts/Epilogue-regular.fntdata"/><Relationship Id="rId17" Type="http://schemas.openxmlformats.org/officeDocument/2006/relationships/font" Target="fonts/Epilogue-boldItalic.fntdata"/><Relationship Id="rId16" Type="http://schemas.openxmlformats.org/officeDocument/2006/relationships/font" Target="fonts/Epilog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Medium-bold.fntdata"/><Relationship Id="rId6" Type="http://schemas.openxmlformats.org/officeDocument/2006/relationships/slide" Target="slides/slide1.xml"/><Relationship Id="rId18" Type="http://schemas.openxmlformats.org/officeDocument/2006/relationships/font" Target="fonts/Spectral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a4e56f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a4e56f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a4e56f5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a4e56f5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a4e56f5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a4e56f5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a4e56f5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a4e56f5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a4e56f56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a4e56f56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a4e56f5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a4e56f5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a4e56f56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a4e56f5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a4e56f56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a4e56f56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6900" y="2176200"/>
            <a:ext cx="769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2" type="title"/>
          </p:nvPr>
        </p:nvSpPr>
        <p:spPr>
          <a:xfrm>
            <a:off x="3276900" y="1281247"/>
            <a:ext cx="2590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53" name="Google Shape;53;p13"/>
          <p:cNvGrpSpPr/>
          <p:nvPr/>
        </p:nvGrpSpPr>
        <p:grpSpPr>
          <a:xfrm>
            <a:off x="7121636" y="2829479"/>
            <a:ext cx="4179000" cy="4264317"/>
            <a:chOff x="7121636" y="2829479"/>
            <a:chExt cx="4179000" cy="4264317"/>
          </a:xfrm>
        </p:grpSpPr>
        <p:sp>
          <p:nvSpPr>
            <p:cNvPr id="54" name="Google Shape;54;p13"/>
            <p:cNvSpPr/>
            <p:nvPr/>
          </p:nvSpPr>
          <p:spPr>
            <a:xfrm rot="3698908">
              <a:off x="8511801" y="2396378"/>
              <a:ext cx="1398670" cy="399400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-2452152">
              <a:off x="8436574" y="3129103"/>
              <a:ext cx="1398826" cy="39939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004450" y="1347325"/>
            <a:ext cx="31803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4959125" y="1347325"/>
            <a:ext cx="31803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CUSTOM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713225" y="2178275"/>
            <a:ext cx="68130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713225" y="1282600"/>
            <a:ext cx="19281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63" name="Google Shape;63;p15"/>
          <p:cNvGrpSpPr/>
          <p:nvPr/>
        </p:nvGrpSpPr>
        <p:grpSpPr>
          <a:xfrm>
            <a:off x="4115225" y="3490772"/>
            <a:ext cx="5508969" cy="3256036"/>
            <a:chOff x="4115225" y="3490772"/>
            <a:chExt cx="5508969" cy="3256036"/>
          </a:xfrm>
        </p:grpSpPr>
        <p:sp>
          <p:nvSpPr>
            <p:cNvPr id="64" name="Google Shape;64;p15"/>
            <p:cNvSpPr/>
            <p:nvPr/>
          </p:nvSpPr>
          <p:spPr>
            <a:xfrm rot="6597034">
              <a:off x="5531551" y="3410940"/>
              <a:ext cx="1398849" cy="399393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4187346">
              <a:off x="6809126" y="2840227"/>
              <a:ext cx="1398936" cy="399389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7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713225" y="1501700"/>
            <a:ext cx="77166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subTitle"/>
          </p:nvPr>
        </p:nvSpPr>
        <p:spPr>
          <a:xfrm>
            <a:off x="713650" y="2284375"/>
            <a:ext cx="7716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3" type="subTitle"/>
          </p:nvPr>
        </p:nvSpPr>
        <p:spPr>
          <a:xfrm>
            <a:off x="713225" y="3369450"/>
            <a:ext cx="7716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16"/>
          <p:cNvGrpSpPr/>
          <p:nvPr/>
        </p:nvGrpSpPr>
        <p:grpSpPr>
          <a:xfrm>
            <a:off x="4334281" y="4128183"/>
            <a:ext cx="4096500" cy="3385500"/>
            <a:chOff x="5334606" y="2915833"/>
            <a:chExt cx="4096500" cy="3385500"/>
          </a:xfrm>
        </p:grpSpPr>
        <p:sp>
          <p:nvSpPr>
            <p:cNvPr id="72" name="Google Shape;72;p16"/>
            <p:cNvSpPr/>
            <p:nvPr/>
          </p:nvSpPr>
          <p:spPr>
            <a:xfrm rot="7429993">
              <a:off x="6683474" y="2611615"/>
              <a:ext cx="1398764" cy="399393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473086" y="322391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100150" y="2174225"/>
            <a:ext cx="733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>
            <a:off x="6502250" y="1275875"/>
            <a:ext cx="19281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77" name="Google Shape;77;p17"/>
          <p:cNvGrpSpPr/>
          <p:nvPr/>
        </p:nvGrpSpPr>
        <p:grpSpPr>
          <a:xfrm>
            <a:off x="-2417901" y="488259"/>
            <a:ext cx="4230600" cy="4703119"/>
            <a:chOff x="-2417901" y="488259"/>
            <a:chExt cx="4230600" cy="4703119"/>
          </a:xfrm>
        </p:grpSpPr>
        <p:sp>
          <p:nvSpPr>
            <p:cNvPr id="78" name="Google Shape;78;p17"/>
            <p:cNvSpPr/>
            <p:nvPr/>
          </p:nvSpPr>
          <p:spPr>
            <a:xfrm rot="4160511">
              <a:off x="-1002023" y="-149803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 rot="1440519">
              <a:off x="-840456" y="1085740"/>
              <a:ext cx="1398711" cy="39938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13653" y="2115700"/>
            <a:ext cx="5571600" cy="19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 rot="799075">
            <a:off x="-897665" y="-891181"/>
            <a:ext cx="1398716" cy="399399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211550" y="2114075"/>
            <a:ext cx="67209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19"/>
          <p:cNvGrpSpPr/>
          <p:nvPr/>
        </p:nvGrpSpPr>
        <p:grpSpPr>
          <a:xfrm>
            <a:off x="-2706991" y="77910"/>
            <a:ext cx="3964200" cy="5069984"/>
            <a:chOff x="-2706991" y="77910"/>
            <a:chExt cx="3964200" cy="5069984"/>
          </a:xfrm>
        </p:grpSpPr>
        <p:sp>
          <p:nvSpPr>
            <p:cNvPr id="88" name="Google Shape;88;p19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9"/>
          <p:cNvGrpSpPr/>
          <p:nvPr/>
        </p:nvGrpSpPr>
        <p:grpSpPr>
          <a:xfrm>
            <a:off x="5934299" y="3936409"/>
            <a:ext cx="4230600" cy="2717700"/>
            <a:chOff x="5934299" y="3936409"/>
            <a:chExt cx="4230600" cy="2717700"/>
          </a:xfrm>
        </p:grpSpPr>
        <p:sp>
          <p:nvSpPr>
            <p:cNvPr id="91" name="Google Shape;91;p19"/>
            <p:cNvSpPr/>
            <p:nvPr/>
          </p:nvSpPr>
          <p:spPr>
            <a:xfrm rot="4160511">
              <a:off x="7350177" y="3298347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8034961" y="40823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1417350" y="2114075"/>
            <a:ext cx="63093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 rot="799075">
            <a:off x="-801865" y="1493794"/>
            <a:ext cx="1398716" cy="399399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20"/>
          <p:cNvGrpSpPr/>
          <p:nvPr/>
        </p:nvGrpSpPr>
        <p:grpSpPr>
          <a:xfrm>
            <a:off x="7993935" y="-871134"/>
            <a:ext cx="3036000" cy="4751178"/>
            <a:chOff x="7993935" y="-871134"/>
            <a:chExt cx="3036000" cy="4751178"/>
          </a:xfrm>
        </p:grpSpPr>
        <p:sp>
          <p:nvSpPr>
            <p:cNvPr id="98" name="Google Shape;98;p20"/>
            <p:cNvSpPr/>
            <p:nvPr/>
          </p:nvSpPr>
          <p:spPr>
            <a:xfrm rot="1325201">
              <a:off x="8875651" y="-230318"/>
              <a:ext cx="1398637" cy="39940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rot="-1593903">
              <a:off x="8812605" y="-768933"/>
              <a:ext cx="1398661" cy="39937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77950" y="1295250"/>
            <a:ext cx="7690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Spectral Medium"/>
                <a:ea typeface="Spectral Medium"/>
                <a:cs typeface="Spectral Medium"/>
                <a:sym typeface="Spectral Medium"/>
              </a:rPr>
              <a:t>Mācību materiāls par</a:t>
            </a:r>
            <a:endParaRPr b="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Spectral Medium"/>
                <a:ea typeface="Spectral Medium"/>
                <a:cs typeface="Spectral Medium"/>
                <a:sym typeface="Spectral Medium"/>
              </a:rPr>
              <a:t>Ciklu ar pēcnosacījumu C++</a:t>
            </a:r>
            <a:endParaRPr b="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grpSp>
        <p:nvGrpSpPr>
          <p:cNvPr id="105" name="Google Shape;105;p21"/>
          <p:cNvGrpSpPr/>
          <p:nvPr/>
        </p:nvGrpSpPr>
        <p:grpSpPr>
          <a:xfrm>
            <a:off x="3947436" y="4099942"/>
            <a:ext cx="1249137" cy="790927"/>
            <a:chOff x="2358150" y="204975"/>
            <a:chExt cx="937650" cy="593700"/>
          </a:xfrm>
        </p:grpSpPr>
        <p:sp>
          <p:nvSpPr>
            <p:cNvPr id="106" name="Google Shape;106;p21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21"/>
          <p:cNvGrpSpPr/>
          <p:nvPr/>
        </p:nvGrpSpPr>
        <p:grpSpPr>
          <a:xfrm>
            <a:off x="-1615282" y="-2407691"/>
            <a:ext cx="4443255" cy="4186800"/>
            <a:chOff x="-2227332" y="-2180116"/>
            <a:chExt cx="4443255" cy="4186800"/>
          </a:xfrm>
        </p:grpSpPr>
        <p:sp>
          <p:nvSpPr>
            <p:cNvPr id="109" name="Google Shape;109;p21"/>
            <p:cNvSpPr/>
            <p:nvPr/>
          </p:nvSpPr>
          <p:spPr>
            <a:xfrm rot="-3602502">
              <a:off x="-847164" y="-1802029"/>
              <a:ext cx="1398563" cy="39942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1660189">
              <a:off x="-30204" y="-2083785"/>
              <a:ext cx="1398652" cy="399413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1183086" y="7659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/>
        </p:nvSpPr>
        <p:spPr>
          <a:xfrm>
            <a:off x="5362700" y="4062200"/>
            <a:ext cx="420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Spectral Medium"/>
                <a:ea typeface="Spectral Medium"/>
                <a:cs typeface="Spectral Medium"/>
                <a:sym typeface="Spectral Medium"/>
              </a:rPr>
              <a:t>Ulfs Siksna 2PT1</a:t>
            </a:r>
            <a:endParaRPr sz="20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2"/>
          <p:cNvGrpSpPr/>
          <p:nvPr/>
        </p:nvGrpSpPr>
        <p:grpSpPr>
          <a:xfrm>
            <a:off x="-2937157" y="-1475066"/>
            <a:ext cx="6224031" cy="3273578"/>
            <a:chOff x="1215743" y="-1436966"/>
            <a:chExt cx="6224031" cy="3273578"/>
          </a:xfrm>
        </p:grpSpPr>
        <p:sp>
          <p:nvSpPr>
            <p:cNvPr id="118" name="Google Shape;118;p22"/>
            <p:cNvSpPr/>
            <p:nvPr/>
          </p:nvSpPr>
          <p:spPr>
            <a:xfrm rot="-3602502">
              <a:off x="2595911" y="-1763704"/>
              <a:ext cx="1398563" cy="39942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 rot="4160511">
              <a:off x="4625052" y="-2075028"/>
              <a:ext cx="1398843" cy="3993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2120936" y="2652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22"/>
          <p:cNvGrpSpPr/>
          <p:nvPr/>
        </p:nvGrpSpPr>
        <p:grpSpPr>
          <a:xfrm rot="-1635104">
            <a:off x="7551518" y="466610"/>
            <a:ext cx="1249106" cy="790907"/>
            <a:chOff x="2358150" y="204975"/>
            <a:chExt cx="937650" cy="593700"/>
          </a:xfrm>
        </p:grpSpPr>
        <p:sp>
          <p:nvSpPr>
            <p:cNvPr id="122" name="Google Shape;122;p22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22"/>
          <p:cNvSpPr txBox="1"/>
          <p:nvPr/>
        </p:nvSpPr>
        <p:spPr>
          <a:xfrm>
            <a:off x="373950" y="1347250"/>
            <a:ext cx="3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4294967295" type="subTitle"/>
          </p:nvPr>
        </p:nvSpPr>
        <p:spPr>
          <a:xfrm>
            <a:off x="560763" y="1546700"/>
            <a:ext cx="80928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Cikls ar pēcnosacījumu dod iespēju atkārtoti veikt vienu un to pašu darbību, kautvai pēc katras darbības ir citas vērtības, līdz kamēr to atkārtošanas reižu daudzumu kritērijs ir sasniegts</a:t>
            </a:r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713700" y="895200"/>
            <a:ext cx="7716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Cikls ar pēcnosacījumu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</a:t>
            </a:r>
            <a:endParaRPr/>
          </a:p>
        </p:txBody>
      </p:sp>
      <p:sp>
        <p:nvSpPr>
          <p:cNvPr id="127" name="Google Shape;127;p22"/>
          <p:cNvSpPr txBox="1"/>
          <p:nvPr>
            <p:ph idx="4294967295" type="subTitle"/>
          </p:nvPr>
        </p:nvSpPr>
        <p:spPr>
          <a:xfrm>
            <a:off x="525588" y="2829400"/>
            <a:ext cx="80928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Pecnosacījuma ciklu izmanto, ja vēlas izpildīt tā darbības vismaz vienu vai vairākas reizes.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713700" y="87025"/>
            <a:ext cx="7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Pecnosacījuma un priekšnosacījuma atšķirība</a:t>
            </a:r>
            <a:endParaRPr/>
          </a:p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275650" y="1476850"/>
            <a:ext cx="80928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Ciklam ar priekšnosacījumu un ciklam ar pēcnosacījumu ir dažādi izmantošanas veidi. Kā piemērs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34" name="Google Shape;134;p23"/>
          <p:cNvGrpSpPr/>
          <p:nvPr/>
        </p:nvGrpSpPr>
        <p:grpSpPr>
          <a:xfrm rot="-2951580">
            <a:off x="7347671" y="-1442561"/>
            <a:ext cx="4061918" cy="4186416"/>
            <a:chOff x="5913143" y="704373"/>
            <a:chExt cx="4062000" cy="4186500"/>
          </a:xfrm>
        </p:grpSpPr>
        <p:sp>
          <p:nvSpPr>
            <p:cNvPr id="135" name="Google Shape;135;p23"/>
            <p:cNvSpPr/>
            <p:nvPr/>
          </p:nvSpPr>
          <p:spPr>
            <a:xfrm rot="3265082">
              <a:off x="7244757" y="927607"/>
              <a:ext cx="1398773" cy="399394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 rot="654301">
              <a:off x="8098621" y="800630"/>
              <a:ext cx="1398657" cy="399398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815111" y="2176342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25" y="2689163"/>
            <a:ext cx="26289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62150" y="2371650"/>
            <a:ext cx="28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Priekšnosacījums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5014000" y="2335525"/>
            <a:ext cx="28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Pēcnosacījums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600" y="2689175"/>
            <a:ext cx="26289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44225" y="4188425"/>
            <a:ext cx="354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</a:t>
            </a:r>
            <a:r>
              <a:rPr lang="en-GB" sz="1200"/>
              <a:t>ikls nenostrādās, jo tajā mirklī, kad tiks pajautats vai i&lt;10, kas notiek pirms cikla koda darbibas, </a:t>
            </a:r>
            <a:r>
              <a:rPr lang="en-GB" sz="1200">
                <a:solidFill>
                  <a:schemeClr val="dk1"/>
                </a:solidFill>
              </a:rPr>
              <a:t>i vertiba </a:t>
            </a:r>
            <a:r>
              <a:rPr lang="en-GB" sz="1200"/>
              <a:t>nebūs </a:t>
            </a:r>
            <a:r>
              <a:rPr lang="en-GB" sz="1200"/>
              <a:t>mazāka par 10 un netiks nekas izvadīts</a:t>
            </a:r>
            <a:endParaRPr sz="1200"/>
          </a:p>
        </p:txBody>
      </p:sp>
      <p:cxnSp>
        <p:nvCxnSpPr>
          <p:cNvPr id="143" name="Google Shape;143;p23"/>
          <p:cNvCxnSpPr/>
          <p:nvPr/>
        </p:nvCxnSpPr>
        <p:spPr>
          <a:xfrm>
            <a:off x="4609400" y="2768925"/>
            <a:ext cx="14100" cy="21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3"/>
          <p:cNvSpPr txBox="1"/>
          <p:nvPr/>
        </p:nvSpPr>
        <p:spPr>
          <a:xfrm>
            <a:off x="4953600" y="4188417"/>
            <a:ext cx="41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Cikls nostrādās vienu reizi, jo sākuma vērtiba j ir 11, tad sistēma izies cauri ciklam 1 reizi, j vertibai tiks pieskaitīs 1, cikls pajautās vai j&lt;10 un par cik j=12 tajā mirklī, cikls vairs neatkartosies un izvade būs: “11” </a:t>
            </a:r>
            <a:endParaRPr sz="1200"/>
          </a:p>
        </p:txBody>
      </p:sp>
      <p:cxnSp>
        <p:nvCxnSpPr>
          <p:cNvPr id="145" name="Google Shape;145;p23"/>
          <p:cNvCxnSpPr>
            <a:endCxn id="146" idx="3"/>
          </p:cNvCxnSpPr>
          <p:nvPr/>
        </p:nvCxnSpPr>
        <p:spPr>
          <a:xfrm flipH="1" rot="10800000">
            <a:off x="7593824" y="2940011"/>
            <a:ext cx="386100" cy="9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/>
          <p:nvPr/>
        </p:nvSpPr>
        <p:spPr>
          <a:xfrm>
            <a:off x="7780200" y="2050950"/>
            <a:ext cx="1363800" cy="104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Pēcnosacījuma cikls vienmer izies cauri vismaz 1 reizi</a:t>
            </a:r>
            <a:endParaRPr sz="800"/>
          </a:p>
        </p:txBody>
      </p:sp>
      <p:sp>
        <p:nvSpPr>
          <p:cNvPr id="147" name="Google Shape;147;p23"/>
          <p:cNvSpPr/>
          <p:nvPr/>
        </p:nvSpPr>
        <p:spPr>
          <a:xfrm>
            <a:off x="3002850" y="2050950"/>
            <a:ext cx="1410600" cy="8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Nekad nenostrādās, ja cikls jau sākumā ir nepatiess</a:t>
            </a:r>
            <a:endParaRPr sz="800"/>
          </a:p>
        </p:txBody>
      </p:sp>
      <p:cxnSp>
        <p:nvCxnSpPr>
          <p:cNvPr id="148" name="Google Shape;148;p23"/>
          <p:cNvCxnSpPr>
            <a:stCxn id="147" idx="3"/>
          </p:cNvCxnSpPr>
          <p:nvPr/>
        </p:nvCxnSpPr>
        <p:spPr>
          <a:xfrm flipH="1">
            <a:off x="3103828" y="2775617"/>
            <a:ext cx="1056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3181171">
            <a:off x="-699502" y="-1265664"/>
            <a:ext cx="1398903" cy="399408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5"/>
          <p:cNvGrpSpPr/>
          <p:nvPr/>
        </p:nvGrpSpPr>
        <p:grpSpPr>
          <a:xfrm rot="969130">
            <a:off x="1737359" y="3889651"/>
            <a:ext cx="1249125" cy="790919"/>
            <a:chOff x="2358150" y="204975"/>
            <a:chExt cx="937650" cy="593700"/>
          </a:xfrm>
        </p:grpSpPr>
        <p:sp>
          <p:nvSpPr>
            <p:cNvPr id="159" name="Google Shape;159;p25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25"/>
          <p:cNvGrpSpPr/>
          <p:nvPr/>
        </p:nvGrpSpPr>
        <p:grpSpPr>
          <a:xfrm>
            <a:off x="2556740" y="-2465213"/>
            <a:ext cx="5859308" cy="4270853"/>
            <a:chOff x="2556740" y="-2465213"/>
            <a:chExt cx="5859308" cy="4270853"/>
          </a:xfrm>
        </p:grpSpPr>
        <p:sp>
          <p:nvSpPr>
            <p:cNvPr id="162" name="Google Shape;162;p25"/>
            <p:cNvSpPr/>
            <p:nvPr/>
          </p:nvSpPr>
          <p:spPr>
            <a:xfrm rot="3701205">
              <a:off x="5626845" y="-1754213"/>
              <a:ext cx="1398506" cy="399430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rot="-2948406">
              <a:off x="3825275" y="-2626784"/>
              <a:ext cx="1398630" cy="399424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5054436" y="9739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6"/>
          <p:cNvGrpSpPr/>
          <p:nvPr/>
        </p:nvGrpSpPr>
        <p:grpSpPr>
          <a:xfrm>
            <a:off x="7138474" y="1214699"/>
            <a:ext cx="3813300" cy="4438568"/>
            <a:chOff x="7138474" y="1214699"/>
            <a:chExt cx="3813300" cy="4438568"/>
          </a:xfrm>
        </p:grpSpPr>
        <p:sp>
          <p:nvSpPr>
            <p:cNvPr id="170" name="Google Shape;170;p26"/>
            <p:cNvSpPr/>
            <p:nvPr/>
          </p:nvSpPr>
          <p:spPr>
            <a:xfrm rot="-2700000">
              <a:off x="8345724" y="1124338"/>
              <a:ext cx="1398799" cy="399402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 rot="799075">
              <a:off x="7809735" y="1551919"/>
              <a:ext cx="1398716" cy="399399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7502461" y="24636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6"/>
          <p:cNvGrpSpPr/>
          <p:nvPr/>
        </p:nvGrpSpPr>
        <p:grpSpPr>
          <a:xfrm>
            <a:off x="4800611" y="4099942"/>
            <a:ext cx="1249137" cy="790927"/>
            <a:chOff x="2358150" y="204975"/>
            <a:chExt cx="937650" cy="593700"/>
          </a:xfrm>
        </p:grpSpPr>
        <p:sp>
          <p:nvSpPr>
            <p:cNvPr id="174" name="Google Shape;174;p26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8"/>
          <p:cNvGrpSpPr/>
          <p:nvPr/>
        </p:nvGrpSpPr>
        <p:grpSpPr>
          <a:xfrm>
            <a:off x="1998639" y="3555686"/>
            <a:ext cx="4885074" cy="3749289"/>
            <a:chOff x="1846239" y="3327086"/>
            <a:chExt cx="4885074" cy="3749289"/>
          </a:xfrm>
        </p:grpSpPr>
        <p:sp>
          <p:nvSpPr>
            <p:cNvPr id="185" name="Google Shape;185;p28"/>
            <p:cNvSpPr/>
            <p:nvPr/>
          </p:nvSpPr>
          <p:spPr>
            <a:xfrm rot="3096072">
              <a:off x="3146220" y="3291043"/>
              <a:ext cx="1398738" cy="399376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 rot="7071076">
              <a:off x="3939808" y="2881518"/>
              <a:ext cx="1398610" cy="399373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2483486" y="3603467"/>
              <a:ext cx="790800" cy="79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8"/>
          <p:cNvSpPr txBox="1"/>
          <p:nvPr/>
        </p:nvSpPr>
        <p:spPr>
          <a:xfrm>
            <a:off x="888300" y="2340625"/>
            <a:ext cx="751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Izmantotie informācijas avoti: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https://stackoverflow.com/questions/25233132/the-difference-between-while-and-do-while-c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