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4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2A86-9552-F786-4F8E-1CA01ABF70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A8E590-1045-6E44-F3B0-9132167D55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B35C18-35C9-E31C-F7F4-F2A19D1FC292}"/>
              </a:ext>
            </a:extLst>
          </p:cNvPr>
          <p:cNvSpPr>
            <a:spLocks noGrp="1"/>
          </p:cNvSpPr>
          <p:nvPr>
            <p:ph type="dt" sz="half" idx="10"/>
          </p:nvPr>
        </p:nvSpPr>
        <p:spPr/>
        <p:txBody>
          <a:bodyPr/>
          <a:lstStyle/>
          <a:p>
            <a:fld id="{68D54C7D-E0C0-49DA-83CB-3E20E2664343}" type="datetimeFigureOut">
              <a:rPr lang="en-US" smtClean="0"/>
              <a:t>12/4/2023</a:t>
            </a:fld>
            <a:endParaRPr lang="en-US"/>
          </a:p>
        </p:txBody>
      </p:sp>
      <p:sp>
        <p:nvSpPr>
          <p:cNvPr id="5" name="Footer Placeholder 4">
            <a:extLst>
              <a:ext uri="{FF2B5EF4-FFF2-40B4-BE49-F238E27FC236}">
                <a16:creationId xmlns:a16="http://schemas.microsoft.com/office/drawing/2014/main" id="{A9F77768-841A-1A72-D252-E4464104C8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4B8BA2-BDD1-752D-78E0-59EFC7BEF244}"/>
              </a:ext>
            </a:extLst>
          </p:cNvPr>
          <p:cNvSpPr>
            <a:spLocks noGrp="1"/>
          </p:cNvSpPr>
          <p:nvPr>
            <p:ph type="sldNum" sz="quarter" idx="12"/>
          </p:nvPr>
        </p:nvSpPr>
        <p:spPr/>
        <p:txBody>
          <a:bodyPr/>
          <a:lstStyle/>
          <a:p>
            <a:fld id="{0CA15535-6814-4967-96D9-1C0F9FDEE407}" type="slidenum">
              <a:rPr lang="en-US" smtClean="0"/>
              <a:t>‹#›</a:t>
            </a:fld>
            <a:endParaRPr lang="en-US"/>
          </a:p>
        </p:txBody>
      </p:sp>
    </p:spTree>
    <p:extLst>
      <p:ext uri="{BB962C8B-B14F-4D97-AF65-F5344CB8AC3E}">
        <p14:creationId xmlns:p14="http://schemas.microsoft.com/office/powerpoint/2010/main" val="860231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FF0C-3093-EEA1-3946-B6F38F3969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7FA857-A7D4-0CC6-54A1-43ADFDB984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BC4F5D-9715-2ED0-050F-8C3C6EC53C2A}"/>
              </a:ext>
            </a:extLst>
          </p:cNvPr>
          <p:cNvSpPr>
            <a:spLocks noGrp="1"/>
          </p:cNvSpPr>
          <p:nvPr>
            <p:ph type="dt" sz="half" idx="10"/>
          </p:nvPr>
        </p:nvSpPr>
        <p:spPr/>
        <p:txBody>
          <a:bodyPr/>
          <a:lstStyle/>
          <a:p>
            <a:fld id="{68D54C7D-E0C0-49DA-83CB-3E20E2664343}" type="datetimeFigureOut">
              <a:rPr lang="en-US" smtClean="0"/>
              <a:t>12/4/2023</a:t>
            </a:fld>
            <a:endParaRPr lang="en-US"/>
          </a:p>
        </p:txBody>
      </p:sp>
      <p:sp>
        <p:nvSpPr>
          <p:cNvPr id="5" name="Footer Placeholder 4">
            <a:extLst>
              <a:ext uri="{FF2B5EF4-FFF2-40B4-BE49-F238E27FC236}">
                <a16:creationId xmlns:a16="http://schemas.microsoft.com/office/drawing/2014/main" id="{28759B4F-4F73-40BC-681C-32D94D5C51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7A7BF7-B56D-0E0A-6634-DB7E29728FB1}"/>
              </a:ext>
            </a:extLst>
          </p:cNvPr>
          <p:cNvSpPr>
            <a:spLocks noGrp="1"/>
          </p:cNvSpPr>
          <p:nvPr>
            <p:ph type="sldNum" sz="quarter" idx="12"/>
          </p:nvPr>
        </p:nvSpPr>
        <p:spPr/>
        <p:txBody>
          <a:bodyPr/>
          <a:lstStyle/>
          <a:p>
            <a:fld id="{0CA15535-6814-4967-96D9-1C0F9FDEE407}" type="slidenum">
              <a:rPr lang="en-US" smtClean="0"/>
              <a:t>‹#›</a:t>
            </a:fld>
            <a:endParaRPr lang="en-US"/>
          </a:p>
        </p:txBody>
      </p:sp>
    </p:spTree>
    <p:extLst>
      <p:ext uri="{BB962C8B-B14F-4D97-AF65-F5344CB8AC3E}">
        <p14:creationId xmlns:p14="http://schemas.microsoft.com/office/powerpoint/2010/main" val="3910195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4AC193-97E4-3A7C-8C5C-A7210B5E0C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921367-B935-4CB4-2FBC-CAD7AD1BFD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3999D1-CB3A-F516-C551-BCE7B1765D72}"/>
              </a:ext>
            </a:extLst>
          </p:cNvPr>
          <p:cNvSpPr>
            <a:spLocks noGrp="1"/>
          </p:cNvSpPr>
          <p:nvPr>
            <p:ph type="dt" sz="half" idx="10"/>
          </p:nvPr>
        </p:nvSpPr>
        <p:spPr/>
        <p:txBody>
          <a:bodyPr/>
          <a:lstStyle/>
          <a:p>
            <a:fld id="{68D54C7D-E0C0-49DA-83CB-3E20E2664343}" type="datetimeFigureOut">
              <a:rPr lang="en-US" smtClean="0"/>
              <a:t>12/4/2023</a:t>
            </a:fld>
            <a:endParaRPr lang="en-US"/>
          </a:p>
        </p:txBody>
      </p:sp>
      <p:sp>
        <p:nvSpPr>
          <p:cNvPr id="5" name="Footer Placeholder 4">
            <a:extLst>
              <a:ext uri="{FF2B5EF4-FFF2-40B4-BE49-F238E27FC236}">
                <a16:creationId xmlns:a16="http://schemas.microsoft.com/office/drawing/2014/main" id="{B77DD489-212A-0400-2E68-174D2BE6FA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1E6C2B-ADBE-13B6-4894-29E77C568402}"/>
              </a:ext>
            </a:extLst>
          </p:cNvPr>
          <p:cNvSpPr>
            <a:spLocks noGrp="1"/>
          </p:cNvSpPr>
          <p:nvPr>
            <p:ph type="sldNum" sz="quarter" idx="12"/>
          </p:nvPr>
        </p:nvSpPr>
        <p:spPr/>
        <p:txBody>
          <a:bodyPr/>
          <a:lstStyle/>
          <a:p>
            <a:fld id="{0CA15535-6814-4967-96D9-1C0F9FDEE407}" type="slidenum">
              <a:rPr lang="en-US" smtClean="0"/>
              <a:t>‹#›</a:t>
            </a:fld>
            <a:endParaRPr lang="en-US"/>
          </a:p>
        </p:txBody>
      </p:sp>
    </p:spTree>
    <p:extLst>
      <p:ext uri="{BB962C8B-B14F-4D97-AF65-F5344CB8AC3E}">
        <p14:creationId xmlns:p14="http://schemas.microsoft.com/office/powerpoint/2010/main" val="2725038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8BA3F-8FEA-CDD2-E1B2-5C0689C8A5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5CE009-CBC9-B9AD-FF43-26F3DD13B9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CD025-1FE4-15F3-ED70-1F1133C0946C}"/>
              </a:ext>
            </a:extLst>
          </p:cNvPr>
          <p:cNvSpPr>
            <a:spLocks noGrp="1"/>
          </p:cNvSpPr>
          <p:nvPr>
            <p:ph type="dt" sz="half" idx="10"/>
          </p:nvPr>
        </p:nvSpPr>
        <p:spPr/>
        <p:txBody>
          <a:bodyPr/>
          <a:lstStyle/>
          <a:p>
            <a:fld id="{68D54C7D-E0C0-49DA-83CB-3E20E2664343}" type="datetimeFigureOut">
              <a:rPr lang="en-US" smtClean="0"/>
              <a:t>12/4/2023</a:t>
            </a:fld>
            <a:endParaRPr lang="en-US"/>
          </a:p>
        </p:txBody>
      </p:sp>
      <p:sp>
        <p:nvSpPr>
          <p:cNvPr id="5" name="Footer Placeholder 4">
            <a:extLst>
              <a:ext uri="{FF2B5EF4-FFF2-40B4-BE49-F238E27FC236}">
                <a16:creationId xmlns:a16="http://schemas.microsoft.com/office/drawing/2014/main" id="{431CE69F-9A67-D872-3019-991C623F9F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5E0B6B-4C7C-25D2-6654-115313D5C7C7}"/>
              </a:ext>
            </a:extLst>
          </p:cNvPr>
          <p:cNvSpPr>
            <a:spLocks noGrp="1"/>
          </p:cNvSpPr>
          <p:nvPr>
            <p:ph type="sldNum" sz="quarter" idx="12"/>
          </p:nvPr>
        </p:nvSpPr>
        <p:spPr/>
        <p:txBody>
          <a:bodyPr/>
          <a:lstStyle/>
          <a:p>
            <a:fld id="{0CA15535-6814-4967-96D9-1C0F9FDEE407}" type="slidenum">
              <a:rPr lang="en-US" smtClean="0"/>
              <a:t>‹#›</a:t>
            </a:fld>
            <a:endParaRPr lang="en-US"/>
          </a:p>
        </p:txBody>
      </p:sp>
    </p:spTree>
    <p:extLst>
      <p:ext uri="{BB962C8B-B14F-4D97-AF65-F5344CB8AC3E}">
        <p14:creationId xmlns:p14="http://schemas.microsoft.com/office/powerpoint/2010/main" val="976091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0A61C-5DF7-E7CE-4C29-7B3D889D53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82B510-8541-C0BC-6E44-A0F0E499AC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FBCB89-EF45-00D3-2FBC-10B36EDD6668}"/>
              </a:ext>
            </a:extLst>
          </p:cNvPr>
          <p:cNvSpPr>
            <a:spLocks noGrp="1"/>
          </p:cNvSpPr>
          <p:nvPr>
            <p:ph type="dt" sz="half" idx="10"/>
          </p:nvPr>
        </p:nvSpPr>
        <p:spPr/>
        <p:txBody>
          <a:bodyPr/>
          <a:lstStyle/>
          <a:p>
            <a:fld id="{68D54C7D-E0C0-49DA-83CB-3E20E2664343}" type="datetimeFigureOut">
              <a:rPr lang="en-US" smtClean="0"/>
              <a:t>12/4/2023</a:t>
            </a:fld>
            <a:endParaRPr lang="en-US"/>
          </a:p>
        </p:txBody>
      </p:sp>
      <p:sp>
        <p:nvSpPr>
          <p:cNvPr id="5" name="Footer Placeholder 4">
            <a:extLst>
              <a:ext uri="{FF2B5EF4-FFF2-40B4-BE49-F238E27FC236}">
                <a16:creationId xmlns:a16="http://schemas.microsoft.com/office/drawing/2014/main" id="{8EBE5E83-014E-4241-68E0-D85EB4DA02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86AD7D-8C91-820F-9C39-F6F5C8E7C459}"/>
              </a:ext>
            </a:extLst>
          </p:cNvPr>
          <p:cNvSpPr>
            <a:spLocks noGrp="1"/>
          </p:cNvSpPr>
          <p:nvPr>
            <p:ph type="sldNum" sz="quarter" idx="12"/>
          </p:nvPr>
        </p:nvSpPr>
        <p:spPr/>
        <p:txBody>
          <a:bodyPr/>
          <a:lstStyle/>
          <a:p>
            <a:fld id="{0CA15535-6814-4967-96D9-1C0F9FDEE407}" type="slidenum">
              <a:rPr lang="en-US" smtClean="0"/>
              <a:t>‹#›</a:t>
            </a:fld>
            <a:endParaRPr lang="en-US"/>
          </a:p>
        </p:txBody>
      </p:sp>
    </p:spTree>
    <p:extLst>
      <p:ext uri="{BB962C8B-B14F-4D97-AF65-F5344CB8AC3E}">
        <p14:creationId xmlns:p14="http://schemas.microsoft.com/office/powerpoint/2010/main" val="1183297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C16F9-7B96-8B2D-F412-8B0E2FDE28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3CE5CB-0CF6-016D-52D5-B974543683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E4FFA6-D36F-C9F2-1725-04AADA575E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F9ACE6-A736-9DBE-2D01-9F6BF87907FA}"/>
              </a:ext>
            </a:extLst>
          </p:cNvPr>
          <p:cNvSpPr>
            <a:spLocks noGrp="1"/>
          </p:cNvSpPr>
          <p:nvPr>
            <p:ph type="dt" sz="half" idx="10"/>
          </p:nvPr>
        </p:nvSpPr>
        <p:spPr/>
        <p:txBody>
          <a:bodyPr/>
          <a:lstStyle/>
          <a:p>
            <a:fld id="{68D54C7D-E0C0-49DA-83CB-3E20E2664343}" type="datetimeFigureOut">
              <a:rPr lang="en-US" smtClean="0"/>
              <a:t>12/4/2023</a:t>
            </a:fld>
            <a:endParaRPr lang="en-US"/>
          </a:p>
        </p:txBody>
      </p:sp>
      <p:sp>
        <p:nvSpPr>
          <p:cNvPr id="6" name="Footer Placeholder 5">
            <a:extLst>
              <a:ext uri="{FF2B5EF4-FFF2-40B4-BE49-F238E27FC236}">
                <a16:creationId xmlns:a16="http://schemas.microsoft.com/office/drawing/2014/main" id="{85ECAC37-9A6D-C598-9194-0FD7278725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6BEB58-902C-3611-1E88-7466DD4E0163}"/>
              </a:ext>
            </a:extLst>
          </p:cNvPr>
          <p:cNvSpPr>
            <a:spLocks noGrp="1"/>
          </p:cNvSpPr>
          <p:nvPr>
            <p:ph type="sldNum" sz="quarter" idx="12"/>
          </p:nvPr>
        </p:nvSpPr>
        <p:spPr/>
        <p:txBody>
          <a:bodyPr/>
          <a:lstStyle/>
          <a:p>
            <a:fld id="{0CA15535-6814-4967-96D9-1C0F9FDEE407}" type="slidenum">
              <a:rPr lang="en-US" smtClean="0"/>
              <a:t>‹#›</a:t>
            </a:fld>
            <a:endParaRPr lang="en-US"/>
          </a:p>
        </p:txBody>
      </p:sp>
    </p:spTree>
    <p:extLst>
      <p:ext uri="{BB962C8B-B14F-4D97-AF65-F5344CB8AC3E}">
        <p14:creationId xmlns:p14="http://schemas.microsoft.com/office/powerpoint/2010/main" val="1516282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D8EB7-AE01-8D22-D78D-63ABBA99C9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D370C8-DF6F-8B81-05C8-42DE1BBA71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387A42-591C-E04C-444E-E99924C9A5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360930-A4D7-E08D-424E-7113E880E4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4BBB7B-77D5-74E6-3D4A-65E24EF0C4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0DD692-4E6F-E022-0ADD-44EDC57E2F98}"/>
              </a:ext>
            </a:extLst>
          </p:cNvPr>
          <p:cNvSpPr>
            <a:spLocks noGrp="1"/>
          </p:cNvSpPr>
          <p:nvPr>
            <p:ph type="dt" sz="half" idx="10"/>
          </p:nvPr>
        </p:nvSpPr>
        <p:spPr/>
        <p:txBody>
          <a:bodyPr/>
          <a:lstStyle/>
          <a:p>
            <a:fld id="{68D54C7D-E0C0-49DA-83CB-3E20E2664343}" type="datetimeFigureOut">
              <a:rPr lang="en-US" smtClean="0"/>
              <a:t>12/4/2023</a:t>
            </a:fld>
            <a:endParaRPr lang="en-US"/>
          </a:p>
        </p:txBody>
      </p:sp>
      <p:sp>
        <p:nvSpPr>
          <p:cNvPr id="8" name="Footer Placeholder 7">
            <a:extLst>
              <a:ext uri="{FF2B5EF4-FFF2-40B4-BE49-F238E27FC236}">
                <a16:creationId xmlns:a16="http://schemas.microsoft.com/office/drawing/2014/main" id="{491EEDF9-A0CB-A03B-D4C8-1D07533293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154FB6-92E3-EDF3-D88C-B3A34D4FA342}"/>
              </a:ext>
            </a:extLst>
          </p:cNvPr>
          <p:cNvSpPr>
            <a:spLocks noGrp="1"/>
          </p:cNvSpPr>
          <p:nvPr>
            <p:ph type="sldNum" sz="quarter" idx="12"/>
          </p:nvPr>
        </p:nvSpPr>
        <p:spPr/>
        <p:txBody>
          <a:bodyPr/>
          <a:lstStyle/>
          <a:p>
            <a:fld id="{0CA15535-6814-4967-96D9-1C0F9FDEE407}" type="slidenum">
              <a:rPr lang="en-US" smtClean="0"/>
              <a:t>‹#›</a:t>
            </a:fld>
            <a:endParaRPr lang="en-US"/>
          </a:p>
        </p:txBody>
      </p:sp>
    </p:spTree>
    <p:extLst>
      <p:ext uri="{BB962C8B-B14F-4D97-AF65-F5344CB8AC3E}">
        <p14:creationId xmlns:p14="http://schemas.microsoft.com/office/powerpoint/2010/main" val="4203627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90F82-6CAF-C601-278D-6DFA489AE3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3C11C7-4301-CCBD-AFFB-E14911353959}"/>
              </a:ext>
            </a:extLst>
          </p:cNvPr>
          <p:cNvSpPr>
            <a:spLocks noGrp="1"/>
          </p:cNvSpPr>
          <p:nvPr>
            <p:ph type="dt" sz="half" idx="10"/>
          </p:nvPr>
        </p:nvSpPr>
        <p:spPr/>
        <p:txBody>
          <a:bodyPr/>
          <a:lstStyle/>
          <a:p>
            <a:fld id="{68D54C7D-E0C0-49DA-83CB-3E20E2664343}" type="datetimeFigureOut">
              <a:rPr lang="en-US" smtClean="0"/>
              <a:t>12/4/2023</a:t>
            </a:fld>
            <a:endParaRPr lang="en-US"/>
          </a:p>
        </p:txBody>
      </p:sp>
      <p:sp>
        <p:nvSpPr>
          <p:cNvPr id="4" name="Footer Placeholder 3">
            <a:extLst>
              <a:ext uri="{FF2B5EF4-FFF2-40B4-BE49-F238E27FC236}">
                <a16:creationId xmlns:a16="http://schemas.microsoft.com/office/drawing/2014/main" id="{2402DFED-2359-8E2F-B514-1B62F2A944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1C27BB-396F-EA99-2C31-379B70091E4B}"/>
              </a:ext>
            </a:extLst>
          </p:cNvPr>
          <p:cNvSpPr>
            <a:spLocks noGrp="1"/>
          </p:cNvSpPr>
          <p:nvPr>
            <p:ph type="sldNum" sz="quarter" idx="12"/>
          </p:nvPr>
        </p:nvSpPr>
        <p:spPr/>
        <p:txBody>
          <a:bodyPr/>
          <a:lstStyle/>
          <a:p>
            <a:fld id="{0CA15535-6814-4967-96D9-1C0F9FDEE407}" type="slidenum">
              <a:rPr lang="en-US" smtClean="0"/>
              <a:t>‹#›</a:t>
            </a:fld>
            <a:endParaRPr lang="en-US"/>
          </a:p>
        </p:txBody>
      </p:sp>
    </p:spTree>
    <p:extLst>
      <p:ext uri="{BB962C8B-B14F-4D97-AF65-F5344CB8AC3E}">
        <p14:creationId xmlns:p14="http://schemas.microsoft.com/office/powerpoint/2010/main" val="3067340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A8EB94-3CF0-5612-81D2-896327A6B5D4}"/>
              </a:ext>
            </a:extLst>
          </p:cNvPr>
          <p:cNvSpPr>
            <a:spLocks noGrp="1"/>
          </p:cNvSpPr>
          <p:nvPr>
            <p:ph type="dt" sz="half" idx="10"/>
          </p:nvPr>
        </p:nvSpPr>
        <p:spPr/>
        <p:txBody>
          <a:bodyPr/>
          <a:lstStyle/>
          <a:p>
            <a:fld id="{68D54C7D-E0C0-49DA-83CB-3E20E2664343}" type="datetimeFigureOut">
              <a:rPr lang="en-US" smtClean="0"/>
              <a:t>12/4/2023</a:t>
            </a:fld>
            <a:endParaRPr lang="en-US"/>
          </a:p>
        </p:txBody>
      </p:sp>
      <p:sp>
        <p:nvSpPr>
          <p:cNvPr id="3" name="Footer Placeholder 2">
            <a:extLst>
              <a:ext uri="{FF2B5EF4-FFF2-40B4-BE49-F238E27FC236}">
                <a16:creationId xmlns:a16="http://schemas.microsoft.com/office/drawing/2014/main" id="{8C492894-265C-1F1E-A769-F3DA3B990A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60D48B-7A17-6C28-AF24-2411E7646D63}"/>
              </a:ext>
            </a:extLst>
          </p:cNvPr>
          <p:cNvSpPr>
            <a:spLocks noGrp="1"/>
          </p:cNvSpPr>
          <p:nvPr>
            <p:ph type="sldNum" sz="quarter" idx="12"/>
          </p:nvPr>
        </p:nvSpPr>
        <p:spPr/>
        <p:txBody>
          <a:bodyPr/>
          <a:lstStyle/>
          <a:p>
            <a:fld id="{0CA15535-6814-4967-96D9-1C0F9FDEE407}" type="slidenum">
              <a:rPr lang="en-US" smtClean="0"/>
              <a:t>‹#›</a:t>
            </a:fld>
            <a:endParaRPr lang="en-US"/>
          </a:p>
        </p:txBody>
      </p:sp>
    </p:spTree>
    <p:extLst>
      <p:ext uri="{BB962C8B-B14F-4D97-AF65-F5344CB8AC3E}">
        <p14:creationId xmlns:p14="http://schemas.microsoft.com/office/powerpoint/2010/main" val="459499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1712F-47DF-42E0-9A30-6F7AB4C6AF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8B15D2-479E-79E8-A8C3-7347B40F5E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4225B1-BECD-C908-6CC0-AF97820241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A76A1C-49F5-C5C0-D39E-ADED7A36C2EB}"/>
              </a:ext>
            </a:extLst>
          </p:cNvPr>
          <p:cNvSpPr>
            <a:spLocks noGrp="1"/>
          </p:cNvSpPr>
          <p:nvPr>
            <p:ph type="dt" sz="half" idx="10"/>
          </p:nvPr>
        </p:nvSpPr>
        <p:spPr/>
        <p:txBody>
          <a:bodyPr/>
          <a:lstStyle/>
          <a:p>
            <a:fld id="{68D54C7D-E0C0-49DA-83CB-3E20E2664343}" type="datetimeFigureOut">
              <a:rPr lang="en-US" smtClean="0"/>
              <a:t>12/4/2023</a:t>
            </a:fld>
            <a:endParaRPr lang="en-US"/>
          </a:p>
        </p:txBody>
      </p:sp>
      <p:sp>
        <p:nvSpPr>
          <p:cNvPr id="6" name="Footer Placeholder 5">
            <a:extLst>
              <a:ext uri="{FF2B5EF4-FFF2-40B4-BE49-F238E27FC236}">
                <a16:creationId xmlns:a16="http://schemas.microsoft.com/office/drawing/2014/main" id="{8ECFC693-8CE8-BD4A-3EEC-16E50142FB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8D82C6-269F-02AF-0B20-167E6D814084}"/>
              </a:ext>
            </a:extLst>
          </p:cNvPr>
          <p:cNvSpPr>
            <a:spLocks noGrp="1"/>
          </p:cNvSpPr>
          <p:nvPr>
            <p:ph type="sldNum" sz="quarter" idx="12"/>
          </p:nvPr>
        </p:nvSpPr>
        <p:spPr/>
        <p:txBody>
          <a:bodyPr/>
          <a:lstStyle/>
          <a:p>
            <a:fld id="{0CA15535-6814-4967-96D9-1C0F9FDEE407}" type="slidenum">
              <a:rPr lang="en-US" smtClean="0"/>
              <a:t>‹#›</a:t>
            </a:fld>
            <a:endParaRPr lang="en-US"/>
          </a:p>
        </p:txBody>
      </p:sp>
    </p:spTree>
    <p:extLst>
      <p:ext uri="{BB962C8B-B14F-4D97-AF65-F5344CB8AC3E}">
        <p14:creationId xmlns:p14="http://schemas.microsoft.com/office/powerpoint/2010/main" val="3862863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651A-C39C-01A3-60E9-B2391C31E4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1A6EF4-58BA-8468-0311-E5A7909D0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CD6759-0684-04FE-AE40-24683F06E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56CE0B-430C-7886-33FB-EDF0081F1EC6}"/>
              </a:ext>
            </a:extLst>
          </p:cNvPr>
          <p:cNvSpPr>
            <a:spLocks noGrp="1"/>
          </p:cNvSpPr>
          <p:nvPr>
            <p:ph type="dt" sz="half" idx="10"/>
          </p:nvPr>
        </p:nvSpPr>
        <p:spPr/>
        <p:txBody>
          <a:bodyPr/>
          <a:lstStyle/>
          <a:p>
            <a:fld id="{68D54C7D-E0C0-49DA-83CB-3E20E2664343}" type="datetimeFigureOut">
              <a:rPr lang="en-US" smtClean="0"/>
              <a:t>12/4/2023</a:t>
            </a:fld>
            <a:endParaRPr lang="en-US"/>
          </a:p>
        </p:txBody>
      </p:sp>
      <p:sp>
        <p:nvSpPr>
          <p:cNvPr id="6" name="Footer Placeholder 5">
            <a:extLst>
              <a:ext uri="{FF2B5EF4-FFF2-40B4-BE49-F238E27FC236}">
                <a16:creationId xmlns:a16="http://schemas.microsoft.com/office/drawing/2014/main" id="{9D5327CE-1758-80B4-3B26-78D6E1D5EA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2AD46C-856D-307F-6C9F-AEDFAEFCC9CE}"/>
              </a:ext>
            </a:extLst>
          </p:cNvPr>
          <p:cNvSpPr>
            <a:spLocks noGrp="1"/>
          </p:cNvSpPr>
          <p:nvPr>
            <p:ph type="sldNum" sz="quarter" idx="12"/>
          </p:nvPr>
        </p:nvSpPr>
        <p:spPr/>
        <p:txBody>
          <a:bodyPr/>
          <a:lstStyle/>
          <a:p>
            <a:fld id="{0CA15535-6814-4967-96D9-1C0F9FDEE407}" type="slidenum">
              <a:rPr lang="en-US" smtClean="0"/>
              <a:t>‹#›</a:t>
            </a:fld>
            <a:endParaRPr lang="en-US"/>
          </a:p>
        </p:txBody>
      </p:sp>
    </p:spTree>
    <p:extLst>
      <p:ext uri="{BB962C8B-B14F-4D97-AF65-F5344CB8AC3E}">
        <p14:creationId xmlns:p14="http://schemas.microsoft.com/office/powerpoint/2010/main" val="3357567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2C0CC0-7312-9D46-13E7-467012D641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97CC8C-BC2A-EA72-7F76-F897405F16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3F2E83-B825-1DFE-4825-0B2E5EE165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D54C7D-E0C0-49DA-83CB-3E20E2664343}" type="datetimeFigureOut">
              <a:rPr lang="en-US" smtClean="0"/>
              <a:t>12/4/2023</a:t>
            </a:fld>
            <a:endParaRPr lang="en-US"/>
          </a:p>
        </p:txBody>
      </p:sp>
      <p:sp>
        <p:nvSpPr>
          <p:cNvPr id="5" name="Footer Placeholder 4">
            <a:extLst>
              <a:ext uri="{FF2B5EF4-FFF2-40B4-BE49-F238E27FC236}">
                <a16:creationId xmlns:a16="http://schemas.microsoft.com/office/drawing/2014/main" id="{94F7816E-F837-997F-D59A-D381FF2BAB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45C314-258D-83D8-298A-210D3B2CB5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A15535-6814-4967-96D9-1C0F9FDEE407}" type="slidenum">
              <a:rPr lang="en-US" smtClean="0"/>
              <a:t>‹#›</a:t>
            </a:fld>
            <a:endParaRPr lang="en-US"/>
          </a:p>
        </p:txBody>
      </p:sp>
    </p:spTree>
    <p:extLst>
      <p:ext uri="{BB962C8B-B14F-4D97-AF65-F5344CB8AC3E}">
        <p14:creationId xmlns:p14="http://schemas.microsoft.com/office/powerpoint/2010/main" val="1847652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D0A8C-DE3D-14D8-C484-8BDD0C344C5B}"/>
              </a:ext>
            </a:extLst>
          </p:cNvPr>
          <p:cNvSpPr>
            <a:spLocks noGrp="1"/>
          </p:cNvSpPr>
          <p:nvPr>
            <p:ph type="ctrTitle"/>
          </p:nvPr>
        </p:nvSpPr>
        <p:spPr/>
        <p:txBody>
          <a:bodyPr/>
          <a:lstStyle/>
          <a:p>
            <a:r>
              <a:rPr lang="en-US" dirty="0"/>
              <a:t>Final Project Progress</a:t>
            </a:r>
          </a:p>
        </p:txBody>
      </p:sp>
      <p:sp>
        <p:nvSpPr>
          <p:cNvPr id="3" name="Subtitle 2">
            <a:extLst>
              <a:ext uri="{FF2B5EF4-FFF2-40B4-BE49-F238E27FC236}">
                <a16:creationId xmlns:a16="http://schemas.microsoft.com/office/drawing/2014/main" id="{FC774762-038C-3D1A-515F-FB7846D21654}"/>
              </a:ext>
            </a:extLst>
          </p:cNvPr>
          <p:cNvSpPr>
            <a:spLocks noGrp="1"/>
          </p:cNvSpPr>
          <p:nvPr>
            <p:ph type="subTitle" idx="1"/>
          </p:nvPr>
        </p:nvSpPr>
        <p:spPr/>
        <p:txBody>
          <a:bodyPr/>
          <a:lstStyle/>
          <a:p>
            <a:r>
              <a:rPr lang="en-US" dirty="0"/>
              <a:t>By: Brandon Connell &amp; Noah Vanscoyoc</a:t>
            </a:r>
          </a:p>
        </p:txBody>
      </p:sp>
    </p:spTree>
    <p:extLst>
      <p:ext uri="{BB962C8B-B14F-4D97-AF65-F5344CB8AC3E}">
        <p14:creationId xmlns:p14="http://schemas.microsoft.com/office/powerpoint/2010/main" val="2203280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EE38CEC-5400-1555-573E-F695DEA18183}"/>
              </a:ext>
            </a:extLst>
          </p:cNvPr>
          <p:cNvSpPr>
            <a:spLocks noGrp="1"/>
          </p:cNvSpPr>
          <p:nvPr>
            <p:ph type="title"/>
          </p:nvPr>
        </p:nvSpPr>
        <p:spPr>
          <a:xfrm>
            <a:off x="1137034" y="609597"/>
            <a:ext cx="9392421" cy="1330841"/>
          </a:xfrm>
        </p:spPr>
        <p:txBody>
          <a:bodyPr>
            <a:normAutofit/>
          </a:bodyPr>
          <a:lstStyle/>
          <a:p>
            <a:r>
              <a:rPr lang="en-US" dirty="0"/>
              <a:t>What do we have so far?</a:t>
            </a:r>
          </a:p>
        </p:txBody>
      </p:sp>
      <p:sp>
        <p:nvSpPr>
          <p:cNvPr id="3" name="Content Placeholder 2">
            <a:extLst>
              <a:ext uri="{FF2B5EF4-FFF2-40B4-BE49-F238E27FC236}">
                <a16:creationId xmlns:a16="http://schemas.microsoft.com/office/drawing/2014/main" id="{DF40CF2E-8956-20B5-47F7-4C5F3BF8F533}"/>
              </a:ext>
            </a:extLst>
          </p:cNvPr>
          <p:cNvSpPr>
            <a:spLocks noGrp="1"/>
          </p:cNvSpPr>
          <p:nvPr>
            <p:ph idx="1"/>
          </p:nvPr>
        </p:nvSpPr>
        <p:spPr>
          <a:xfrm>
            <a:off x="1137034" y="2198362"/>
            <a:ext cx="4958966" cy="3917773"/>
          </a:xfrm>
        </p:spPr>
        <p:txBody>
          <a:bodyPr>
            <a:normAutofit/>
          </a:bodyPr>
          <a:lstStyle/>
          <a:p>
            <a:r>
              <a:rPr lang="en-US" sz="2000" dirty="0"/>
              <a:t>So far, we have an entire introductory section on our </a:t>
            </a:r>
            <a:r>
              <a:rPr lang="en-US" sz="2000"/>
              <a:t>github</a:t>
            </a:r>
            <a:r>
              <a:rPr lang="en-US" sz="2000" dirty="0"/>
              <a:t> as well as a lot of work into a bunch of very rudimentary graphs that need to be fleshed out and some beginning data points that we can use to find some interesting things about the data. </a:t>
            </a:r>
          </a:p>
          <a:p>
            <a:r>
              <a:rPr lang="en-US" sz="2000" dirty="0"/>
              <a:t>One of our first initial interests was an overall “grade” or score for each individual song based on important key factors to figure out which song is the best song (statistically)</a:t>
            </a:r>
            <a:br>
              <a:rPr lang="en-US" sz="2000" dirty="0"/>
            </a:br>
            <a:endParaRPr lang="en-US" sz="2000" dirty="0"/>
          </a:p>
        </p:txBody>
      </p:sp>
      <p:pic>
        <p:nvPicPr>
          <p:cNvPr id="5" name="Picture 4">
            <a:extLst>
              <a:ext uri="{FF2B5EF4-FFF2-40B4-BE49-F238E27FC236}">
                <a16:creationId xmlns:a16="http://schemas.microsoft.com/office/drawing/2014/main" id="{CA897CE0-DAA7-B32A-D671-34479279E11A}"/>
              </a:ext>
            </a:extLst>
          </p:cNvPr>
          <p:cNvPicPr>
            <a:picLocks noChangeAspect="1"/>
          </p:cNvPicPr>
          <p:nvPr/>
        </p:nvPicPr>
        <p:blipFill>
          <a:blip r:embed="rId2"/>
          <a:stretch>
            <a:fillRect/>
          </a:stretch>
        </p:blipFill>
        <p:spPr>
          <a:xfrm>
            <a:off x="6096000" y="1595060"/>
            <a:ext cx="5570489" cy="4637433"/>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58272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07D3541-82D7-DE52-41C5-DDFFE2FA3699}"/>
              </a:ext>
            </a:extLst>
          </p:cNvPr>
          <p:cNvSpPr>
            <a:spLocks noGrp="1"/>
          </p:cNvSpPr>
          <p:nvPr>
            <p:ph type="title"/>
          </p:nvPr>
        </p:nvSpPr>
        <p:spPr>
          <a:xfrm>
            <a:off x="838201" y="3998018"/>
            <a:ext cx="3981854" cy="2216513"/>
          </a:xfrm>
        </p:spPr>
        <p:txBody>
          <a:bodyPr>
            <a:normAutofit/>
          </a:bodyPr>
          <a:lstStyle/>
          <a:p>
            <a:r>
              <a:rPr lang="en-US" dirty="0"/>
              <a:t>What else?</a:t>
            </a:r>
          </a:p>
        </p:txBody>
      </p:sp>
      <p:sp>
        <p:nvSpPr>
          <p:cNvPr id="19" name="Arc 18">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8" name="Picture 7" descr="A screen shot of a computer&#10;&#10;Description automatically generated">
            <a:extLst>
              <a:ext uri="{FF2B5EF4-FFF2-40B4-BE49-F238E27FC236}">
                <a16:creationId xmlns:a16="http://schemas.microsoft.com/office/drawing/2014/main" id="{A4759A72-42BE-1BA1-C322-386EFF436E17}"/>
              </a:ext>
            </a:extLst>
          </p:cNvPr>
          <p:cNvPicPr>
            <a:picLocks noChangeAspect="1"/>
          </p:cNvPicPr>
          <p:nvPr/>
        </p:nvPicPr>
        <p:blipFill>
          <a:blip r:embed="rId2"/>
          <a:stretch>
            <a:fillRect/>
          </a:stretch>
        </p:blipFill>
        <p:spPr>
          <a:xfrm>
            <a:off x="659914" y="1000891"/>
            <a:ext cx="10872172" cy="2364698"/>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BF08C275-9227-0A8E-4AC9-BE7A42ECE5F9}"/>
              </a:ext>
            </a:extLst>
          </p:cNvPr>
          <p:cNvSpPr>
            <a:spLocks noGrp="1"/>
          </p:cNvSpPr>
          <p:nvPr>
            <p:ph idx="1"/>
          </p:nvPr>
        </p:nvSpPr>
        <p:spPr>
          <a:xfrm>
            <a:off x="4970835" y="3998019"/>
            <a:ext cx="6382966" cy="2216512"/>
          </a:xfrm>
        </p:spPr>
        <p:txBody>
          <a:bodyPr>
            <a:normAutofit/>
          </a:bodyPr>
          <a:lstStyle/>
          <a:p>
            <a:r>
              <a:rPr lang="en-US" sz="1500"/>
              <a:t>Well, currently we are pretty much complete for graphs and visualizations for the topics we were interested. Next plan is to work backwards from these data visualizations and find interesting tables and ways to use the things we learned from the lessons in the project. </a:t>
            </a:r>
          </a:p>
          <a:p>
            <a:r>
              <a:rPr lang="en-US" sz="1500"/>
              <a:t>This means we will be going through and finding certain things to possible mutate, or summarize and filter out what we want to see. </a:t>
            </a:r>
          </a:p>
          <a:p>
            <a:r>
              <a:rPr lang="en-US" sz="1500"/>
              <a:t>For instance, what is above, just something small to see extra into the dataset to see the songs that were only made in C major. </a:t>
            </a:r>
          </a:p>
        </p:txBody>
      </p:sp>
    </p:spTree>
    <p:extLst>
      <p:ext uri="{BB962C8B-B14F-4D97-AF65-F5344CB8AC3E}">
        <p14:creationId xmlns:p14="http://schemas.microsoft.com/office/powerpoint/2010/main" val="2182508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578A472-9750-8D7D-2A70-C270FACD8359}"/>
              </a:ext>
            </a:extLst>
          </p:cNvPr>
          <p:cNvSpPr>
            <a:spLocks noGrp="1"/>
          </p:cNvSpPr>
          <p:nvPr>
            <p:ph type="title"/>
          </p:nvPr>
        </p:nvSpPr>
        <p:spPr>
          <a:xfrm>
            <a:off x="630936" y="457200"/>
            <a:ext cx="4343400" cy="1929384"/>
          </a:xfrm>
        </p:spPr>
        <p:txBody>
          <a:bodyPr vert="horz" lIns="91440" tIns="45720" rIns="91440" bIns="45720" rtlCol="0" anchor="ctr">
            <a:normAutofit/>
          </a:bodyPr>
          <a:lstStyle/>
          <a:p>
            <a:r>
              <a:rPr lang="en-US" sz="4800"/>
              <a:t>Some Graphs</a:t>
            </a:r>
          </a:p>
        </p:txBody>
      </p:sp>
      <p:sp>
        <p:nvSpPr>
          <p:cNvPr id="29"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75FF92B-1B1C-3FC0-84AF-46585BFC7370}"/>
              </a:ext>
            </a:extLst>
          </p:cNvPr>
          <p:cNvSpPr txBox="1"/>
          <p:nvPr/>
        </p:nvSpPr>
        <p:spPr>
          <a:xfrm>
            <a:off x="5541263" y="457200"/>
            <a:ext cx="6007608" cy="192938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a:t>The first data type we looked at was if a song was in major or minor</a:t>
            </a:r>
          </a:p>
          <a:p>
            <a:pPr indent="-228600">
              <a:lnSpc>
                <a:spcPct val="90000"/>
              </a:lnSpc>
              <a:spcAft>
                <a:spcPts val="600"/>
              </a:spcAft>
              <a:buFont typeface="Arial" panose="020B0604020202020204" pitchFamily="34" charset="0"/>
              <a:buChar char="•"/>
            </a:pPr>
            <a:r>
              <a:rPr lang="en-US" sz="2200"/>
              <a:t>Secondly was the number of different key modes in every top hit</a:t>
            </a:r>
          </a:p>
          <a:p>
            <a:pPr indent="-228600">
              <a:lnSpc>
                <a:spcPct val="90000"/>
              </a:lnSpc>
              <a:spcAft>
                <a:spcPts val="600"/>
              </a:spcAft>
              <a:buFont typeface="Arial" panose="020B0604020202020204" pitchFamily="34" charset="0"/>
              <a:buChar char="•"/>
            </a:pPr>
            <a:endParaRPr lang="en-US" sz="2200" dirty="0"/>
          </a:p>
        </p:txBody>
      </p:sp>
      <p:pic>
        <p:nvPicPr>
          <p:cNvPr id="5" name="Content Placeholder 4" descr="A screenshot of a computer&#10;&#10;Description automatically generated">
            <a:extLst>
              <a:ext uri="{FF2B5EF4-FFF2-40B4-BE49-F238E27FC236}">
                <a16:creationId xmlns:a16="http://schemas.microsoft.com/office/drawing/2014/main" id="{7EB64EF1-E98C-325C-BF2A-E409C3241DD2}"/>
              </a:ext>
            </a:extLst>
          </p:cNvPr>
          <p:cNvPicPr>
            <a:picLocks noGrp="1" noChangeAspect="1"/>
          </p:cNvPicPr>
          <p:nvPr>
            <p:ph idx="1"/>
          </p:nvPr>
        </p:nvPicPr>
        <p:blipFill>
          <a:blip r:embed="rId2"/>
          <a:stretch>
            <a:fillRect/>
          </a:stretch>
        </p:blipFill>
        <p:spPr>
          <a:xfrm>
            <a:off x="1406919" y="2569464"/>
            <a:ext cx="3586961" cy="3678936"/>
          </a:xfrm>
          <a:prstGeom prst="rect">
            <a:avLst/>
          </a:prstGeom>
        </p:spPr>
      </p:pic>
      <p:pic>
        <p:nvPicPr>
          <p:cNvPr id="9" name="Picture 8">
            <a:extLst>
              <a:ext uri="{FF2B5EF4-FFF2-40B4-BE49-F238E27FC236}">
                <a16:creationId xmlns:a16="http://schemas.microsoft.com/office/drawing/2014/main" id="{622CD83A-3073-AE71-C655-911B7CAFD53A}"/>
              </a:ext>
            </a:extLst>
          </p:cNvPr>
          <p:cNvPicPr>
            <a:picLocks noChangeAspect="1"/>
          </p:cNvPicPr>
          <p:nvPr/>
        </p:nvPicPr>
        <p:blipFill>
          <a:blip r:embed="rId3"/>
          <a:stretch>
            <a:fillRect/>
          </a:stretch>
        </p:blipFill>
        <p:spPr>
          <a:xfrm>
            <a:off x="6254496" y="2624961"/>
            <a:ext cx="5468112" cy="3567942"/>
          </a:xfrm>
          <a:prstGeom prst="rect">
            <a:avLst/>
          </a:prstGeom>
        </p:spPr>
      </p:pic>
    </p:spTree>
    <p:extLst>
      <p:ext uri="{BB962C8B-B14F-4D97-AF65-F5344CB8AC3E}">
        <p14:creationId xmlns:p14="http://schemas.microsoft.com/office/powerpoint/2010/main" val="433393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8BC803E-13F3-4DAB-B17C-BEB007616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8DDE571-E57F-4AB5-83C7-30EB5DDCC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12191996"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2A5F92-40A5-1D53-E938-9AAC25DE0E85}"/>
              </a:ext>
            </a:extLst>
          </p:cNvPr>
          <p:cNvSpPr>
            <a:spLocks noGrp="1"/>
          </p:cNvSpPr>
          <p:nvPr>
            <p:ph type="title"/>
          </p:nvPr>
        </p:nvSpPr>
        <p:spPr>
          <a:xfrm>
            <a:off x="1137035" y="603622"/>
            <a:ext cx="4282380" cy="1322944"/>
          </a:xfrm>
        </p:spPr>
        <p:txBody>
          <a:bodyPr>
            <a:normAutofit/>
          </a:bodyPr>
          <a:lstStyle/>
          <a:p>
            <a:r>
              <a:rPr lang="en-US" dirty="0">
                <a:solidFill>
                  <a:schemeClr val="tx1">
                    <a:lumMod val="85000"/>
                    <a:lumOff val="15000"/>
                  </a:schemeClr>
                </a:solidFill>
              </a:rPr>
              <a:t>Loudness Graphs</a:t>
            </a:r>
          </a:p>
        </p:txBody>
      </p:sp>
      <p:sp>
        <p:nvSpPr>
          <p:cNvPr id="3" name="Content Placeholder 2">
            <a:extLst>
              <a:ext uri="{FF2B5EF4-FFF2-40B4-BE49-F238E27FC236}">
                <a16:creationId xmlns:a16="http://schemas.microsoft.com/office/drawing/2014/main" id="{C9D99DE9-573C-9D09-3147-8BD5EB39C209}"/>
              </a:ext>
            </a:extLst>
          </p:cNvPr>
          <p:cNvSpPr>
            <a:spLocks noGrp="1"/>
          </p:cNvSpPr>
          <p:nvPr>
            <p:ph idx="1"/>
          </p:nvPr>
        </p:nvSpPr>
        <p:spPr>
          <a:xfrm>
            <a:off x="1137034" y="2207977"/>
            <a:ext cx="3968365" cy="4046401"/>
          </a:xfrm>
        </p:spPr>
        <p:txBody>
          <a:bodyPr>
            <a:normAutofit/>
          </a:bodyPr>
          <a:lstStyle/>
          <a:p>
            <a:r>
              <a:rPr lang="en-US" sz="2000" dirty="0">
                <a:solidFill>
                  <a:schemeClr val="tx1">
                    <a:lumMod val="85000"/>
                    <a:lumOff val="15000"/>
                  </a:schemeClr>
                </a:solidFill>
              </a:rPr>
              <a:t>Our third graph was to demonstrate loudness in the songs and count them out with a interactive graph with </a:t>
            </a:r>
            <a:r>
              <a:rPr lang="en-US" sz="2000" dirty="0" err="1">
                <a:solidFill>
                  <a:schemeClr val="tx1">
                    <a:lumMod val="85000"/>
                    <a:lumOff val="15000"/>
                  </a:schemeClr>
                </a:solidFill>
              </a:rPr>
              <a:t>plotly</a:t>
            </a:r>
            <a:endParaRPr lang="en-US" sz="2000" dirty="0">
              <a:solidFill>
                <a:schemeClr val="tx1">
                  <a:lumMod val="85000"/>
                  <a:lumOff val="15000"/>
                </a:schemeClr>
              </a:solidFill>
            </a:endParaRPr>
          </a:p>
          <a:p>
            <a:r>
              <a:rPr lang="en-US" sz="2000" dirty="0">
                <a:solidFill>
                  <a:schemeClr val="tx1">
                    <a:lumMod val="85000"/>
                    <a:lumOff val="15000"/>
                  </a:schemeClr>
                </a:solidFill>
              </a:rPr>
              <a:t>Alongside our initial loudness plot, we then decided to compare the songs to determine whether or not energy and loudness had any correlation over the years</a:t>
            </a:r>
          </a:p>
        </p:txBody>
      </p:sp>
      <p:pic>
        <p:nvPicPr>
          <p:cNvPr id="5" name="Picture 4">
            <a:extLst>
              <a:ext uri="{FF2B5EF4-FFF2-40B4-BE49-F238E27FC236}">
                <a16:creationId xmlns:a16="http://schemas.microsoft.com/office/drawing/2014/main" id="{9C9A100C-1A27-B98D-BC12-95594C8F6CE6}"/>
              </a:ext>
            </a:extLst>
          </p:cNvPr>
          <p:cNvPicPr>
            <a:picLocks noChangeAspect="1"/>
          </p:cNvPicPr>
          <p:nvPr/>
        </p:nvPicPr>
        <p:blipFill rotWithShape="1">
          <a:blip r:embed="rId2"/>
          <a:srcRect t="16790" r="3" b="5"/>
          <a:stretch/>
        </p:blipFill>
        <p:spPr>
          <a:xfrm>
            <a:off x="5702185" y="1"/>
            <a:ext cx="6489823" cy="3429002"/>
          </a:xfrm>
          <a:custGeom>
            <a:avLst/>
            <a:gdLst/>
            <a:ahLst/>
            <a:cxnLst/>
            <a:rect l="l" t="t" r="r" b="b"/>
            <a:pathLst>
              <a:path w="6489823" h="3421047">
                <a:moveTo>
                  <a:pt x="383239" y="0"/>
                </a:moveTo>
                <a:lnTo>
                  <a:pt x="6489823" y="0"/>
                </a:lnTo>
                <a:lnTo>
                  <a:pt x="6489823" y="3421047"/>
                </a:lnTo>
                <a:lnTo>
                  <a:pt x="0" y="3421047"/>
                </a:lnTo>
                <a:lnTo>
                  <a:pt x="10162" y="3368785"/>
                </a:lnTo>
                <a:cubicBezTo>
                  <a:pt x="15448" y="3346584"/>
                  <a:pt x="22094" y="3323293"/>
                  <a:pt x="30699" y="3298569"/>
                </a:cubicBezTo>
                <a:cubicBezTo>
                  <a:pt x="41150" y="3275988"/>
                  <a:pt x="42443" y="3246652"/>
                  <a:pt x="33589" y="3233050"/>
                </a:cubicBezTo>
                <a:cubicBezTo>
                  <a:pt x="32065" y="3230708"/>
                  <a:pt x="30291" y="3228932"/>
                  <a:pt x="28325" y="3227777"/>
                </a:cubicBezTo>
                <a:cubicBezTo>
                  <a:pt x="30678" y="3188484"/>
                  <a:pt x="72205" y="3103624"/>
                  <a:pt x="73382" y="3050568"/>
                </a:cubicBezTo>
                <a:cubicBezTo>
                  <a:pt x="69165" y="3022639"/>
                  <a:pt x="68605" y="2960322"/>
                  <a:pt x="84953" y="2920501"/>
                </a:cubicBezTo>
                <a:cubicBezTo>
                  <a:pt x="69327" y="2932298"/>
                  <a:pt x="121103" y="2664904"/>
                  <a:pt x="109217" y="2657859"/>
                </a:cubicBezTo>
                <a:cubicBezTo>
                  <a:pt x="110075" y="2597031"/>
                  <a:pt x="138136" y="2522558"/>
                  <a:pt x="139777" y="2464312"/>
                </a:cubicBezTo>
                <a:cubicBezTo>
                  <a:pt x="141801" y="2450201"/>
                  <a:pt x="199861" y="2246813"/>
                  <a:pt x="198683" y="2236608"/>
                </a:cubicBezTo>
                <a:lnTo>
                  <a:pt x="283684" y="1924542"/>
                </a:lnTo>
                <a:cubicBezTo>
                  <a:pt x="313071" y="1811100"/>
                  <a:pt x="307196" y="1868801"/>
                  <a:pt x="336583" y="1755359"/>
                </a:cubicBezTo>
                <a:cubicBezTo>
                  <a:pt x="383246" y="1573239"/>
                  <a:pt x="363875" y="1577802"/>
                  <a:pt x="409119" y="1401207"/>
                </a:cubicBezTo>
                <a:cubicBezTo>
                  <a:pt x="428998" y="1329345"/>
                  <a:pt x="403240" y="1279669"/>
                  <a:pt x="421957" y="1175450"/>
                </a:cubicBezTo>
                <a:cubicBezTo>
                  <a:pt x="442602" y="1107577"/>
                  <a:pt x="340683" y="794854"/>
                  <a:pt x="369233" y="688836"/>
                </a:cubicBezTo>
                <a:cubicBezTo>
                  <a:pt x="378440" y="610640"/>
                  <a:pt x="331945" y="587322"/>
                  <a:pt x="346155" y="513896"/>
                </a:cubicBezTo>
                <a:cubicBezTo>
                  <a:pt x="351974" y="496939"/>
                  <a:pt x="362179" y="406394"/>
                  <a:pt x="344911" y="393010"/>
                </a:cubicBezTo>
                <a:cubicBezTo>
                  <a:pt x="389436" y="301493"/>
                  <a:pt x="356186" y="264408"/>
                  <a:pt x="369960" y="232042"/>
                </a:cubicBezTo>
                <a:cubicBezTo>
                  <a:pt x="394611" y="153791"/>
                  <a:pt x="372056" y="165633"/>
                  <a:pt x="392742" y="72037"/>
                </a:cubicBezTo>
                <a:cubicBezTo>
                  <a:pt x="398537" y="53819"/>
                  <a:pt x="397997" y="38693"/>
                  <a:pt x="394525" y="25405"/>
                </a:cubicBezTo>
                <a:close/>
              </a:path>
            </a:pathLst>
          </a:custGeom>
        </p:spPr>
      </p:pic>
      <p:pic>
        <p:nvPicPr>
          <p:cNvPr id="12" name="Picture 11">
            <a:extLst>
              <a:ext uri="{FF2B5EF4-FFF2-40B4-BE49-F238E27FC236}">
                <a16:creationId xmlns:a16="http://schemas.microsoft.com/office/drawing/2014/main" id="{5EC887AE-103F-ACFF-D722-D2CE069BAE84}"/>
              </a:ext>
            </a:extLst>
          </p:cNvPr>
          <p:cNvPicPr>
            <a:picLocks noChangeAspect="1"/>
          </p:cNvPicPr>
          <p:nvPr/>
        </p:nvPicPr>
        <p:blipFill rotWithShape="1">
          <a:blip r:embed="rId3"/>
          <a:srcRect t="619" b="-499"/>
          <a:stretch/>
        </p:blipFill>
        <p:spPr>
          <a:xfrm>
            <a:off x="5702184" y="3428999"/>
            <a:ext cx="6489813" cy="3429002"/>
          </a:xfrm>
          <a:prstGeom prst="rect">
            <a:avLst/>
          </a:prstGeom>
        </p:spPr>
      </p:pic>
    </p:spTree>
    <p:extLst>
      <p:ext uri="{BB962C8B-B14F-4D97-AF65-F5344CB8AC3E}">
        <p14:creationId xmlns:p14="http://schemas.microsoft.com/office/powerpoint/2010/main" val="3030273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D22FA1E-E02A-4FC5-BBA6-577D6DA0C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05D27520-F270-4F3D-A46E-76A337B6E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315529 w 12192000"/>
              <a:gd name="connsiteY0" fmla="*/ 4323896 h 6858000"/>
              <a:gd name="connsiteX1" fmla="*/ 6295588 w 12192000"/>
              <a:gd name="connsiteY1" fmla="*/ 4367579 h 6858000"/>
              <a:gd name="connsiteX2" fmla="*/ 6219229 w 12192000"/>
              <a:gd name="connsiteY2" fmla="*/ 4436818 h 6858000"/>
              <a:gd name="connsiteX3" fmla="*/ 6065687 w 12192000"/>
              <a:gd name="connsiteY3" fmla="*/ 4637204 h 6858000"/>
              <a:gd name="connsiteX4" fmla="*/ 5727387 w 12192000"/>
              <a:gd name="connsiteY4" fmla="*/ 5460076 h 6858000"/>
              <a:gd name="connsiteX5" fmla="*/ 5620972 w 12192000"/>
              <a:gd name="connsiteY5" fmla="*/ 5725836 h 6858000"/>
              <a:gd name="connsiteX6" fmla="*/ 5707795 w 12192000"/>
              <a:gd name="connsiteY6" fmla="*/ 5790089 h 6858000"/>
              <a:gd name="connsiteX7" fmla="*/ 5554627 w 12192000"/>
              <a:gd name="connsiteY7" fmla="*/ 6078873 h 6858000"/>
              <a:gd name="connsiteX8" fmla="*/ 5373489 w 12192000"/>
              <a:gd name="connsiteY8" fmla="*/ 6402408 h 6858000"/>
              <a:gd name="connsiteX9" fmla="*/ 5099999 w 12192000"/>
              <a:gd name="connsiteY9" fmla="*/ 6827527 h 6858000"/>
              <a:gd name="connsiteX10" fmla="*/ 5078133 w 12192000"/>
              <a:gd name="connsiteY10" fmla="*/ 6857998 h 6858000"/>
              <a:gd name="connsiteX11" fmla="*/ 9179960 w 12192000"/>
              <a:gd name="connsiteY11" fmla="*/ 6857998 h 6858000"/>
              <a:gd name="connsiteX12" fmla="*/ 9179960 w 12192000"/>
              <a:gd name="connsiteY12" fmla="*/ 4323896 h 6858000"/>
              <a:gd name="connsiteX13" fmla="*/ 0 w 12192000"/>
              <a:gd name="connsiteY13" fmla="*/ 0 h 6858000"/>
              <a:gd name="connsiteX14" fmla="*/ 5872711 w 12192000"/>
              <a:gd name="connsiteY14" fmla="*/ 0 h 6858000"/>
              <a:gd name="connsiteX15" fmla="*/ 5885421 w 12192000"/>
              <a:gd name="connsiteY15" fmla="*/ 20207 h 6858000"/>
              <a:gd name="connsiteX16" fmla="*/ 5925300 w 12192000"/>
              <a:gd name="connsiteY16" fmla="*/ 48911 h 6858000"/>
              <a:gd name="connsiteX17" fmla="*/ 5940039 w 12192000"/>
              <a:gd name="connsiteY17" fmla="*/ 101212 h 6858000"/>
              <a:gd name="connsiteX18" fmla="*/ 5969942 w 12192000"/>
              <a:gd name="connsiteY18" fmla="*/ 311282 h 6858000"/>
              <a:gd name="connsiteX19" fmla="*/ 5961238 w 12192000"/>
              <a:gd name="connsiteY19" fmla="*/ 357643 h 6858000"/>
              <a:gd name="connsiteX20" fmla="*/ 5917195 w 12192000"/>
              <a:gd name="connsiteY20" fmla="*/ 420369 h 6858000"/>
              <a:gd name="connsiteX21" fmla="*/ 5882753 w 12192000"/>
              <a:gd name="connsiteY21" fmla="*/ 556832 h 6858000"/>
              <a:gd name="connsiteX22" fmla="*/ 5814490 w 12192000"/>
              <a:gd name="connsiteY22" fmla="*/ 757416 h 6858000"/>
              <a:gd name="connsiteX23" fmla="*/ 5780064 w 12192000"/>
              <a:gd name="connsiteY23" fmla="*/ 817804 h 6858000"/>
              <a:gd name="connsiteX24" fmla="*/ 5808232 w 12192000"/>
              <a:gd name="connsiteY24" fmla="*/ 850533 h 6858000"/>
              <a:gd name="connsiteX25" fmla="*/ 5906473 w 12192000"/>
              <a:gd name="connsiteY25" fmla="*/ 1076571 h 6858000"/>
              <a:gd name="connsiteX26" fmla="*/ 5778623 w 12192000"/>
              <a:gd name="connsiteY26" fmla="*/ 1369280 h 6858000"/>
              <a:gd name="connsiteX27" fmla="*/ 5710841 w 12192000"/>
              <a:gd name="connsiteY27" fmla="*/ 1462628 h 6858000"/>
              <a:gd name="connsiteX28" fmla="*/ 5846774 w 12192000"/>
              <a:gd name="connsiteY28" fmla="*/ 1455933 h 6858000"/>
              <a:gd name="connsiteX29" fmla="*/ 5897329 w 12192000"/>
              <a:gd name="connsiteY29" fmla="*/ 1553073 h 6858000"/>
              <a:gd name="connsiteX30" fmla="*/ 5919735 w 12192000"/>
              <a:gd name="connsiteY30" fmla="*/ 1602736 h 6858000"/>
              <a:gd name="connsiteX31" fmla="*/ 6057874 w 12192000"/>
              <a:gd name="connsiteY31" fmla="*/ 1910648 h 6858000"/>
              <a:gd name="connsiteX32" fmla="*/ 6039719 w 12192000"/>
              <a:gd name="connsiteY32" fmla="*/ 2010547 h 6858000"/>
              <a:gd name="connsiteX33" fmla="*/ 5841713 w 12192000"/>
              <a:gd name="connsiteY33" fmla="*/ 2520599 h 6858000"/>
              <a:gd name="connsiteX34" fmla="*/ 6071734 w 12192000"/>
              <a:gd name="connsiteY34" fmla="*/ 2593468 h 6858000"/>
              <a:gd name="connsiteX35" fmla="*/ 6092050 w 12192000"/>
              <a:gd name="connsiteY35" fmla="*/ 2806646 h 6858000"/>
              <a:gd name="connsiteX36" fmla="*/ 6215122 w 12192000"/>
              <a:gd name="connsiteY36" fmla="*/ 3021197 h 6858000"/>
              <a:gd name="connsiteX37" fmla="*/ 6338100 w 12192000"/>
              <a:gd name="connsiteY37" fmla="*/ 3178087 h 6858000"/>
              <a:gd name="connsiteX38" fmla="*/ 6343927 w 12192000"/>
              <a:gd name="connsiteY38" fmla="*/ 3194685 h 6858000"/>
              <a:gd name="connsiteX39" fmla="*/ 6343850 w 12192000"/>
              <a:gd name="connsiteY39" fmla="*/ 3201174 h 6858000"/>
              <a:gd name="connsiteX40" fmla="*/ 6366375 w 12192000"/>
              <a:gd name="connsiteY40" fmla="*/ 3271251 h 6858000"/>
              <a:gd name="connsiteX41" fmla="*/ 6369430 w 12192000"/>
              <a:gd name="connsiteY41" fmla="*/ 3276240 h 6858000"/>
              <a:gd name="connsiteX42" fmla="*/ 6392405 w 12192000"/>
              <a:gd name="connsiteY42" fmla="*/ 3360437 h 6858000"/>
              <a:gd name="connsiteX43" fmla="*/ 6397993 w 12192000"/>
              <a:gd name="connsiteY43" fmla="*/ 3390203 h 6858000"/>
              <a:gd name="connsiteX44" fmla="*/ 6394652 w 12192000"/>
              <a:gd name="connsiteY44" fmla="*/ 3402205 h 6858000"/>
              <a:gd name="connsiteX45" fmla="*/ 6366662 w 12192000"/>
              <a:gd name="connsiteY45" fmla="*/ 3442044 h 6858000"/>
              <a:gd name="connsiteX46" fmla="*/ 6320915 w 12192000"/>
              <a:gd name="connsiteY46" fmla="*/ 3701547 h 6858000"/>
              <a:gd name="connsiteX47" fmla="*/ 6364618 w 12192000"/>
              <a:gd name="connsiteY47" fmla="*/ 3743844 h 6858000"/>
              <a:gd name="connsiteX48" fmla="*/ 6370409 w 12192000"/>
              <a:gd name="connsiteY48" fmla="*/ 3754454 h 6858000"/>
              <a:gd name="connsiteX49" fmla="*/ 6373773 w 12192000"/>
              <a:gd name="connsiteY49" fmla="*/ 3768237 h 6858000"/>
              <a:gd name="connsiteX50" fmla="*/ 6375298 w 12192000"/>
              <a:gd name="connsiteY50" fmla="*/ 3796540 h 6858000"/>
              <a:gd name="connsiteX51" fmla="*/ 6253487 w 12192000"/>
              <a:gd name="connsiteY51" fmla="*/ 3856948 h 6858000"/>
              <a:gd name="connsiteX52" fmla="*/ 6385416 w 12192000"/>
              <a:gd name="connsiteY52" fmla="*/ 4014409 h 6858000"/>
              <a:gd name="connsiteX53" fmla="*/ 6374795 w 12192000"/>
              <a:gd name="connsiteY53" fmla="*/ 4038554 h 6858000"/>
              <a:gd name="connsiteX54" fmla="*/ 6351015 w 12192000"/>
              <a:gd name="connsiteY54" fmla="*/ 4150489 h 6858000"/>
              <a:gd name="connsiteX55" fmla="*/ 6340821 w 12192000"/>
              <a:gd name="connsiteY55" fmla="*/ 4212706 h 6858000"/>
              <a:gd name="connsiteX56" fmla="*/ 12191999 w 12192000"/>
              <a:gd name="connsiteY56" fmla="*/ 4212706 h 6858000"/>
              <a:gd name="connsiteX57" fmla="*/ 12191999 w 12192000"/>
              <a:gd name="connsiteY57" fmla="*/ 0 h 6858000"/>
              <a:gd name="connsiteX58" fmla="*/ 12192000 w 12192000"/>
              <a:gd name="connsiteY58" fmla="*/ 0 h 6858000"/>
              <a:gd name="connsiteX59" fmla="*/ 12192000 w 12192000"/>
              <a:gd name="connsiteY59" fmla="*/ 6858000 h 6858000"/>
              <a:gd name="connsiteX60" fmla="*/ 12191999 w 12192000"/>
              <a:gd name="connsiteY60" fmla="*/ 6858000 h 6858000"/>
              <a:gd name="connsiteX61" fmla="*/ 12191999 w 12192000"/>
              <a:gd name="connsiteY61" fmla="*/ 4323902 h 6858000"/>
              <a:gd name="connsiteX62" fmla="*/ 9307672 w 12192000"/>
              <a:gd name="connsiteY62" fmla="*/ 4323902 h 6858000"/>
              <a:gd name="connsiteX63" fmla="*/ 9307672 w 12192000"/>
              <a:gd name="connsiteY63" fmla="*/ 6858000 h 6858000"/>
              <a:gd name="connsiteX64" fmla="*/ 0 w 12192000"/>
              <a:gd name="connsiteY6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2192000" h="6858000">
                <a:moveTo>
                  <a:pt x="6315529" y="4323896"/>
                </a:moveTo>
                <a:lnTo>
                  <a:pt x="6295588" y="4367579"/>
                </a:lnTo>
                <a:cubicBezTo>
                  <a:pt x="6278024" y="4397022"/>
                  <a:pt x="6253813" y="4421099"/>
                  <a:pt x="6219229" y="4436818"/>
                </a:cubicBezTo>
                <a:cubicBezTo>
                  <a:pt x="6148079" y="4469666"/>
                  <a:pt x="6116436" y="4572066"/>
                  <a:pt x="6065687" y="4637204"/>
                </a:cubicBezTo>
                <a:cubicBezTo>
                  <a:pt x="5888713" y="4862696"/>
                  <a:pt x="5773979" y="5125824"/>
                  <a:pt x="5727387" y="5460076"/>
                </a:cubicBezTo>
                <a:cubicBezTo>
                  <a:pt x="5714326" y="5552523"/>
                  <a:pt x="5656974" y="5638673"/>
                  <a:pt x="5620972" y="5725836"/>
                </a:cubicBezTo>
                <a:cubicBezTo>
                  <a:pt x="5641553" y="5779043"/>
                  <a:pt x="5738619" y="5631221"/>
                  <a:pt x="5707795" y="5790089"/>
                </a:cubicBezTo>
                <a:cubicBezTo>
                  <a:pt x="5684453" y="5909876"/>
                  <a:pt x="5617437" y="5996827"/>
                  <a:pt x="5554627" y="6078873"/>
                </a:cubicBezTo>
                <a:cubicBezTo>
                  <a:pt x="5482491" y="6172498"/>
                  <a:pt x="5402203" y="6253366"/>
                  <a:pt x="5373489" y="6402408"/>
                </a:cubicBezTo>
                <a:cubicBezTo>
                  <a:pt x="5371924" y="6410357"/>
                  <a:pt x="5276557" y="6577417"/>
                  <a:pt x="5099999" y="6827527"/>
                </a:cubicBezTo>
                <a:lnTo>
                  <a:pt x="5078133" y="6857998"/>
                </a:lnTo>
                <a:lnTo>
                  <a:pt x="9179960" y="6857998"/>
                </a:lnTo>
                <a:lnTo>
                  <a:pt x="9179960" y="4323896"/>
                </a:lnTo>
                <a:close/>
                <a:moveTo>
                  <a:pt x="0" y="0"/>
                </a:moveTo>
                <a:lnTo>
                  <a:pt x="5872711" y="0"/>
                </a:lnTo>
                <a:lnTo>
                  <a:pt x="5885421" y="20207"/>
                </a:lnTo>
                <a:cubicBezTo>
                  <a:pt x="5896481" y="32882"/>
                  <a:pt x="5909484" y="42864"/>
                  <a:pt x="5925300" y="48911"/>
                </a:cubicBezTo>
                <a:cubicBezTo>
                  <a:pt x="5940498" y="54526"/>
                  <a:pt x="5945509" y="75042"/>
                  <a:pt x="5940039" y="101212"/>
                </a:cubicBezTo>
                <a:cubicBezTo>
                  <a:pt x="5921950" y="187894"/>
                  <a:pt x="5936667" y="254951"/>
                  <a:pt x="5969942" y="311282"/>
                </a:cubicBezTo>
                <a:cubicBezTo>
                  <a:pt x="5981709" y="330926"/>
                  <a:pt x="5977292" y="344422"/>
                  <a:pt x="5961238" y="357643"/>
                </a:cubicBezTo>
                <a:cubicBezTo>
                  <a:pt x="5942802" y="372223"/>
                  <a:pt x="5928461" y="393565"/>
                  <a:pt x="5917195" y="420369"/>
                </a:cubicBezTo>
                <a:cubicBezTo>
                  <a:pt x="5898701" y="463685"/>
                  <a:pt x="5889992" y="510050"/>
                  <a:pt x="5882753" y="556832"/>
                </a:cubicBezTo>
                <a:cubicBezTo>
                  <a:pt x="5871511" y="630206"/>
                  <a:pt x="5858246" y="700969"/>
                  <a:pt x="5814490" y="757416"/>
                </a:cubicBezTo>
                <a:cubicBezTo>
                  <a:pt x="5801465" y="774559"/>
                  <a:pt x="5791019" y="796511"/>
                  <a:pt x="5780064" y="817804"/>
                </a:cubicBezTo>
                <a:cubicBezTo>
                  <a:pt x="5783558" y="836359"/>
                  <a:pt x="5792196" y="849005"/>
                  <a:pt x="5808232" y="850533"/>
                </a:cubicBezTo>
                <a:cubicBezTo>
                  <a:pt x="5910296" y="860624"/>
                  <a:pt x="5905771" y="962632"/>
                  <a:pt x="5906473" y="1076571"/>
                </a:cubicBezTo>
                <a:cubicBezTo>
                  <a:pt x="5907545" y="1217584"/>
                  <a:pt x="5849973" y="1296799"/>
                  <a:pt x="5778623" y="1369280"/>
                </a:cubicBezTo>
                <a:cubicBezTo>
                  <a:pt x="5754207" y="1393852"/>
                  <a:pt x="5718605" y="1401742"/>
                  <a:pt x="5710841" y="1462628"/>
                </a:cubicBezTo>
                <a:cubicBezTo>
                  <a:pt x="5753463" y="1508141"/>
                  <a:pt x="5802053" y="1451295"/>
                  <a:pt x="5846774" y="1455933"/>
                </a:cubicBezTo>
                <a:cubicBezTo>
                  <a:pt x="5883727" y="1460129"/>
                  <a:pt x="5943609" y="1438568"/>
                  <a:pt x="5897329" y="1553073"/>
                </a:cubicBezTo>
                <a:cubicBezTo>
                  <a:pt x="5883856" y="1586627"/>
                  <a:pt x="5901366" y="1604100"/>
                  <a:pt x="5919735" y="1602736"/>
                </a:cubicBezTo>
                <a:cubicBezTo>
                  <a:pt x="6068526" y="1589022"/>
                  <a:pt x="6006837" y="1813624"/>
                  <a:pt x="6057874" y="1910648"/>
                </a:cubicBezTo>
                <a:cubicBezTo>
                  <a:pt x="6072264" y="1936644"/>
                  <a:pt x="6059978" y="1992417"/>
                  <a:pt x="6039719" y="2010547"/>
                </a:cubicBezTo>
                <a:cubicBezTo>
                  <a:pt x="5911143" y="2127229"/>
                  <a:pt x="5899692" y="2331836"/>
                  <a:pt x="5841713" y="2520599"/>
                </a:cubicBezTo>
                <a:cubicBezTo>
                  <a:pt x="5912636" y="2572423"/>
                  <a:pt x="5995799" y="2566926"/>
                  <a:pt x="6071734" y="2593468"/>
                </a:cubicBezTo>
                <a:cubicBezTo>
                  <a:pt x="6150607" y="2620843"/>
                  <a:pt x="6151703" y="2655507"/>
                  <a:pt x="6092050" y="2806646"/>
                </a:cubicBezTo>
                <a:cubicBezTo>
                  <a:pt x="6259331" y="2795420"/>
                  <a:pt x="6259331" y="2795420"/>
                  <a:pt x="6215122" y="3021197"/>
                </a:cubicBezTo>
                <a:cubicBezTo>
                  <a:pt x="6259035" y="3016573"/>
                  <a:pt x="6302431" y="3085300"/>
                  <a:pt x="6338100" y="3178087"/>
                </a:cubicBezTo>
                <a:lnTo>
                  <a:pt x="6343927" y="3194685"/>
                </a:lnTo>
                <a:lnTo>
                  <a:pt x="6343850" y="3201174"/>
                </a:lnTo>
                <a:cubicBezTo>
                  <a:pt x="6346866" y="3232770"/>
                  <a:pt x="6355995" y="3253323"/>
                  <a:pt x="6366375" y="3271251"/>
                </a:cubicBezTo>
                <a:lnTo>
                  <a:pt x="6369430" y="3276240"/>
                </a:lnTo>
                <a:lnTo>
                  <a:pt x="6392405" y="3360437"/>
                </a:lnTo>
                <a:lnTo>
                  <a:pt x="6397993" y="3390203"/>
                </a:lnTo>
                <a:lnTo>
                  <a:pt x="6394652" y="3402205"/>
                </a:lnTo>
                <a:cubicBezTo>
                  <a:pt x="6388505" y="3414621"/>
                  <a:pt x="6379344" y="3427747"/>
                  <a:pt x="6366662" y="3442044"/>
                </a:cubicBezTo>
                <a:cubicBezTo>
                  <a:pt x="6239481" y="3584662"/>
                  <a:pt x="6224938" y="3605480"/>
                  <a:pt x="6320915" y="3701547"/>
                </a:cubicBezTo>
                <a:lnTo>
                  <a:pt x="6364618" y="3743844"/>
                </a:lnTo>
                <a:lnTo>
                  <a:pt x="6370409" y="3754454"/>
                </a:lnTo>
                <a:lnTo>
                  <a:pt x="6373773" y="3768237"/>
                </a:lnTo>
                <a:cubicBezTo>
                  <a:pt x="6374277" y="3777528"/>
                  <a:pt x="6374207" y="3788146"/>
                  <a:pt x="6375298" y="3796540"/>
                </a:cubicBezTo>
                <a:cubicBezTo>
                  <a:pt x="6339717" y="3831045"/>
                  <a:pt x="6294642" y="3774365"/>
                  <a:pt x="6253487" y="3856948"/>
                </a:cubicBezTo>
                <a:lnTo>
                  <a:pt x="6385416" y="4014409"/>
                </a:lnTo>
                <a:lnTo>
                  <a:pt x="6374795" y="4038554"/>
                </a:lnTo>
                <a:cubicBezTo>
                  <a:pt x="6363579" y="4073249"/>
                  <a:pt x="6356895" y="4111559"/>
                  <a:pt x="6351015" y="4150489"/>
                </a:cubicBezTo>
                <a:lnTo>
                  <a:pt x="6340821" y="4212706"/>
                </a:lnTo>
                <a:lnTo>
                  <a:pt x="12191999" y="4212706"/>
                </a:lnTo>
                <a:lnTo>
                  <a:pt x="12191999" y="0"/>
                </a:lnTo>
                <a:lnTo>
                  <a:pt x="12192000" y="0"/>
                </a:lnTo>
                <a:lnTo>
                  <a:pt x="12192000" y="6858000"/>
                </a:lnTo>
                <a:lnTo>
                  <a:pt x="12191999" y="6858000"/>
                </a:lnTo>
                <a:lnTo>
                  <a:pt x="12191999" y="4323902"/>
                </a:lnTo>
                <a:lnTo>
                  <a:pt x="9307672" y="4323902"/>
                </a:lnTo>
                <a:lnTo>
                  <a:pt x="9307672" y="6858000"/>
                </a:lnTo>
                <a:lnTo>
                  <a:pt x="0" y="6858000"/>
                </a:lnTo>
                <a:close/>
              </a:path>
            </a:pathLst>
          </a:custGeom>
          <a:solidFill>
            <a:schemeClr val="bg2">
              <a:alpha val="50000"/>
            </a:schemeClr>
          </a:solidFill>
          <a:ln w="32707" cap="flat">
            <a:noFill/>
            <a:prstDash val="solid"/>
            <a:miter/>
          </a:ln>
        </p:spPr>
        <p:txBody>
          <a:bodyPr rtlCol="0" anchor="ctr"/>
          <a:lstStyle/>
          <a:p>
            <a:pPr defTabSz="457200"/>
            <a:endParaRPr lang="en-US">
              <a:solidFill>
                <a:schemeClr val="tx1"/>
              </a:solidFill>
            </a:endParaRPr>
          </a:p>
        </p:txBody>
      </p:sp>
      <p:sp>
        <p:nvSpPr>
          <p:cNvPr id="2" name="Title 1">
            <a:extLst>
              <a:ext uri="{FF2B5EF4-FFF2-40B4-BE49-F238E27FC236}">
                <a16:creationId xmlns:a16="http://schemas.microsoft.com/office/drawing/2014/main" id="{2A584EA5-2F22-87F9-9D36-DFE3DC1868A6}"/>
              </a:ext>
            </a:extLst>
          </p:cNvPr>
          <p:cNvSpPr>
            <a:spLocks noGrp="1"/>
          </p:cNvSpPr>
          <p:nvPr>
            <p:ph type="title"/>
          </p:nvPr>
        </p:nvSpPr>
        <p:spPr>
          <a:xfrm>
            <a:off x="838200" y="365125"/>
            <a:ext cx="4347949" cy="2137273"/>
          </a:xfrm>
        </p:spPr>
        <p:txBody>
          <a:bodyPr anchor="b">
            <a:normAutofit/>
          </a:bodyPr>
          <a:lstStyle/>
          <a:p>
            <a:r>
              <a:rPr lang="en-US" dirty="0"/>
              <a:t>Danceability Graphs</a:t>
            </a:r>
          </a:p>
        </p:txBody>
      </p:sp>
      <p:sp>
        <p:nvSpPr>
          <p:cNvPr id="3" name="Content Placeholder 2">
            <a:extLst>
              <a:ext uri="{FF2B5EF4-FFF2-40B4-BE49-F238E27FC236}">
                <a16:creationId xmlns:a16="http://schemas.microsoft.com/office/drawing/2014/main" id="{AB62006F-6A31-FC16-55B5-4BCE038F3564}"/>
              </a:ext>
            </a:extLst>
          </p:cNvPr>
          <p:cNvSpPr>
            <a:spLocks noGrp="1"/>
          </p:cNvSpPr>
          <p:nvPr>
            <p:ph idx="1"/>
          </p:nvPr>
        </p:nvSpPr>
        <p:spPr>
          <a:xfrm>
            <a:off x="838200" y="2681785"/>
            <a:ext cx="4347948" cy="3495178"/>
          </a:xfrm>
        </p:spPr>
        <p:txBody>
          <a:bodyPr>
            <a:normAutofit/>
          </a:bodyPr>
          <a:lstStyle/>
          <a:p>
            <a:r>
              <a:rPr lang="en-US" sz="2000" dirty="0"/>
              <a:t>For these couple graphs, we also wanted to find any correlation between different variables and danceability</a:t>
            </a:r>
          </a:p>
          <a:p>
            <a:pPr marL="0" indent="0">
              <a:buNone/>
            </a:pPr>
            <a:endParaRPr lang="en-US" sz="2000" dirty="0"/>
          </a:p>
        </p:txBody>
      </p:sp>
      <p:pic>
        <p:nvPicPr>
          <p:cNvPr id="9" name="Picture 8">
            <a:extLst>
              <a:ext uri="{FF2B5EF4-FFF2-40B4-BE49-F238E27FC236}">
                <a16:creationId xmlns:a16="http://schemas.microsoft.com/office/drawing/2014/main" id="{3DDD427E-8CB6-2037-AD11-4CFA9A91CCEE}"/>
              </a:ext>
            </a:extLst>
          </p:cNvPr>
          <p:cNvPicPr>
            <a:picLocks noChangeAspect="1"/>
          </p:cNvPicPr>
          <p:nvPr/>
        </p:nvPicPr>
        <p:blipFill>
          <a:blip r:embed="rId2"/>
          <a:stretch>
            <a:fillRect/>
          </a:stretch>
        </p:blipFill>
        <p:spPr>
          <a:xfrm>
            <a:off x="6777309" y="581616"/>
            <a:ext cx="4797354" cy="3166253"/>
          </a:xfrm>
          <a:prstGeom prst="rect">
            <a:avLst/>
          </a:prstGeom>
        </p:spPr>
      </p:pic>
      <p:pic>
        <p:nvPicPr>
          <p:cNvPr id="7" name="Picture 6">
            <a:extLst>
              <a:ext uri="{FF2B5EF4-FFF2-40B4-BE49-F238E27FC236}">
                <a16:creationId xmlns:a16="http://schemas.microsoft.com/office/drawing/2014/main" id="{412C4723-5F83-F0FC-44D1-C1EE137C8CFA}"/>
              </a:ext>
            </a:extLst>
          </p:cNvPr>
          <p:cNvPicPr>
            <a:picLocks noChangeAspect="1"/>
          </p:cNvPicPr>
          <p:nvPr/>
        </p:nvPicPr>
        <p:blipFill>
          <a:blip r:embed="rId3"/>
          <a:stretch>
            <a:fillRect/>
          </a:stretch>
        </p:blipFill>
        <p:spPr>
          <a:xfrm>
            <a:off x="5093109" y="3905041"/>
            <a:ext cx="3638983" cy="2401729"/>
          </a:xfrm>
          <a:prstGeom prst="rect">
            <a:avLst/>
          </a:prstGeom>
        </p:spPr>
      </p:pic>
      <p:pic>
        <p:nvPicPr>
          <p:cNvPr id="5" name="Picture 4">
            <a:extLst>
              <a:ext uri="{FF2B5EF4-FFF2-40B4-BE49-F238E27FC236}">
                <a16:creationId xmlns:a16="http://schemas.microsoft.com/office/drawing/2014/main" id="{3612870E-4390-43FF-35F1-4AAC96582B72}"/>
              </a:ext>
            </a:extLst>
          </p:cNvPr>
          <p:cNvPicPr>
            <a:picLocks noChangeAspect="1"/>
          </p:cNvPicPr>
          <p:nvPr/>
        </p:nvPicPr>
        <p:blipFill>
          <a:blip r:embed="rId4"/>
          <a:stretch>
            <a:fillRect/>
          </a:stretch>
        </p:blipFill>
        <p:spPr>
          <a:xfrm>
            <a:off x="8639052" y="3849864"/>
            <a:ext cx="3422206" cy="2327099"/>
          </a:xfrm>
          <a:prstGeom prst="rect">
            <a:avLst/>
          </a:prstGeom>
        </p:spPr>
      </p:pic>
    </p:spTree>
    <p:extLst>
      <p:ext uri="{BB962C8B-B14F-4D97-AF65-F5344CB8AC3E}">
        <p14:creationId xmlns:p14="http://schemas.microsoft.com/office/powerpoint/2010/main" val="1690053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C2C01C-318F-B8EC-6983-637FD428439E}"/>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a:t>Valence Graphs</a:t>
            </a:r>
          </a:p>
        </p:txBody>
      </p:sp>
      <p:sp>
        <p:nvSpPr>
          <p:cNvPr id="3" name="Content Placeholder 2">
            <a:extLst>
              <a:ext uri="{FF2B5EF4-FFF2-40B4-BE49-F238E27FC236}">
                <a16:creationId xmlns:a16="http://schemas.microsoft.com/office/drawing/2014/main" id="{22A19E01-99B7-D690-7868-6B20B7BA4B39}"/>
              </a:ext>
            </a:extLst>
          </p:cNvPr>
          <p:cNvSpPr>
            <a:spLocks noGrp="1"/>
          </p:cNvSpPr>
          <p:nvPr>
            <p:ph idx="1"/>
          </p:nvPr>
        </p:nvSpPr>
        <p:spPr>
          <a:xfrm>
            <a:off x="638881" y="1851381"/>
            <a:ext cx="10909643" cy="552659"/>
          </a:xfrm>
        </p:spPr>
        <p:txBody>
          <a:bodyPr vert="horz" lIns="91440" tIns="45720" rIns="91440" bIns="45720" rtlCol="0" anchor="ctr">
            <a:normAutofit fontScale="92500" lnSpcReduction="20000"/>
          </a:bodyPr>
          <a:lstStyle/>
          <a:p>
            <a:pPr marL="0" indent="0" algn="ctr">
              <a:buNone/>
            </a:pPr>
            <a:r>
              <a:rPr lang="en-US" sz="2200" dirty="0"/>
              <a:t>These graphs demonstrate valence and its numbers for the dataset. Alongside it is a comparison between Valence and Energy.</a:t>
            </a:r>
          </a:p>
        </p:txBody>
      </p:sp>
      <p:sp>
        <p:nvSpPr>
          <p:cNvPr id="25"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95C64CD-9129-532F-6DD7-AB396B850E2C}"/>
              </a:ext>
            </a:extLst>
          </p:cNvPr>
          <p:cNvPicPr>
            <a:picLocks noChangeAspect="1"/>
          </p:cNvPicPr>
          <p:nvPr/>
        </p:nvPicPr>
        <p:blipFill>
          <a:blip r:embed="rId2"/>
          <a:stretch>
            <a:fillRect/>
          </a:stretch>
        </p:blipFill>
        <p:spPr>
          <a:xfrm>
            <a:off x="292608" y="3184301"/>
            <a:ext cx="3758184" cy="2471006"/>
          </a:xfrm>
          <a:prstGeom prst="rect">
            <a:avLst/>
          </a:prstGeom>
        </p:spPr>
      </p:pic>
      <p:pic>
        <p:nvPicPr>
          <p:cNvPr id="9" name="Picture 8">
            <a:extLst>
              <a:ext uri="{FF2B5EF4-FFF2-40B4-BE49-F238E27FC236}">
                <a16:creationId xmlns:a16="http://schemas.microsoft.com/office/drawing/2014/main" id="{AD3467B7-AA7D-5EBD-D685-3D5ED1A44AA8}"/>
              </a:ext>
            </a:extLst>
          </p:cNvPr>
          <p:cNvPicPr>
            <a:picLocks noChangeAspect="1"/>
          </p:cNvPicPr>
          <p:nvPr/>
        </p:nvPicPr>
        <p:blipFill>
          <a:blip r:embed="rId3"/>
          <a:stretch>
            <a:fillRect/>
          </a:stretch>
        </p:blipFill>
        <p:spPr>
          <a:xfrm>
            <a:off x="4216908" y="3198395"/>
            <a:ext cx="3758184" cy="2442819"/>
          </a:xfrm>
          <a:prstGeom prst="rect">
            <a:avLst/>
          </a:prstGeom>
        </p:spPr>
      </p:pic>
      <p:pic>
        <p:nvPicPr>
          <p:cNvPr id="5" name="Picture 4">
            <a:extLst>
              <a:ext uri="{FF2B5EF4-FFF2-40B4-BE49-F238E27FC236}">
                <a16:creationId xmlns:a16="http://schemas.microsoft.com/office/drawing/2014/main" id="{38DB5650-E9C4-966D-F0AD-B651645BCD72}"/>
              </a:ext>
            </a:extLst>
          </p:cNvPr>
          <p:cNvPicPr>
            <a:picLocks noChangeAspect="1"/>
          </p:cNvPicPr>
          <p:nvPr/>
        </p:nvPicPr>
        <p:blipFill>
          <a:blip r:embed="rId4"/>
          <a:stretch>
            <a:fillRect/>
          </a:stretch>
        </p:blipFill>
        <p:spPr>
          <a:xfrm>
            <a:off x="8141208" y="3231279"/>
            <a:ext cx="3758184" cy="2377050"/>
          </a:xfrm>
          <a:prstGeom prst="rect">
            <a:avLst/>
          </a:prstGeom>
        </p:spPr>
      </p:pic>
    </p:spTree>
    <p:extLst>
      <p:ext uri="{BB962C8B-B14F-4D97-AF65-F5344CB8AC3E}">
        <p14:creationId xmlns:p14="http://schemas.microsoft.com/office/powerpoint/2010/main" val="3457819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88189-2FE5-D8D5-B810-EB01EDBA5E2E}"/>
              </a:ext>
            </a:extLst>
          </p:cNvPr>
          <p:cNvSpPr>
            <a:spLocks noGrp="1"/>
          </p:cNvSpPr>
          <p:nvPr>
            <p:ph type="title"/>
          </p:nvPr>
        </p:nvSpPr>
        <p:spPr>
          <a:xfrm>
            <a:off x="876693" y="741391"/>
            <a:ext cx="3712559" cy="1616203"/>
          </a:xfrm>
        </p:spPr>
        <p:txBody>
          <a:bodyPr anchor="b">
            <a:normAutofit/>
          </a:bodyPr>
          <a:lstStyle/>
          <a:p>
            <a:r>
              <a:rPr lang="en-US" sz="3200"/>
              <a:t>Rihanna</a:t>
            </a:r>
          </a:p>
        </p:txBody>
      </p:sp>
      <p:sp>
        <p:nvSpPr>
          <p:cNvPr id="3" name="Content Placeholder 2">
            <a:extLst>
              <a:ext uri="{FF2B5EF4-FFF2-40B4-BE49-F238E27FC236}">
                <a16:creationId xmlns:a16="http://schemas.microsoft.com/office/drawing/2014/main" id="{97EF4186-F6AB-AE39-56E9-A7E28B691966}"/>
              </a:ext>
            </a:extLst>
          </p:cNvPr>
          <p:cNvSpPr>
            <a:spLocks noGrp="1"/>
          </p:cNvSpPr>
          <p:nvPr>
            <p:ph idx="1"/>
          </p:nvPr>
        </p:nvSpPr>
        <p:spPr>
          <a:xfrm>
            <a:off x="876693" y="2533476"/>
            <a:ext cx="3655050" cy="3447832"/>
          </a:xfrm>
        </p:spPr>
        <p:txBody>
          <a:bodyPr anchor="t">
            <a:normAutofit/>
          </a:bodyPr>
          <a:lstStyle/>
          <a:p>
            <a:r>
              <a:rPr lang="en-US" sz="2000"/>
              <a:t>Lastly, we found the artist with the most summer billboard hits, This being Rihanna we then dug a bit deeper into some of her difference key statistics. </a:t>
            </a:r>
          </a:p>
          <a:p>
            <a:endParaRPr lang="en-US" sz="2000"/>
          </a:p>
        </p:txBody>
      </p:sp>
      <p:pic>
        <p:nvPicPr>
          <p:cNvPr id="7" name="Picture 6">
            <a:extLst>
              <a:ext uri="{FF2B5EF4-FFF2-40B4-BE49-F238E27FC236}">
                <a16:creationId xmlns:a16="http://schemas.microsoft.com/office/drawing/2014/main" id="{2BE59698-67CC-75E2-8158-4C3327227720}"/>
              </a:ext>
            </a:extLst>
          </p:cNvPr>
          <p:cNvPicPr>
            <a:picLocks noChangeAspect="1"/>
          </p:cNvPicPr>
          <p:nvPr/>
        </p:nvPicPr>
        <p:blipFill>
          <a:blip r:embed="rId2"/>
          <a:stretch>
            <a:fillRect/>
          </a:stretch>
        </p:blipFill>
        <p:spPr>
          <a:xfrm>
            <a:off x="159501" y="446839"/>
            <a:ext cx="4429751" cy="1264691"/>
          </a:xfrm>
          <a:prstGeom prst="rect">
            <a:avLst/>
          </a:prstGeom>
        </p:spPr>
      </p:pic>
      <p:pic>
        <p:nvPicPr>
          <p:cNvPr id="9" name="Picture 8">
            <a:extLst>
              <a:ext uri="{FF2B5EF4-FFF2-40B4-BE49-F238E27FC236}">
                <a16:creationId xmlns:a16="http://schemas.microsoft.com/office/drawing/2014/main" id="{1DBE3267-F4D6-C767-892E-C8BF81FE840C}"/>
              </a:ext>
            </a:extLst>
          </p:cNvPr>
          <p:cNvPicPr>
            <a:picLocks noChangeAspect="1"/>
          </p:cNvPicPr>
          <p:nvPr/>
        </p:nvPicPr>
        <p:blipFill>
          <a:blip r:embed="rId3"/>
          <a:stretch>
            <a:fillRect/>
          </a:stretch>
        </p:blipFill>
        <p:spPr>
          <a:xfrm>
            <a:off x="4187028" y="3312367"/>
            <a:ext cx="4537093" cy="3005824"/>
          </a:xfrm>
          <a:prstGeom prst="rect">
            <a:avLst/>
          </a:prstGeom>
        </p:spPr>
      </p:pic>
      <p:pic>
        <p:nvPicPr>
          <p:cNvPr id="5" name="Picture 4">
            <a:extLst>
              <a:ext uri="{FF2B5EF4-FFF2-40B4-BE49-F238E27FC236}">
                <a16:creationId xmlns:a16="http://schemas.microsoft.com/office/drawing/2014/main" id="{2072216D-0E6E-3C11-C35F-DFF19B32371A}"/>
              </a:ext>
            </a:extLst>
          </p:cNvPr>
          <p:cNvPicPr>
            <a:picLocks noChangeAspect="1"/>
          </p:cNvPicPr>
          <p:nvPr/>
        </p:nvPicPr>
        <p:blipFill>
          <a:blip r:embed="rId4"/>
          <a:stretch>
            <a:fillRect/>
          </a:stretch>
        </p:blipFill>
        <p:spPr>
          <a:xfrm>
            <a:off x="8919902" y="1878037"/>
            <a:ext cx="3058386" cy="2868660"/>
          </a:xfrm>
          <a:prstGeom prst="rect">
            <a:avLst/>
          </a:prstGeom>
        </p:spPr>
      </p:pic>
      <p:grpSp>
        <p:nvGrpSpPr>
          <p:cNvPr id="16" name="Group 15">
            <a:extLst>
              <a:ext uri="{FF2B5EF4-FFF2-40B4-BE49-F238E27FC236}">
                <a16:creationId xmlns:a16="http://schemas.microsoft.com/office/drawing/2014/main" id="{32CC9F2B-E219-AF55-BBE8-372B5AC600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6737460"/>
            <a:ext cx="12192000" cy="123364"/>
            <a:chOff x="1" y="6737460"/>
            <a:chExt cx="12192000" cy="123364"/>
          </a:xfrm>
        </p:grpSpPr>
        <p:sp>
          <p:nvSpPr>
            <p:cNvPr id="17" name="Rectangle 16">
              <a:extLst>
                <a:ext uri="{FF2B5EF4-FFF2-40B4-BE49-F238E27FC236}">
                  <a16:creationId xmlns:a16="http://schemas.microsoft.com/office/drawing/2014/main" id="{E456E449-1EFC-16B5-CB11-7E6A8BBBC0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734DB8-CD27-D04F-74D4-3AC47BA0B3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A diagram of a dance performance">
            <a:extLst>
              <a:ext uri="{FF2B5EF4-FFF2-40B4-BE49-F238E27FC236}">
                <a16:creationId xmlns:a16="http://schemas.microsoft.com/office/drawing/2014/main" id="{0BE96397-C25C-0B39-9B37-2AF259C683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0406" y="677443"/>
            <a:ext cx="3856483" cy="2381225"/>
          </a:xfrm>
          <a:prstGeom prst="rect">
            <a:avLst/>
          </a:prstGeom>
        </p:spPr>
      </p:pic>
    </p:spTree>
    <p:extLst>
      <p:ext uri="{BB962C8B-B14F-4D97-AF65-F5344CB8AC3E}">
        <p14:creationId xmlns:p14="http://schemas.microsoft.com/office/powerpoint/2010/main" val="3618230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TotalTime>
  <Words>360</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Final Project Progress</vt:lpstr>
      <vt:lpstr>What do we have so far?</vt:lpstr>
      <vt:lpstr>What else?</vt:lpstr>
      <vt:lpstr>Some Graphs</vt:lpstr>
      <vt:lpstr>Loudness Graphs</vt:lpstr>
      <vt:lpstr>Danceability Graphs</vt:lpstr>
      <vt:lpstr>Valence Graphs</vt:lpstr>
      <vt:lpstr>Rihanna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Progress</dc:title>
  <dc:creator>jim</dc:creator>
  <cp:lastModifiedBy>Brandon Connell</cp:lastModifiedBy>
  <cp:revision>3</cp:revision>
  <dcterms:created xsi:type="dcterms:W3CDTF">2023-12-04T23:39:04Z</dcterms:created>
  <dcterms:modified xsi:type="dcterms:W3CDTF">2023-12-05T04:36:52Z</dcterms:modified>
</cp:coreProperties>
</file>