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9" r:id="rId4"/>
    <p:sldId id="260" r:id="rId5"/>
    <p:sldId id="272" r:id="rId6"/>
    <p:sldId id="273" r:id="rId7"/>
    <p:sldId id="274" r:id="rId8"/>
    <p:sldId id="261" r:id="rId9"/>
    <p:sldId id="262" r:id="rId10"/>
    <p:sldId id="258" r:id="rId11"/>
    <p:sldId id="263" r:id="rId12"/>
    <p:sldId id="264" r:id="rId13"/>
    <p:sldId id="269" r:id="rId14"/>
    <p:sldId id="265" r:id="rId15"/>
    <p:sldId id="271" r:id="rId16"/>
    <p:sldId id="266" r:id="rId17"/>
    <p:sldId id="268" r:id="rId18"/>
    <p:sldId id="267" r:id="rId19"/>
    <p:sldId id="270" r:id="rId20"/>
    <p:sldId id="275" r:id="rId21"/>
    <p:sldId id="276" r:id="rId22"/>
    <p:sldId id="277" r:id="rId23"/>
    <p:sldId id="278" r:id="rId24"/>
    <p:sldId id="280" r:id="rId25"/>
    <p:sldId id="282" r:id="rId26"/>
    <p:sldId id="279"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varScale="1">
        <p:scale>
          <a:sx n="64" d="100"/>
          <a:sy n="64" d="100"/>
        </p:scale>
        <p:origin x="1002" y="78"/>
      </p:cViewPr>
      <p:guideLst/>
    </p:cSldViewPr>
  </p:slideViewPr>
  <p:notesTextViewPr>
    <p:cViewPr>
      <p:scale>
        <a:sx n="1" d="1"/>
        <a:sy n="1" d="1"/>
      </p:scale>
      <p:origin x="0" y="0"/>
    </p:cViewPr>
  </p:notesTextViewPr>
  <p:sorterViewPr>
    <p:cViewPr>
      <p:scale>
        <a:sx n="100" d="100"/>
        <a:sy n="100" d="100"/>
      </p:scale>
      <p:origin x="0" y="-53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80957-C167-4189-AB3B-05696271CA11}" type="datetimeFigureOut">
              <a:rPr lang="en-IN" smtClean="0"/>
              <a:t>03-01-2020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420044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80957-C167-4189-AB3B-05696271CA11}" type="datetimeFigureOut">
              <a:rPr lang="en-IN" smtClean="0"/>
              <a:t>03-01-2020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68691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80957-C167-4189-AB3B-05696271CA11}" type="datetimeFigureOut">
              <a:rPr lang="en-IN" smtClean="0"/>
              <a:t>03-01-2020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5EE912-4A12-47B5-8F7F-B363EA7E0B5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2181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780957-C167-4189-AB3B-05696271CA11}" type="datetimeFigureOut">
              <a:rPr lang="en-IN" smtClean="0"/>
              <a:t>03-01-2020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234446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780957-C167-4189-AB3B-05696271CA11}" type="datetimeFigureOut">
              <a:rPr lang="en-IN" smtClean="0"/>
              <a:t>03-01-2020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5EE912-4A12-47B5-8F7F-B363EA7E0B5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798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780957-C167-4189-AB3B-05696271CA11}" type="datetimeFigureOut">
              <a:rPr lang="en-IN" smtClean="0"/>
              <a:t>03-01-2020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1023900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80957-C167-4189-AB3B-05696271CA11}" type="datetimeFigureOut">
              <a:rPr lang="en-IN" smtClean="0"/>
              <a:t>03-01-2020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684549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80957-C167-4189-AB3B-05696271CA11}" type="datetimeFigureOut">
              <a:rPr lang="en-IN" smtClean="0"/>
              <a:t>03-01-2020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327016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80957-C167-4189-AB3B-05696271CA11}" type="datetimeFigureOut">
              <a:rPr lang="en-IN" smtClean="0"/>
              <a:t>03-01-2020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419430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80957-C167-4189-AB3B-05696271CA11}" type="datetimeFigureOut">
              <a:rPr lang="en-IN" smtClean="0"/>
              <a:t>03-01-2020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207754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80957-C167-4189-AB3B-05696271CA11}" type="datetimeFigureOut">
              <a:rPr lang="en-IN" smtClean="0"/>
              <a:t>03-01-2020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384191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80957-C167-4189-AB3B-05696271CA11}" type="datetimeFigureOut">
              <a:rPr lang="en-IN" smtClean="0"/>
              <a:t>03-01-2020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19097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80957-C167-4189-AB3B-05696271CA11}" type="datetimeFigureOut">
              <a:rPr lang="en-IN" smtClean="0"/>
              <a:t>03-01-2020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406880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80957-C167-4189-AB3B-05696271CA11}" type="datetimeFigureOut">
              <a:rPr lang="en-IN" smtClean="0"/>
              <a:t>03-01-2020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182446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80957-C167-4189-AB3B-05696271CA11}" type="datetimeFigureOut">
              <a:rPr lang="en-IN" smtClean="0"/>
              <a:t>03-01-2020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2005419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80957-C167-4189-AB3B-05696271CA11}" type="datetimeFigureOut">
              <a:rPr lang="en-IN" smtClean="0"/>
              <a:t>03-01-2020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5EE912-4A12-47B5-8F7F-B363EA7E0B5D}" type="slidenum">
              <a:rPr lang="en-IN" smtClean="0"/>
              <a:t>‹#›</a:t>
            </a:fld>
            <a:endParaRPr lang="en-IN"/>
          </a:p>
        </p:txBody>
      </p:sp>
    </p:spTree>
    <p:extLst>
      <p:ext uri="{BB962C8B-B14F-4D97-AF65-F5344CB8AC3E}">
        <p14:creationId xmlns:p14="http://schemas.microsoft.com/office/powerpoint/2010/main" val="36470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780957-C167-4189-AB3B-05696271CA11}" type="datetimeFigureOut">
              <a:rPr lang="en-IN" smtClean="0"/>
              <a:t>03-01-2020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75EE912-4A12-47B5-8F7F-B363EA7E0B5D}" type="slidenum">
              <a:rPr lang="en-IN" smtClean="0"/>
              <a:t>‹#›</a:t>
            </a:fld>
            <a:endParaRPr lang="en-IN"/>
          </a:p>
        </p:txBody>
      </p:sp>
    </p:spTree>
    <p:extLst>
      <p:ext uri="{BB962C8B-B14F-4D97-AF65-F5344CB8AC3E}">
        <p14:creationId xmlns:p14="http://schemas.microsoft.com/office/powerpoint/2010/main" val="94635937"/>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C211-0561-42D5-A6AB-BF1F4E8EDD69}"/>
              </a:ext>
            </a:extLst>
          </p:cNvPr>
          <p:cNvSpPr>
            <a:spLocks noGrp="1"/>
          </p:cNvSpPr>
          <p:nvPr>
            <p:ph type="ctrTitle"/>
          </p:nvPr>
        </p:nvSpPr>
        <p:spPr>
          <a:xfrm>
            <a:off x="1638300" y="0"/>
            <a:ext cx="8915399" cy="2262781"/>
          </a:xfrm>
        </p:spPr>
        <p:txBody>
          <a:bodyPr>
            <a:normAutofit/>
          </a:bodyPr>
          <a:lstStyle/>
          <a:p>
            <a:r>
              <a:rPr lang="en-IN" b="1" dirty="0"/>
              <a:t>Text Recognition From Lip Movement</a:t>
            </a:r>
            <a:endParaRPr lang="en-IN" dirty="0"/>
          </a:p>
        </p:txBody>
      </p:sp>
      <p:sp>
        <p:nvSpPr>
          <p:cNvPr id="4" name="TextBox 3">
            <a:extLst>
              <a:ext uri="{FF2B5EF4-FFF2-40B4-BE49-F238E27FC236}">
                <a16:creationId xmlns:a16="http://schemas.microsoft.com/office/drawing/2014/main" id="{CD10F156-2CE1-4ABB-BC36-9F28418E7DAE}"/>
              </a:ext>
            </a:extLst>
          </p:cNvPr>
          <p:cNvSpPr txBox="1"/>
          <p:nvPr/>
        </p:nvSpPr>
        <p:spPr>
          <a:xfrm>
            <a:off x="6169700" y="5275804"/>
            <a:ext cx="6022300"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Bharath Kumar R 		-	2016103017</a:t>
            </a:r>
          </a:p>
          <a:p>
            <a:r>
              <a:rPr lang="en-US" sz="2400" b="1" dirty="0">
                <a:latin typeface="Calibri" panose="020F0502020204030204" pitchFamily="34" charset="0"/>
                <a:cs typeface="Calibri" panose="020F0502020204030204" pitchFamily="34" charset="0"/>
              </a:rPr>
              <a:t>Hari Krishnan S		-	2016103527</a:t>
            </a:r>
          </a:p>
          <a:p>
            <a:r>
              <a:rPr lang="en-US" sz="2400" b="1" dirty="0" err="1">
                <a:latin typeface="Calibri" panose="020F0502020204030204" pitchFamily="34" charset="0"/>
                <a:cs typeface="Calibri" panose="020F0502020204030204" pitchFamily="34" charset="0"/>
              </a:rPr>
              <a:t>Silambarasan</a:t>
            </a:r>
            <a:r>
              <a:rPr lang="en-US" sz="2400" b="1" dirty="0">
                <a:latin typeface="Calibri" panose="020F0502020204030204" pitchFamily="34" charset="0"/>
                <a:cs typeface="Calibri" panose="020F0502020204030204" pitchFamily="34" charset="0"/>
              </a:rPr>
              <a:t> J		-	2016103592 </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782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5C5219-BD00-455D-B934-3094E1436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607" y="0"/>
            <a:ext cx="4702560" cy="6858000"/>
          </a:xfrm>
          <a:prstGeom prst="rect">
            <a:avLst/>
          </a:prstGeom>
        </p:spPr>
      </p:pic>
    </p:spTree>
    <p:extLst>
      <p:ext uri="{BB962C8B-B14F-4D97-AF65-F5344CB8AC3E}">
        <p14:creationId xmlns:p14="http://schemas.microsoft.com/office/powerpoint/2010/main" val="348787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DETAILED MODULE DESIGN</a:t>
            </a:r>
            <a:endParaRPr lang="en-IN" b="1" dirty="0"/>
          </a:p>
        </p:txBody>
      </p:sp>
      <p:sp>
        <p:nvSpPr>
          <p:cNvPr id="4" name="Content Placeholder 2">
            <a:extLst>
              <a:ext uri="{FF2B5EF4-FFF2-40B4-BE49-F238E27FC236}">
                <a16:creationId xmlns:a16="http://schemas.microsoft.com/office/drawing/2014/main" id="{F249EBB0-5BD4-44CC-8450-367A7AC6A00D}"/>
              </a:ext>
            </a:extLst>
          </p:cNvPr>
          <p:cNvSpPr>
            <a:spLocks noGrp="1"/>
          </p:cNvSpPr>
          <p:nvPr>
            <p:ph idx="1"/>
          </p:nvPr>
        </p:nvSpPr>
        <p:spPr>
          <a:xfrm>
            <a:off x="1636443" y="1947203"/>
            <a:ext cx="8915400" cy="3777622"/>
          </a:xfrm>
        </p:spPr>
        <p:txBody>
          <a:bodyPr>
            <a:normAutofit/>
          </a:bodyPr>
          <a:lstStyle/>
          <a:p>
            <a:pPr marL="0" indent="0">
              <a:buNone/>
            </a:pPr>
            <a:r>
              <a:rPr lang="en-US" sz="3200" dirty="0">
                <a:solidFill>
                  <a:schemeClr val="tx1"/>
                </a:solidFill>
                <a:latin typeface="Calibri" panose="020F0502020204030204" pitchFamily="34" charset="0"/>
                <a:cs typeface="Calibri" panose="020F0502020204030204" pitchFamily="34" charset="0"/>
              </a:rPr>
              <a:t>Module design consists of four modules:</a:t>
            </a:r>
          </a:p>
          <a:p>
            <a:pPr marL="1314450" lvl="2" indent="-514350">
              <a:buFont typeface="+mj-lt"/>
              <a:buAutoNum type="arabicPeriod"/>
            </a:pPr>
            <a:r>
              <a:rPr lang="en-IN" sz="2800" dirty="0">
                <a:solidFill>
                  <a:schemeClr val="tx1"/>
                </a:solidFill>
                <a:latin typeface="Calibri" panose="020F0502020204030204" pitchFamily="34" charset="0"/>
                <a:cs typeface="Calibri" panose="020F0502020204030204" pitchFamily="34" charset="0"/>
              </a:rPr>
              <a:t>Lip Extraction</a:t>
            </a:r>
          </a:p>
          <a:p>
            <a:pPr marL="1314450" lvl="2" indent="-514350">
              <a:buFont typeface="+mj-lt"/>
              <a:buAutoNum type="arabicPeriod"/>
            </a:pPr>
            <a:r>
              <a:rPr lang="en-IN" sz="2800" dirty="0">
                <a:solidFill>
                  <a:schemeClr val="tx1"/>
                </a:solidFill>
                <a:latin typeface="Calibri" panose="020F0502020204030204" pitchFamily="34" charset="0"/>
                <a:cs typeface="Calibri" panose="020F0502020204030204" pitchFamily="34" charset="0"/>
              </a:rPr>
              <a:t>Text </a:t>
            </a:r>
            <a:r>
              <a:rPr lang="en-IN" sz="2800" dirty="0" err="1">
                <a:solidFill>
                  <a:schemeClr val="tx1"/>
                </a:solidFill>
                <a:latin typeface="Calibri" panose="020F0502020204030204" pitchFamily="34" charset="0"/>
                <a:cs typeface="Calibri" panose="020F0502020204030204" pitchFamily="34" charset="0"/>
              </a:rPr>
              <a:t>Preprocessing</a:t>
            </a:r>
            <a:endParaRPr lang="en-IN" sz="2800" dirty="0">
              <a:solidFill>
                <a:schemeClr val="tx1"/>
              </a:solidFill>
              <a:latin typeface="Calibri" panose="020F0502020204030204" pitchFamily="34" charset="0"/>
              <a:cs typeface="Calibri" panose="020F0502020204030204" pitchFamily="34" charset="0"/>
            </a:endParaRPr>
          </a:p>
          <a:p>
            <a:pPr marL="1314450" lvl="2" indent="-514350">
              <a:buFont typeface="+mj-lt"/>
              <a:buAutoNum type="arabicPeriod"/>
            </a:pPr>
            <a:r>
              <a:rPr lang="en-IN" sz="2800" dirty="0">
                <a:solidFill>
                  <a:schemeClr val="tx1"/>
                </a:solidFill>
                <a:latin typeface="Calibri" panose="020F0502020204030204" pitchFamily="34" charset="0"/>
                <a:cs typeface="Calibri" panose="020F0502020204030204" pitchFamily="34" charset="0"/>
              </a:rPr>
              <a:t>Spatiotemporal CNN</a:t>
            </a:r>
          </a:p>
          <a:p>
            <a:pPr marL="1314450" lvl="2" indent="-514350">
              <a:buFont typeface="+mj-lt"/>
              <a:buAutoNum type="arabicPeriod"/>
            </a:pPr>
            <a:r>
              <a:rPr lang="en-IN" sz="2800" dirty="0">
                <a:solidFill>
                  <a:schemeClr val="tx1"/>
                </a:solidFill>
                <a:latin typeface="Calibri" panose="020F0502020204030204" pitchFamily="34" charset="0"/>
                <a:cs typeface="Calibri" panose="020F0502020204030204" pitchFamily="34" charset="0"/>
              </a:rPr>
              <a:t>Beam Search</a:t>
            </a:r>
          </a:p>
        </p:txBody>
      </p:sp>
    </p:spTree>
    <p:extLst>
      <p:ext uri="{BB962C8B-B14F-4D97-AF65-F5344CB8AC3E}">
        <p14:creationId xmlns:p14="http://schemas.microsoft.com/office/powerpoint/2010/main" val="318049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LIP EXTRACTION</a:t>
            </a:r>
            <a:endParaRPr lang="en-IN" b="1" dirty="0"/>
          </a:p>
        </p:txBody>
      </p:sp>
      <p:sp>
        <p:nvSpPr>
          <p:cNvPr id="6" name="Content Placeholder 2">
            <a:extLst>
              <a:ext uri="{FF2B5EF4-FFF2-40B4-BE49-F238E27FC236}">
                <a16:creationId xmlns:a16="http://schemas.microsoft.com/office/drawing/2014/main" id="{59EBA68A-521F-4323-BB65-8B4B2CE21FB2}"/>
              </a:ext>
            </a:extLst>
          </p:cNvPr>
          <p:cNvSpPr txBox="1">
            <a:spLocks/>
          </p:cNvSpPr>
          <p:nvPr/>
        </p:nvSpPr>
        <p:spPr>
          <a:xfrm>
            <a:off x="1636443" y="1947203"/>
            <a:ext cx="8915400" cy="377762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dirty="0">
                <a:solidFill>
                  <a:schemeClr val="tx1"/>
                </a:solidFill>
                <a:latin typeface="Calibri" panose="020F0502020204030204" pitchFamily="34" charset="0"/>
                <a:cs typeface="Calibri" panose="020F0502020204030204" pitchFamily="34" charset="0"/>
              </a:rPr>
              <a:t>This module first loads the video frame-by-frame. At each frames, the following actions are done. First, the face is detected by a detector that using HOG. Then facial landmarks are detected that estimates co-ordinates of facial region in the image. Here only lip portion is cropped and saved to the folder created for each video.</a:t>
            </a:r>
          </a:p>
          <a:p>
            <a:pPr marL="0" indent="0">
              <a:buNone/>
            </a:pPr>
            <a:endParaRPr lang="en-US" sz="2800" dirty="0">
              <a:solidFill>
                <a:schemeClr val="tx1"/>
              </a:solidFill>
              <a:latin typeface="Calibri" panose="020F0502020204030204" pitchFamily="34" charset="0"/>
              <a:cs typeface="Calibri" panose="020F0502020204030204" pitchFamily="34" charset="0"/>
            </a:endParaRPr>
          </a:p>
          <a:p>
            <a:r>
              <a:rPr lang="en-US" sz="2800" dirty="0">
                <a:solidFill>
                  <a:schemeClr val="tx1"/>
                </a:solidFill>
                <a:latin typeface="Calibri" panose="020F0502020204030204" pitchFamily="34" charset="0"/>
                <a:cs typeface="Calibri" panose="020F0502020204030204" pitchFamily="34" charset="0"/>
              </a:rPr>
              <a:t>INPUT: Video</a:t>
            </a:r>
            <a:endParaRPr lang="en-IN" sz="2800" dirty="0">
              <a:solidFill>
                <a:schemeClr val="tx1"/>
              </a:solidFill>
              <a:latin typeface="Calibri" panose="020F0502020204030204" pitchFamily="34" charset="0"/>
              <a:cs typeface="Calibri" panose="020F0502020204030204" pitchFamily="34" charset="0"/>
            </a:endParaRPr>
          </a:p>
          <a:p>
            <a:r>
              <a:rPr lang="en-US" sz="2800" dirty="0">
                <a:solidFill>
                  <a:schemeClr val="tx1"/>
                </a:solidFill>
                <a:latin typeface="Calibri" panose="020F0502020204030204" pitchFamily="34" charset="0"/>
                <a:cs typeface="Calibri" panose="020F0502020204030204" pitchFamily="34" charset="0"/>
              </a:rPr>
              <a:t>OUPUT: Lip portions in each frame</a:t>
            </a:r>
            <a:endParaRPr lang="en-IN" sz="2800" dirty="0">
              <a:solidFill>
                <a:schemeClr val="tx1"/>
              </a:solidFill>
              <a:latin typeface="Calibri" panose="020F0502020204030204" pitchFamily="34" charset="0"/>
              <a:cs typeface="Calibri" panose="020F0502020204030204" pitchFamily="34" charset="0"/>
            </a:endParaRPr>
          </a:p>
          <a:p>
            <a:pPr marL="0" indent="0">
              <a:buNone/>
            </a:pP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70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79B9C-7217-4B5A-B910-7A74B6BB55A5}"/>
              </a:ext>
            </a:extLst>
          </p:cNvPr>
          <p:cNvSpPr>
            <a:spLocks noGrp="1"/>
          </p:cNvSpPr>
          <p:nvPr>
            <p:ph idx="1"/>
          </p:nvPr>
        </p:nvSpPr>
        <p:spPr>
          <a:xfrm>
            <a:off x="1638300" y="1279161"/>
            <a:ext cx="8915400" cy="3777622"/>
          </a:xfrm>
        </p:spPr>
        <p:txBody>
          <a:bodyPr>
            <a:normAutofit/>
          </a:bodyPr>
          <a:lstStyle/>
          <a:p>
            <a:pPr marL="0" indent="0">
              <a:buNone/>
            </a:pPr>
            <a:r>
              <a:rPr lang="en-US" sz="3000" b="1" u="sng" dirty="0">
                <a:solidFill>
                  <a:schemeClr val="tx1"/>
                </a:solidFill>
                <a:latin typeface="Calibri" panose="020F0502020204030204" pitchFamily="34" charset="0"/>
                <a:cs typeface="Calibri" panose="020F0502020204030204" pitchFamily="34" charset="0"/>
              </a:rPr>
              <a:t>ALGORITHM:</a:t>
            </a:r>
            <a:endParaRPr lang="en-IN" sz="3000" b="1" dirty="0">
              <a:solidFill>
                <a:schemeClr val="tx1"/>
              </a:solidFill>
              <a:latin typeface="Calibri" panose="020F0502020204030204" pitchFamily="34" charset="0"/>
              <a:cs typeface="Calibri" panose="020F0502020204030204" pitchFamily="34" charset="0"/>
            </a:endParaRPr>
          </a:p>
          <a:p>
            <a:pPr marL="514350" lvl="0" indent="-514350">
              <a:buFont typeface="+mj-lt"/>
              <a:buAutoNum type="arabicPeriod"/>
            </a:pPr>
            <a:r>
              <a:rPr lang="en-US" sz="2800" dirty="0">
                <a:solidFill>
                  <a:schemeClr val="tx1"/>
                </a:solidFill>
                <a:latin typeface="Calibri" panose="020F0502020204030204" pitchFamily="34" charset="0"/>
                <a:cs typeface="Calibri" panose="020F0502020204030204" pitchFamily="34" charset="0"/>
              </a:rPr>
              <a:t>frames = </a:t>
            </a:r>
            <a:r>
              <a:rPr lang="en-US" sz="2800" dirty="0" err="1">
                <a:solidFill>
                  <a:schemeClr val="tx1"/>
                </a:solidFill>
                <a:latin typeface="Calibri" panose="020F0502020204030204" pitchFamily="34" charset="0"/>
                <a:cs typeface="Calibri" panose="020F0502020204030204" pitchFamily="34" charset="0"/>
              </a:rPr>
              <a:t>framereader</a:t>
            </a:r>
            <a:r>
              <a:rPr lang="en-US" sz="2800" dirty="0">
                <a:solidFill>
                  <a:schemeClr val="tx1"/>
                </a:solidFill>
                <a:latin typeface="Calibri" panose="020F0502020204030204" pitchFamily="34" charset="0"/>
                <a:cs typeface="Calibri" panose="020F0502020204030204" pitchFamily="34" charset="0"/>
              </a:rPr>
              <a:t>(</a:t>
            </a:r>
            <a:r>
              <a:rPr lang="en-US" sz="2800" i="1" dirty="0" err="1">
                <a:solidFill>
                  <a:schemeClr val="tx1"/>
                </a:solidFill>
                <a:latin typeface="Calibri" panose="020F0502020204030204" pitchFamily="34" charset="0"/>
                <a:cs typeface="Calibri" panose="020F0502020204030204" pitchFamily="34" charset="0"/>
              </a:rPr>
              <a:t>path_to_video</a:t>
            </a:r>
            <a:r>
              <a:rPr lang="en-US" sz="2800" dirty="0">
                <a:solidFill>
                  <a:schemeClr val="tx1"/>
                </a:solidFill>
                <a:latin typeface="Calibri" panose="020F0502020204030204" pitchFamily="34" charset="0"/>
                <a:cs typeface="Calibri" panose="020F0502020204030204" pitchFamily="34" charset="0"/>
              </a:rPr>
              <a:t>)</a:t>
            </a:r>
            <a:endParaRPr lang="en-IN" sz="2800" dirty="0">
              <a:solidFill>
                <a:schemeClr val="tx1"/>
              </a:solidFill>
              <a:latin typeface="Calibri" panose="020F0502020204030204" pitchFamily="34" charset="0"/>
              <a:cs typeface="Calibri" panose="020F0502020204030204" pitchFamily="34" charset="0"/>
            </a:endParaRPr>
          </a:p>
          <a:p>
            <a:pPr marL="514350" lvl="0" indent="-514350">
              <a:buFont typeface="+mj-lt"/>
              <a:buAutoNum type="arabicPeriod"/>
            </a:pPr>
            <a:r>
              <a:rPr lang="en-US" sz="2800" dirty="0">
                <a:solidFill>
                  <a:schemeClr val="tx1"/>
                </a:solidFill>
                <a:latin typeface="Calibri" panose="020F0502020204030204" pitchFamily="34" charset="0"/>
                <a:cs typeface="Calibri" panose="020F0502020204030204" pitchFamily="34" charset="0"/>
              </a:rPr>
              <a:t>for each frame in frames</a:t>
            </a:r>
            <a:endParaRPr lang="en-IN" sz="2800" dirty="0">
              <a:solidFill>
                <a:schemeClr val="tx1"/>
              </a:solidFill>
              <a:latin typeface="Calibri" panose="020F0502020204030204" pitchFamily="34" charset="0"/>
              <a:cs typeface="Calibri" panose="020F0502020204030204" pitchFamily="34" charset="0"/>
            </a:endParaRPr>
          </a:p>
          <a:p>
            <a:pPr marL="514350" lvl="0" indent="-514350">
              <a:buFont typeface="+mj-lt"/>
              <a:buAutoNum type="arabicPeriod"/>
            </a:pPr>
            <a:r>
              <a:rPr lang="en-US" sz="2800" dirty="0">
                <a:solidFill>
                  <a:schemeClr val="tx1"/>
                </a:solidFill>
                <a:latin typeface="Calibri" panose="020F0502020204030204" pitchFamily="34" charset="0"/>
                <a:cs typeface="Calibri" panose="020F0502020204030204" pitchFamily="34" charset="0"/>
              </a:rPr>
              <a:t>face = </a:t>
            </a:r>
            <a:r>
              <a:rPr lang="en-US" sz="2800" dirty="0" err="1">
                <a:solidFill>
                  <a:schemeClr val="tx1"/>
                </a:solidFill>
                <a:latin typeface="Calibri" panose="020F0502020204030204" pitchFamily="34" charset="0"/>
                <a:cs typeface="Calibri" panose="020F0502020204030204" pitchFamily="34" charset="0"/>
              </a:rPr>
              <a:t>face_detector</a:t>
            </a:r>
            <a:r>
              <a:rPr lang="en-US" sz="2800" dirty="0">
                <a:solidFill>
                  <a:schemeClr val="tx1"/>
                </a:solidFill>
                <a:latin typeface="Calibri" panose="020F0502020204030204" pitchFamily="34" charset="0"/>
                <a:cs typeface="Calibri" panose="020F0502020204030204" pitchFamily="34" charset="0"/>
              </a:rPr>
              <a:t>(frame)</a:t>
            </a:r>
            <a:endParaRPr lang="en-IN" sz="2800" dirty="0">
              <a:solidFill>
                <a:schemeClr val="tx1"/>
              </a:solidFill>
              <a:latin typeface="Calibri" panose="020F0502020204030204" pitchFamily="34" charset="0"/>
              <a:cs typeface="Calibri" panose="020F0502020204030204" pitchFamily="34" charset="0"/>
            </a:endParaRPr>
          </a:p>
          <a:p>
            <a:pPr marL="514350" lvl="0" indent="-514350">
              <a:buFont typeface="+mj-lt"/>
              <a:buAutoNum type="arabicPeriod"/>
            </a:pPr>
            <a:r>
              <a:rPr lang="en-US" sz="2800" dirty="0">
                <a:solidFill>
                  <a:schemeClr val="tx1"/>
                </a:solidFill>
                <a:latin typeface="Calibri" panose="020F0502020204030204" pitchFamily="34" charset="0"/>
                <a:cs typeface="Calibri" panose="020F0502020204030204" pitchFamily="34" charset="0"/>
              </a:rPr>
              <a:t>landmarks = </a:t>
            </a:r>
            <a:r>
              <a:rPr lang="en-US" sz="2800" dirty="0" err="1">
                <a:solidFill>
                  <a:schemeClr val="tx1"/>
                </a:solidFill>
                <a:latin typeface="Calibri" panose="020F0502020204030204" pitchFamily="34" charset="0"/>
                <a:cs typeface="Calibri" panose="020F0502020204030204" pitchFamily="34" charset="0"/>
              </a:rPr>
              <a:t>facial_landmark_predictors</a:t>
            </a:r>
            <a:r>
              <a:rPr lang="en-US" sz="2800" dirty="0">
                <a:solidFill>
                  <a:schemeClr val="tx1"/>
                </a:solidFill>
                <a:latin typeface="Calibri" panose="020F0502020204030204" pitchFamily="34" charset="0"/>
                <a:cs typeface="Calibri" panose="020F0502020204030204" pitchFamily="34" charset="0"/>
              </a:rPr>
              <a:t>(face)</a:t>
            </a:r>
            <a:endParaRPr lang="en-IN" sz="2800" dirty="0">
              <a:solidFill>
                <a:schemeClr val="tx1"/>
              </a:solidFill>
              <a:latin typeface="Calibri" panose="020F0502020204030204" pitchFamily="34" charset="0"/>
              <a:cs typeface="Calibri" panose="020F0502020204030204" pitchFamily="34" charset="0"/>
            </a:endParaRPr>
          </a:p>
          <a:p>
            <a:pPr marL="514350" lvl="0" indent="-514350">
              <a:buFont typeface="+mj-lt"/>
              <a:buAutoNum type="arabicPeriod"/>
            </a:pPr>
            <a:r>
              <a:rPr lang="en-US" sz="2800" dirty="0">
                <a:solidFill>
                  <a:schemeClr val="tx1"/>
                </a:solidFill>
                <a:latin typeface="Calibri" panose="020F0502020204030204" pitchFamily="34" charset="0"/>
                <a:cs typeface="Calibri" panose="020F0502020204030204" pitchFamily="34" charset="0"/>
              </a:rPr>
              <a:t>lip = landmarks[49:68]</a:t>
            </a:r>
            <a:endParaRPr lang="en-IN" sz="2800" dirty="0">
              <a:solidFill>
                <a:schemeClr val="tx1"/>
              </a:solidFill>
              <a:latin typeface="Calibri" panose="020F0502020204030204" pitchFamily="34" charset="0"/>
              <a:cs typeface="Calibri" panose="020F0502020204030204" pitchFamily="34" charset="0"/>
            </a:endParaRPr>
          </a:p>
          <a:p>
            <a:pPr marL="0" indent="0">
              <a:buNone/>
            </a:pP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189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TEXT PREPROCESSING</a:t>
            </a:r>
            <a:endParaRPr lang="en-IN" b="1" dirty="0"/>
          </a:p>
        </p:txBody>
      </p:sp>
      <p:sp>
        <p:nvSpPr>
          <p:cNvPr id="4" name="Content Placeholder 2">
            <a:extLst>
              <a:ext uri="{FF2B5EF4-FFF2-40B4-BE49-F238E27FC236}">
                <a16:creationId xmlns:a16="http://schemas.microsoft.com/office/drawing/2014/main" id="{F249EBB0-5BD4-44CC-8450-367A7AC6A00D}"/>
              </a:ext>
            </a:extLst>
          </p:cNvPr>
          <p:cNvSpPr>
            <a:spLocks noGrp="1"/>
          </p:cNvSpPr>
          <p:nvPr>
            <p:ph idx="1"/>
          </p:nvPr>
        </p:nvSpPr>
        <p:spPr>
          <a:xfrm>
            <a:off x="1636443" y="1947203"/>
            <a:ext cx="8915400" cy="3777622"/>
          </a:xfrm>
        </p:spPr>
        <p:txBody>
          <a:bodyPr>
            <a:normAutofit lnSpcReduction="10000"/>
          </a:bodyPr>
          <a:lstStyle/>
          <a:p>
            <a:pPr marL="0" indent="0">
              <a:buNone/>
            </a:pPr>
            <a:r>
              <a:rPr lang="en-IN" sz="2800" dirty="0">
                <a:solidFill>
                  <a:schemeClr val="tx1"/>
                </a:solidFill>
                <a:latin typeface="Calibri" panose="020F0502020204030204" pitchFamily="34" charset="0"/>
                <a:cs typeface="Calibri" panose="020F0502020204030204" pitchFamily="34" charset="0"/>
              </a:rPr>
              <a:t>General operations like separating where we split strings of text into smaller pieces and joining tokens are performed. </a:t>
            </a:r>
            <a:r>
              <a:rPr lang="en-US" sz="2800" dirty="0">
                <a:solidFill>
                  <a:schemeClr val="tx1"/>
                </a:solidFill>
                <a:latin typeface="Calibri" panose="020F0502020204030204" pitchFamily="34" charset="0"/>
                <a:cs typeface="Calibri" panose="020F0502020204030204" pitchFamily="34" charset="0"/>
              </a:rPr>
              <a:t>In this module, the “align” dataset is subjected to preprocessing steps like cleaning the data, removing punctuation and special characters and doing a spellcheck.</a:t>
            </a:r>
          </a:p>
          <a:p>
            <a:pPr marL="0" indent="0">
              <a:buNone/>
            </a:pPr>
            <a:endParaRPr lang="en-IN" sz="2800" dirty="0">
              <a:solidFill>
                <a:schemeClr val="tx1"/>
              </a:solidFill>
              <a:latin typeface="Calibri" panose="020F0502020204030204" pitchFamily="34" charset="0"/>
              <a:cs typeface="Calibri" panose="020F0502020204030204" pitchFamily="34" charset="0"/>
            </a:endParaRPr>
          </a:p>
          <a:p>
            <a:r>
              <a:rPr lang="en-US" sz="2800" dirty="0">
                <a:solidFill>
                  <a:schemeClr val="tx1"/>
                </a:solidFill>
                <a:latin typeface="Calibri" panose="020F0502020204030204" pitchFamily="34" charset="0"/>
                <a:cs typeface="Calibri" panose="020F0502020204030204" pitchFamily="34" charset="0"/>
              </a:rPr>
              <a:t>INPUT: Text Data</a:t>
            </a:r>
            <a:endParaRPr lang="en-IN" sz="2800" dirty="0">
              <a:solidFill>
                <a:schemeClr val="tx1"/>
              </a:solidFill>
              <a:latin typeface="Calibri" panose="020F0502020204030204" pitchFamily="34" charset="0"/>
              <a:cs typeface="Calibri" panose="020F0502020204030204" pitchFamily="34" charset="0"/>
            </a:endParaRPr>
          </a:p>
          <a:p>
            <a:r>
              <a:rPr lang="en-US" sz="2800" dirty="0">
                <a:solidFill>
                  <a:schemeClr val="tx1"/>
                </a:solidFill>
                <a:latin typeface="Calibri" panose="020F0502020204030204" pitchFamily="34" charset="0"/>
                <a:cs typeface="Calibri" panose="020F0502020204030204" pitchFamily="34" charset="0"/>
              </a:rPr>
              <a:t>Output: Clean Text Data</a:t>
            </a:r>
            <a:endParaRPr lang="en-IN" sz="2800" dirty="0">
              <a:solidFill>
                <a:schemeClr val="tx1"/>
              </a:solidFill>
              <a:latin typeface="Calibri" panose="020F0502020204030204" pitchFamily="34" charset="0"/>
              <a:cs typeface="Calibri" panose="020F0502020204030204" pitchFamily="34" charset="0"/>
            </a:endParaRPr>
          </a:p>
          <a:p>
            <a:pPr marL="0" indent="0">
              <a:buNone/>
            </a:pPr>
            <a:endParaRPr lang="en-IN"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776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79B9C-7217-4B5A-B910-7A74B6BB55A5}"/>
              </a:ext>
            </a:extLst>
          </p:cNvPr>
          <p:cNvSpPr>
            <a:spLocks noGrp="1"/>
          </p:cNvSpPr>
          <p:nvPr>
            <p:ph idx="1"/>
          </p:nvPr>
        </p:nvSpPr>
        <p:spPr>
          <a:xfrm>
            <a:off x="1638300" y="1279161"/>
            <a:ext cx="8915400" cy="3777622"/>
          </a:xfrm>
        </p:spPr>
        <p:txBody>
          <a:bodyPr>
            <a:normAutofit/>
          </a:bodyPr>
          <a:lstStyle/>
          <a:p>
            <a:pPr marL="0" indent="0">
              <a:buNone/>
            </a:pPr>
            <a:r>
              <a:rPr lang="en-US" sz="3000" b="1" u="sng" dirty="0">
                <a:solidFill>
                  <a:schemeClr val="tx1"/>
                </a:solidFill>
                <a:latin typeface="Calibri" panose="020F0502020204030204" pitchFamily="34" charset="0"/>
                <a:cs typeface="Calibri" panose="020F0502020204030204" pitchFamily="34" charset="0"/>
              </a:rPr>
              <a:t>ALGORITHM:</a:t>
            </a:r>
          </a:p>
          <a:p>
            <a:pPr lvl="0">
              <a:buFont typeface="+mj-lt"/>
              <a:buAutoNum type="arabicPeriod"/>
            </a:pPr>
            <a:r>
              <a:rPr lang="en-US" sz="2400" dirty="0">
                <a:latin typeface="Calibri" panose="020F0502020204030204" pitchFamily="34" charset="0"/>
                <a:cs typeface="Calibri" panose="020F0502020204030204" pitchFamily="34" charset="0"/>
              </a:rPr>
              <a:t>Clean data by removing special characters.</a:t>
            </a:r>
            <a:endParaRPr lang="en-IN" sz="2400" dirty="0">
              <a:latin typeface="Calibri" panose="020F0502020204030204" pitchFamily="34" charset="0"/>
              <a:cs typeface="Calibri" panose="020F0502020204030204" pitchFamily="34" charset="0"/>
            </a:endParaRPr>
          </a:p>
          <a:p>
            <a:pPr lvl="0">
              <a:buFont typeface="+mj-lt"/>
              <a:buAutoNum type="arabicPeriod"/>
            </a:pPr>
            <a:r>
              <a:rPr lang="en-US" sz="2400" dirty="0">
                <a:latin typeface="Calibri" panose="020F0502020204030204" pitchFamily="34" charset="0"/>
                <a:cs typeface="Calibri" panose="020F0502020204030204" pitchFamily="34" charset="0"/>
              </a:rPr>
              <a:t>Remove fillers </a:t>
            </a:r>
            <a:endParaRPr lang="en-IN" sz="2400" dirty="0">
              <a:latin typeface="Calibri" panose="020F0502020204030204" pitchFamily="34" charset="0"/>
              <a:cs typeface="Calibri" panose="020F0502020204030204" pitchFamily="34" charset="0"/>
            </a:endParaRPr>
          </a:p>
          <a:p>
            <a:pPr lvl="0">
              <a:buFont typeface="+mj-lt"/>
              <a:buAutoNum type="arabicPeriod"/>
            </a:pPr>
            <a:r>
              <a:rPr lang="en-US" sz="2400" dirty="0">
                <a:latin typeface="Calibri" panose="020F0502020204030204" pitchFamily="34" charset="0"/>
                <a:cs typeface="Calibri" panose="020F0502020204030204" pitchFamily="34" charset="0"/>
              </a:rPr>
              <a:t>Tokenize the text</a:t>
            </a:r>
            <a:endParaRPr lang="en-IN" sz="2400" dirty="0">
              <a:latin typeface="Calibri" panose="020F0502020204030204" pitchFamily="34" charset="0"/>
              <a:cs typeface="Calibri" panose="020F0502020204030204" pitchFamily="34" charset="0"/>
            </a:endParaRPr>
          </a:p>
          <a:p>
            <a:pPr lvl="0">
              <a:buFont typeface="+mj-lt"/>
              <a:buAutoNum type="arabicPeriod"/>
            </a:pPr>
            <a:r>
              <a:rPr lang="en-US" sz="2400" dirty="0">
                <a:latin typeface="Calibri" panose="020F0502020204030204" pitchFamily="34" charset="0"/>
                <a:cs typeface="Calibri" panose="020F0502020204030204" pitchFamily="34" charset="0"/>
              </a:rPr>
              <a:t>Perform spelling correction</a:t>
            </a:r>
          </a:p>
          <a:p>
            <a:pPr>
              <a:buFont typeface="+mj-lt"/>
              <a:buAutoNum type="arabicPeriod"/>
            </a:pPr>
            <a:r>
              <a:rPr lang="en-US" sz="2400" dirty="0" err="1">
                <a:latin typeface="Calibri" panose="020F0502020204030204" pitchFamily="34" charset="0"/>
                <a:cs typeface="Calibri" panose="020F0502020204030204" pitchFamily="34" charset="0"/>
              </a:rPr>
              <a:t>Untokenize</a:t>
            </a:r>
            <a:r>
              <a:rPr lang="en-US" sz="2400" dirty="0">
                <a:latin typeface="Calibri" panose="020F0502020204030204" pitchFamily="34" charset="0"/>
                <a:cs typeface="Calibri" panose="020F0502020204030204" pitchFamily="34" charset="0"/>
              </a:rPr>
              <a:t> the text</a:t>
            </a:r>
            <a:endParaRPr lang="en-IN" sz="2400" dirty="0">
              <a:latin typeface="Calibri" panose="020F0502020204030204" pitchFamily="34" charset="0"/>
              <a:cs typeface="Calibri" panose="020F0502020204030204" pitchFamily="34" charset="0"/>
            </a:endParaRPr>
          </a:p>
          <a:p>
            <a:pPr marL="0" lvl="0" indent="0">
              <a:buNone/>
            </a:pPr>
            <a:endParaRPr lang="en-IN" dirty="0"/>
          </a:p>
          <a:p>
            <a:pPr marL="0" indent="0">
              <a:buNone/>
            </a:pPr>
            <a:endParaRPr lang="en-IN" sz="3000" b="1" dirty="0">
              <a:solidFill>
                <a:schemeClr val="tx1"/>
              </a:solidFill>
              <a:latin typeface="Calibri" panose="020F0502020204030204" pitchFamily="34" charset="0"/>
              <a:cs typeface="Calibri" panose="020F0502020204030204" pitchFamily="34" charset="0"/>
            </a:endParaRPr>
          </a:p>
          <a:p>
            <a:pPr marL="514350" lvl="0" indent="-514350">
              <a:buFont typeface="+mj-lt"/>
              <a:buAutoNum type="arabicPeriod"/>
            </a:pP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153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SPATIOTEMPORAL CNN</a:t>
            </a:r>
            <a:endParaRPr lang="en-IN" b="1" dirty="0"/>
          </a:p>
        </p:txBody>
      </p:sp>
      <p:sp>
        <p:nvSpPr>
          <p:cNvPr id="4" name="Content Placeholder 2">
            <a:extLst>
              <a:ext uri="{FF2B5EF4-FFF2-40B4-BE49-F238E27FC236}">
                <a16:creationId xmlns:a16="http://schemas.microsoft.com/office/drawing/2014/main" id="{F249EBB0-5BD4-44CC-8450-367A7AC6A00D}"/>
              </a:ext>
            </a:extLst>
          </p:cNvPr>
          <p:cNvSpPr>
            <a:spLocks noGrp="1"/>
          </p:cNvSpPr>
          <p:nvPr>
            <p:ph idx="1"/>
          </p:nvPr>
        </p:nvSpPr>
        <p:spPr>
          <a:xfrm>
            <a:off x="1636443" y="1947202"/>
            <a:ext cx="9651150" cy="4618489"/>
          </a:xfrm>
        </p:spPr>
        <p:txBody>
          <a:bodyPr>
            <a:normAutofit lnSpcReduction="10000"/>
          </a:bodyPr>
          <a:lstStyle/>
          <a:p>
            <a:pPr marL="0" indent="0">
              <a:buNone/>
            </a:pPr>
            <a:r>
              <a:rPr lang="en-IN" sz="2800" dirty="0">
                <a:solidFill>
                  <a:schemeClr val="tx1"/>
                </a:solidFill>
                <a:latin typeface="Calibri" panose="020F0502020204030204" pitchFamily="34" charset="0"/>
                <a:cs typeface="Calibri" panose="020F0502020204030204" pitchFamily="34" charset="0"/>
              </a:rPr>
              <a:t>The training process of a CNN is done through an iterative algorithm that alternates between feedforward and back propagation passes of the data. The weights of the convolutional filters and fully-connected layers are updated at each iteration of the backpropagation passes. CNN is capable of learning classification features directly from the data. This module is proposed to extract features related to the traces left by different editing operations, and which are utilized to check the authenticity of images.</a:t>
            </a:r>
          </a:p>
          <a:p>
            <a:r>
              <a:rPr lang="en-US" sz="2800" dirty="0">
                <a:solidFill>
                  <a:schemeClr val="tx1"/>
                </a:solidFill>
                <a:latin typeface="Calibri" panose="020F0502020204030204" pitchFamily="34" charset="0"/>
                <a:cs typeface="Calibri" panose="020F0502020204030204" pitchFamily="34" charset="0"/>
              </a:rPr>
              <a:t>INPUT: Lips, Text</a:t>
            </a:r>
            <a:endParaRPr lang="en-IN" sz="2800" dirty="0">
              <a:solidFill>
                <a:schemeClr val="tx1"/>
              </a:solidFill>
              <a:latin typeface="Calibri" panose="020F0502020204030204" pitchFamily="34" charset="0"/>
              <a:cs typeface="Calibri" panose="020F0502020204030204" pitchFamily="34" charset="0"/>
            </a:endParaRPr>
          </a:p>
          <a:p>
            <a:r>
              <a:rPr lang="en-US" sz="2800" dirty="0">
                <a:solidFill>
                  <a:schemeClr val="tx1"/>
                </a:solidFill>
                <a:latin typeface="Calibri" panose="020F0502020204030204" pitchFamily="34" charset="0"/>
                <a:cs typeface="Calibri" panose="020F0502020204030204" pitchFamily="34" charset="0"/>
              </a:rPr>
              <a:t>OUTPUT: Trained model </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141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79B9C-7217-4B5A-B910-7A74B6BB55A5}"/>
              </a:ext>
            </a:extLst>
          </p:cNvPr>
          <p:cNvSpPr>
            <a:spLocks noGrp="1"/>
          </p:cNvSpPr>
          <p:nvPr>
            <p:ph idx="1"/>
          </p:nvPr>
        </p:nvSpPr>
        <p:spPr>
          <a:xfrm>
            <a:off x="1638300" y="1279161"/>
            <a:ext cx="8915400" cy="3777622"/>
          </a:xfrm>
        </p:spPr>
        <p:txBody>
          <a:bodyPr>
            <a:normAutofit/>
          </a:bodyPr>
          <a:lstStyle/>
          <a:p>
            <a:pPr marL="0" indent="0">
              <a:buNone/>
            </a:pPr>
            <a:r>
              <a:rPr lang="en-US" sz="3000" b="1" u="sng" dirty="0">
                <a:solidFill>
                  <a:schemeClr val="tx1"/>
                </a:solidFill>
                <a:latin typeface="Calibri" panose="020F0502020204030204" pitchFamily="34" charset="0"/>
                <a:cs typeface="Calibri" panose="020F0502020204030204" pitchFamily="34" charset="0"/>
              </a:rPr>
              <a:t>ALGORITHM:</a:t>
            </a:r>
          </a:p>
          <a:p>
            <a:pPr lvl="0">
              <a:buFont typeface="+mj-lt"/>
              <a:buAutoNum type="arabicPeriod"/>
            </a:pPr>
            <a:r>
              <a:rPr lang="en-US" sz="2400" dirty="0">
                <a:solidFill>
                  <a:schemeClr val="tx1"/>
                </a:solidFill>
                <a:latin typeface="Calibri" panose="020F0502020204030204" pitchFamily="34" charset="0"/>
                <a:cs typeface="Calibri" panose="020F0502020204030204" pitchFamily="34" charset="0"/>
              </a:rPr>
              <a:t>Input of t frames is processed by 3 layers of STCC.</a:t>
            </a:r>
            <a:endParaRPr lang="en-IN" sz="24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2400" dirty="0">
                <a:solidFill>
                  <a:schemeClr val="tx1"/>
                </a:solidFill>
                <a:latin typeface="Calibri" panose="020F0502020204030204" pitchFamily="34" charset="0"/>
                <a:cs typeface="Calibri" panose="020F0502020204030204" pitchFamily="34" charset="0"/>
              </a:rPr>
              <a:t>Then it is fed into spatial max-pooling layer.</a:t>
            </a:r>
            <a:endParaRPr lang="en-IN" sz="24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2400" dirty="0">
                <a:solidFill>
                  <a:schemeClr val="tx1"/>
                </a:solidFill>
                <a:latin typeface="Calibri" panose="020F0502020204030204" pitchFamily="34" charset="0"/>
                <a:cs typeface="Calibri" panose="020F0502020204030204" pitchFamily="34" charset="0"/>
              </a:rPr>
              <a:t>Feature extraction is done by 2 Bi-GRUs where each time-step of the GRU output is processed by a linear layer and a </a:t>
            </a:r>
            <a:r>
              <a:rPr lang="en-US" sz="2400" dirty="0" err="1">
                <a:solidFill>
                  <a:schemeClr val="tx1"/>
                </a:solidFill>
                <a:latin typeface="Calibri" panose="020F0502020204030204" pitchFamily="34" charset="0"/>
                <a:cs typeface="Calibri" panose="020F0502020204030204" pitchFamily="34" charset="0"/>
              </a:rPr>
              <a:t>softmax</a:t>
            </a:r>
            <a:r>
              <a:rPr lang="en-US" sz="2400" dirty="0">
                <a:solidFill>
                  <a:schemeClr val="tx1"/>
                </a:solidFill>
                <a:latin typeface="Calibri" panose="020F0502020204030204" pitchFamily="34" charset="0"/>
                <a:cs typeface="Calibri" panose="020F0502020204030204" pitchFamily="34" charset="0"/>
              </a:rPr>
              <a:t>.</a:t>
            </a:r>
            <a:endParaRPr lang="en-IN" sz="24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2400" dirty="0">
                <a:solidFill>
                  <a:schemeClr val="tx1"/>
                </a:solidFill>
                <a:latin typeface="Calibri" panose="020F0502020204030204" pitchFamily="34" charset="0"/>
                <a:cs typeface="Calibri" panose="020F0502020204030204" pitchFamily="34" charset="0"/>
              </a:rPr>
              <a:t>At last CTC loss is computed and proceeded to next batch of training.</a:t>
            </a:r>
            <a:endParaRPr lang="en-IN" sz="2400" b="1" dirty="0">
              <a:solidFill>
                <a:schemeClr val="tx1"/>
              </a:solidFill>
              <a:latin typeface="Calibri" panose="020F0502020204030204" pitchFamily="34" charset="0"/>
              <a:cs typeface="Calibri" panose="020F0502020204030204" pitchFamily="34" charset="0"/>
            </a:endParaRPr>
          </a:p>
          <a:p>
            <a:pPr marL="514350" lvl="0" indent="-514350">
              <a:buFont typeface="+mj-lt"/>
              <a:buAutoNum type="arabicPeriod"/>
            </a:pP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0845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BEAM SEARCH</a:t>
            </a:r>
            <a:endParaRPr lang="en-IN" b="1" dirty="0"/>
          </a:p>
        </p:txBody>
      </p:sp>
      <p:sp>
        <p:nvSpPr>
          <p:cNvPr id="4" name="Content Placeholder 2">
            <a:extLst>
              <a:ext uri="{FF2B5EF4-FFF2-40B4-BE49-F238E27FC236}">
                <a16:creationId xmlns:a16="http://schemas.microsoft.com/office/drawing/2014/main" id="{F249EBB0-5BD4-44CC-8450-367A7AC6A00D}"/>
              </a:ext>
            </a:extLst>
          </p:cNvPr>
          <p:cNvSpPr>
            <a:spLocks noGrp="1"/>
          </p:cNvSpPr>
          <p:nvPr>
            <p:ph idx="1"/>
          </p:nvPr>
        </p:nvSpPr>
        <p:spPr>
          <a:xfrm>
            <a:off x="1636442" y="1947203"/>
            <a:ext cx="9351347" cy="4543538"/>
          </a:xfrm>
        </p:spPr>
        <p:txBody>
          <a:bodyPr>
            <a:normAutofit fontScale="92500"/>
          </a:bodyPr>
          <a:lstStyle/>
          <a:p>
            <a:pPr marL="0" indent="0">
              <a:buNone/>
            </a:pPr>
            <a:r>
              <a:rPr lang="en-US" sz="2800" dirty="0">
                <a:solidFill>
                  <a:schemeClr val="tx1"/>
                </a:solidFill>
                <a:latin typeface="Calibri" panose="020F0502020204030204" pitchFamily="34" charset="0"/>
                <a:cs typeface="Calibri" panose="020F0502020204030204" pitchFamily="34" charset="0"/>
              </a:rPr>
              <a:t>Here we decode the prediction of the neural network by receiving its SoftMax probabilities. </a:t>
            </a:r>
            <a:r>
              <a:rPr lang="en-IN" sz="2800" dirty="0">
                <a:solidFill>
                  <a:schemeClr val="tx1"/>
                </a:solidFill>
                <a:latin typeface="Calibri" panose="020F0502020204030204" pitchFamily="34" charset="0"/>
                <a:cs typeface="Calibri" panose="020F0502020204030204" pitchFamily="34" charset="0"/>
              </a:rPr>
              <a:t>Beam search in general decides the number of words to keep in-memory at each step to permute the possibilities. Since we perform a non-greedy search,</a:t>
            </a:r>
            <a:r>
              <a:rPr lang="en-US" sz="2800" dirty="0">
                <a:solidFill>
                  <a:schemeClr val="tx1"/>
                </a:solidFill>
                <a:latin typeface="Calibri" panose="020F0502020204030204" pitchFamily="34" charset="0"/>
                <a:cs typeface="Calibri" panose="020F0502020204030204" pitchFamily="34" charset="0"/>
              </a:rPr>
              <a:t> it iteratively </a:t>
            </a:r>
            <a:r>
              <a:rPr lang="en-IN" sz="2800" dirty="0">
                <a:solidFill>
                  <a:schemeClr val="tx1"/>
                </a:solidFill>
                <a:latin typeface="Calibri" panose="020F0502020204030204" pitchFamily="34" charset="0"/>
                <a:cs typeface="Calibri" panose="020F0502020204030204" pitchFamily="34" charset="0"/>
              </a:rPr>
              <a:t>creates many possible text candidates (beams). At each step, only the best scoring beams from the previous step are kept. At last, we select the best beam i.e. the probable text sequence.</a:t>
            </a:r>
          </a:p>
          <a:p>
            <a:pPr marL="0" indent="0">
              <a:buNone/>
            </a:pPr>
            <a:endParaRPr lang="en-IN" sz="2800" dirty="0">
              <a:solidFill>
                <a:schemeClr val="tx1"/>
              </a:solidFill>
              <a:latin typeface="Calibri" panose="020F0502020204030204" pitchFamily="34" charset="0"/>
              <a:cs typeface="Calibri" panose="020F0502020204030204" pitchFamily="34" charset="0"/>
            </a:endParaRPr>
          </a:p>
          <a:p>
            <a:r>
              <a:rPr lang="en-IN" sz="2800" dirty="0">
                <a:solidFill>
                  <a:schemeClr val="tx1"/>
                </a:solidFill>
                <a:latin typeface="Calibri" panose="020F0502020204030204" pitchFamily="34" charset="0"/>
                <a:cs typeface="Calibri" panose="020F0502020204030204" pitchFamily="34" charset="0"/>
              </a:rPr>
              <a:t>INPUT: Neural Network </a:t>
            </a:r>
            <a:r>
              <a:rPr lang="en-US" sz="2800" dirty="0">
                <a:solidFill>
                  <a:schemeClr val="tx1"/>
                </a:solidFill>
                <a:latin typeface="Calibri" panose="020F0502020204030204" pitchFamily="34" charset="0"/>
                <a:cs typeface="Calibri" panose="020F0502020204030204" pitchFamily="34" charset="0"/>
              </a:rPr>
              <a:t>prediction</a:t>
            </a:r>
            <a:endParaRPr lang="en-IN" sz="2800" dirty="0">
              <a:solidFill>
                <a:schemeClr val="tx1"/>
              </a:solidFill>
              <a:latin typeface="Calibri" panose="020F0502020204030204" pitchFamily="34" charset="0"/>
              <a:cs typeface="Calibri" panose="020F0502020204030204" pitchFamily="34" charset="0"/>
            </a:endParaRPr>
          </a:p>
          <a:p>
            <a:r>
              <a:rPr lang="en-US" sz="2800" dirty="0">
                <a:solidFill>
                  <a:schemeClr val="tx1"/>
                </a:solidFill>
                <a:latin typeface="Calibri" panose="020F0502020204030204" pitchFamily="34" charset="0"/>
                <a:cs typeface="Calibri" panose="020F0502020204030204" pitchFamily="34" charset="0"/>
              </a:rPr>
              <a:t>OUTPUT: Predicted Sentence</a:t>
            </a:r>
            <a:endParaRPr lang="en-IN" sz="2800" dirty="0">
              <a:solidFill>
                <a:schemeClr val="tx1"/>
              </a:solidFill>
              <a:latin typeface="Calibri" panose="020F0502020204030204" pitchFamily="34" charset="0"/>
              <a:cs typeface="Calibri" panose="020F0502020204030204" pitchFamily="34" charset="0"/>
            </a:endParaRPr>
          </a:p>
          <a:p>
            <a:pPr marL="0" indent="0">
              <a:buNone/>
            </a:pPr>
            <a:endParaRPr lang="en-IN"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988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79B9C-7217-4B5A-B910-7A74B6BB55A5}"/>
              </a:ext>
            </a:extLst>
          </p:cNvPr>
          <p:cNvSpPr>
            <a:spLocks noGrp="1"/>
          </p:cNvSpPr>
          <p:nvPr>
            <p:ph idx="1"/>
          </p:nvPr>
        </p:nvSpPr>
        <p:spPr>
          <a:xfrm>
            <a:off x="1638300" y="1279160"/>
            <a:ext cx="9544362" cy="5451424"/>
          </a:xfrm>
        </p:spPr>
        <p:txBody>
          <a:bodyPr>
            <a:normAutofit fontScale="85000" lnSpcReduction="10000"/>
          </a:bodyPr>
          <a:lstStyle/>
          <a:p>
            <a:pPr marL="0" indent="0">
              <a:buNone/>
            </a:pPr>
            <a:r>
              <a:rPr lang="en-US" sz="3000" b="1" u="sng" dirty="0">
                <a:solidFill>
                  <a:schemeClr val="tx1"/>
                </a:solidFill>
                <a:latin typeface="Calibri" panose="020F0502020204030204" pitchFamily="34" charset="0"/>
                <a:cs typeface="Calibri" panose="020F0502020204030204" pitchFamily="34" charset="0"/>
              </a:rPr>
              <a:t>ALGORITHM:</a:t>
            </a:r>
          </a:p>
          <a:p>
            <a:pPr marL="0" indent="0">
              <a:buNone/>
            </a:pPr>
            <a:r>
              <a:rPr lang="en-IN" sz="3000" b="1" dirty="0">
                <a:solidFill>
                  <a:schemeClr val="tx1"/>
                </a:solidFill>
                <a:latin typeface="Calibri" panose="020F0502020204030204" pitchFamily="34" charset="0"/>
                <a:cs typeface="Calibri" panose="020F0502020204030204" pitchFamily="34" charset="0"/>
              </a:rPr>
              <a:t>	</a:t>
            </a:r>
            <a:r>
              <a:rPr lang="en-US" sz="3300" dirty="0">
                <a:solidFill>
                  <a:schemeClr val="tx1"/>
                </a:solidFill>
                <a:latin typeface="Calibri" panose="020F0502020204030204" pitchFamily="34" charset="0"/>
                <a:cs typeface="Calibri" panose="020F0502020204030204" pitchFamily="34" charset="0"/>
              </a:rPr>
              <a:t>// NN output matrix </a:t>
            </a:r>
            <a:r>
              <a:rPr lang="en-US" sz="3300" i="1" dirty="0">
                <a:solidFill>
                  <a:schemeClr val="tx1"/>
                </a:solidFill>
                <a:latin typeface="Calibri" panose="020F0502020204030204" pitchFamily="34" charset="0"/>
                <a:cs typeface="Calibri" panose="020F0502020204030204" pitchFamily="34" charset="0"/>
              </a:rPr>
              <a:t>mat, </a:t>
            </a:r>
            <a:r>
              <a:rPr lang="en-US" sz="3300" dirty="0">
                <a:solidFill>
                  <a:schemeClr val="tx1"/>
                </a:solidFill>
                <a:latin typeface="Calibri" panose="020F0502020204030204" pitchFamily="34" charset="0"/>
                <a:cs typeface="Calibri" panose="020F0502020204030204" pitchFamily="34" charset="0"/>
              </a:rPr>
              <a:t>BW</a:t>
            </a:r>
            <a:endParaRPr lang="en-IN" sz="3000" b="1"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a:solidFill>
                  <a:schemeClr val="tx1"/>
                </a:solidFill>
                <a:latin typeface="Calibri" panose="020F0502020204030204" pitchFamily="34" charset="0"/>
                <a:cs typeface="Calibri" panose="020F0502020204030204" pitchFamily="34" charset="0"/>
              </a:rPr>
              <a:t>Beams = {}, scores = {}</a:t>
            </a:r>
            <a:endParaRPr lang="en-IN" sz="30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a:solidFill>
                  <a:schemeClr val="tx1"/>
                </a:solidFill>
                <a:latin typeface="Calibri" panose="020F0502020204030204" pitchFamily="34" charset="0"/>
                <a:cs typeface="Calibri" panose="020F0502020204030204" pitchFamily="34" charset="0"/>
              </a:rPr>
              <a:t>For each iteration do</a:t>
            </a:r>
            <a:endParaRPr lang="en-IN" sz="30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err="1">
                <a:solidFill>
                  <a:schemeClr val="tx1"/>
                </a:solidFill>
                <a:latin typeface="Calibri" panose="020F0502020204030204" pitchFamily="34" charset="0"/>
                <a:cs typeface="Calibri" panose="020F0502020204030204" pitchFamily="34" charset="0"/>
              </a:rPr>
              <a:t>bestBeams</a:t>
            </a:r>
            <a:r>
              <a:rPr lang="en-US" sz="3000" dirty="0">
                <a:solidFill>
                  <a:schemeClr val="tx1"/>
                </a:solidFill>
                <a:latin typeface="Calibri" panose="020F0502020204030204" pitchFamily="34" charset="0"/>
                <a:cs typeface="Calibri" panose="020F0502020204030204" pitchFamily="34" charset="0"/>
              </a:rPr>
              <a:t> = </a:t>
            </a:r>
            <a:r>
              <a:rPr lang="en-US" sz="3000" dirty="0" err="1">
                <a:solidFill>
                  <a:schemeClr val="tx1"/>
                </a:solidFill>
                <a:latin typeface="Calibri" panose="020F0502020204030204" pitchFamily="34" charset="0"/>
                <a:cs typeface="Calibri" panose="020F0502020204030204" pitchFamily="34" charset="0"/>
              </a:rPr>
              <a:t>bestBeams</a:t>
            </a:r>
            <a:r>
              <a:rPr lang="en-US" sz="3000" dirty="0">
                <a:solidFill>
                  <a:schemeClr val="tx1"/>
                </a:solidFill>
                <a:latin typeface="Calibri" panose="020F0502020204030204" pitchFamily="34" charset="0"/>
                <a:cs typeface="Calibri" panose="020F0502020204030204" pitchFamily="34" charset="0"/>
              </a:rPr>
              <a:t>(</a:t>
            </a:r>
            <a:r>
              <a:rPr lang="en-US" sz="3000" dirty="0" err="1">
                <a:solidFill>
                  <a:schemeClr val="tx1"/>
                </a:solidFill>
                <a:latin typeface="Calibri" panose="020F0502020204030204" pitchFamily="34" charset="0"/>
                <a:cs typeface="Calibri" panose="020F0502020204030204" pitchFamily="34" charset="0"/>
              </a:rPr>
              <a:t>beams,BW</a:t>
            </a:r>
            <a:r>
              <a:rPr lang="en-US" sz="3000" dirty="0">
                <a:solidFill>
                  <a:schemeClr val="tx1"/>
                </a:solidFill>
                <a:latin typeface="Calibri" panose="020F0502020204030204" pitchFamily="34" charset="0"/>
                <a:cs typeface="Calibri" panose="020F0502020204030204" pitchFamily="34" charset="0"/>
              </a:rPr>
              <a:t>) 	//best of all previous beams</a:t>
            </a:r>
            <a:endParaRPr lang="en-IN" sz="30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a:solidFill>
                  <a:schemeClr val="tx1"/>
                </a:solidFill>
                <a:latin typeface="Calibri" panose="020F0502020204030204" pitchFamily="34" charset="0"/>
                <a:cs typeface="Calibri" panose="020F0502020204030204" pitchFamily="34" charset="0"/>
              </a:rPr>
              <a:t>for b in </a:t>
            </a:r>
            <a:r>
              <a:rPr lang="en-US" sz="3000" dirty="0" err="1">
                <a:solidFill>
                  <a:schemeClr val="tx1"/>
                </a:solidFill>
                <a:latin typeface="Calibri" panose="020F0502020204030204" pitchFamily="34" charset="0"/>
                <a:cs typeface="Calibri" panose="020F0502020204030204" pitchFamily="34" charset="0"/>
              </a:rPr>
              <a:t>bestbeams</a:t>
            </a:r>
            <a:r>
              <a:rPr lang="en-US" sz="3000" dirty="0">
                <a:solidFill>
                  <a:schemeClr val="tx1"/>
                </a:solidFill>
                <a:latin typeface="Calibri" panose="020F0502020204030204" pitchFamily="34" charset="0"/>
                <a:cs typeface="Calibri" panose="020F0502020204030204" pitchFamily="34" charset="0"/>
              </a:rPr>
              <a:t> do</a:t>
            </a:r>
            <a:endParaRPr lang="en-IN" sz="30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a:solidFill>
                  <a:schemeClr val="tx1"/>
                </a:solidFill>
                <a:latin typeface="Calibri" panose="020F0502020204030204" pitchFamily="34" charset="0"/>
                <a:cs typeface="Calibri" panose="020F0502020204030204" pitchFamily="34" charset="0"/>
              </a:rPr>
              <a:t>score(b) = </a:t>
            </a:r>
            <a:r>
              <a:rPr lang="en-US" sz="3000" dirty="0" err="1">
                <a:solidFill>
                  <a:schemeClr val="tx1"/>
                </a:solidFill>
                <a:latin typeface="Calibri" panose="020F0502020204030204" pitchFamily="34" charset="0"/>
                <a:cs typeface="Calibri" panose="020F0502020204030204" pitchFamily="34" charset="0"/>
              </a:rPr>
              <a:t>calcScore</a:t>
            </a:r>
            <a:r>
              <a:rPr lang="en-US" sz="3000" dirty="0">
                <a:solidFill>
                  <a:schemeClr val="tx1"/>
                </a:solidFill>
                <a:latin typeface="Calibri" panose="020F0502020204030204" pitchFamily="34" charset="0"/>
                <a:cs typeface="Calibri" panose="020F0502020204030204" pitchFamily="34" charset="0"/>
              </a:rPr>
              <a:t>(</a:t>
            </a:r>
            <a:r>
              <a:rPr lang="en-US" sz="3000" dirty="0" err="1">
                <a:solidFill>
                  <a:schemeClr val="tx1"/>
                </a:solidFill>
                <a:latin typeface="Calibri" panose="020F0502020204030204" pitchFamily="34" charset="0"/>
                <a:cs typeface="Calibri" panose="020F0502020204030204" pitchFamily="34" charset="0"/>
              </a:rPr>
              <a:t>mat,b</a:t>
            </a:r>
            <a:r>
              <a:rPr lang="en-US" sz="3000" dirty="0">
                <a:solidFill>
                  <a:schemeClr val="tx1"/>
                </a:solidFill>
                <a:latin typeface="Calibri" panose="020F0502020204030204" pitchFamily="34" charset="0"/>
                <a:cs typeface="Calibri" panose="020F0502020204030204" pitchFamily="34" charset="0"/>
              </a:rPr>
              <a:t>)</a:t>
            </a:r>
            <a:endParaRPr lang="en-IN" sz="30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a:solidFill>
                  <a:schemeClr val="tx1"/>
                </a:solidFill>
                <a:latin typeface="Calibri" panose="020F0502020204030204" pitchFamily="34" charset="0"/>
                <a:cs typeface="Calibri" panose="020F0502020204030204" pitchFamily="34" charset="0"/>
              </a:rPr>
              <a:t>for w in words do</a:t>
            </a:r>
            <a:endParaRPr lang="en-IN" sz="30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a:solidFill>
                  <a:schemeClr val="tx1"/>
                </a:solidFill>
                <a:latin typeface="Calibri" panose="020F0502020204030204" pitchFamily="34" charset="0"/>
                <a:cs typeface="Calibri" panose="020F0502020204030204" pitchFamily="34" charset="0"/>
              </a:rPr>
              <a:t>b’ = </a:t>
            </a:r>
            <a:r>
              <a:rPr lang="en-US" sz="3000" dirty="0" err="1">
                <a:solidFill>
                  <a:schemeClr val="tx1"/>
                </a:solidFill>
                <a:latin typeface="Calibri" panose="020F0502020204030204" pitchFamily="34" charset="0"/>
                <a:cs typeface="Calibri" panose="020F0502020204030204" pitchFamily="34" charset="0"/>
              </a:rPr>
              <a:t>b+w</a:t>
            </a:r>
            <a:endParaRPr lang="en-IN" sz="30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a:solidFill>
                  <a:schemeClr val="tx1"/>
                </a:solidFill>
                <a:latin typeface="Calibri" panose="020F0502020204030204" pitchFamily="34" charset="0"/>
                <a:cs typeface="Calibri" panose="020F0502020204030204" pitchFamily="34" charset="0"/>
              </a:rPr>
              <a:t>scores(b’) = </a:t>
            </a:r>
            <a:r>
              <a:rPr lang="en-US" sz="3000" dirty="0" err="1">
                <a:solidFill>
                  <a:schemeClr val="tx1"/>
                </a:solidFill>
                <a:latin typeface="Calibri" panose="020F0502020204030204" pitchFamily="34" charset="0"/>
                <a:cs typeface="Calibri" panose="020F0502020204030204" pitchFamily="34" charset="0"/>
              </a:rPr>
              <a:t>calcScore</a:t>
            </a:r>
            <a:r>
              <a:rPr lang="en-US" sz="3000" dirty="0">
                <a:solidFill>
                  <a:schemeClr val="tx1"/>
                </a:solidFill>
                <a:latin typeface="Calibri" panose="020F0502020204030204" pitchFamily="34" charset="0"/>
                <a:cs typeface="Calibri" panose="020F0502020204030204" pitchFamily="34" charset="0"/>
              </a:rPr>
              <a:t>(</a:t>
            </a:r>
            <a:r>
              <a:rPr lang="en-US" sz="3000" dirty="0" err="1">
                <a:solidFill>
                  <a:schemeClr val="tx1"/>
                </a:solidFill>
                <a:latin typeface="Calibri" panose="020F0502020204030204" pitchFamily="34" charset="0"/>
                <a:cs typeface="Calibri" panose="020F0502020204030204" pitchFamily="34" charset="0"/>
              </a:rPr>
              <a:t>mat,b</a:t>
            </a:r>
            <a:r>
              <a:rPr lang="en-US" sz="3000" dirty="0">
                <a:solidFill>
                  <a:schemeClr val="tx1"/>
                </a:solidFill>
                <a:latin typeface="Calibri" panose="020F0502020204030204" pitchFamily="34" charset="0"/>
                <a:cs typeface="Calibri" panose="020F0502020204030204" pitchFamily="34" charset="0"/>
              </a:rPr>
              <a:t>’)</a:t>
            </a:r>
            <a:endParaRPr lang="en-IN" sz="3000" dirty="0">
              <a:solidFill>
                <a:schemeClr val="tx1"/>
              </a:solidFill>
              <a:latin typeface="Calibri" panose="020F0502020204030204" pitchFamily="34" charset="0"/>
              <a:cs typeface="Calibri" panose="020F0502020204030204" pitchFamily="34" charset="0"/>
            </a:endParaRPr>
          </a:p>
          <a:p>
            <a:pPr lvl="0">
              <a:buFont typeface="+mj-lt"/>
              <a:buAutoNum type="arabicPeriod"/>
            </a:pPr>
            <a:r>
              <a:rPr lang="en-US" sz="3000" dirty="0">
                <a:solidFill>
                  <a:schemeClr val="tx1"/>
                </a:solidFill>
                <a:latin typeface="Calibri" panose="020F0502020204030204" pitchFamily="34" charset="0"/>
                <a:cs typeface="Calibri" panose="020F0502020204030204" pitchFamily="34" charset="0"/>
              </a:rPr>
              <a:t>beams = beams U b’</a:t>
            </a:r>
            <a:endParaRPr lang="en-IN" sz="3000" dirty="0">
              <a:solidFill>
                <a:schemeClr val="tx1"/>
              </a:solidFill>
              <a:latin typeface="Calibri" panose="020F0502020204030204" pitchFamily="34" charset="0"/>
              <a:cs typeface="Calibri" panose="020F0502020204030204" pitchFamily="34" charset="0"/>
            </a:endParaRPr>
          </a:p>
          <a:p>
            <a:pPr marL="0" lvl="0" indent="0">
              <a:buNone/>
            </a:pP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9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9676963F-ED61-4C75-A2B5-442390A2AB2C}"/>
              </a:ext>
            </a:extLst>
          </p:cNvPr>
          <p:cNvSpPr>
            <a:spLocks noGrp="1"/>
          </p:cNvSpPr>
          <p:nvPr>
            <p:ph idx="1"/>
          </p:nvPr>
        </p:nvSpPr>
        <p:spPr>
          <a:xfrm>
            <a:off x="1636443" y="1947203"/>
            <a:ext cx="8915400" cy="3777622"/>
          </a:xfrm>
        </p:spPr>
        <p:txBody>
          <a:bodyPr>
            <a:normAutofit/>
          </a:bodyPr>
          <a:lstStyle/>
          <a:p>
            <a:r>
              <a:rPr lang="en-US" sz="2400" dirty="0">
                <a:solidFill>
                  <a:schemeClr val="tx1"/>
                </a:solidFill>
                <a:latin typeface="Calibri" panose="020F0502020204030204" pitchFamily="34" charset="0"/>
                <a:cs typeface="Calibri" panose="020F0502020204030204" pitchFamily="34" charset="0"/>
              </a:rPr>
              <a:t>Lipreading is a visual-communication technique</a:t>
            </a:r>
            <a:r>
              <a:rPr lang="en-IN" sz="2400" dirty="0">
                <a:solidFill>
                  <a:schemeClr val="tx1"/>
                </a:solidFill>
                <a:latin typeface="Calibri" panose="020F0502020204030204" pitchFamily="34" charset="0"/>
                <a:cs typeface="Calibri" panose="020F0502020204030204" pitchFamily="34" charset="0"/>
              </a:rPr>
              <a:t> which </a:t>
            </a:r>
            <a:r>
              <a:rPr lang="en-US" sz="2400" dirty="0">
                <a:solidFill>
                  <a:schemeClr val="tx1"/>
                </a:solidFill>
                <a:latin typeface="Calibri" panose="020F0502020204030204" pitchFamily="34" charset="0"/>
                <a:cs typeface="Calibri" panose="020F0502020204030204" pitchFamily="34" charset="0"/>
              </a:rPr>
              <a:t>allows you to “listen” to a speaker by watching the speaker’s face to figure out their speech.</a:t>
            </a:r>
          </a:p>
          <a:p>
            <a:r>
              <a:rPr lang="en-IN" sz="2400" dirty="0">
                <a:solidFill>
                  <a:schemeClr val="tx1"/>
                </a:solidFill>
                <a:latin typeface="Calibri" panose="020F0502020204030204" pitchFamily="34" charset="0"/>
                <a:cs typeface="Calibri" panose="020F0502020204030204" pitchFamily="34" charset="0"/>
              </a:rPr>
              <a:t>It plays a vital role in human communication and speech understanding, especially for hearing impaired individuals</a:t>
            </a:r>
          </a:p>
          <a:p>
            <a:r>
              <a:rPr lang="en-IN" sz="2400" dirty="0">
                <a:solidFill>
                  <a:schemeClr val="tx1"/>
                </a:solidFill>
                <a:latin typeface="Calibri" panose="020F0502020204030204" pitchFamily="34" charset="0"/>
                <a:cs typeface="Calibri" panose="020F0502020204030204" pitchFamily="34" charset="0"/>
              </a:rPr>
              <a:t>Automated lipreading approaches have recently been used in such applications as biometric identification, silent dictation, forensic analysis of surveillance camera capture, and communication with autonomous vehicles.</a:t>
            </a:r>
          </a:p>
        </p:txBody>
      </p:sp>
    </p:spTree>
    <p:extLst>
      <p:ext uri="{BB962C8B-B14F-4D97-AF65-F5344CB8AC3E}">
        <p14:creationId xmlns:p14="http://schemas.microsoft.com/office/powerpoint/2010/main" val="99176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IMPLEMENTATION DETAILS </a:t>
            </a:r>
            <a:r>
              <a:rPr lang="en-IN" b="1" dirty="0"/>
              <a:t>AND RESULTS/SNAPSHOTS</a:t>
            </a:r>
          </a:p>
        </p:txBody>
      </p:sp>
      <p:sp>
        <p:nvSpPr>
          <p:cNvPr id="6" name="Content Placeholder 2">
            <a:extLst>
              <a:ext uri="{FF2B5EF4-FFF2-40B4-BE49-F238E27FC236}">
                <a16:creationId xmlns:a16="http://schemas.microsoft.com/office/drawing/2014/main" id="{59EBA68A-521F-4323-BB65-8B4B2CE21FB2}"/>
              </a:ext>
            </a:extLst>
          </p:cNvPr>
          <p:cNvSpPr txBox="1">
            <a:spLocks/>
          </p:cNvSpPr>
          <p:nvPr/>
        </p:nvSpPr>
        <p:spPr>
          <a:xfrm>
            <a:off x="1636443" y="1947203"/>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sz="2400" dirty="0">
                <a:latin typeface="Calibri" panose="020F0502020204030204" pitchFamily="34" charset="0"/>
                <a:cs typeface="Calibri" panose="020F0502020204030204" pitchFamily="34" charset="0"/>
              </a:rPr>
              <a:t>The GRID corpus consists of 34 subjects, each narrating 1000 sentences. </a:t>
            </a:r>
          </a:p>
          <a:p>
            <a:pPr>
              <a:buFont typeface="Arial" panose="020B0604020202020204" pitchFamily="34" charset="0"/>
              <a:buChar char="•"/>
            </a:pPr>
            <a:r>
              <a:rPr lang="en-IN" sz="2400" dirty="0">
                <a:latin typeface="Calibri" panose="020F0502020204030204" pitchFamily="34" charset="0"/>
                <a:cs typeface="Calibri" panose="020F0502020204030204" pitchFamily="34" charset="0"/>
              </a:rPr>
              <a:t>All videos are 3 seconds long with a frame rate of 25fps. </a:t>
            </a:r>
          </a:p>
          <a:p>
            <a:pPr>
              <a:buFont typeface="Arial" panose="020B0604020202020204" pitchFamily="34" charset="0"/>
              <a:buChar char="•"/>
            </a:pPr>
            <a:r>
              <a:rPr lang="en-IN" sz="2400" dirty="0">
                <a:latin typeface="Calibri" panose="020F0502020204030204" pitchFamily="34" charset="0"/>
                <a:cs typeface="Calibri" panose="020F0502020204030204" pitchFamily="34" charset="0"/>
              </a:rPr>
              <a:t>The videos are processed with the </a:t>
            </a:r>
            <a:r>
              <a:rPr lang="en-IN" sz="2400" dirty="0" err="1">
                <a:latin typeface="Calibri" panose="020F0502020204030204" pitchFamily="34" charset="0"/>
                <a:cs typeface="Calibri" panose="020F0502020204030204" pitchFamily="34" charset="0"/>
              </a:rPr>
              <a:t>DLib</a:t>
            </a:r>
            <a:r>
              <a:rPr lang="en-IN" sz="2400" dirty="0">
                <a:latin typeface="Calibri" panose="020F0502020204030204" pitchFamily="34" charset="0"/>
                <a:cs typeface="Calibri" panose="020F0502020204030204" pitchFamily="34" charset="0"/>
              </a:rPr>
              <a:t> face detector, and the </a:t>
            </a:r>
            <a:r>
              <a:rPr lang="en-IN" sz="2400" dirty="0" err="1">
                <a:latin typeface="Calibri" panose="020F0502020204030204" pitchFamily="34" charset="0"/>
                <a:cs typeface="Calibri" panose="020F0502020204030204" pitchFamily="34" charset="0"/>
              </a:rPr>
              <a:t>iBug</a:t>
            </a:r>
            <a:r>
              <a:rPr lang="en-IN" sz="2400" dirty="0">
                <a:latin typeface="Calibri" panose="020F0502020204030204" pitchFamily="34" charset="0"/>
                <a:cs typeface="Calibri" panose="020F0502020204030204" pitchFamily="34" charset="0"/>
              </a:rPr>
              <a:t> face landmark predictor with 68. </a:t>
            </a:r>
          </a:p>
          <a:p>
            <a:pPr>
              <a:buFont typeface="Arial" panose="020B0604020202020204" pitchFamily="34" charset="0"/>
              <a:buChar char="•"/>
            </a:pPr>
            <a:r>
              <a:rPr lang="en-IN" sz="2400" dirty="0">
                <a:latin typeface="Calibri" panose="020F0502020204030204" pitchFamily="34" charset="0"/>
                <a:cs typeface="Calibri" panose="020F0502020204030204" pitchFamily="34" charset="0"/>
              </a:rPr>
              <a:t>Using these landmarks, we predict the lip portion to extract a mouth-centred crop of size 100 × 50 pixels per frame.</a:t>
            </a:r>
          </a:p>
        </p:txBody>
      </p:sp>
    </p:spTree>
    <p:extLst>
      <p:ext uri="{BB962C8B-B14F-4D97-AF65-F5344CB8AC3E}">
        <p14:creationId xmlns:p14="http://schemas.microsoft.com/office/powerpoint/2010/main" val="84998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9EBA68A-521F-4323-BB65-8B4B2CE21FB2}"/>
              </a:ext>
            </a:extLst>
          </p:cNvPr>
          <p:cNvSpPr txBox="1">
            <a:spLocks/>
          </p:cNvSpPr>
          <p:nvPr/>
        </p:nvSpPr>
        <p:spPr>
          <a:xfrm>
            <a:off x="1638300" y="127264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400" dirty="0">
                <a:solidFill>
                  <a:schemeClr val="tx1"/>
                </a:solidFill>
                <a:latin typeface="Calibri" panose="020F0502020204030204" pitchFamily="34" charset="0"/>
                <a:cs typeface="Calibri" panose="020F0502020204030204" pitchFamily="34" charset="0"/>
              </a:rPr>
              <a:t>Detecting facial landmarks in an image is a two step process:</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First we must localize a face(s) in an image. This can be accomplished using a number of different techniques, but normally involve either </a:t>
            </a:r>
            <a:r>
              <a:rPr lang="en-IN" sz="2400" dirty="0" err="1">
                <a:solidFill>
                  <a:schemeClr val="tx1"/>
                </a:solidFill>
                <a:latin typeface="Calibri" panose="020F0502020204030204" pitchFamily="34" charset="0"/>
                <a:cs typeface="Calibri" panose="020F0502020204030204" pitchFamily="34" charset="0"/>
              </a:rPr>
              <a:t>Haar</a:t>
            </a:r>
            <a:r>
              <a:rPr lang="en-IN" sz="2400" dirty="0">
                <a:solidFill>
                  <a:schemeClr val="tx1"/>
                </a:solidFill>
                <a:latin typeface="Calibri" panose="020F0502020204030204" pitchFamily="34" charset="0"/>
                <a:cs typeface="Calibri" panose="020F0502020204030204" pitchFamily="34" charset="0"/>
              </a:rPr>
              <a:t> cascades or HOG + Linear SVM detectors (but any approach that produces a bounding box around the face will suffice).</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Apply the shape predictor, specifically a facial landmark detector, to obtain the (x, y)-coordinates of the face regions in the face ROI.</a:t>
            </a:r>
          </a:p>
        </p:txBody>
      </p:sp>
    </p:spTree>
    <p:extLst>
      <p:ext uri="{BB962C8B-B14F-4D97-AF65-F5344CB8AC3E}">
        <p14:creationId xmlns:p14="http://schemas.microsoft.com/office/powerpoint/2010/main" val="18428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91BA2-55FD-409B-8528-D43337B64CF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1066" y="272929"/>
            <a:ext cx="8263285" cy="6247792"/>
          </a:xfrm>
          <a:prstGeom prst="rect">
            <a:avLst/>
          </a:prstGeom>
          <a:noFill/>
          <a:ln>
            <a:noFill/>
          </a:ln>
        </p:spPr>
      </p:pic>
    </p:spTree>
    <p:extLst>
      <p:ext uri="{BB962C8B-B14F-4D97-AF65-F5344CB8AC3E}">
        <p14:creationId xmlns:p14="http://schemas.microsoft.com/office/powerpoint/2010/main" val="2037695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9EBA68A-521F-4323-BB65-8B4B2CE21FB2}"/>
              </a:ext>
            </a:extLst>
          </p:cNvPr>
          <p:cNvSpPr txBox="1">
            <a:spLocks/>
          </p:cNvSpPr>
          <p:nvPr/>
        </p:nvSpPr>
        <p:spPr>
          <a:xfrm>
            <a:off x="1638300" y="1272645"/>
            <a:ext cx="8915400"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solidFill>
                  <a:schemeClr val="tx1"/>
                </a:solidFill>
                <a:latin typeface="Calibri" panose="020F0502020204030204" pitchFamily="34" charset="0"/>
                <a:cs typeface="Calibri" panose="020F0502020204030204" pitchFamily="34" charset="0"/>
              </a:rPr>
              <a:t>We load the video frame-by-frame. At each frames, the following actions are done. </a:t>
            </a:r>
          </a:p>
          <a:p>
            <a:r>
              <a:rPr lang="en-US" sz="2400" dirty="0">
                <a:solidFill>
                  <a:schemeClr val="tx1"/>
                </a:solidFill>
                <a:latin typeface="Calibri" panose="020F0502020204030204" pitchFamily="34" charset="0"/>
                <a:cs typeface="Calibri" panose="020F0502020204030204" pitchFamily="34" charset="0"/>
              </a:rPr>
              <a:t>the face is detected by a detector that using HOG</a:t>
            </a:r>
          </a:p>
          <a:p>
            <a:r>
              <a:rPr lang="en-US" sz="2400" dirty="0">
                <a:solidFill>
                  <a:schemeClr val="tx1"/>
                </a:solidFill>
                <a:latin typeface="Calibri" panose="020F0502020204030204" pitchFamily="34" charset="0"/>
                <a:cs typeface="Calibri" panose="020F0502020204030204" pitchFamily="34" charset="0"/>
              </a:rPr>
              <a:t>Then facial landmarks are detected that estimates co-ordinates of facial region in the image. </a:t>
            </a:r>
          </a:p>
          <a:p>
            <a:r>
              <a:rPr lang="en-US" sz="2400" dirty="0">
                <a:solidFill>
                  <a:schemeClr val="tx1"/>
                </a:solidFill>
                <a:latin typeface="Calibri" panose="020F0502020204030204" pitchFamily="34" charset="0"/>
                <a:cs typeface="Calibri" panose="020F0502020204030204" pitchFamily="34" charset="0"/>
              </a:rPr>
              <a:t>Lip portions are marked by point (49-68). So we select only those</a:t>
            </a:r>
          </a:p>
          <a:p>
            <a:r>
              <a:rPr lang="en-US" sz="2400" dirty="0">
                <a:solidFill>
                  <a:schemeClr val="tx1"/>
                </a:solidFill>
                <a:latin typeface="Calibri" panose="020F0502020204030204" pitchFamily="34" charset="0"/>
                <a:cs typeface="Calibri" panose="020F0502020204030204" pitchFamily="34" charset="0"/>
              </a:rPr>
              <a:t>We are extracting mouth because we can't consider only the lips. The mouth too contribute in lip reading.</a:t>
            </a:r>
          </a:p>
          <a:p>
            <a:r>
              <a:rPr lang="en-US" sz="2400" dirty="0">
                <a:solidFill>
                  <a:schemeClr val="tx1"/>
                </a:solidFill>
                <a:latin typeface="Calibri" panose="020F0502020204030204" pitchFamily="34" charset="0"/>
                <a:cs typeface="Calibri" panose="020F0502020204030204" pitchFamily="34" charset="0"/>
              </a:rPr>
              <a:t>The extracted image is saved to the folder created for each video.</a:t>
            </a:r>
            <a:endParaRPr lang="en-IN" sz="2400" dirty="0">
              <a:solidFill>
                <a:schemeClr val="tx1"/>
              </a:solidFill>
              <a:latin typeface="Calibri" panose="020F0502020204030204" pitchFamily="34" charset="0"/>
              <a:cs typeface="Calibri" panose="020F0502020204030204" pitchFamily="34" charset="0"/>
            </a:endParaRPr>
          </a:p>
          <a:p>
            <a:endParaRPr lang="en-US" sz="2400" dirty="0">
              <a:solidFill>
                <a:schemeClr val="tx1"/>
              </a:solidFill>
              <a:latin typeface="Calibri" panose="020F0502020204030204" pitchFamily="34" charset="0"/>
              <a:cs typeface="Calibri" panose="020F0502020204030204" pitchFamily="34" charset="0"/>
            </a:endParaRPr>
          </a:p>
          <a:p>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570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75FE-8EEF-4D77-B1DC-3D561CF72D13}"/>
              </a:ext>
            </a:extLst>
          </p:cNvPr>
          <p:cNvSpPr>
            <a:spLocks noGrp="1"/>
          </p:cNvSpPr>
          <p:nvPr>
            <p:ph type="title"/>
          </p:nvPr>
        </p:nvSpPr>
        <p:spPr>
          <a:xfrm>
            <a:off x="2592925" y="624110"/>
            <a:ext cx="8911687" cy="710015"/>
          </a:xfrm>
        </p:spPr>
        <p:txBody>
          <a:bodyPr>
            <a:normAutofit/>
          </a:bodyPr>
          <a:lstStyle/>
          <a:p>
            <a:r>
              <a:rPr lang="en-IN" sz="2800" b="1" dirty="0"/>
              <a:t>Get video frame by frame</a:t>
            </a:r>
            <a:endParaRPr lang="en-IN" sz="2800" dirty="0"/>
          </a:p>
        </p:txBody>
      </p:sp>
      <p:pic>
        <p:nvPicPr>
          <p:cNvPr id="19" name="Picture 18">
            <a:extLst>
              <a:ext uri="{FF2B5EF4-FFF2-40B4-BE49-F238E27FC236}">
                <a16:creationId xmlns:a16="http://schemas.microsoft.com/office/drawing/2014/main" id="{332F0464-1ADB-48B1-A04E-6AFF50B1FF7B}"/>
              </a:ext>
            </a:extLst>
          </p:cNvPr>
          <p:cNvPicPr>
            <a:picLocks noChangeAspect="1"/>
          </p:cNvPicPr>
          <p:nvPr/>
        </p:nvPicPr>
        <p:blipFill>
          <a:blip r:embed="rId2"/>
          <a:stretch>
            <a:fillRect/>
          </a:stretch>
        </p:blipFill>
        <p:spPr>
          <a:xfrm>
            <a:off x="1788834" y="1542970"/>
            <a:ext cx="9676613" cy="3208911"/>
          </a:xfrm>
          <a:prstGeom prst="rect">
            <a:avLst/>
          </a:prstGeom>
        </p:spPr>
      </p:pic>
    </p:spTree>
    <p:extLst>
      <p:ext uri="{BB962C8B-B14F-4D97-AF65-F5344CB8AC3E}">
        <p14:creationId xmlns:p14="http://schemas.microsoft.com/office/powerpoint/2010/main" val="971535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75FE-8EEF-4D77-B1DC-3D561CF72D13}"/>
              </a:ext>
            </a:extLst>
          </p:cNvPr>
          <p:cNvSpPr>
            <a:spLocks noGrp="1"/>
          </p:cNvSpPr>
          <p:nvPr>
            <p:ph type="title"/>
          </p:nvPr>
        </p:nvSpPr>
        <p:spPr>
          <a:xfrm>
            <a:off x="2592925" y="624110"/>
            <a:ext cx="8911687" cy="710015"/>
          </a:xfrm>
        </p:spPr>
        <p:txBody>
          <a:bodyPr>
            <a:normAutofit/>
          </a:bodyPr>
          <a:lstStyle/>
          <a:p>
            <a:r>
              <a:rPr lang="en-IN" sz="2800" b="1" dirty="0"/>
              <a:t>Filtering the Lip portion</a:t>
            </a:r>
          </a:p>
        </p:txBody>
      </p:sp>
      <p:pic>
        <p:nvPicPr>
          <p:cNvPr id="6" name="Picture 5">
            <a:extLst>
              <a:ext uri="{FF2B5EF4-FFF2-40B4-BE49-F238E27FC236}">
                <a16:creationId xmlns:a16="http://schemas.microsoft.com/office/drawing/2014/main" id="{157C8A00-8DAF-4A24-960C-37F88CF56464}"/>
              </a:ext>
            </a:extLst>
          </p:cNvPr>
          <p:cNvPicPr>
            <a:picLocks noChangeAspect="1"/>
          </p:cNvPicPr>
          <p:nvPr/>
        </p:nvPicPr>
        <p:blipFill>
          <a:blip r:embed="rId2"/>
          <a:stretch>
            <a:fillRect/>
          </a:stretch>
        </p:blipFill>
        <p:spPr>
          <a:xfrm>
            <a:off x="3590769" y="1519315"/>
            <a:ext cx="4800600" cy="1181100"/>
          </a:xfrm>
          <a:prstGeom prst="rect">
            <a:avLst/>
          </a:prstGeom>
        </p:spPr>
      </p:pic>
      <p:sp>
        <p:nvSpPr>
          <p:cNvPr id="8" name="Title 1">
            <a:extLst>
              <a:ext uri="{FF2B5EF4-FFF2-40B4-BE49-F238E27FC236}">
                <a16:creationId xmlns:a16="http://schemas.microsoft.com/office/drawing/2014/main" id="{A6C24B6A-5C5B-4555-8404-DC8AD4D9D2A1}"/>
              </a:ext>
            </a:extLst>
          </p:cNvPr>
          <p:cNvSpPr txBox="1">
            <a:spLocks/>
          </p:cNvSpPr>
          <p:nvPr/>
        </p:nvSpPr>
        <p:spPr>
          <a:xfrm>
            <a:off x="2592925" y="2920894"/>
            <a:ext cx="8911687" cy="7100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t>Extracting the mouth portion</a:t>
            </a:r>
          </a:p>
        </p:txBody>
      </p:sp>
      <p:pic>
        <p:nvPicPr>
          <p:cNvPr id="7" name="Picture 6">
            <a:extLst>
              <a:ext uri="{FF2B5EF4-FFF2-40B4-BE49-F238E27FC236}">
                <a16:creationId xmlns:a16="http://schemas.microsoft.com/office/drawing/2014/main" id="{C587142E-A496-4D84-9441-D070DFD8E9D6}"/>
              </a:ext>
            </a:extLst>
          </p:cNvPr>
          <p:cNvPicPr>
            <a:picLocks noChangeAspect="1"/>
          </p:cNvPicPr>
          <p:nvPr/>
        </p:nvPicPr>
        <p:blipFill>
          <a:blip r:embed="rId3"/>
          <a:stretch>
            <a:fillRect/>
          </a:stretch>
        </p:blipFill>
        <p:spPr>
          <a:xfrm>
            <a:off x="3400425" y="3630908"/>
            <a:ext cx="7015654" cy="2602981"/>
          </a:xfrm>
          <a:prstGeom prst="rect">
            <a:avLst/>
          </a:prstGeom>
        </p:spPr>
      </p:pic>
    </p:spTree>
    <p:extLst>
      <p:ext uri="{BB962C8B-B14F-4D97-AF65-F5344CB8AC3E}">
        <p14:creationId xmlns:p14="http://schemas.microsoft.com/office/powerpoint/2010/main" val="1108317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METRICS FOR EVALUATION</a:t>
            </a:r>
            <a:endParaRPr lang="en-IN" b="1" dirty="0"/>
          </a:p>
        </p:txBody>
      </p:sp>
      <p:sp>
        <p:nvSpPr>
          <p:cNvPr id="6" name="Content Placeholder 2">
            <a:extLst>
              <a:ext uri="{FF2B5EF4-FFF2-40B4-BE49-F238E27FC236}">
                <a16:creationId xmlns:a16="http://schemas.microsoft.com/office/drawing/2014/main" id="{59EBA68A-521F-4323-BB65-8B4B2CE21FB2}"/>
              </a:ext>
            </a:extLst>
          </p:cNvPr>
          <p:cNvSpPr txBox="1">
            <a:spLocks/>
          </p:cNvSpPr>
          <p:nvPr/>
        </p:nvSpPr>
        <p:spPr>
          <a:xfrm>
            <a:off x="1636442" y="1540189"/>
            <a:ext cx="9861013"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To measure the performance of Lip reading model, we compute the word error rate (WER) and the character error rate (CER), standard metrics for the performance of models.</a:t>
            </a:r>
          </a:p>
          <a:p>
            <a:pPr>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We produce approximate maximum-probability predictions from model by performing CTC beam search.</a:t>
            </a:r>
          </a:p>
          <a:p>
            <a:pPr>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WER (or CER) is defined as the minimum number of word (or character) insertions, substitutions, and deletions required to transform the prediction into the ground truth, divided by the number of words (or characters) in the ground truth. </a:t>
            </a:r>
          </a:p>
          <a:p>
            <a:pPr>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Note that WER is usually equal to classification error when the predicted sentence has the same number of words as the ground truth, particularly in our case since almost all errors are substitution errors.</a:t>
            </a:r>
          </a:p>
        </p:txBody>
      </p:sp>
    </p:spTree>
    <p:extLst>
      <p:ext uri="{BB962C8B-B14F-4D97-AF65-F5344CB8AC3E}">
        <p14:creationId xmlns:p14="http://schemas.microsoft.com/office/powerpoint/2010/main" val="2474864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IN" b="1" dirty="0"/>
              <a:t>REFERENCES</a:t>
            </a:r>
          </a:p>
        </p:txBody>
      </p:sp>
      <p:sp>
        <p:nvSpPr>
          <p:cNvPr id="6" name="Content Placeholder 2">
            <a:extLst>
              <a:ext uri="{FF2B5EF4-FFF2-40B4-BE49-F238E27FC236}">
                <a16:creationId xmlns:a16="http://schemas.microsoft.com/office/drawing/2014/main" id="{59EBA68A-521F-4323-BB65-8B4B2CE21FB2}"/>
              </a:ext>
            </a:extLst>
          </p:cNvPr>
          <p:cNvSpPr txBox="1">
            <a:spLocks/>
          </p:cNvSpPr>
          <p:nvPr/>
        </p:nvSpPr>
        <p:spPr>
          <a:xfrm>
            <a:off x="1640155" y="1306758"/>
            <a:ext cx="10381955" cy="4149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400" dirty="0">
                <a:solidFill>
                  <a:schemeClr val="tx1"/>
                </a:solidFill>
                <a:latin typeface="Calibri" panose="020F0502020204030204" pitchFamily="34" charset="0"/>
                <a:cs typeface="Calibri" panose="020F0502020204030204" pitchFamily="34" charset="0"/>
              </a:rPr>
              <a:t>[1] </a:t>
            </a:r>
            <a:r>
              <a:rPr lang="en-IN" sz="2400" dirty="0" err="1">
                <a:solidFill>
                  <a:schemeClr val="tx1"/>
                </a:solidFill>
                <a:latin typeface="Calibri" panose="020F0502020204030204" pitchFamily="34" charset="0"/>
                <a:cs typeface="Calibri" panose="020F0502020204030204" pitchFamily="34" charset="0"/>
              </a:rPr>
              <a:t>Assael</a:t>
            </a:r>
            <a:r>
              <a:rPr lang="en-IN" sz="2400" dirty="0">
                <a:solidFill>
                  <a:schemeClr val="tx1"/>
                </a:solidFill>
                <a:latin typeface="Calibri" panose="020F0502020204030204" pitchFamily="34" charset="0"/>
                <a:cs typeface="Calibri" panose="020F0502020204030204" pitchFamily="34" charset="0"/>
              </a:rPr>
              <a:t>, Yannis M, et al. "</a:t>
            </a:r>
            <a:r>
              <a:rPr lang="en-IN" sz="2400" dirty="0" err="1">
                <a:solidFill>
                  <a:schemeClr val="tx1"/>
                </a:solidFill>
                <a:latin typeface="Calibri" panose="020F0502020204030204" pitchFamily="34" charset="0"/>
                <a:cs typeface="Calibri" panose="020F0502020204030204" pitchFamily="34" charset="0"/>
              </a:rPr>
              <a:t>LipNet</a:t>
            </a:r>
            <a:r>
              <a:rPr lang="en-IN" sz="2400" dirty="0">
                <a:solidFill>
                  <a:schemeClr val="tx1"/>
                </a:solidFill>
                <a:latin typeface="Calibri" panose="020F0502020204030204" pitchFamily="34" charset="0"/>
                <a:cs typeface="Calibri" panose="020F0502020204030204" pitchFamily="34" charset="0"/>
              </a:rPr>
              <a:t>: End-to-End Sentence-level Lipreading." (2016).</a:t>
            </a:r>
          </a:p>
          <a:p>
            <a:pPr marL="0" indent="0">
              <a:buNone/>
            </a:pPr>
            <a:r>
              <a:rPr lang="en-IN" sz="2400" dirty="0">
                <a:solidFill>
                  <a:schemeClr val="tx1"/>
                </a:solidFill>
                <a:latin typeface="Calibri" panose="020F0502020204030204" pitchFamily="34" charset="0"/>
                <a:cs typeface="Calibri" panose="020F0502020204030204" pitchFamily="34" charset="0"/>
              </a:rPr>
              <a:t>[2] </a:t>
            </a:r>
            <a:r>
              <a:rPr lang="en-IN" sz="2400" dirty="0" err="1">
                <a:solidFill>
                  <a:schemeClr val="tx1"/>
                </a:solidFill>
                <a:latin typeface="Calibri" panose="020F0502020204030204" pitchFamily="34" charset="0"/>
                <a:cs typeface="Calibri" panose="020F0502020204030204" pitchFamily="34" charset="0"/>
              </a:rPr>
              <a:t>Goldschen</a:t>
            </a:r>
            <a:r>
              <a:rPr lang="en-IN" sz="2400" dirty="0">
                <a:solidFill>
                  <a:schemeClr val="tx1"/>
                </a:solidFill>
                <a:latin typeface="Calibri" panose="020F0502020204030204" pitchFamily="34" charset="0"/>
                <a:cs typeface="Calibri" panose="020F0502020204030204" pitchFamily="34" charset="0"/>
              </a:rPr>
              <a:t>, Alan J., O. N. Garcia, and E. D. </a:t>
            </a:r>
            <a:r>
              <a:rPr lang="en-IN" sz="2400" dirty="0" err="1">
                <a:solidFill>
                  <a:schemeClr val="tx1"/>
                </a:solidFill>
                <a:latin typeface="Calibri" panose="020F0502020204030204" pitchFamily="34" charset="0"/>
                <a:cs typeface="Calibri" panose="020F0502020204030204" pitchFamily="34" charset="0"/>
              </a:rPr>
              <a:t>Petajan</a:t>
            </a:r>
            <a:r>
              <a:rPr lang="en-IN" sz="2400" dirty="0">
                <a:solidFill>
                  <a:schemeClr val="tx1"/>
                </a:solidFill>
                <a:latin typeface="Calibri" panose="020F0502020204030204" pitchFamily="34" charset="0"/>
                <a:cs typeface="Calibri" panose="020F0502020204030204" pitchFamily="34" charset="0"/>
              </a:rPr>
              <a:t>. Continuous Automatic Speech Recognition by Lipreading. George Washington University, 1993.</a:t>
            </a:r>
          </a:p>
          <a:p>
            <a:pPr marL="0" indent="0">
              <a:buNone/>
            </a:pPr>
            <a:r>
              <a:rPr lang="en-IN" sz="2400" dirty="0">
                <a:solidFill>
                  <a:schemeClr val="tx1"/>
                </a:solidFill>
                <a:latin typeface="Calibri" panose="020F0502020204030204" pitchFamily="34" charset="0"/>
                <a:cs typeface="Calibri" panose="020F0502020204030204" pitchFamily="34" charset="0"/>
              </a:rPr>
              <a:t>[3] </a:t>
            </a:r>
            <a:r>
              <a:rPr lang="en-IN" sz="2400" dirty="0" err="1">
                <a:solidFill>
                  <a:schemeClr val="tx1"/>
                </a:solidFill>
                <a:latin typeface="Calibri" panose="020F0502020204030204" pitchFamily="34" charset="0"/>
                <a:cs typeface="Calibri" panose="020F0502020204030204" pitchFamily="34" charset="0"/>
              </a:rPr>
              <a:t>Youda</a:t>
            </a:r>
            <a:r>
              <a:rPr lang="en-IN" sz="2400" dirty="0">
                <a:solidFill>
                  <a:schemeClr val="tx1"/>
                </a:solidFill>
                <a:latin typeface="Calibri" panose="020F0502020204030204" pitchFamily="34" charset="0"/>
                <a:cs typeface="Calibri" panose="020F0502020204030204" pitchFamily="34" charset="0"/>
              </a:rPr>
              <a:t> Wei, </a:t>
            </a:r>
            <a:r>
              <a:rPr lang="en-IN" sz="2400" dirty="0" err="1">
                <a:solidFill>
                  <a:schemeClr val="tx1"/>
                </a:solidFill>
                <a:latin typeface="Calibri" panose="020F0502020204030204" pitchFamily="34" charset="0"/>
                <a:cs typeface="Calibri" panose="020F0502020204030204" pitchFamily="34" charset="0"/>
              </a:rPr>
              <a:t>Xiaodong</a:t>
            </a:r>
            <a:r>
              <a:rPr lang="en-IN" sz="2400" dirty="0">
                <a:solidFill>
                  <a:schemeClr val="tx1"/>
                </a:solidFill>
                <a:latin typeface="Calibri" panose="020F0502020204030204" pitchFamily="34" charset="0"/>
                <a:cs typeface="Calibri" panose="020F0502020204030204" pitchFamily="34" charset="0"/>
              </a:rPr>
              <a:t> Hu. "Text Recognition from Silent Lip Movement Video." (2018).</a:t>
            </a:r>
          </a:p>
          <a:p>
            <a:pPr marL="0" indent="0">
              <a:buNone/>
            </a:pPr>
            <a:r>
              <a:rPr lang="en-IN" sz="2400" dirty="0">
                <a:solidFill>
                  <a:schemeClr val="tx1"/>
                </a:solidFill>
                <a:latin typeface="Calibri" panose="020F0502020204030204" pitchFamily="34" charset="0"/>
                <a:cs typeface="Calibri" panose="020F0502020204030204" pitchFamily="34" charset="0"/>
              </a:rPr>
              <a:t>[4] Hassan Akbari, </a:t>
            </a:r>
            <a:r>
              <a:rPr lang="en-IN" sz="2400" dirty="0" err="1">
                <a:solidFill>
                  <a:schemeClr val="tx1"/>
                </a:solidFill>
                <a:latin typeface="Calibri" panose="020F0502020204030204" pitchFamily="34" charset="0"/>
                <a:cs typeface="Calibri" panose="020F0502020204030204" pitchFamily="34" charset="0"/>
              </a:rPr>
              <a:t>Himani</a:t>
            </a:r>
            <a:r>
              <a:rPr lang="en-IN" sz="2400" dirty="0">
                <a:solidFill>
                  <a:schemeClr val="tx1"/>
                </a:solidFill>
                <a:latin typeface="Calibri" panose="020F0502020204030204" pitchFamily="34" charset="0"/>
                <a:cs typeface="Calibri" panose="020F0502020204030204" pitchFamily="34" charset="0"/>
              </a:rPr>
              <a:t> Arora, </a:t>
            </a:r>
            <a:r>
              <a:rPr lang="en-IN" sz="2400" dirty="0" err="1">
                <a:solidFill>
                  <a:schemeClr val="tx1"/>
                </a:solidFill>
                <a:latin typeface="Calibri" panose="020F0502020204030204" pitchFamily="34" charset="0"/>
                <a:cs typeface="Calibri" panose="020F0502020204030204" pitchFamily="34" charset="0"/>
              </a:rPr>
              <a:t>Liangliang</a:t>
            </a:r>
            <a:r>
              <a:rPr lang="en-IN" sz="2400" dirty="0">
                <a:solidFill>
                  <a:schemeClr val="tx1"/>
                </a:solidFill>
                <a:latin typeface="Calibri" panose="020F0502020204030204" pitchFamily="34" charset="0"/>
                <a:cs typeface="Calibri" panose="020F0502020204030204" pitchFamily="34" charset="0"/>
              </a:rPr>
              <a:t> Cao, </a:t>
            </a:r>
            <a:r>
              <a:rPr lang="en-IN" sz="2400" dirty="0" err="1">
                <a:solidFill>
                  <a:schemeClr val="tx1"/>
                </a:solidFill>
                <a:latin typeface="Calibri" panose="020F0502020204030204" pitchFamily="34" charset="0"/>
                <a:cs typeface="Calibri" panose="020F0502020204030204" pitchFamily="34" charset="0"/>
              </a:rPr>
              <a:t>Nima</a:t>
            </a:r>
            <a:r>
              <a:rPr lang="en-IN" sz="2400" dirty="0">
                <a:solidFill>
                  <a:schemeClr val="tx1"/>
                </a:solidFill>
                <a:latin typeface="Calibri" panose="020F0502020204030204" pitchFamily="34" charset="0"/>
                <a:cs typeface="Calibri" panose="020F0502020204030204" pitchFamily="34" charset="0"/>
              </a:rPr>
              <a:t> </a:t>
            </a:r>
            <a:r>
              <a:rPr lang="en-IN" sz="2400" dirty="0" err="1">
                <a:solidFill>
                  <a:schemeClr val="tx1"/>
                </a:solidFill>
                <a:latin typeface="Calibri" panose="020F0502020204030204" pitchFamily="34" charset="0"/>
                <a:cs typeface="Calibri" panose="020F0502020204030204" pitchFamily="34" charset="0"/>
              </a:rPr>
              <a:t>Mesgarani</a:t>
            </a:r>
            <a:r>
              <a:rPr lang="en-IN" sz="2400" dirty="0">
                <a:solidFill>
                  <a:schemeClr val="tx1"/>
                </a:solidFill>
                <a:latin typeface="Calibri" panose="020F0502020204030204" pitchFamily="34" charset="0"/>
                <a:cs typeface="Calibri" panose="020F0502020204030204" pitchFamily="34" charset="0"/>
              </a:rPr>
              <a:t>. "LIP2AUDSPEC: SPEECH RECONSTRUCTION FROM SILENT LIP MOVEMENTS VIDEO." (2018)</a:t>
            </a:r>
          </a:p>
          <a:p>
            <a:pPr marL="0" indent="0">
              <a:buNone/>
            </a:pPr>
            <a:r>
              <a:rPr lang="en-IN" sz="2400" dirty="0">
                <a:solidFill>
                  <a:schemeClr val="tx1"/>
                </a:solidFill>
                <a:latin typeface="Calibri" panose="020F0502020204030204" pitchFamily="34" charset="0"/>
                <a:cs typeface="Calibri" panose="020F0502020204030204" pitchFamily="34" charset="0"/>
              </a:rPr>
              <a:t>[5] N. </a:t>
            </a:r>
            <a:r>
              <a:rPr lang="en-IN" sz="2400" dirty="0" err="1">
                <a:solidFill>
                  <a:schemeClr val="tx1"/>
                </a:solidFill>
                <a:latin typeface="Calibri" panose="020F0502020204030204" pitchFamily="34" charset="0"/>
                <a:cs typeface="Calibri" panose="020F0502020204030204" pitchFamily="34" charset="0"/>
              </a:rPr>
              <a:t>Rathee</a:t>
            </a:r>
            <a:r>
              <a:rPr lang="en-IN" sz="2400" dirty="0">
                <a:solidFill>
                  <a:schemeClr val="tx1"/>
                </a:solidFill>
                <a:latin typeface="Calibri" panose="020F0502020204030204" pitchFamily="34" charset="0"/>
                <a:cs typeface="Calibri" panose="020F0502020204030204" pitchFamily="34" charset="0"/>
              </a:rPr>
              <a:t>, "A novel approach for lip reading based on neural network," 2016 International Conference on Computational Techniques in Information and Communication Technologies</a:t>
            </a:r>
          </a:p>
          <a:p>
            <a:pPr marL="0" indent="0">
              <a:buNone/>
            </a:pPr>
            <a:r>
              <a:rPr lang="en-IN" sz="2400" dirty="0">
                <a:solidFill>
                  <a:schemeClr val="tx1"/>
                </a:solidFill>
                <a:latin typeface="Calibri" panose="020F0502020204030204" pitchFamily="34" charset="0"/>
                <a:cs typeface="Calibri" panose="020F0502020204030204" pitchFamily="34" charset="0"/>
              </a:rPr>
              <a:t>[6] Ahsan Adeel , Mandar </a:t>
            </a:r>
            <a:r>
              <a:rPr lang="en-IN" sz="2400" dirty="0" err="1">
                <a:solidFill>
                  <a:schemeClr val="tx1"/>
                </a:solidFill>
                <a:latin typeface="Calibri" panose="020F0502020204030204" pitchFamily="34" charset="0"/>
                <a:cs typeface="Calibri" panose="020F0502020204030204" pitchFamily="34" charset="0"/>
              </a:rPr>
              <a:t>Gogate</a:t>
            </a:r>
            <a:r>
              <a:rPr lang="en-IN" sz="2400" dirty="0">
                <a:solidFill>
                  <a:schemeClr val="tx1"/>
                </a:solidFill>
                <a:latin typeface="Calibri" panose="020F0502020204030204" pitchFamily="34" charset="0"/>
                <a:cs typeface="Calibri" panose="020F0502020204030204" pitchFamily="34" charset="0"/>
              </a:rPr>
              <a:t>, Amir Hussain, and William M. Whitmer. "Lip-Reading Driven Deep Learning Approach for Speech Enhancement." (2019)</a:t>
            </a:r>
          </a:p>
        </p:txBody>
      </p:sp>
    </p:spTree>
    <p:extLst>
      <p:ext uri="{BB962C8B-B14F-4D97-AF65-F5344CB8AC3E}">
        <p14:creationId xmlns:p14="http://schemas.microsoft.com/office/powerpoint/2010/main" val="220923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OVERALL OBJECTIVE</a:t>
            </a:r>
            <a:endParaRPr lang="en-IN" b="1" dirty="0"/>
          </a:p>
        </p:txBody>
      </p:sp>
      <p:sp>
        <p:nvSpPr>
          <p:cNvPr id="3" name="Content Placeholder 2">
            <a:extLst>
              <a:ext uri="{FF2B5EF4-FFF2-40B4-BE49-F238E27FC236}">
                <a16:creationId xmlns:a16="http://schemas.microsoft.com/office/drawing/2014/main" id="{9676963F-ED61-4C75-A2B5-442390A2AB2C}"/>
              </a:ext>
            </a:extLst>
          </p:cNvPr>
          <p:cNvSpPr>
            <a:spLocks noGrp="1"/>
          </p:cNvSpPr>
          <p:nvPr>
            <p:ph idx="1"/>
          </p:nvPr>
        </p:nvSpPr>
        <p:spPr>
          <a:xfrm>
            <a:off x="1636443" y="1947203"/>
            <a:ext cx="8915400" cy="3777622"/>
          </a:xfrm>
        </p:spPr>
        <p:txBody>
          <a:bodyPr>
            <a:normAutofit/>
          </a:bodyPr>
          <a:lstStyle/>
          <a:p>
            <a:pPr marL="0" indent="0">
              <a:buNone/>
            </a:pPr>
            <a:r>
              <a:rPr lang="en-US" sz="2400" dirty="0">
                <a:solidFill>
                  <a:schemeClr val="tx1"/>
                </a:solidFill>
                <a:latin typeface="Calibri" panose="020F0502020204030204" pitchFamily="34" charset="0"/>
                <a:cs typeface="Calibri" panose="020F0502020204030204" pitchFamily="34" charset="0"/>
              </a:rPr>
              <a:t>	The goal of Lip-reading is to decode and analyze the lip movements of a speaker for a said word or phrase with aid of deep neural networks for maximum efficiency. </a:t>
            </a:r>
            <a:endParaRPr lang="en-IN" sz="2400" dirty="0">
              <a:solidFill>
                <a:schemeClr val="tx1"/>
              </a:solidFill>
              <a:latin typeface="Calibri" panose="020F0502020204030204" pitchFamily="34" charset="0"/>
              <a:cs typeface="Calibri" panose="020F0502020204030204" pitchFamily="34" charset="0"/>
            </a:endParaRPr>
          </a:p>
          <a:p>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510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LITERATURE SURVEY</a:t>
            </a:r>
            <a:endParaRPr lang="en-IN" b="1" dirty="0"/>
          </a:p>
        </p:txBody>
      </p:sp>
      <p:sp>
        <p:nvSpPr>
          <p:cNvPr id="3" name="Content Placeholder 2">
            <a:extLst>
              <a:ext uri="{FF2B5EF4-FFF2-40B4-BE49-F238E27FC236}">
                <a16:creationId xmlns:a16="http://schemas.microsoft.com/office/drawing/2014/main" id="{9676963F-ED61-4C75-A2B5-442390A2AB2C}"/>
              </a:ext>
            </a:extLst>
          </p:cNvPr>
          <p:cNvSpPr>
            <a:spLocks noGrp="1"/>
          </p:cNvSpPr>
          <p:nvPr>
            <p:ph idx="1"/>
          </p:nvPr>
        </p:nvSpPr>
        <p:spPr>
          <a:xfrm>
            <a:off x="1636442" y="1947202"/>
            <a:ext cx="9381327" cy="4648469"/>
          </a:xfrm>
        </p:spPr>
        <p:txBody>
          <a:bodyPr>
            <a:normAutofit/>
          </a:bodyPr>
          <a:lstStyle/>
          <a:p>
            <a:pPr marL="0" indent="0">
              <a:buNone/>
            </a:pPr>
            <a:r>
              <a:rPr lang="en-IN" sz="2400" b="1" dirty="0">
                <a:solidFill>
                  <a:schemeClr val="tx1"/>
                </a:solidFill>
                <a:latin typeface="Calibri" panose="020F0502020204030204" pitchFamily="34" charset="0"/>
                <a:cs typeface="Calibri" panose="020F0502020204030204" pitchFamily="34" charset="0"/>
              </a:rPr>
              <a:t>“</a:t>
            </a:r>
            <a:r>
              <a:rPr lang="en-IN" sz="2400" b="1" i="1" dirty="0">
                <a:solidFill>
                  <a:schemeClr val="tx1"/>
                </a:solidFill>
                <a:latin typeface="Calibri" panose="020F0502020204030204" pitchFamily="34" charset="0"/>
                <a:cs typeface="Calibri" panose="020F0502020204030204" pitchFamily="34" charset="0"/>
              </a:rPr>
              <a:t>Continuous Optical Automatic Speech Recognition by Lipreading</a:t>
            </a:r>
            <a:r>
              <a:rPr lang="en-IN" sz="2400" b="1" dirty="0">
                <a:solidFill>
                  <a:schemeClr val="tx1"/>
                </a:solidFill>
                <a:latin typeface="Calibri" panose="020F0502020204030204" pitchFamily="34" charset="0"/>
                <a:cs typeface="Calibri" panose="020F0502020204030204" pitchFamily="34" charset="0"/>
              </a:rPr>
              <a:t>” Alan J. </a:t>
            </a:r>
            <a:r>
              <a:rPr lang="en-IN" sz="2400" b="1" dirty="0" err="1">
                <a:solidFill>
                  <a:schemeClr val="tx1"/>
                </a:solidFill>
                <a:latin typeface="Calibri" panose="020F0502020204030204" pitchFamily="34" charset="0"/>
                <a:cs typeface="Calibri" panose="020F0502020204030204" pitchFamily="34" charset="0"/>
              </a:rPr>
              <a:t>Goldschen</a:t>
            </a:r>
            <a:r>
              <a:rPr lang="en-IN" sz="2400" b="1" dirty="0">
                <a:solidFill>
                  <a:schemeClr val="tx1"/>
                </a:solidFill>
                <a:latin typeface="Calibri" panose="020F0502020204030204" pitchFamily="34" charset="0"/>
                <a:cs typeface="Calibri" panose="020F0502020204030204" pitchFamily="34" charset="0"/>
              </a:rPr>
              <a:t>, Oscar N. </a:t>
            </a:r>
            <a:r>
              <a:rPr lang="en-IN" sz="2400" b="1" dirty="0" err="1">
                <a:solidFill>
                  <a:schemeClr val="tx1"/>
                </a:solidFill>
                <a:latin typeface="Calibri" panose="020F0502020204030204" pitchFamily="34" charset="0"/>
                <a:cs typeface="Calibri" panose="020F0502020204030204" pitchFamily="34" charset="0"/>
              </a:rPr>
              <a:t>Garciay</a:t>
            </a:r>
            <a:r>
              <a:rPr lang="en-IN" sz="2400" b="1" dirty="0">
                <a:solidFill>
                  <a:schemeClr val="tx1"/>
                </a:solidFill>
                <a:latin typeface="Calibri" panose="020F0502020204030204" pitchFamily="34" charset="0"/>
                <a:cs typeface="Calibri" panose="020F0502020204030204" pitchFamily="34" charset="0"/>
              </a:rPr>
              <a:t>,  Eric Peta </a:t>
            </a:r>
            <a:r>
              <a:rPr lang="en-IN" sz="2400" b="1" dirty="0" err="1">
                <a:solidFill>
                  <a:schemeClr val="tx1"/>
                </a:solidFill>
                <a:latin typeface="Calibri" panose="020F0502020204030204" pitchFamily="34" charset="0"/>
                <a:cs typeface="Calibri" panose="020F0502020204030204" pitchFamily="34" charset="0"/>
              </a:rPr>
              <a:t>jan</a:t>
            </a:r>
            <a:endParaRPr lang="en-IN" sz="2400"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They describe a continuous optical automatic speech recognizer (OASR) that uses optical information from the oral-cavity shadow of a speaker. </a:t>
            </a:r>
          </a:p>
          <a:p>
            <a:pPr>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 system achieves a 25.3 percent recognition on sentences having a perplexity of 150 without using any syntactic, semantic, acoustic, or contextual guides. </a:t>
            </a:r>
          </a:p>
          <a:p>
            <a:pPr>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They introduce 13, mostly dynamic, oral-cavity features used for optical recognition, present phones that appear optical </a:t>
            </a:r>
            <a:r>
              <a:rPr lang="en-IN" sz="2400" dirty="0" err="1">
                <a:solidFill>
                  <a:schemeClr val="tx1"/>
                </a:solidFill>
                <a:latin typeface="Calibri" panose="020F0502020204030204" pitchFamily="34" charset="0"/>
                <a:cs typeface="Calibri" panose="020F0502020204030204" pitchFamily="34" charset="0"/>
              </a:rPr>
              <a:t>ly</a:t>
            </a:r>
            <a:r>
              <a:rPr lang="en-IN" sz="2400" dirty="0">
                <a:solidFill>
                  <a:schemeClr val="tx1"/>
                </a:solidFill>
                <a:latin typeface="Calibri" panose="020F0502020204030204" pitchFamily="34" charset="0"/>
                <a:cs typeface="Calibri" panose="020F0502020204030204" pitchFamily="34" charset="0"/>
              </a:rPr>
              <a:t> similar (visemes) for our speaker, and present the recognition results for our Hidden Markov Models (HMMs) using visemes, </a:t>
            </a:r>
            <a:r>
              <a:rPr lang="en-IN" sz="2400" dirty="0" err="1">
                <a:solidFill>
                  <a:schemeClr val="tx1"/>
                </a:solidFill>
                <a:latin typeface="Calibri" panose="020F0502020204030204" pitchFamily="34" charset="0"/>
                <a:cs typeface="Calibri" panose="020F0502020204030204" pitchFamily="34" charset="0"/>
              </a:rPr>
              <a:t>trisemes</a:t>
            </a:r>
            <a:r>
              <a:rPr lang="en-IN" sz="2400" dirty="0">
                <a:solidFill>
                  <a:schemeClr val="tx1"/>
                </a:solidFill>
                <a:latin typeface="Calibri" panose="020F0502020204030204" pitchFamily="34" charset="0"/>
                <a:cs typeface="Calibri" panose="020F0502020204030204" pitchFamily="34" charset="0"/>
              </a:rPr>
              <a:t>, and generalized </a:t>
            </a:r>
            <a:r>
              <a:rPr lang="en-IN" sz="2400" dirty="0" err="1">
                <a:solidFill>
                  <a:schemeClr val="tx1"/>
                </a:solidFill>
                <a:latin typeface="Calibri" panose="020F0502020204030204" pitchFamily="34" charset="0"/>
                <a:cs typeface="Calibri" panose="020F0502020204030204" pitchFamily="34" charset="0"/>
              </a:rPr>
              <a:t>trisemes</a:t>
            </a:r>
            <a:r>
              <a:rPr lang="en-IN" sz="24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87443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A501C82-0FA6-44DD-A9A1-8EF25363A51B}"/>
              </a:ext>
            </a:extLst>
          </p:cNvPr>
          <p:cNvSpPr>
            <a:spLocks noGrp="1"/>
          </p:cNvSpPr>
          <p:nvPr>
            <p:ph idx="1"/>
          </p:nvPr>
        </p:nvSpPr>
        <p:spPr>
          <a:xfrm>
            <a:off x="1636443" y="1199213"/>
            <a:ext cx="8915400" cy="4525612"/>
          </a:xfrm>
        </p:spPr>
        <p:txBody>
          <a:bodyPr>
            <a:noAutofit/>
          </a:bodyPr>
          <a:lstStyle/>
          <a:p>
            <a:pPr marL="0" lvl="0" indent="0">
              <a:buNone/>
            </a:pPr>
            <a:r>
              <a:rPr lang="en-IN" sz="2400" b="1" dirty="0">
                <a:solidFill>
                  <a:schemeClr val="tx1"/>
                </a:solidFill>
                <a:latin typeface="Calibri" panose="020F0502020204030204" pitchFamily="34" charset="0"/>
                <a:cs typeface="Calibri" panose="020F0502020204030204" pitchFamily="34" charset="0"/>
              </a:rPr>
              <a:t>"</a:t>
            </a:r>
            <a:r>
              <a:rPr lang="en-IN" sz="2400" b="1" i="1" dirty="0">
                <a:solidFill>
                  <a:schemeClr val="tx1"/>
                </a:solidFill>
                <a:latin typeface="Calibri" panose="020F0502020204030204" pitchFamily="34" charset="0"/>
                <a:cs typeface="Calibri" panose="020F0502020204030204" pitchFamily="34" charset="0"/>
              </a:rPr>
              <a:t>Text Recognition from Silent Lip Movement Video.</a:t>
            </a:r>
            <a:r>
              <a:rPr lang="en-IN" sz="2400" b="1" dirty="0">
                <a:solidFill>
                  <a:schemeClr val="tx1"/>
                </a:solidFill>
                <a:latin typeface="Calibri" panose="020F0502020204030204" pitchFamily="34" charset="0"/>
                <a:cs typeface="Calibri" panose="020F0502020204030204" pitchFamily="34" charset="0"/>
              </a:rPr>
              <a:t>" (2018) - </a:t>
            </a:r>
            <a:r>
              <a:rPr lang="en-IN" sz="2400" b="1" dirty="0" err="1">
                <a:solidFill>
                  <a:schemeClr val="tx1"/>
                </a:solidFill>
                <a:latin typeface="Calibri" panose="020F0502020204030204" pitchFamily="34" charset="0"/>
                <a:cs typeface="Calibri" panose="020F0502020204030204" pitchFamily="34" charset="0"/>
              </a:rPr>
              <a:t>Youda</a:t>
            </a:r>
            <a:r>
              <a:rPr lang="en-IN" sz="2400" b="1" dirty="0">
                <a:solidFill>
                  <a:schemeClr val="tx1"/>
                </a:solidFill>
                <a:latin typeface="Calibri" panose="020F0502020204030204" pitchFamily="34" charset="0"/>
                <a:cs typeface="Calibri" panose="020F0502020204030204" pitchFamily="34" charset="0"/>
              </a:rPr>
              <a:t> Wei, </a:t>
            </a:r>
            <a:r>
              <a:rPr lang="en-IN" sz="2400" b="1" dirty="0" err="1">
                <a:solidFill>
                  <a:schemeClr val="tx1"/>
                </a:solidFill>
                <a:latin typeface="Calibri" panose="020F0502020204030204" pitchFamily="34" charset="0"/>
                <a:cs typeface="Calibri" panose="020F0502020204030204" pitchFamily="34" charset="0"/>
              </a:rPr>
              <a:t>Xiaodong</a:t>
            </a:r>
            <a:r>
              <a:rPr lang="en-IN" sz="2400" b="1" dirty="0">
                <a:solidFill>
                  <a:schemeClr val="tx1"/>
                </a:solidFill>
                <a:latin typeface="Calibri" panose="020F0502020204030204" pitchFamily="34" charset="0"/>
                <a:cs typeface="Calibri" panose="020F0502020204030204" pitchFamily="34" charset="0"/>
              </a:rPr>
              <a:t> Hu.</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In this paper, he proposed two network architectures lip reading task. </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First, the visual to audio feature architecture maps a variable-length sequence of video frames to the auditory MFCC features.</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Second, the audio feature to text architecture distinguishes the text information from the audio feature.</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 experiments showed that such a combination improves both quality and accuracy in real life situation. The result of the validation accuracy is 92.76%</a:t>
            </a:r>
          </a:p>
        </p:txBody>
      </p:sp>
    </p:spTree>
    <p:extLst>
      <p:ext uri="{BB962C8B-B14F-4D97-AF65-F5344CB8AC3E}">
        <p14:creationId xmlns:p14="http://schemas.microsoft.com/office/powerpoint/2010/main" val="15406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5D03DCE-C1F4-4ABF-953C-DB292EDED177}"/>
              </a:ext>
            </a:extLst>
          </p:cNvPr>
          <p:cNvSpPr>
            <a:spLocks noGrp="1"/>
          </p:cNvSpPr>
          <p:nvPr>
            <p:ph idx="1"/>
          </p:nvPr>
        </p:nvSpPr>
        <p:spPr>
          <a:xfrm>
            <a:off x="1621452" y="644576"/>
            <a:ext cx="10235767" cy="4450661"/>
          </a:xfrm>
        </p:spPr>
        <p:txBody>
          <a:bodyPr>
            <a:noAutofit/>
          </a:bodyPr>
          <a:lstStyle/>
          <a:p>
            <a:pPr marL="0" lvl="0" indent="0">
              <a:buNone/>
            </a:pPr>
            <a:r>
              <a:rPr lang="en-IN" sz="2400" b="1" dirty="0">
                <a:solidFill>
                  <a:schemeClr val="tx1"/>
                </a:solidFill>
                <a:latin typeface="Calibri" panose="020F0502020204030204" pitchFamily="34" charset="0"/>
                <a:cs typeface="Calibri" panose="020F0502020204030204" pitchFamily="34" charset="0"/>
              </a:rPr>
              <a:t>"</a:t>
            </a:r>
            <a:r>
              <a:rPr lang="en-IN" sz="2400" b="1" i="1" dirty="0">
                <a:solidFill>
                  <a:schemeClr val="tx1"/>
                </a:solidFill>
                <a:latin typeface="Calibri" panose="020F0502020204030204" pitchFamily="34" charset="0"/>
                <a:cs typeface="Calibri" panose="020F0502020204030204" pitchFamily="34" charset="0"/>
              </a:rPr>
              <a:t>LIP2AUDSPEC: SPEECH RECONSTRUCTION FROM SILENT LIP MOVEMENTS VIDEO.</a:t>
            </a:r>
            <a:r>
              <a:rPr lang="en-IN" sz="2400" b="1" dirty="0">
                <a:solidFill>
                  <a:schemeClr val="tx1"/>
                </a:solidFill>
                <a:latin typeface="Calibri" panose="020F0502020204030204" pitchFamily="34" charset="0"/>
                <a:cs typeface="Calibri" panose="020F0502020204030204" pitchFamily="34" charset="0"/>
              </a:rPr>
              <a:t>" (2018) - Hassan Akbari, </a:t>
            </a:r>
            <a:r>
              <a:rPr lang="en-IN" sz="2400" b="1" dirty="0" err="1">
                <a:solidFill>
                  <a:schemeClr val="tx1"/>
                </a:solidFill>
                <a:latin typeface="Calibri" panose="020F0502020204030204" pitchFamily="34" charset="0"/>
                <a:cs typeface="Calibri" panose="020F0502020204030204" pitchFamily="34" charset="0"/>
              </a:rPr>
              <a:t>Himani</a:t>
            </a:r>
            <a:r>
              <a:rPr lang="en-IN" sz="2400" b="1" dirty="0">
                <a:solidFill>
                  <a:schemeClr val="tx1"/>
                </a:solidFill>
                <a:latin typeface="Calibri" panose="020F0502020204030204" pitchFamily="34" charset="0"/>
                <a:cs typeface="Calibri" panose="020F0502020204030204" pitchFamily="34" charset="0"/>
              </a:rPr>
              <a:t> Arora, </a:t>
            </a:r>
            <a:r>
              <a:rPr lang="en-IN" sz="2400" b="1" dirty="0" err="1">
                <a:solidFill>
                  <a:schemeClr val="tx1"/>
                </a:solidFill>
                <a:latin typeface="Calibri" panose="020F0502020204030204" pitchFamily="34" charset="0"/>
                <a:cs typeface="Calibri" panose="020F0502020204030204" pitchFamily="34" charset="0"/>
              </a:rPr>
              <a:t>Liangliang</a:t>
            </a:r>
            <a:r>
              <a:rPr lang="en-IN" sz="2400" b="1" dirty="0">
                <a:solidFill>
                  <a:schemeClr val="tx1"/>
                </a:solidFill>
                <a:latin typeface="Calibri" panose="020F0502020204030204" pitchFamily="34" charset="0"/>
                <a:cs typeface="Calibri" panose="020F0502020204030204" pitchFamily="34" charset="0"/>
              </a:rPr>
              <a:t> Cao, </a:t>
            </a:r>
            <a:r>
              <a:rPr lang="en-IN" sz="2400" b="1" dirty="0" err="1">
                <a:solidFill>
                  <a:schemeClr val="tx1"/>
                </a:solidFill>
                <a:latin typeface="Calibri" panose="020F0502020204030204" pitchFamily="34" charset="0"/>
                <a:cs typeface="Calibri" panose="020F0502020204030204" pitchFamily="34" charset="0"/>
              </a:rPr>
              <a:t>Nima</a:t>
            </a:r>
            <a:r>
              <a:rPr lang="en-IN" sz="2400" b="1" dirty="0">
                <a:solidFill>
                  <a:schemeClr val="tx1"/>
                </a:solidFill>
                <a:latin typeface="Calibri" panose="020F0502020204030204" pitchFamily="34" charset="0"/>
                <a:cs typeface="Calibri" panose="020F0502020204030204" pitchFamily="34" charset="0"/>
              </a:rPr>
              <a:t> </a:t>
            </a:r>
            <a:r>
              <a:rPr lang="en-IN" sz="2400" b="1" dirty="0" err="1">
                <a:solidFill>
                  <a:schemeClr val="tx1"/>
                </a:solidFill>
                <a:latin typeface="Calibri" panose="020F0502020204030204" pitchFamily="34" charset="0"/>
                <a:cs typeface="Calibri" panose="020F0502020204030204" pitchFamily="34" charset="0"/>
              </a:rPr>
              <a:t>Mesgarani</a:t>
            </a:r>
            <a:r>
              <a:rPr lang="en-IN" sz="2400" b="1" dirty="0">
                <a:solidFill>
                  <a:schemeClr val="tx1"/>
                </a:solidFill>
                <a:latin typeface="Calibri" panose="020F0502020204030204" pitchFamily="34" charset="0"/>
                <a:cs typeface="Calibri" panose="020F0502020204030204" pitchFamily="34" charset="0"/>
              </a:rPr>
              <a:t>.</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Here they used auditory spectrogram as spectral representation of speech and its corresponding sound generation method resulting in a more natural sounding reconstructed speech.</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They have proposed a structure  consisting of an autoencoder to extract bottleneck features from the auditory spectrogram which is then used as target to our main lip reading network comprising of CNN, LSTM and fully connected layers.</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They showed that such a combination improves both quality and accuracy of the reconstructed audio. </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They also conducted different tests for comparing our network with a strong baseline and showed that the proposed structure outperforms the baseline in speech reconstruction.</a:t>
            </a:r>
          </a:p>
        </p:txBody>
      </p:sp>
    </p:spTree>
    <p:extLst>
      <p:ext uri="{BB962C8B-B14F-4D97-AF65-F5344CB8AC3E}">
        <p14:creationId xmlns:p14="http://schemas.microsoft.com/office/powerpoint/2010/main" val="106483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F21BA8-1666-496A-8CF9-3C476DCFB610}"/>
              </a:ext>
            </a:extLst>
          </p:cNvPr>
          <p:cNvSpPr>
            <a:spLocks noGrp="1"/>
          </p:cNvSpPr>
          <p:nvPr>
            <p:ph idx="1"/>
          </p:nvPr>
        </p:nvSpPr>
        <p:spPr>
          <a:xfrm>
            <a:off x="1636443" y="1199213"/>
            <a:ext cx="8915400" cy="4525612"/>
          </a:xfrm>
        </p:spPr>
        <p:txBody>
          <a:bodyPr>
            <a:normAutofit/>
          </a:bodyPr>
          <a:lstStyle/>
          <a:p>
            <a:pPr marL="0" lvl="0" indent="0">
              <a:buNone/>
            </a:pPr>
            <a:r>
              <a:rPr lang="en-IN" sz="2400" b="1" dirty="0">
                <a:solidFill>
                  <a:schemeClr val="tx1"/>
                </a:solidFill>
                <a:latin typeface="Calibri" panose="020F0502020204030204" pitchFamily="34" charset="0"/>
                <a:cs typeface="Calibri" panose="020F0502020204030204" pitchFamily="34" charset="0"/>
              </a:rPr>
              <a:t>"</a:t>
            </a:r>
            <a:r>
              <a:rPr lang="en-IN" sz="2400" b="1" i="1" dirty="0">
                <a:solidFill>
                  <a:schemeClr val="tx1"/>
                </a:solidFill>
                <a:latin typeface="Calibri" panose="020F0502020204030204" pitchFamily="34" charset="0"/>
                <a:cs typeface="Calibri" panose="020F0502020204030204" pitchFamily="34" charset="0"/>
              </a:rPr>
              <a:t>A novel approach for lip reading based on neural network</a:t>
            </a:r>
            <a:r>
              <a:rPr lang="en-IN" sz="2400" b="1" dirty="0">
                <a:solidFill>
                  <a:schemeClr val="tx1"/>
                </a:solidFill>
                <a:latin typeface="Calibri" panose="020F0502020204030204" pitchFamily="34" charset="0"/>
                <a:cs typeface="Calibri" panose="020F0502020204030204" pitchFamily="34" charset="0"/>
              </a:rPr>
              <a:t>" 2016 - N. </a:t>
            </a:r>
            <a:r>
              <a:rPr lang="en-IN" sz="2400" b="1" dirty="0" err="1">
                <a:solidFill>
                  <a:schemeClr val="tx1"/>
                </a:solidFill>
                <a:latin typeface="Calibri" panose="020F0502020204030204" pitchFamily="34" charset="0"/>
                <a:cs typeface="Calibri" panose="020F0502020204030204" pitchFamily="34" charset="0"/>
              </a:rPr>
              <a:t>Rathee</a:t>
            </a:r>
            <a:r>
              <a:rPr lang="en-IN" sz="2400" b="1" dirty="0">
                <a:solidFill>
                  <a:schemeClr val="tx1"/>
                </a:solidFill>
                <a:latin typeface="Calibri" panose="020F0502020204030204" pitchFamily="34" charset="0"/>
                <a:cs typeface="Calibri" panose="020F0502020204030204" pitchFamily="34" charset="0"/>
              </a:rPr>
              <a:t>, International Conference on Computational Techniques in Information and Communication Technologies</a:t>
            </a:r>
            <a:endParaRPr lang="en-IN" sz="2400" dirty="0">
              <a:solidFill>
                <a:schemeClr val="tx1"/>
              </a:solidFill>
              <a:latin typeface="Calibri" panose="020F0502020204030204" pitchFamily="34" charset="0"/>
              <a:cs typeface="Calibri" panose="020F0502020204030204" pitchFamily="34" charset="0"/>
            </a:endParaRP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In this paper a highly efficient method of speech perception using only visual features is presented. </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 method is used for identification of 10 Hindi words. </a:t>
            </a:r>
          </a:p>
          <a:p>
            <a:pPr lvl="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 key point extraction method is fully automatic; neither any manual selection nor any inter frame tracking is required. </a:t>
            </a:r>
          </a:p>
          <a:p>
            <a:pPr>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The LVQ neural network help in minimizing quantization error as it does not require activation function at its output stage.</a:t>
            </a:r>
          </a:p>
          <a:p>
            <a:pPr lvl="0">
              <a:buFont typeface="Arial" panose="020B0604020202020204" pitchFamily="34" charset="0"/>
              <a:buChar char="•"/>
            </a:pP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286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PROPOSED SYSTEM</a:t>
            </a:r>
            <a:endParaRPr lang="en-IN" b="1" dirty="0"/>
          </a:p>
        </p:txBody>
      </p:sp>
      <p:sp>
        <p:nvSpPr>
          <p:cNvPr id="3" name="Content Placeholder 2">
            <a:extLst>
              <a:ext uri="{FF2B5EF4-FFF2-40B4-BE49-F238E27FC236}">
                <a16:creationId xmlns:a16="http://schemas.microsoft.com/office/drawing/2014/main" id="{9676963F-ED61-4C75-A2B5-442390A2AB2C}"/>
              </a:ext>
            </a:extLst>
          </p:cNvPr>
          <p:cNvSpPr>
            <a:spLocks noGrp="1"/>
          </p:cNvSpPr>
          <p:nvPr>
            <p:ph idx="1"/>
          </p:nvPr>
        </p:nvSpPr>
        <p:spPr>
          <a:xfrm>
            <a:off x="1636443" y="1947203"/>
            <a:ext cx="8915400" cy="3777622"/>
          </a:xfrm>
        </p:spPr>
        <p:txBody>
          <a:bodyPr>
            <a:normAutofit/>
          </a:bodyPr>
          <a:lstStyle/>
          <a:p>
            <a:pPr marL="0" indent="0">
              <a:buNone/>
            </a:pPr>
            <a:r>
              <a:rPr lang="en-US" sz="2400" dirty="0">
                <a:solidFill>
                  <a:schemeClr val="tx1"/>
                </a:solidFill>
                <a:latin typeface="Calibri" panose="020F0502020204030204" pitchFamily="34" charset="0"/>
                <a:cs typeface="Calibri" panose="020F0502020204030204" pitchFamily="34" charset="0"/>
              </a:rPr>
              <a:t>The proposed system aims at providing lip reading system which assess the lip region of the speaker to determine the visemes (A viseme is a generic facial image that can be used to describe a particular sound ) which </a:t>
            </a:r>
            <a:r>
              <a:rPr lang="en-US" sz="2400" dirty="0" err="1">
                <a:solidFill>
                  <a:schemeClr val="tx1"/>
                </a:solidFill>
                <a:latin typeface="Calibri" panose="020F0502020204030204" pitchFamily="34" charset="0"/>
                <a:cs typeface="Calibri" panose="020F0502020204030204" pitchFamily="34" charset="0"/>
              </a:rPr>
              <a:t>inturn</a:t>
            </a:r>
            <a:r>
              <a:rPr lang="en-US" sz="2400" dirty="0">
                <a:solidFill>
                  <a:schemeClr val="tx1"/>
                </a:solidFill>
                <a:latin typeface="Calibri" panose="020F0502020204030204" pitchFamily="34" charset="0"/>
                <a:cs typeface="Calibri" panose="020F0502020204030204" pitchFamily="34" charset="0"/>
              </a:rPr>
              <a:t> can be used to determine the words spoken by </a:t>
            </a:r>
            <a:r>
              <a:rPr lang="en-US" sz="2400">
                <a:solidFill>
                  <a:schemeClr val="tx1"/>
                </a:solidFill>
                <a:latin typeface="Calibri" panose="020F0502020204030204" pitchFamily="34" charset="0"/>
                <a:cs typeface="Calibri" panose="020F0502020204030204" pitchFamily="34" charset="0"/>
              </a:rPr>
              <a:t>the speaker. </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145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770-37AD-42B7-926C-2F7F16776512}"/>
              </a:ext>
            </a:extLst>
          </p:cNvPr>
          <p:cNvSpPr>
            <a:spLocks noGrp="1"/>
          </p:cNvSpPr>
          <p:nvPr>
            <p:ph type="title"/>
          </p:nvPr>
        </p:nvSpPr>
        <p:spPr>
          <a:xfrm>
            <a:off x="1640156" y="666313"/>
            <a:ext cx="8911687" cy="1280890"/>
          </a:xfrm>
        </p:spPr>
        <p:txBody>
          <a:bodyPr/>
          <a:lstStyle/>
          <a:p>
            <a:r>
              <a:rPr lang="en-US" b="1" dirty="0"/>
              <a:t>HIGH LEVEL BLOCK DIAGRAM</a:t>
            </a:r>
            <a:endParaRPr lang="en-IN" b="1" dirty="0"/>
          </a:p>
        </p:txBody>
      </p:sp>
    </p:spTree>
    <p:extLst>
      <p:ext uri="{BB962C8B-B14F-4D97-AF65-F5344CB8AC3E}">
        <p14:creationId xmlns:p14="http://schemas.microsoft.com/office/powerpoint/2010/main" val="3477634040"/>
      </p:ext>
    </p:extLst>
  </p:cSld>
  <p:clrMapOvr>
    <a:masterClrMapping/>
  </p:clrMapOvr>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212</TotalTime>
  <Words>1612</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Wisp</vt:lpstr>
      <vt:lpstr>Text Recognition From Lip Movement</vt:lpstr>
      <vt:lpstr>INTRODUCTION</vt:lpstr>
      <vt:lpstr>OVERALL OBJECTIVE</vt:lpstr>
      <vt:lpstr>LITERATURE SURVEY</vt:lpstr>
      <vt:lpstr>PowerPoint Presentation</vt:lpstr>
      <vt:lpstr>PowerPoint Presentation</vt:lpstr>
      <vt:lpstr>PowerPoint Presentation</vt:lpstr>
      <vt:lpstr>PROPOSED SYSTEM</vt:lpstr>
      <vt:lpstr>HIGH LEVEL BLOCK DIAGRAM</vt:lpstr>
      <vt:lpstr>PowerPoint Presentation</vt:lpstr>
      <vt:lpstr>DETAILED MODULE DESIGN</vt:lpstr>
      <vt:lpstr>LIP EXTRACTION</vt:lpstr>
      <vt:lpstr>PowerPoint Presentation</vt:lpstr>
      <vt:lpstr>TEXT PREPROCESSING</vt:lpstr>
      <vt:lpstr>PowerPoint Presentation</vt:lpstr>
      <vt:lpstr>SPATIOTEMPORAL CNN</vt:lpstr>
      <vt:lpstr>PowerPoint Presentation</vt:lpstr>
      <vt:lpstr>BEAM SEARCH</vt:lpstr>
      <vt:lpstr>PowerPoint Presentation</vt:lpstr>
      <vt:lpstr>IMPLEMENTATION DETAILS AND RESULTS/SNAPSHOTS</vt:lpstr>
      <vt:lpstr>PowerPoint Presentation</vt:lpstr>
      <vt:lpstr>PowerPoint Presentation</vt:lpstr>
      <vt:lpstr>PowerPoint Presentation</vt:lpstr>
      <vt:lpstr>Get video frame by frame</vt:lpstr>
      <vt:lpstr>Filtering the Lip portion</vt:lpstr>
      <vt:lpstr>METRICS FOR 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Recognition From Lip Movement</dc:title>
  <dc:creator>Silam Arasu</dc:creator>
  <cp:lastModifiedBy>Silam Arasu</cp:lastModifiedBy>
  <cp:revision>22</cp:revision>
  <dcterms:created xsi:type="dcterms:W3CDTF">2020-01-02T08:51:49Z</dcterms:created>
  <dcterms:modified xsi:type="dcterms:W3CDTF">2020-01-03T08:00:08Z</dcterms:modified>
</cp:coreProperties>
</file>