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7"/>
  </p:notesMasterIdLst>
  <p:sldIdLst>
    <p:sldId id="256" r:id="rId2"/>
    <p:sldId id="257" r:id="rId3"/>
    <p:sldId id="297" r:id="rId4"/>
    <p:sldId id="301" r:id="rId5"/>
    <p:sldId id="303" r:id="rId6"/>
    <p:sldId id="258" r:id="rId7"/>
    <p:sldId id="263" r:id="rId8"/>
    <p:sldId id="302" r:id="rId9"/>
    <p:sldId id="304" r:id="rId10"/>
    <p:sldId id="305" r:id="rId11"/>
    <p:sldId id="298" r:id="rId12"/>
    <p:sldId id="306" r:id="rId13"/>
    <p:sldId id="307" r:id="rId14"/>
    <p:sldId id="308" r:id="rId15"/>
    <p:sldId id="299" r:id="rId16"/>
    <p:sldId id="309" r:id="rId17"/>
    <p:sldId id="312" r:id="rId18"/>
    <p:sldId id="326" r:id="rId19"/>
    <p:sldId id="311" r:id="rId20"/>
    <p:sldId id="310" r:id="rId21"/>
    <p:sldId id="325" r:id="rId22"/>
    <p:sldId id="313" r:id="rId23"/>
    <p:sldId id="300" r:id="rId24"/>
    <p:sldId id="314" r:id="rId25"/>
    <p:sldId id="315" r:id="rId26"/>
    <p:sldId id="318" r:id="rId27"/>
    <p:sldId id="316" r:id="rId28"/>
    <p:sldId id="317" r:id="rId29"/>
    <p:sldId id="319" r:id="rId30"/>
    <p:sldId id="320" r:id="rId31"/>
    <p:sldId id="321" r:id="rId32"/>
    <p:sldId id="322" r:id="rId33"/>
    <p:sldId id="323" r:id="rId34"/>
    <p:sldId id="324" r:id="rId35"/>
    <p:sldId id="266" r:id="rId36"/>
  </p:sldIdLst>
  <p:sldSz cx="9144000" cy="5143500" type="screen16x9"/>
  <p:notesSz cx="6858000" cy="9144000"/>
  <p:embeddedFontLst>
    <p:embeddedFont>
      <p:font typeface="Advent Pro SemiBold" panose="020B0604020202020204" charset="0"/>
      <p:regular r:id="rId38"/>
      <p:bold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Livvic Light" pitchFamily="2" charset="0"/>
      <p:regular r:id="rId44"/>
      <p:italic r:id="rId45"/>
    </p:embeddedFont>
    <p:embeddedFont>
      <p:font typeface="Maven Pro" charset="0"/>
      <p:regular r:id="rId46"/>
      <p:bold r:id="rId47"/>
    </p:embeddedFont>
    <p:embeddedFont>
      <p:font typeface="Nunito Light" panose="02000503030000020003" pitchFamily="2" charset="0"/>
      <p:regular r:id="rId48"/>
    </p:embeddedFont>
    <p:embeddedFont>
      <p:font typeface="Share Tech" panose="00000500000000000000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  <a:srgbClr val="E89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E80645-7DA9-434D-9B0A-7FDF3AACA570}">
  <a:tblStyle styleId="{6BE80645-7DA9-434D-9B0A-7FDF3AACA5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 varScale="1">
        <p:scale>
          <a:sx n="90" d="100"/>
          <a:sy n="90" d="100"/>
        </p:scale>
        <p:origin x="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911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571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13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589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916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533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087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786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015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085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0164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7323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809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870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069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24964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8344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933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646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70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894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916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707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4350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7598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06154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00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996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320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074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9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Silas Leme Silvério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bi1760343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MINERAÇÃO</a:t>
            </a:r>
            <a:r>
              <a:rPr lang="pt-BR" dirty="0"/>
              <a:t> DE DADOS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DataCleaning – Tabela Preenchida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08AE1F-A962-4220-9D99-B45CB9C05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2"/>
          <a:stretch/>
        </p:blipFill>
        <p:spPr>
          <a:xfrm>
            <a:off x="255900" y="1662163"/>
            <a:ext cx="8632199" cy="25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0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893135" y="1992475"/>
            <a:ext cx="4613108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DataNormalization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FF9973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7523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Etapa utilizada para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estudar</a:t>
            </a: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 qual tipo de normalização dos dados é melhor para a observação dos dados.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Foram utilizados dois tipos de normalização.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Z-Score </a:t>
            </a:r>
            <a:r>
              <a:rPr lang="pt-BR" sz="1600" b="1" dirty="0" err="1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Normalization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 e Min-Max </a:t>
            </a:r>
            <a:r>
              <a:rPr lang="pt-BR" sz="1600" b="1" dirty="0" err="1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Normalization</a:t>
            </a: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 ( Desvio padrão e Mínimos e Máximos.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endParaRPr lang="pt-BR" sz="1600" b="1" i="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DataNormalization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56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DataNormalization - Z-Score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755917-37CB-4D90-BF9C-FFC601B9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8" y="1585912"/>
            <a:ext cx="8813062" cy="198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2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DataNormalization – Min-Max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CEC853A-9108-4644-B1C3-2E7B1A67E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3" y="1595437"/>
            <a:ext cx="8825024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86908" y="1992475"/>
            <a:ext cx="3923642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DataReduction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E898AC"/>
          </a:solidFill>
          <a:ln>
            <a:solidFill>
              <a:srgbClr val="FF99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E898AC"/>
          </a:solidFill>
          <a:ln>
            <a:solidFill>
              <a:srgbClr val="FF9973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E898A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241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55596"/>
            <a:ext cx="7866900" cy="1832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Etapa utilizada para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reduzir </a:t>
            </a: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a dimensão dos dados; 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Utiliza parte da etapa anterior de normalização dos dados para depois através da técnica de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PCA (Principal </a:t>
            </a:r>
            <a:r>
              <a:rPr lang="pt-BR" sz="1600" b="1" dirty="0" err="1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Component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Analysis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) </a:t>
            </a: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reduzir a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dimensão das colunas </a:t>
            </a: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de dados  (n para 2) ,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mantendo</a:t>
            </a: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 a sua essência;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endParaRPr lang="pt-BR" sz="1600" b="1" i="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DataReduction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81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DataReduction – Usando Z-Score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A2F070C-E007-4295-B01E-14AC9967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1585912"/>
            <a:ext cx="43719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DataReduction – Usando Z-Score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BCA3A3-4535-4AAA-B3C2-A9435C7EB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4" y="2197493"/>
            <a:ext cx="7991932" cy="74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05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DataReduction – Usando Z-Score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412FA0-D029-42BA-B564-B2E8BC61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665" y="1060790"/>
            <a:ext cx="4670670" cy="36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2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O Data Set escolhido fala sobre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a sobrevivência 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de pacientes acometidos de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HCC </a:t>
            </a:r>
            <a:r>
              <a:rPr lang="pt-BR" sz="1600" b="1" i="0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</a:rPr>
              <a:t>Carcinoma hepatocelular </a:t>
            </a: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</a:rPr>
              <a:t>que é uma das formas mais comuns de câncer de fígado.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</a:rPr>
              <a:t>P</a:t>
            </a: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</a:rPr>
              <a:t>ossui </a:t>
            </a:r>
            <a:r>
              <a:rPr lang="pt-BR" sz="1600" b="1" i="0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</a:rPr>
              <a:t>49 colunas</a:t>
            </a: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</a:rPr>
              <a:t>, contendo </a:t>
            </a:r>
            <a:r>
              <a:rPr lang="pt-BR" sz="1600" b="1" i="0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</a:rPr>
              <a:t>165 instancias</a:t>
            </a: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</a:rPr>
              <a:t> no total. A característica de seus atributos é de números </a:t>
            </a:r>
            <a:r>
              <a:rPr lang="pt-BR" sz="1600" b="1" i="0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</a:rPr>
              <a:t>inteiros</a:t>
            </a: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</a:rPr>
              <a:t>nominais</a:t>
            </a: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</a:rPr>
              <a:t> e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</a:rPr>
              <a:t>contínuos</a:t>
            </a: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</a:rPr>
              <a:t>O conjunto de dados de HCC foi obtido em um Hospital Universitário em Portugal e contém vários </a:t>
            </a:r>
            <a:r>
              <a:rPr lang="pt-BR" sz="1600" b="1" i="0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</a:rPr>
              <a:t>dados demográficos</a:t>
            </a: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BR" sz="1600" b="1" i="0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</a:rPr>
              <a:t>fatores de risco</a:t>
            </a: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pt-BR" sz="1600" b="1" i="0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</a:rPr>
              <a:t>dados laboratoriais</a:t>
            </a: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</a:rPr>
              <a:t> e </a:t>
            </a:r>
            <a:r>
              <a:rPr lang="pt-BR" sz="1600" b="1" i="0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</a:rPr>
              <a:t>de sobrevida global</a:t>
            </a: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</a:rPr>
              <a:t> de 165 pacientes reais com diagnóstico de HCC.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HCC Survival Data Set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DataReduction – Usando Min-Max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8CD49F-2E2D-4A59-BACD-B242E43D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1600200"/>
            <a:ext cx="4562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1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DataReduction – Usando Z-Score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49377B-D47A-48F8-A84A-2A88D1ED1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0" y="2215220"/>
            <a:ext cx="7874319" cy="71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0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DataReduction – Usando Min-Max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846541-73BE-44F6-B6D8-1B94A6E3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343" y="1225636"/>
            <a:ext cx="4967314" cy="334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16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26370" y="1992475"/>
            <a:ext cx="3567222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DataAnalytics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40923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55596"/>
            <a:ext cx="7866900" cy="1619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Etapa utilizada para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analisar </a:t>
            </a: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os dados do Data Set.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Nessa etapa foram realizadas analises como: média, moda, mediana, amplitude, variância, desvio padrão, covariância e correlação dos dados.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Também foi feita nessa etapa o </a:t>
            </a:r>
            <a:r>
              <a:rPr lang="pt-BR" sz="1600" b="1" dirty="0" err="1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plot</a:t>
            </a: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 de alguns gráficos para auxilio na visualização dos dados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endParaRPr lang="pt-BR" sz="1600" b="1" i="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DataAnalytics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3893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DataAnalytics - Média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A07D61-D8FC-448D-94F3-75ECA831A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133" y="1782128"/>
            <a:ext cx="4943733" cy="22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1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DataAnalytics - Moda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444DFE-3B3A-47AE-BCD6-BC821FBC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1" y="2282850"/>
            <a:ext cx="8692477" cy="5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1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DataAnalytics - Mediana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B06B86-7DF7-4391-8A23-ECFD363A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095" y="1798077"/>
            <a:ext cx="4379809" cy="22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63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DataAnalytics - Amplitude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414DAF-5FB3-49BB-9215-BE9E693C4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262" y="2010569"/>
            <a:ext cx="5415476" cy="17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66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DataAnalytics - Variância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414DA0-6733-49EA-AB6C-5CF075B0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346" y="1665803"/>
            <a:ext cx="4533308" cy="24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7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O conjunto de dados contém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49 recursos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selecionados de acordo com as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Diretrizes de Prática Clínica da EASL-EORTC 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(Associação Europeia para o Estudo do Fígado - Organização Europeia para Pesquisa e Tratamento do Câncer), que são o estado da arte atual sobre o gerenciamento de HCC.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</a:rPr>
              <a:t> 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effectLst/>
                <a:latin typeface="Maven Pro" panose="020B0604020202020204" charset="0"/>
                <a:ea typeface="Roboto Medium" panose="020B0604020202020204" charset="0"/>
              </a:rPr>
              <a:t>Trata-se de um conjunto de dados heterogêneo, com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effectLst/>
                <a:latin typeface="Maven Pro" panose="020B0604020202020204" charset="0"/>
                <a:ea typeface="Roboto Medium" panose="020B0604020202020204" charset="0"/>
              </a:rPr>
              <a:t>23 variáveis ​​quantitativas </a:t>
            </a:r>
            <a:r>
              <a:rPr lang="pt-BR" sz="1600" b="1" dirty="0">
                <a:effectLst/>
                <a:latin typeface="Maven Pro" panose="020B0604020202020204" charset="0"/>
                <a:ea typeface="Roboto Medium" panose="020B0604020202020204" charset="0"/>
              </a:rPr>
              <a:t>e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effectLst/>
                <a:latin typeface="Maven Pro" panose="020B0604020202020204" charset="0"/>
                <a:ea typeface="Roboto Medium" panose="020B0604020202020204" charset="0"/>
              </a:rPr>
              <a:t>26 variáveis ​​qualitativas</a:t>
            </a:r>
            <a:r>
              <a:rPr lang="pt-BR" sz="1600" b="1" dirty="0">
                <a:effectLst/>
                <a:latin typeface="Maven Pro" panose="020B0604020202020204" charset="0"/>
                <a:ea typeface="Roboto Medium" panose="020B0604020202020204" charset="0"/>
              </a:rPr>
              <a:t>. No geral, os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effectLst/>
                <a:latin typeface="Maven Pro" panose="020B0604020202020204" charset="0"/>
                <a:ea typeface="Roboto Medium" panose="020B0604020202020204" charset="0"/>
              </a:rPr>
              <a:t>dados ausentes representam 10,22%</a:t>
            </a:r>
            <a:r>
              <a:rPr lang="pt-BR" sz="1600" b="1" dirty="0">
                <a:effectLst/>
                <a:latin typeface="Maven Pro" panose="020B0604020202020204" charset="0"/>
                <a:ea typeface="Roboto Medium" panose="020B0604020202020204" charset="0"/>
              </a:rPr>
              <a:t> de todo o conjunto de dados e apenas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effectLst/>
                <a:latin typeface="Maven Pro" panose="020B0604020202020204" charset="0"/>
                <a:ea typeface="Roboto Medium" panose="020B0604020202020204" charset="0"/>
              </a:rPr>
              <a:t>oito pacientes têm informações completas </a:t>
            </a:r>
            <a:r>
              <a:rPr lang="pt-BR" sz="1600" b="1" dirty="0">
                <a:effectLst/>
                <a:latin typeface="Maven Pro" panose="020B0604020202020204" charset="0"/>
                <a:ea typeface="Roboto Medium" panose="020B0604020202020204" charset="0"/>
              </a:rPr>
              <a:t>em todos os campos (4,85%).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A variável alvo é a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sobrevivência</a:t>
            </a: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 em 1 ano, e foi codificada como uma variável binária: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0 (morre) e 1 (vive).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HCC Survival Data 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477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DataAnalytics – Desvio Padrão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A3981C-AD1A-452D-9D4E-8BAEB6997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64" y="1827926"/>
            <a:ext cx="5291072" cy="21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78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DataAnalytics – Covariância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25D752-044E-470F-B816-2238E8E7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03" y="2018629"/>
            <a:ext cx="8367993" cy="176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5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DataAnalytics – Correlação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B2DEC0-8066-42DC-88FB-DA7B25308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97" y="1773052"/>
            <a:ext cx="8622406" cy="15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78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DataAnalytics – Plots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8AD936-1149-4892-9F14-0A6EE96A6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72" y="1117835"/>
            <a:ext cx="4656055" cy="359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98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DataAnalytics – Plots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EDB8A1-F984-430E-B522-2375486C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03" y="1199044"/>
            <a:ext cx="4553393" cy="34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78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5"/>
          <p:cNvSpPr/>
          <p:nvPr/>
        </p:nvSpPr>
        <p:spPr>
          <a:xfrm>
            <a:off x="1419343" y="1615175"/>
            <a:ext cx="1666160" cy="1674001"/>
          </a:xfrm>
          <a:custGeom>
            <a:avLst/>
            <a:gdLst/>
            <a:ahLst/>
            <a:cxnLst/>
            <a:rect l="l" t="t" r="r" b="b"/>
            <a:pathLst>
              <a:path w="43045" h="43046" extrusionOk="0">
                <a:moveTo>
                  <a:pt x="21522" y="2193"/>
                </a:moveTo>
                <a:cubicBezTo>
                  <a:pt x="32195" y="2206"/>
                  <a:pt x="40839" y="10850"/>
                  <a:pt x="40852" y="21523"/>
                </a:cubicBezTo>
                <a:cubicBezTo>
                  <a:pt x="40852" y="29348"/>
                  <a:pt x="36139" y="36392"/>
                  <a:pt x="28919" y="39391"/>
                </a:cubicBezTo>
                <a:cubicBezTo>
                  <a:pt x="26525" y="40379"/>
                  <a:pt x="24014" y="40860"/>
                  <a:pt x="21525" y="40860"/>
                </a:cubicBezTo>
                <a:cubicBezTo>
                  <a:pt x="16494" y="40860"/>
                  <a:pt x="11551" y="38896"/>
                  <a:pt x="7850" y="35195"/>
                </a:cubicBezTo>
                <a:cubicBezTo>
                  <a:pt x="2319" y="29663"/>
                  <a:pt x="668" y="21346"/>
                  <a:pt x="3654" y="14126"/>
                </a:cubicBezTo>
                <a:cubicBezTo>
                  <a:pt x="6653" y="6893"/>
                  <a:pt x="13697" y="2193"/>
                  <a:pt x="21522" y="2193"/>
                </a:cubicBezTo>
                <a:close/>
                <a:moveTo>
                  <a:pt x="21522" y="1"/>
                </a:moveTo>
                <a:cubicBezTo>
                  <a:pt x="9652" y="1"/>
                  <a:pt x="0" y="9653"/>
                  <a:pt x="0" y="21523"/>
                </a:cubicBezTo>
                <a:cubicBezTo>
                  <a:pt x="0" y="33393"/>
                  <a:pt x="9652" y="43045"/>
                  <a:pt x="21522" y="43045"/>
                </a:cubicBezTo>
                <a:cubicBezTo>
                  <a:pt x="33380" y="43045"/>
                  <a:pt x="43045" y="33393"/>
                  <a:pt x="43045" y="21523"/>
                </a:cubicBezTo>
                <a:cubicBezTo>
                  <a:pt x="43045" y="9653"/>
                  <a:pt x="33392" y="1"/>
                  <a:pt x="21522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5"/>
          <p:cNvSpPr/>
          <p:nvPr/>
        </p:nvSpPr>
        <p:spPr>
          <a:xfrm>
            <a:off x="1508979" y="1767040"/>
            <a:ext cx="1424618" cy="1370756"/>
          </a:xfrm>
          <a:custGeom>
            <a:avLst/>
            <a:gdLst/>
            <a:ahLst/>
            <a:cxnLst/>
            <a:rect l="l" t="t" r="r" b="b"/>
            <a:pathLst>
              <a:path w="36632" h="35247" extrusionOk="0">
                <a:moveTo>
                  <a:pt x="19015" y="2182"/>
                </a:moveTo>
                <a:cubicBezTo>
                  <a:pt x="27533" y="2194"/>
                  <a:pt x="34439" y="9100"/>
                  <a:pt x="34451" y="17630"/>
                </a:cubicBezTo>
                <a:cubicBezTo>
                  <a:pt x="34451" y="23868"/>
                  <a:pt x="30684" y="29500"/>
                  <a:pt x="24913" y="31882"/>
                </a:cubicBezTo>
                <a:cubicBezTo>
                  <a:pt x="23004" y="32675"/>
                  <a:pt x="21000" y="33060"/>
                  <a:pt x="19011" y="33060"/>
                </a:cubicBezTo>
                <a:cubicBezTo>
                  <a:pt x="14997" y="33060"/>
                  <a:pt x="11048" y="31492"/>
                  <a:pt x="8090" y="28543"/>
                </a:cubicBezTo>
                <a:cubicBezTo>
                  <a:pt x="3680" y="24132"/>
                  <a:pt x="2357" y="17492"/>
                  <a:pt x="4751" y="11721"/>
                </a:cubicBezTo>
                <a:cubicBezTo>
                  <a:pt x="7133" y="5949"/>
                  <a:pt x="12765" y="2194"/>
                  <a:pt x="19015" y="2194"/>
                </a:cubicBezTo>
                <a:lnTo>
                  <a:pt x="19015" y="2182"/>
                </a:lnTo>
                <a:close/>
                <a:moveTo>
                  <a:pt x="19027" y="1"/>
                </a:moveTo>
                <a:cubicBezTo>
                  <a:pt x="14437" y="1"/>
                  <a:pt x="9927" y="1794"/>
                  <a:pt x="6553" y="5168"/>
                </a:cubicBezTo>
                <a:cubicBezTo>
                  <a:pt x="1513" y="10209"/>
                  <a:pt x="1" y="17782"/>
                  <a:pt x="2735" y="24372"/>
                </a:cubicBezTo>
                <a:cubicBezTo>
                  <a:pt x="5457" y="30950"/>
                  <a:pt x="11883" y="35246"/>
                  <a:pt x="19015" y="35246"/>
                </a:cubicBezTo>
                <a:cubicBezTo>
                  <a:pt x="28743" y="35234"/>
                  <a:pt x="36619" y="27358"/>
                  <a:pt x="36631" y="17630"/>
                </a:cubicBezTo>
                <a:cubicBezTo>
                  <a:pt x="36631" y="10498"/>
                  <a:pt x="32334" y="4072"/>
                  <a:pt x="25757" y="1338"/>
                </a:cubicBezTo>
                <a:cubicBezTo>
                  <a:pt x="23578" y="438"/>
                  <a:pt x="21293" y="1"/>
                  <a:pt x="19027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5"/>
          <p:cNvSpPr txBox="1"/>
          <p:nvPr/>
        </p:nvSpPr>
        <p:spPr>
          <a:xfrm>
            <a:off x="1245984" y="3546979"/>
            <a:ext cx="984896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19,39%</a:t>
            </a:r>
            <a:endParaRPr sz="20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3" name="Google Shape;1013;p35"/>
          <p:cNvSpPr/>
          <p:nvPr/>
        </p:nvSpPr>
        <p:spPr>
          <a:xfrm>
            <a:off x="1411495" y="1615425"/>
            <a:ext cx="1674000" cy="1674000"/>
          </a:xfrm>
          <a:prstGeom prst="blockArc">
            <a:avLst>
              <a:gd name="adj1" fmla="val 10874867"/>
              <a:gd name="adj2" fmla="val 7279875"/>
              <a:gd name="adj3" fmla="val 5357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5"/>
          <p:cNvSpPr/>
          <p:nvPr/>
        </p:nvSpPr>
        <p:spPr>
          <a:xfrm>
            <a:off x="1563257" y="1767013"/>
            <a:ext cx="1370400" cy="1370400"/>
          </a:xfrm>
          <a:prstGeom prst="blockArc">
            <a:avLst>
              <a:gd name="adj1" fmla="val 10800000"/>
              <a:gd name="adj2" fmla="val 15181077"/>
              <a:gd name="adj3" fmla="val 6958"/>
            </a:avLst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73"/>
              </a:solidFill>
            </a:endParaRPr>
          </a:p>
        </p:txBody>
      </p:sp>
      <p:sp>
        <p:nvSpPr>
          <p:cNvPr id="1015" name="Google Shape;1015;p35"/>
          <p:cNvSpPr txBox="1"/>
          <p:nvPr/>
        </p:nvSpPr>
        <p:spPr>
          <a:xfrm>
            <a:off x="1257542" y="4068100"/>
            <a:ext cx="984896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rPr>
              <a:t>80,61%</a:t>
            </a:r>
            <a:endParaRPr sz="2000" dirty="0">
              <a:solidFill>
                <a:schemeClr val="accent2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16" name="Google Shape;1016;p35"/>
          <p:cNvSpPr txBox="1"/>
          <p:nvPr/>
        </p:nvSpPr>
        <p:spPr>
          <a:xfrm>
            <a:off x="2230880" y="3514400"/>
            <a:ext cx="1347196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Mulheres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17" name="Google Shape;1017;p35"/>
          <p:cNvSpPr txBox="1"/>
          <p:nvPr/>
        </p:nvSpPr>
        <p:spPr>
          <a:xfrm>
            <a:off x="2230888" y="4068100"/>
            <a:ext cx="1130095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Homens</a:t>
            </a:r>
            <a:endParaRPr sz="2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1018" name="Google Shape;1018;p35"/>
          <p:cNvCxnSpPr>
            <a:cxnSpLocks/>
            <a:stCxn id="1013" idx="0"/>
            <a:endCxn id="1015" idx="1"/>
          </p:cNvCxnSpPr>
          <p:nvPr/>
        </p:nvCxnSpPr>
        <p:spPr>
          <a:xfrm rot="5400000">
            <a:off x="442920" y="3249798"/>
            <a:ext cx="1828225" cy="198979"/>
          </a:xfrm>
          <a:prstGeom prst="bentConnector4">
            <a:avLst>
              <a:gd name="adj1" fmla="val 21296"/>
              <a:gd name="adj2" fmla="val 214886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2" name="Google Shape;1052;p35"/>
          <p:cNvGrpSpPr/>
          <p:nvPr/>
        </p:nvGrpSpPr>
        <p:grpSpPr>
          <a:xfrm>
            <a:off x="5469808" y="2066799"/>
            <a:ext cx="417992" cy="1036638"/>
            <a:chOff x="3343310" y="4475555"/>
            <a:chExt cx="127717" cy="316753"/>
          </a:xfrm>
        </p:grpSpPr>
        <p:sp>
          <p:nvSpPr>
            <p:cNvPr id="1053" name="Google Shape;1053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5" name="Google Shape;1055;p35"/>
          <p:cNvSpPr txBox="1"/>
          <p:nvPr/>
        </p:nvSpPr>
        <p:spPr>
          <a:xfrm>
            <a:off x="6302916" y="2066788"/>
            <a:ext cx="15951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9144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rPr>
              <a:t>165</a:t>
            </a:r>
            <a:endParaRPr sz="3000" dirty="0">
              <a:solidFill>
                <a:schemeClr val="accent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1056" name="Google Shape;1056;p35"/>
          <p:cNvSpPr txBox="1"/>
          <p:nvPr/>
        </p:nvSpPr>
        <p:spPr>
          <a:xfrm>
            <a:off x="6227229" y="2475388"/>
            <a:ext cx="17466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Pacientes</a:t>
            </a:r>
            <a:endParaRPr sz="18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57" name="Google Shape;1057;p35"/>
          <p:cNvSpPr/>
          <p:nvPr/>
        </p:nvSpPr>
        <p:spPr>
          <a:xfrm>
            <a:off x="6029079" y="2032813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35"/>
          <p:cNvCxnSpPr>
            <a:stCxn id="1057" idx="1"/>
          </p:cNvCxnSpPr>
          <p:nvPr/>
        </p:nvCxnSpPr>
        <p:spPr>
          <a:xfrm>
            <a:off x="6213279" y="2970442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9" name="Google Shape;1059;p35"/>
          <p:cNvGrpSpPr/>
          <p:nvPr/>
        </p:nvGrpSpPr>
        <p:grpSpPr>
          <a:xfrm>
            <a:off x="4910533" y="2066799"/>
            <a:ext cx="417992" cy="1036638"/>
            <a:chOff x="3343310" y="4475555"/>
            <a:chExt cx="127717" cy="316753"/>
          </a:xfrm>
        </p:grpSpPr>
        <p:sp>
          <p:nvSpPr>
            <p:cNvPr id="1060" name="Google Shape;1060;p35"/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5"/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35"/>
          <p:cNvSpPr txBox="1"/>
          <p:nvPr/>
        </p:nvSpPr>
        <p:spPr>
          <a:xfrm>
            <a:off x="1307862" y="10220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GENDER</a:t>
            </a:r>
            <a:endParaRPr sz="2000" dirty="0">
              <a:solidFill>
                <a:schemeClr val="lt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939142F-A1AD-46DE-818D-C22FB6447BD6}"/>
              </a:ext>
            </a:extLst>
          </p:cNvPr>
          <p:cNvCxnSpPr>
            <a:cxnSpLocks/>
            <a:stCxn id="1014" idx="0"/>
            <a:endCxn id="1012" idx="1"/>
          </p:cNvCxnSpPr>
          <p:nvPr/>
        </p:nvCxnSpPr>
        <p:spPr>
          <a:xfrm rot="5400000">
            <a:off x="783426" y="2914772"/>
            <a:ext cx="1290066" cy="364949"/>
          </a:xfrm>
          <a:prstGeom prst="bentConnector4">
            <a:avLst>
              <a:gd name="adj1" fmla="val 40600"/>
              <a:gd name="adj2" fmla="val 1160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329608" y="989475"/>
            <a:ext cx="8665535" cy="37869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Gender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Symptoms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Alcohol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Hepatitis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B Surface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Antigen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Hepatitis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B e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Antigen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Hepatitis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B Core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Antibody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Hepatitis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C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Virus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Antibody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Cirrhosis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Endemic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Countries: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Smoking: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Diabetes: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Obesity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Hemochromatosis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Arterial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Hypertension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Chronic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Renal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Insufficiency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Nonalcoholic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Steatohepatitis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Esophageal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Varices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Splenomegaly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Portal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Hypertension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Portal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Vein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Thrombosis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Liver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Metastasis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Radiological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Hallmark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</a:t>
            </a: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Age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at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diagnosis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</a:t>
            </a: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integer</a:t>
            </a:r>
            <a:endParaRPr lang="pt-BR" sz="1600" b="1" dirty="0">
              <a:latin typeface="Maven Pro" panose="020B0604020202020204" charset="0"/>
              <a:ea typeface="Roboto Medium" panose="020B0604020202020204" charset="0"/>
            </a:endParaRPr>
          </a:p>
          <a:p>
            <a:pPr marL="285750" indent="-285750" algn="just">
              <a:spcBef>
                <a:spcPts val="100"/>
              </a:spcBef>
              <a:spcAft>
                <a:spcPts val="100"/>
              </a:spcAft>
            </a:pPr>
            <a:r>
              <a:rPr lang="pt-BR" sz="1600" b="1" dirty="0" err="1">
                <a:latin typeface="Maven Pro" panose="020B0604020202020204" charset="0"/>
                <a:ea typeface="Roboto Medium" panose="020B0604020202020204" charset="0"/>
              </a:rPr>
              <a:t>Class</a:t>
            </a:r>
            <a:r>
              <a:rPr lang="pt-BR" sz="1600" b="1" dirty="0">
                <a:latin typeface="Maven Pro" panose="020B0604020202020204" charset="0"/>
                <a:ea typeface="Roboto Medium" panose="020B0604020202020204" charset="0"/>
              </a:rPr>
              <a:t>: nominal 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29608" y="396029"/>
            <a:ext cx="72917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HCC Survival Data Set – Exemplo das colunas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10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HCC Survival Data Set – Exemplo das colunas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BF46FA-416B-4490-9323-866DB9EBE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25" y="1236221"/>
            <a:ext cx="7593150" cy="33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7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4751412" y="311868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DataReduction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4729181" y="3581084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Etapa de redução dos dados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347198" y="3129333"/>
            <a:ext cx="211066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DataNormalization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461892" y="3118688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DataCleaning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769026" y="267838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556210" y="3586402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</a:t>
            </a:r>
            <a:r>
              <a:rPr lang="en" dirty="0"/>
              <a:t>tapa de normaização dos dados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983385" y="26539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499585" y="412215"/>
            <a:ext cx="686840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</a:t>
            </a:r>
            <a:r>
              <a:rPr lang="en" dirty="0"/>
              <a:t>tapas realizadas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5130281" y="2653980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748278" y="1579786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2983385" y="1570843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5130281" y="1570843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 rot="10800000" flipH="1" flipV="1">
            <a:off x="748278" y="1991835"/>
            <a:ext cx="20748" cy="975449"/>
          </a:xfrm>
          <a:prstGeom prst="bentConnector3">
            <a:avLst>
              <a:gd name="adj1" fmla="val -110179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>
            <a:off x="2983385" y="19828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  <a:stCxn id="483" idx="1"/>
            <a:endCxn id="480" idx="1"/>
          </p:cNvCxnSpPr>
          <p:nvPr/>
        </p:nvCxnSpPr>
        <p:spPr>
          <a:xfrm rot="10800000" flipV="1">
            <a:off x="5130281" y="1982892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821726" y="135721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p27"/>
          <p:cNvSpPr/>
          <p:nvPr/>
        </p:nvSpPr>
        <p:spPr>
          <a:xfrm>
            <a:off x="6059981" y="245273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27"/>
          <p:cNvSpPr/>
          <p:nvPr/>
        </p:nvSpPr>
        <p:spPr>
          <a:xfrm>
            <a:off x="3113595" y="1690351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476;p27">
            <a:extLst>
              <a:ext uri="{FF2B5EF4-FFF2-40B4-BE49-F238E27FC236}">
                <a16:creationId xmlns:a16="http://schemas.microsoft.com/office/drawing/2014/main" id="{B8203B07-6F23-45A7-AFFD-E5FC5D3BF919}"/>
              </a:ext>
            </a:extLst>
          </p:cNvPr>
          <p:cNvSpPr txBox="1">
            <a:spLocks/>
          </p:cNvSpPr>
          <p:nvPr/>
        </p:nvSpPr>
        <p:spPr>
          <a:xfrm>
            <a:off x="7367993" y="2662923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92D050"/>
                </a:solidFill>
              </a:rPr>
              <a:t>04</a:t>
            </a:r>
          </a:p>
        </p:txBody>
      </p:sp>
      <p:sp>
        <p:nvSpPr>
          <p:cNvPr id="35" name="Google Shape;481;p27">
            <a:extLst>
              <a:ext uri="{FF2B5EF4-FFF2-40B4-BE49-F238E27FC236}">
                <a16:creationId xmlns:a16="http://schemas.microsoft.com/office/drawing/2014/main" id="{83CEF6F1-BE25-4558-BE41-0B758B8DE99B}"/>
              </a:ext>
            </a:extLst>
          </p:cNvPr>
          <p:cNvSpPr/>
          <p:nvPr/>
        </p:nvSpPr>
        <p:spPr>
          <a:xfrm>
            <a:off x="7367993" y="1579786"/>
            <a:ext cx="824100" cy="8241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00FF00"/>
              </a:highlight>
            </a:endParaRPr>
          </a:p>
        </p:txBody>
      </p:sp>
      <p:cxnSp>
        <p:nvCxnSpPr>
          <p:cNvPr id="36" name="Google Shape;484;p27">
            <a:extLst>
              <a:ext uri="{FF2B5EF4-FFF2-40B4-BE49-F238E27FC236}">
                <a16:creationId xmlns:a16="http://schemas.microsoft.com/office/drawing/2014/main" id="{050A5D44-1D45-441B-AB50-2AD157EBC13A}"/>
              </a:ext>
            </a:extLst>
          </p:cNvPr>
          <p:cNvCxnSpPr>
            <a:stCxn id="35" idx="1"/>
            <a:endCxn id="34" idx="1"/>
          </p:cNvCxnSpPr>
          <p:nvPr/>
        </p:nvCxnSpPr>
        <p:spPr>
          <a:xfrm>
            <a:off x="7367993" y="1991836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471;p27">
            <a:extLst>
              <a:ext uri="{FF2B5EF4-FFF2-40B4-BE49-F238E27FC236}">
                <a16:creationId xmlns:a16="http://schemas.microsoft.com/office/drawing/2014/main" id="{1397695A-3994-4093-B04F-33F41E24FD14}"/>
              </a:ext>
            </a:extLst>
          </p:cNvPr>
          <p:cNvSpPr txBox="1">
            <a:spLocks/>
          </p:cNvSpPr>
          <p:nvPr/>
        </p:nvSpPr>
        <p:spPr>
          <a:xfrm>
            <a:off x="6926073" y="30749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pt-BR" dirty="0" err="1"/>
              <a:t>DataAnalytics</a:t>
            </a:r>
            <a:endParaRPr lang="pt-BR" dirty="0"/>
          </a:p>
        </p:txBody>
      </p:sp>
      <p:sp>
        <p:nvSpPr>
          <p:cNvPr id="39" name="Google Shape;472;p27">
            <a:extLst>
              <a:ext uri="{FF2B5EF4-FFF2-40B4-BE49-F238E27FC236}">
                <a16:creationId xmlns:a16="http://schemas.microsoft.com/office/drawing/2014/main" id="{626B3E18-9A58-4B7E-8C38-E54DE2499B05}"/>
              </a:ext>
            </a:extLst>
          </p:cNvPr>
          <p:cNvSpPr txBox="1">
            <a:spLocks/>
          </p:cNvSpPr>
          <p:nvPr/>
        </p:nvSpPr>
        <p:spPr>
          <a:xfrm>
            <a:off x="6896041" y="3581084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en-US" dirty="0"/>
              <a:t>Etapa de </a:t>
            </a:r>
            <a:r>
              <a:rPr lang="en-US" dirty="0" err="1"/>
              <a:t>análise</a:t>
            </a:r>
            <a:r>
              <a:rPr lang="en-US" dirty="0"/>
              <a:t> de dados</a:t>
            </a:r>
          </a:p>
        </p:txBody>
      </p:sp>
      <p:grpSp>
        <p:nvGrpSpPr>
          <p:cNvPr id="40" name="Google Shape;497;p27">
            <a:extLst>
              <a:ext uri="{FF2B5EF4-FFF2-40B4-BE49-F238E27FC236}">
                <a16:creationId xmlns:a16="http://schemas.microsoft.com/office/drawing/2014/main" id="{E01C7F9D-3B5B-4EC2-8DC0-5F23D6194AA4}"/>
              </a:ext>
            </a:extLst>
          </p:cNvPr>
          <p:cNvGrpSpPr/>
          <p:nvPr/>
        </p:nvGrpSpPr>
        <p:grpSpPr>
          <a:xfrm>
            <a:off x="7488434" y="1698978"/>
            <a:ext cx="583817" cy="580314"/>
            <a:chOff x="3541011" y="3367320"/>
            <a:chExt cx="348257" cy="346188"/>
          </a:xfrm>
        </p:grpSpPr>
        <p:sp>
          <p:nvSpPr>
            <p:cNvPr id="41" name="Google Shape;498;p27">
              <a:extLst>
                <a:ext uri="{FF2B5EF4-FFF2-40B4-BE49-F238E27FC236}">
                  <a16:creationId xmlns:a16="http://schemas.microsoft.com/office/drawing/2014/main" id="{1011B9AC-8776-41BB-B808-06BDEA4172BB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99;p27">
              <a:extLst>
                <a:ext uri="{FF2B5EF4-FFF2-40B4-BE49-F238E27FC236}">
                  <a16:creationId xmlns:a16="http://schemas.microsoft.com/office/drawing/2014/main" id="{75B6D6A0-1260-4DD4-9727-9EA0753A83A3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500;p27">
              <a:extLst>
                <a:ext uri="{FF2B5EF4-FFF2-40B4-BE49-F238E27FC236}">
                  <a16:creationId xmlns:a16="http://schemas.microsoft.com/office/drawing/2014/main" id="{A0F524D4-3662-4006-A76B-BC8F3767AAB8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501;p27">
              <a:extLst>
                <a:ext uri="{FF2B5EF4-FFF2-40B4-BE49-F238E27FC236}">
                  <a16:creationId xmlns:a16="http://schemas.microsoft.com/office/drawing/2014/main" id="{15BD4418-7A06-4A44-A2ED-08F47263F20E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ráfico 18">
            <a:extLst>
              <a:ext uri="{FF2B5EF4-FFF2-40B4-BE49-F238E27FC236}">
                <a16:creationId xmlns:a16="http://schemas.microsoft.com/office/drawing/2014/main" id="{188FCDC7-3AD0-4E68-9E3F-2BAAC1907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780" y="1670627"/>
            <a:ext cx="626555" cy="626555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ADEB1757-F271-4404-A895-90EEB1728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1926" y="1661494"/>
            <a:ext cx="617798" cy="617798"/>
          </a:xfrm>
          <a:prstGeom prst="rect">
            <a:avLst/>
          </a:prstGeom>
        </p:spPr>
      </p:pic>
      <p:sp>
        <p:nvSpPr>
          <p:cNvPr id="66" name="Google Shape;477;p27">
            <a:extLst>
              <a:ext uri="{FF2B5EF4-FFF2-40B4-BE49-F238E27FC236}">
                <a16:creationId xmlns:a16="http://schemas.microsoft.com/office/drawing/2014/main" id="{C2B074B3-3CB1-424A-8EF1-16D236EB28ED}"/>
              </a:ext>
            </a:extLst>
          </p:cNvPr>
          <p:cNvSpPr txBox="1">
            <a:spLocks/>
          </p:cNvSpPr>
          <p:nvPr/>
        </p:nvSpPr>
        <p:spPr>
          <a:xfrm>
            <a:off x="397523" y="3633855"/>
            <a:ext cx="1580682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en-US" dirty="0"/>
              <a:t>Etapa de limpeza dos dados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726370" y="1992475"/>
            <a:ext cx="3567222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DataCleaning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Identificação de </a:t>
            </a:r>
            <a:r>
              <a:rPr lang="pt-BR" sz="1600" b="1" i="0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elementos faltantes</a:t>
            </a: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;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Utilização de um </a:t>
            </a:r>
            <a:r>
              <a:rPr lang="pt-BR" sz="1600" b="1" i="0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método de preenchimento </a:t>
            </a: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dos elementos faltantes (Moda, média, mediana, </a:t>
            </a:r>
            <a:r>
              <a:rPr lang="pt-BR" sz="1600" b="1" i="0" dirty="0" err="1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number</a:t>
            </a:r>
            <a:r>
              <a:rPr lang="pt-BR" sz="1600" b="1" i="0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);</a:t>
            </a:r>
          </a:p>
          <a:p>
            <a:pPr marL="285750" indent="-285750" algn="just">
              <a:spcBef>
                <a:spcPts val="1600"/>
              </a:spcBef>
              <a:spcAft>
                <a:spcPts val="1600"/>
              </a:spcAft>
            </a:pP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 Exibição de algumas </a:t>
            </a: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  <a:latin typeface="Maven Pro" panose="020B0604020202020204" charset="0"/>
                <a:ea typeface="Roboto Medium" panose="020B0604020202020204" charset="0"/>
              </a:rPr>
              <a:t>informações </a:t>
            </a:r>
            <a:r>
              <a:rPr lang="pt-BR" sz="1600" b="1" dirty="0">
                <a:solidFill>
                  <a:schemeClr val="bg1"/>
                </a:solidFill>
                <a:latin typeface="Maven Pro" panose="020B0604020202020204" charset="0"/>
                <a:ea typeface="Roboto Medium" panose="020B0604020202020204" charset="0"/>
              </a:rPr>
              <a:t>sobre as colunas (Quantidade de elementos faltantes por coluna, tipo de dados) ;</a:t>
            </a:r>
            <a:endParaRPr lang="pt-BR" sz="1600" b="1" i="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39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638550" y="1665804"/>
            <a:ext cx="7866900" cy="2466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42378" y="433411"/>
            <a:ext cx="717484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DataCleaning – Tabela Original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6E3DB0-0A40-4461-B6F7-45BC78095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51455" y="1665803"/>
            <a:ext cx="8641090" cy="24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7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672</Words>
  <Application>Microsoft Office PowerPoint</Application>
  <PresentationFormat>Apresentação na tela (16:9)</PresentationFormat>
  <Paragraphs>128</Paragraphs>
  <Slides>35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Nunito Light</vt:lpstr>
      <vt:lpstr>Maven Pro</vt:lpstr>
      <vt:lpstr>Livvic Light</vt:lpstr>
      <vt:lpstr>Arial</vt:lpstr>
      <vt:lpstr>Fira Sans Extra Condensed Medium</vt:lpstr>
      <vt:lpstr>Share Tech</vt:lpstr>
      <vt:lpstr>Advent Pro SemiBold</vt:lpstr>
      <vt:lpstr>Data Science Consulting by Slidesgo</vt:lpstr>
      <vt:lpstr>MINERAÇÃO DE DADOS</vt:lpstr>
      <vt:lpstr>HCC Survival Data Set</vt:lpstr>
      <vt:lpstr>HCC Survival Data Set</vt:lpstr>
      <vt:lpstr>HCC Survival Data Set – Exemplo das colunas</vt:lpstr>
      <vt:lpstr>HCC Survival Data Set – Exemplo das colunas</vt:lpstr>
      <vt:lpstr>DataReduction</vt:lpstr>
      <vt:lpstr>DataCleaning</vt:lpstr>
      <vt:lpstr>DataCleaning</vt:lpstr>
      <vt:lpstr>DataCleaning – Tabela Original</vt:lpstr>
      <vt:lpstr>DataCleaning – Tabela Preenchida</vt:lpstr>
      <vt:lpstr>DataNormalization</vt:lpstr>
      <vt:lpstr>DataNormalization</vt:lpstr>
      <vt:lpstr>DataNormalization - Z-Score</vt:lpstr>
      <vt:lpstr>DataNormalization – Min-Max</vt:lpstr>
      <vt:lpstr>DataReduction</vt:lpstr>
      <vt:lpstr>DataReduction</vt:lpstr>
      <vt:lpstr>DataReduction – Usando Z-Score</vt:lpstr>
      <vt:lpstr>DataReduction – Usando Z-Score</vt:lpstr>
      <vt:lpstr>DataReduction – Usando Z-Score</vt:lpstr>
      <vt:lpstr>DataReduction – Usando Min-Max</vt:lpstr>
      <vt:lpstr>DataReduction – Usando Z-Score</vt:lpstr>
      <vt:lpstr>DataReduction – Usando Min-Max</vt:lpstr>
      <vt:lpstr>DataAnalytics</vt:lpstr>
      <vt:lpstr>DataAnalytics</vt:lpstr>
      <vt:lpstr>DataAnalytics - Média</vt:lpstr>
      <vt:lpstr>DataAnalytics - Moda</vt:lpstr>
      <vt:lpstr>DataAnalytics - Mediana</vt:lpstr>
      <vt:lpstr>DataAnalytics - Amplitude</vt:lpstr>
      <vt:lpstr>DataAnalytics - Variância</vt:lpstr>
      <vt:lpstr>DataAnalytics – Desvio Padrão</vt:lpstr>
      <vt:lpstr>DataAnalytics – Covariância</vt:lpstr>
      <vt:lpstr>DataAnalytics – Correlação</vt:lpstr>
      <vt:lpstr>DataAnalytics – Plots</vt:lpstr>
      <vt:lpstr>DataAnalytics – Plots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</dc:title>
  <dc:creator>Silas Silvério</dc:creator>
  <cp:lastModifiedBy>Silas Silvério</cp:lastModifiedBy>
  <cp:revision>30</cp:revision>
  <dcterms:modified xsi:type="dcterms:W3CDTF">2021-04-14T18:13:47Z</dcterms:modified>
</cp:coreProperties>
</file>