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22" r:id="rId2"/>
    <p:sldId id="534" r:id="rId3"/>
    <p:sldId id="537" r:id="rId4"/>
    <p:sldId id="559" r:id="rId5"/>
    <p:sldId id="560" r:id="rId6"/>
    <p:sldId id="561" r:id="rId7"/>
    <p:sldId id="562" r:id="rId8"/>
    <p:sldId id="536" r:id="rId9"/>
    <p:sldId id="544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903" userDrawn="1">
          <p15:clr>
            <a:srgbClr val="A4A3A4"/>
          </p15:clr>
        </p15:guide>
        <p15:guide id="3" pos="1429" userDrawn="1">
          <p15:clr>
            <a:srgbClr val="A4A3A4"/>
          </p15:clr>
        </p15:guide>
        <p15:guide id="4" pos="1519" userDrawn="1">
          <p15:clr>
            <a:srgbClr val="A4A3A4"/>
          </p15:clr>
        </p15:guide>
        <p15:guide id="5" pos="1610" userDrawn="1">
          <p15:clr>
            <a:srgbClr val="A4A3A4"/>
          </p15:clr>
        </p15:guide>
        <p15:guide id="6" pos="17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B9F2"/>
    <a:srgbClr val="A38005"/>
    <a:srgbClr val="16B8EB"/>
    <a:srgbClr val="F27D14"/>
    <a:srgbClr val="9BBB59"/>
    <a:srgbClr val="71B1D1"/>
    <a:srgbClr val="888DA6"/>
    <a:srgbClr val="FFE38B"/>
    <a:srgbClr val="F2B800"/>
    <a:srgbClr val="001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5" autoAdjust="0"/>
    <p:restoredTop sz="94513" autoAdjust="0"/>
  </p:normalViewPr>
  <p:slideViewPr>
    <p:cSldViewPr showGuides="1">
      <p:cViewPr varScale="1">
        <p:scale>
          <a:sx n="100" d="100"/>
          <a:sy n="100" d="100"/>
        </p:scale>
        <p:origin x="714" y="78"/>
      </p:cViewPr>
      <p:guideLst>
        <p:guide orient="horz" pos="1597"/>
        <p:guide pos="2903"/>
        <p:guide pos="1429"/>
        <p:guide pos="1519"/>
        <p:guide pos="1610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4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FC703-A819-4362-B257-1F064696502C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A1E85-D413-4442-979B-6F2DA3FC2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807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269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A1E85-D413-4442-979B-6F2DA3FC223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13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19EC6-A7F9-4038-B584-32C3F4D916B2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Relationship Id="rId9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45156" y="1583210"/>
            <a:ext cx="250399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酷鸟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8627" y="2837864"/>
            <a:ext cx="7497051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6000"/>
              </a:lnSpc>
            </a:pPr>
            <a:r>
              <a:rPr lang="zh-CN" altLang="zh-CN" sz="3000" dirty="0">
                <a:solidFill>
                  <a:srgbClr val="16B8EB"/>
                </a:solidFill>
              </a:rPr>
              <a:t>领先的全域旅游</a:t>
            </a:r>
            <a:r>
              <a:rPr lang="en-US" altLang="zh-CN" sz="3000" dirty="0">
                <a:solidFill>
                  <a:srgbClr val="16B8EB"/>
                </a:solidFill>
              </a:rPr>
              <a:t>SaaS</a:t>
            </a:r>
            <a:r>
              <a:rPr lang="zh-CN" altLang="zh-CN" sz="3000" dirty="0">
                <a:solidFill>
                  <a:srgbClr val="16B8EB"/>
                </a:solidFill>
              </a:rPr>
              <a:t>技术和运营服务商</a:t>
            </a:r>
            <a:endParaRPr lang="en-US" altLang="zh-CN" sz="3000" dirty="0">
              <a:solidFill>
                <a:srgbClr val="16B8EB"/>
              </a:solidFill>
            </a:endParaRPr>
          </a:p>
        </p:txBody>
      </p:sp>
      <p:pic>
        <p:nvPicPr>
          <p:cNvPr id="15" name="图片 14" descr="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119" y="677700"/>
            <a:ext cx="984069" cy="861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19191" y="4398372"/>
            <a:ext cx="295592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Kooniao CEO – 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魏建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Tel</a:t>
            </a:r>
            <a:r>
              <a:rPr lang="en-US" altLang="zh-CN" sz="1100" dirty="0">
                <a:solidFill>
                  <a:schemeClr val="bg1"/>
                </a:solidFill>
              </a:rPr>
              <a:t>:18602006990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概要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63638"/>
            <a:ext cx="8229600" cy="288032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从</a:t>
            </a:r>
            <a:r>
              <a:rPr lang="en-US" altLang="zh-CN" sz="1600" dirty="0">
                <a:solidFill>
                  <a:schemeClr val="bg1"/>
                </a:solidFill>
              </a:rPr>
              <a:t>2016</a:t>
            </a:r>
            <a:r>
              <a:rPr lang="zh-CN" altLang="en-US" sz="1600" dirty="0">
                <a:solidFill>
                  <a:schemeClr val="bg1"/>
                </a:solidFill>
              </a:rPr>
              <a:t>年底开始，各地政府展开了“全域旅游”的建设热潮，国家计划总投资</a:t>
            </a:r>
            <a:r>
              <a:rPr lang="en-US" altLang="zh-CN" sz="1600" dirty="0">
                <a:solidFill>
                  <a:schemeClr val="bg1"/>
                </a:solidFill>
              </a:rPr>
              <a:t>4</a:t>
            </a:r>
            <a:r>
              <a:rPr lang="zh-CN" altLang="en-US" sz="1600" dirty="0">
                <a:solidFill>
                  <a:schemeClr val="bg1"/>
                </a:solidFill>
              </a:rPr>
              <a:t>万亿。</a:t>
            </a:r>
            <a:endParaRPr lang="en-US" altLang="zh-CN" sz="1600" dirty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全域旅游</a:t>
            </a:r>
            <a:r>
              <a:rPr lang="en-US" altLang="zh-CN" sz="1600" dirty="0">
                <a:solidFill>
                  <a:schemeClr val="bg1"/>
                </a:solidFill>
              </a:rPr>
              <a:t>——</a:t>
            </a:r>
            <a:r>
              <a:rPr lang="zh-CN" altLang="en-US" sz="1600" dirty="0">
                <a:solidFill>
                  <a:schemeClr val="bg1"/>
                </a:solidFill>
              </a:rPr>
              <a:t>代表“观光游”时代的结束，</a:t>
            </a:r>
            <a:r>
              <a:rPr lang="en-US" altLang="zh-CN" sz="1600" dirty="0">
                <a:solidFill>
                  <a:schemeClr val="bg1"/>
                </a:solidFill>
              </a:rPr>
              <a:t>OTA</a:t>
            </a:r>
            <a:r>
              <a:rPr lang="zh-CN" altLang="en-US" sz="1600" dirty="0">
                <a:solidFill>
                  <a:schemeClr val="bg1"/>
                </a:solidFill>
              </a:rPr>
              <a:t>模式的换代。</a:t>
            </a:r>
            <a:endParaRPr lang="en-US" altLang="zh-CN" sz="1600" dirty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当各地政府还在迷茫如何做时，借助投资热潮，将酷鸟全域旅游</a:t>
            </a:r>
            <a:r>
              <a:rPr lang="en-US" altLang="zh-CN" sz="1600" dirty="0">
                <a:solidFill>
                  <a:schemeClr val="bg1"/>
                </a:solidFill>
              </a:rPr>
              <a:t>SaaS</a:t>
            </a:r>
            <a:r>
              <a:rPr lang="zh-CN" altLang="en-US" sz="1600" dirty="0">
                <a:solidFill>
                  <a:schemeClr val="bg1"/>
                </a:solidFill>
              </a:rPr>
              <a:t>平台推广到各个旅游目的地，实现地区旅游产业全链条的线上化，将有机会重构 “旅游目的地服务体系”</a:t>
            </a:r>
            <a:endParaRPr lang="en-US" altLang="zh-CN" sz="1600" dirty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酷鸟在每个地区合作的运营公司，都是当地最大的旅游服务商</a:t>
            </a:r>
            <a:r>
              <a:rPr lang="en-US" altLang="zh-CN" sz="1600" dirty="0">
                <a:solidFill>
                  <a:schemeClr val="bg1"/>
                </a:solidFill>
              </a:rPr>
              <a:t>——</a:t>
            </a:r>
            <a:r>
              <a:rPr lang="zh-CN" altLang="en-US" sz="1600" dirty="0">
                <a:solidFill>
                  <a:schemeClr val="bg1"/>
                </a:solidFill>
              </a:rPr>
              <a:t>新一代的“地接社”！</a:t>
            </a:r>
            <a:endParaRPr lang="en-US" altLang="zh-CN" sz="1600" dirty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目前已落地</a:t>
            </a:r>
            <a:r>
              <a:rPr lang="en-US" altLang="zh-CN" sz="1600" dirty="0">
                <a:solidFill>
                  <a:schemeClr val="bg1"/>
                </a:solidFill>
              </a:rPr>
              <a:t>2</a:t>
            </a:r>
            <a:r>
              <a:rPr lang="zh-CN" altLang="en-US" sz="1600" dirty="0">
                <a:solidFill>
                  <a:schemeClr val="bg1"/>
                </a:solidFill>
              </a:rPr>
              <a:t>个地区，预计年内复制到</a:t>
            </a:r>
            <a:r>
              <a:rPr lang="en-US" altLang="zh-CN" sz="1600" dirty="0">
                <a:solidFill>
                  <a:schemeClr val="bg1"/>
                </a:solidFill>
              </a:rPr>
              <a:t>10-20</a:t>
            </a:r>
            <a:r>
              <a:rPr lang="zh-CN" altLang="en-US" sz="1600" dirty="0">
                <a:solidFill>
                  <a:schemeClr val="bg1"/>
                </a:solidFill>
              </a:rPr>
              <a:t>个地区，将成为</a:t>
            </a:r>
            <a:r>
              <a:rPr lang="en-US" altLang="zh-CN" sz="1600" dirty="0">
                <a:solidFill>
                  <a:schemeClr val="bg1"/>
                </a:solidFill>
              </a:rPr>
              <a:t>50-100</a:t>
            </a:r>
            <a:r>
              <a:rPr lang="zh-CN" altLang="en-US" sz="1600" dirty="0">
                <a:solidFill>
                  <a:schemeClr val="bg1"/>
                </a:solidFill>
              </a:rPr>
              <a:t>亿收入规模的旅游目的地服务商！</a:t>
            </a:r>
          </a:p>
        </p:txBody>
      </p:sp>
    </p:spTree>
    <p:extLst>
      <p:ext uri="{BB962C8B-B14F-4D97-AF65-F5344CB8AC3E}">
        <p14:creationId xmlns:p14="http://schemas.microsoft.com/office/powerpoint/2010/main" val="186895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0" y="94199"/>
            <a:ext cx="9136800" cy="464601"/>
            <a:chOff x="0" y="94199"/>
            <a:chExt cx="9136800" cy="464601"/>
          </a:xfrm>
        </p:grpSpPr>
        <p:pic>
          <p:nvPicPr>
            <p:cNvPr id="33" name="图片 32" descr="l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01181" y="120421"/>
              <a:ext cx="351493" cy="307556"/>
            </a:xfrm>
            <a:prstGeom prst="rect">
              <a:avLst/>
            </a:prstGeom>
          </p:spPr>
        </p:pic>
        <p:cxnSp>
          <p:nvCxnSpPr>
            <p:cNvPr id="34" name="直接连接符 33"/>
            <p:cNvCxnSpPr/>
            <p:nvPr/>
          </p:nvCxnSpPr>
          <p:spPr>
            <a:xfrm>
              <a:off x="0" y="558800"/>
              <a:ext cx="9136800" cy="0"/>
            </a:xfrm>
            <a:prstGeom prst="line">
              <a:avLst/>
            </a:prstGeom>
            <a:ln w="6350">
              <a:solidFill>
                <a:srgbClr val="003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226856" y="94199"/>
              <a:ext cx="151200" cy="360000"/>
              <a:chOff x="233206" y="94199"/>
              <a:chExt cx="151200" cy="360000"/>
            </a:xfrm>
          </p:grpSpPr>
          <p:sp>
            <p:nvSpPr>
              <p:cNvPr id="36" name="流程图: 终止 35"/>
              <p:cNvSpPr/>
              <p:nvPr/>
            </p:nvSpPr>
            <p:spPr>
              <a:xfrm rot="5400000">
                <a:off x="128806" y="198599"/>
                <a:ext cx="360000" cy="151200"/>
              </a:xfrm>
              <a:prstGeom prst="flowChartTerminator">
                <a:avLst/>
              </a:prstGeom>
              <a:solidFill>
                <a:srgbClr val="16B8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62609" y="319289"/>
                <a:ext cx="93600" cy="93600"/>
              </a:xfrm>
              <a:prstGeom prst="ellipse">
                <a:avLst/>
              </a:prstGeom>
              <a:solidFill>
                <a:srgbClr val="63D4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rgbClr val="D6A300"/>
                    </a:solidFill>
                  </a:rPr>
                  <a:t> </a:t>
                </a:r>
                <a:endParaRPr lang="zh-CN" altLang="en-US">
                  <a:solidFill>
                    <a:srgbClr val="D6A300"/>
                  </a:solidFill>
                </a:endParaRPr>
              </a:p>
            </p:txBody>
          </p:sp>
        </p:grpSp>
      </p:grpSp>
      <p:sp>
        <p:nvSpPr>
          <p:cNvPr id="9" name="TextBox 6"/>
          <p:cNvSpPr txBox="1"/>
          <p:nvPr/>
        </p:nvSpPr>
        <p:spPr>
          <a:xfrm>
            <a:off x="400818" y="73154"/>
            <a:ext cx="461032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b="1" dirty="0">
                <a:solidFill>
                  <a:srgbClr val="16B8E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酷鸟</a:t>
            </a:r>
            <a:r>
              <a:rPr lang="zh-CN" altLang="zh-CN" b="1" dirty="0">
                <a:solidFill>
                  <a:srgbClr val="16B8E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全域旅游</a:t>
            </a:r>
            <a:r>
              <a:rPr lang="en-US" altLang="zh-CN" b="1" dirty="0">
                <a:solidFill>
                  <a:srgbClr val="16B8E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SaaS</a:t>
            </a:r>
            <a:r>
              <a:rPr lang="zh-CN" altLang="en-US" b="1" dirty="0">
                <a:solidFill>
                  <a:srgbClr val="16B8E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平台</a:t>
            </a:r>
            <a:r>
              <a:rPr lang="en-US" altLang="zh-CN" b="1" dirty="0">
                <a:solidFill>
                  <a:srgbClr val="16B8E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b="1" dirty="0">
                <a:solidFill>
                  <a:srgbClr val="16B8E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案例</a:t>
            </a:r>
            <a:endParaRPr lang="en-US" altLang="zh-CN" b="1" dirty="0">
              <a:solidFill>
                <a:srgbClr val="16B8E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491630"/>
            <a:ext cx="6431313" cy="294061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204" y="771550"/>
            <a:ext cx="2124749" cy="3777332"/>
          </a:xfrm>
          <a:prstGeom prst="rect">
            <a:avLst/>
          </a:prstGeom>
        </p:spPr>
      </p:pic>
      <p:sp>
        <p:nvSpPr>
          <p:cNvPr id="13" name="TextBox 6"/>
          <p:cNvSpPr txBox="1"/>
          <p:nvPr/>
        </p:nvSpPr>
        <p:spPr>
          <a:xfrm>
            <a:off x="1691680" y="917183"/>
            <a:ext cx="33668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rgbClr val="16B8E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旌德</a:t>
            </a:r>
            <a:r>
              <a:rPr lang="en-US" altLang="zh-CN" b="1" dirty="0" smtClean="0">
                <a:solidFill>
                  <a:srgbClr val="16B8E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b="1" dirty="0">
                <a:solidFill>
                  <a:srgbClr val="16B8E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皖南</a:t>
            </a:r>
            <a:r>
              <a:rPr lang="zh-CN" altLang="en-US" b="1" dirty="0" smtClean="0">
                <a:solidFill>
                  <a:srgbClr val="16B8E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特色</a:t>
            </a:r>
            <a:r>
              <a:rPr lang="zh-CN" altLang="en-US" b="1" dirty="0">
                <a:solidFill>
                  <a:srgbClr val="16B8E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游服务入口</a:t>
            </a:r>
            <a:endParaRPr lang="en-US" altLang="zh-CN" b="1" dirty="0">
              <a:solidFill>
                <a:srgbClr val="16B8E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1907704" y="4495641"/>
            <a:ext cx="331236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200" dirty="0">
                <a:solidFill>
                  <a:srgbClr val="16B8EB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（由腾邦梧桐旅游基金</a:t>
            </a:r>
            <a:r>
              <a:rPr lang="zh-CN" altLang="en-US" sz="1200" dirty="0" smtClean="0">
                <a:solidFill>
                  <a:srgbClr val="16B8EB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及</a:t>
            </a:r>
            <a:r>
              <a:rPr lang="zh-CN" altLang="en-US" sz="1200" dirty="0">
                <a:solidFill>
                  <a:srgbClr val="16B8EB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旌</a:t>
            </a:r>
            <a:r>
              <a:rPr lang="zh-CN" altLang="en-US" sz="1200" dirty="0" smtClean="0">
                <a:solidFill>
                  <a:srgbClr val="16B8EB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德县政府政府</a:t>
            </a:r>
            <a:r>
              <a:rPr lang="zh-CN" altLang="en-US" sz="1200" dirty="0">
                <a:solidFill>
                  <a:srgbClr val="16B8EB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共同参与）</a:t>
            </a:r>
            <a:endParaRPr lang="en-US" altLang="zh-CN" sz="1200" dirty="0">
              <a:solidFill>
                <a:srgbClr val="16B8EB"/>
              </a:solidFill>
              <a:latin typeface="仿宋" panose="02010609060101010101" pitchFamily="49" charset="-122"/>
              <a:ea typeface="仿宋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60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0" name="Group 10"/>
          <p:cNvGrpSpPr>
            <a:grpSpLocks/>
          </p:cNvGrpSpPr>
          <p:nvPr/>
        </p:nvGrpSpPr>
        <p:grpSpPr bwMode="auto">
          <a:xfrm>
            <a:off x="1764291" y="1222426"/>
            <a:ext cx="634445" cy="609147"/>
            <a:chOff x="-1" y="0"/>
            <a:chExt cx="522289" cy="520701"/>
          </a:xfrm>
        </p:grpSpPr>
        <p:sp>
          <p:nvSpPr>
            <p:cNvPr id="2" name="AutoShape 11"/>
            <p:cNvSpPr>
              <a:spLocks/>
            </p:cNvSpPr>
            <p:nvPr/>
          </p:nvSpPr>
          <p:spPr bwMode="auto">
            <a:xfrm>
              <a:off x="-1" y="0"/>
              <a:ext cx="520701" cy="520701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50000"/>
                </a:lnSpc>
                <a:defRPr/>
              </a:pPr>
              <a:endParaRPr lang="es-ES" sz="1898"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  <p:sp>
          <p:nvSpPr>
            <p:cNvPr id="20492" name="AutoShape 12"/>
            <p:cNvSpPr>
              <a:spLocks/>
            </p:cNvSpPr>
            <p:nvPr/>
          </p:nvSpPr>
          <p:spPr bwMode="auto">
            <a:xfrm>
              <a:off x="63499" y="187325"/>
              <a:ext cx="458789" cy="3206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7119"/>
                  </a:moveTo>
                  <a:cubicBezTo>
                    <a:pt x="18140" y="1930"/>
                    <a:pt x="18140" y="1930"/>
                    <a:pt x="18140" y="1930"/>
                  </a:cubicBezTo>
                  <a:cubicBezTo>
                    <a:pt x="9787" y="0"/>
                    <a:pt x="9787" y="0"/>
                    <a:pt x="9787" y="0"/>
                  </a:cubicBezTo>
                  <a:cubicBezTo>
                    <a:pt x="3037" y="724"/>
                    <a:pt x="3037" y="724"/>
                    <a:pt x="3037" y="724"/>
                  </a:cubicBezTo>
                  <a:cubicBezTo>
                    <a:pt x="0" y="1930"/>
                    <a:pt x="0" y="1930"/>
                    <a:pt x="0" y="1930"/>
                  </a:cubicBezTo>
                  <a:cubicBezTo>
                    <a:pt x="5062" y="9653"/>
                    <a:pt x="5062" y="9653"/>
                    <a:pt x="5062" y="9653"/>
                  </a:cubicBezTo>
                  <a:cubicBezTo>
                    <a:pt x="12824" y="21600"/>
                    <a:pt x="12824" y="21600"/>
                    <a:pt x="12824" y="21600"/>
                  </a:cubicBezTo>
                  <a:cubicBezTo>
                    <a:pt x="17465" y="19789"/>
                    <a:pt x="21009" y="14118"/>
                    <a:pt x="21599" y="711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50000"/>
                </a:lnSpc>
                <a:defRPr/>
              </a:pPr>
              <a:endParaRPr lang="es-ES" sz="1898"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  <p:sp>
          <p:nvSpPr>
            <p:cNvPr id="20493" name="AutoShape 13"/>
            <p:cNvSpPr>
              <a:spLocks/>
            </p:cNvSpPr>
            <p:nvPr/>
          </p:nvSpPr>
          <p:spPr bwMode="auto">
            <a:xfrm>
              <a:off x="163512" y="258763"/>
              <a:ext cx="187325" cy="968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423" y="8799"/>
                  </a:moveTo>
                  <a:cubicBezTo>
                    <a:pt x="11215" y="8399"/>
                    <a:pt x="11215" y="8399"/>
                    <a:pt x="11215" y="83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400"/>
                    <a:pt x="0" y="12400"/>
                    <a:pt x="0" y="12400"/>
                  </a:cubicBezTo>
                  <a:cubicBezTo>
                    <a:pt x="0" y="17599"/>
                    <a:pt x="4776" y="21599"/>
                    <a:pt x="10800" y="21599"/>
                  </a:cubicBezTo>
                  <a:cubicBezTo>
                    <a:pt x="16823" y="21599"/>
                    <a:pt x="21599" y="17599"/>
                    <a:pt x="21599" y="12400"/>
                  </a:cubicBezTo>
                  <a:cubicBezTo>
                    <a:pt x="21599" y="800"/>
                    <a:pt x="21599" y="800"/>
                    <a:pt x="21599" y="800"/>
                  </a:cubicBezTo>
                  <a:lnTo>
                    <a:pt x="11423" y="8799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50000"/>
                </a:lnSpc>
                <a:defRPr/>
              </a:pPr>
              <a:endParaRPr lang="es-ES" sz="1898"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  <p:sp>
          <p:nvSpPr>
            <p:cNvPr id="20494" name="AutoShape 14"/>
            <p:cNvSpPr>
              <a:spLocks/>
            </p:cNvSpPr>
            <p:nvPr/>
          </p:nvSpPr>
          <p:spPr bwMode="auto">
            <a:xfrm>
              <a:off x="63499" y="131763"/>
              <a:ext cx="403226" cy="2127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21236"/>
                  </a:moveTo>
                  <a:cubicBezTo>
                    <a:pt x="20735" y="16699"/>
                    <a:pt x="20735" y="16699"/>
                    <a:pt x="20735" y="16699"/>
                  </a:cubicBezTo>
                  <a:cubicBezTo>
                    <a:pt x="20735" y="16517"/>
                    <a:pt x="20735" y="16154"/>
                    <a:pt x="20735" y="15973"/>
                  </a:cubicBezTo>
                  <a:cubicBezTo>
                    <a:pt x="20735" y="8712"/>
                    <a:pt x="20735" y="8712"/>
                    <a:pt x="20735" y="8712"/>
                  </a:cubicBezTo>
                  <a:cubicBezTo>
                    <a:pt x="20735" y="8712"/>
                    <a:pt x="20735" y="8712"/>
                    <a:pt x="20735" y="8712"/>
                  </a:cubicBezTo>
                  <a:cubicBezTo>
                    <a:pt x="20735" y="8712"/>
                    <a:pt x="20735" y="8712"/>
                    <a:pt x="20735" y="8712"/>
                  </a:cubicBezTo>
                  <a:cubicBezTo>
                    <a:pt x="20735" y="8531"/>
                    <a:pt x="20735" y="8531"/>
                    <a:pt x="20735" y="8531"/>
                  </a:cubicBezTo>
                  <a:cubicBezTo>
                    <a:pt x="20639" y="8531"/>
                    <a:pt x="20639" y="8531"/>
                    <a:pt x="20639" y="8531"/>
                  </a:cubicBezTo>
                  <a:cubicBezTo>
                    <a:pt x="10367" y="0"/>
                    <a:pt x="10367" y="0"/>
                    <a:pt x="10367" y="0"/>
                  </a:cubicBezTo>
                  <a:cubicBezTo>
                    <a:pt x="0" y="8531"/>
                    <a:pt x="0" y="8531"/>
                    <a:pt x="0" y="8531"/>
                  </a:cubicBezTo>
                  <a:cubicBezTo>
                    <a:pt x="10655" y="16336"/>
                    <a:pt x="10655" y="16336"/>
                    <a:pt x="10655" y="16336"/>
                  </a:cubicBezTo>
                  <a:cubicBezTo>
                    <a:pt x="20063" y="9075"/>
                    <a:pt x="20063" y="9075"/>
                    <a:pt x="20063" y="9075"/>
                  </a:cubicBezTo>
                  <a:cubicBezTo>
                    <a:pt x="20063" y="16699"/>
                    <a:pt x="20063" y="16699"/>
                    <a:pt x="20063" y="16699"/>
                  </a:cubicBezTo>
                  <a:cubicBezTo>
                    <a:pt x="19295" y="21236"/>
                    <a:pt x="19295" y="21236"/>
                    <a:pt x="19295" y="21236"/>
                  </a:cubicBezTo>
                  <a:cubicBezTo>
                    <a:pt x="19871" y="21600"/>
                    <a:pt x="19871" y="21600"/>
                    <a:pt x="19871" y="21600"/>
                  </a:cubicBezTo>
                  <a:cubicBezTo>
                    <a:pt x="20159" y="20329"/>
                    <a:pt x="20159" y="20329"/>
                    <a:pt x="20159" y="20329"/>
                  </a:cubicBezTo>
                  <a:cubicBezTo>
                    <a:pt x="20159" y="21600"/>
                    <a:pt x="20159" y="21600"/>
                    <a:pt x="20159" y="21600"/>
                  </a:cubicBezTo>
                  <a:cubicBezTo>
                    <a:pt x="20735" y="21600"/>
                    <a:pt x="20735" y="21600"/>
                    <a:pt x="20735" y="21600"/>
                  </a:cubicBezTo>
                  <a:cubicBezTo>
                    <a:pt x="20735" y="20329"/>
                    <a:pt x="20735" y="20329"/>
                    <a:pt x="20735" y="20329"/>
                  </a:cubicBezTo>
                  <a:cubicBezTo>
                    <a:pt x="21023" y="21600"/>
                    <a:pt x="21023" y="21600"/>
                    <a:pt x="21023" y="21600"/>
                  </a:cubicBezTo>
                  <a:lnTo>
                    <a:pt x="21599" y="21236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50000"/>
                </a:lnSpc>
                <a:defRPr/>
              </a:pPr>
              <a:endParaRPr lang="es-ES" sz="1898"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0495" name="Group 15"/>
          <p:cNvGrpSpPr>
            <a:grpSpLocks/>
          </p:cNvGrpSpPr>
          <p:nvPr/>
        </p:nvGrpSpPr>
        <p:grpSpPr bwMode="auto">
          <a:xfrm>
            <a:off x="6249405" y="326600"/>
            <a:ext cx="2499059" cy="2625909"/>
            <a:chOff x="0" y="0"/>
            <a:chExt cx="520701" cy="520701"/>
          </a:xfrm>
        </p:grpSpPr>
        <p:sp>
          <p:nvSpPr>
            <p:cNvPr id="20496" name="AutoShape 16"/>
            <p:cNvSpPr>
              <a:spLocks/>
            </p:cNvSpPr>
            <p:nvPr/>
          </p:nvSpPr>
          <p:spPr bwMode="auto">
            <a:xfrm>
              <a:off x="0" y="0"/>
              <a:ext cx="520701" cy="520701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50000"/>
                </a:lnSpc>
                <a:defRPr/>
              </a:pPr>
              <a:endParaRPr lang="es-ES" sz="1898"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  <p:sp>
          <p:nvSpPr>
            <p:cNvPr id="20497" name="AutoShape 17"/>
            <p:cNvSpPr>
              <a:spLocks/>
            </p:cNvSpPr>
            <p:nvPr/>
          </p:nvSpPr>
          <p:spPr bwMode="auto">
            <a:xfrm>
              <a:off x="144463" y="95250"/>
              <a:ext cx="333376" cy="42545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1561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1393" y="1361"/>
                    <a:pt x="1393" y="1361"/>
                    <a:pt x="1393" y="1361"/>
                  </a:cubicBezTo>
                  <a:cubicBezTo>
                    <a:pt x="3251" y="3357"/>
                    <a:pt x="3251" y="3357"/>
                    <a:pt x="3251" y="3357"/>
                  </a:cubicBezTo>
                  <a:cubicBezTo>
                    <a:pt x="0" y="7986"/>
                    <a:pt x="0" y="7986"/>
                    <a:pt x="0" y="7986"/>
                  </a:cubicBezTo>
                  <a:cubicBezTo>
                    <a:pt x="2090" y="9983"/>
                    <a:pt x="2090" y="9983"/>
                    <a:pt x="2090" y="9983"/>
                  </a:cubicBezTo>
                  <a:cubicBezTo>
                    <a:pt x="1161" y="10618"/>
                    <a:pt x="1161" y="10618"/>
                    <a:pt x="1161" y="10618"/>
                  </a:cubicBezTo>
                  <a:cubicBezTo>
                    <a:pt x="7200" y="15882"/>
                    <a:pt x="7200" y="15882"/>
                    <a:pt x="7200" y="15882"/>
                  </a:cubicBezTo>
                  <a:cubicBezTo>
                    <a:pt x="3832" y="17243"/>
                    <a:pt x="3832" y="17243"/>
                    <a:pt x="3832" y="17243"/>
                  </a:cubicBezTo>
                  <a:cubicBezTo>
                    <a:pt x="8709" y="21600"/>
                    <a:pt x="8709" y="21600"/>
                    <a:pt x="8709" y="21600"/>
                  </a:cubicBezTo>
                  <a:cubicBezTo>
                    <a:pt x="14051" y="21236"/>
                    <a:pt x="18812" y="18968"/>
                    <a:pt x="21599" y="1561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50000"/>
                </a:lnSpc>
                <a:defRPr/>
              </a:pPr>
              <a:endParaRPr lang="es-ES" sz="1898"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  <p:sp>
          <p:nvSpPr>
            <p:cNvPr id="20498" name="AutoShape 18"/>
            <p:cNvSpPr>
              <a:spLocks/>
            </p:cNvSpPr>
            <p:nvPr/>
          </p:nvSpPr>
          <p:spPr bwMode="auto">
            <a:xfrm>
              <a:off x="165100" y="93663"/>
              <a:ext cx="3651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3600"/>
                  </a:moveTo>
                  <a:lnTo>
                    <a:pt x="19721" y="0"/>
                  </a:lnTo>
                  <a:lnTo>
                    <a:pt x="0" y="18000"/>
                  </a:lnTo>
                  <a:lnTo>
                    <a:pt x="1878" y="21600"/>
                  </a:lnTo>
                  <a:lnTo>
                    <a:pt x="21600" y="360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50000"/>
                </a:lnSpc>
                <a:defRPr/>
              </a:pPr>
              <a:endParaRPr lang="es-ES" sz="1898"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  <p:sp>
          <p:nvSpPr>
            <p:cNvPr id="20499" name="AutoShape 19"/>
            <p:cNvSpPr>
              <a:spLocks/>
            </p:cNvSpPr>
            <p:nvPr/>
          </p:nvSpPr>
          <p:spPr bwMode="auto">
            <a:xfrm>
              <a:off x="273051" y="258763"/>
              <a:ext cx="65088" cy="492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7" y="21599"/>
                  </a:moveTo>
                  <a:lnTo>
                    <a:pt x="21599" y="3483"/>
                  </a:lnTo>
                  <a:lnTo>
                    <a:pt x="18965" y="0"/>
                  </a:lnTo>
                  <a:lnTo>
                    <a:pt x="0" y="18116"/>
                  </a:lnTo>
                  <a:lnTo>
                    <a:pt x="2107" y="21599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50000"/>
                </a:lnSpc>
                <a:defRPr/>
              </a:pPr>
              <a:endParaRPr lang="es-ES" sz="1898"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  <p:sp>
          <p:nvSpPr>
            <p:cNvPr id="20500" name="AutoShape 20"/>
            <p:cNvSpPr>
              <a:spLocks/>
            </p:cNvSpPr>
            <p:nvPr/>
          </p:nvSpPr>
          <p:spPr bwMode="auto">
            <a:xfrm>
              <a:off x="144463" y="104775"/>
              <a:ext cx="231775" cy="338139"/>
            </a:xfrm>
            <a:custGeom>
              <a:avLst/>
              <a:gdLst>
                <a:gd name="T0" fmla="+- 0 11314 1028"/>
                <a:gd name="T1" fmla="*/ T0 w 20572"/>
                <a:gd name="T2" fmla="*/ 10800 h 21600"/>
                <a:gd name="T3" fmla="+- 0 11314 1028"/>
                <a:gd name="T4" fmla="*/ T3 w 20572"/>
                <a:gd name="T5" fmla="*/ 10800 h 21600"/>
                <a:gd name="T6" fmla="+- 0 11314 1028"/>
                <a:gd name="T7" fmla="*/ T6 w 20572"/>
                <a:gd name="T8" fmla="*/ 10800 h 21600"/>
                <a:gd name="T9" fmla="+- 0 11314 1028"/>
                <a:gd name="T10" fmla="*/ T9 w 2057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572" h="21600">
                  <a:moveTo>
                    <a:pt x="16892" y="18742"/>
                  </a:moveTo>
                  <a:cubicBezTo>
                    <a:pt x="13852" y="18742"/>
                    <a:pt x="13852" y="18742"/>
                    <a:pt x="13852" y="18742"/>
                  </a:cubicBezTo>
                  <a:cubicBezTo>
                    <a:pt x="13852" y="18171"/>
                    <a:pt x="13852" y="18171"/>
                    <a:pt x="13852" y="18171"/>
                  </a:cubicBezTo>
                  <a:cubicBezTo>
                    <a:pt x="13852" y="18057"/>
                    <a:pt x="14012" y="18057"/>
                    <a:pt x="14012" y="17942"/>
                  </a:cubicBezTo>
                  <a:cubicBezTo>
                    <a:pt x="14012" y="17257"/>
                    <a:pt x="13371" y="16685"/>
                    <a:pt x="12412" y="16457"/>
                  </a:cubicBezTo>
                  <a:cubicBezTo>
                    <a:pt x="12412" y="15885"/>
                    <a:pt x="12412" y="15885"/>
                    <a:pt x="12412" y="15885"/>
                  </a:cubicBezTo>
                  <a:cubicBezTo>
                    <a:pt x="12891" y="15771"/>
                    <a:pt x="13212" y="15657"/>
                    <a:pt x="13532" y="15542"/>
                  </a:cubicBezTo>
                  <a:cubicBezTo>
                    <a:pt x="13691" y="15542"/>
                    <a:pt x="13691" y="15542"/>
                    <a:pt x="13691" y="15542"/>
                  </a:cubicBezTo>
                  <a:cubicBezTo>
                    <a:pt x="20572" y="12228"/>
                    <a:pt x="20572" y="12228"/>
                    <a:pt x="20572" y="12228"/>
                  </a:cubicBezTo>
                  <a:cubicBezTo>
                    <a:pt x="19772" y="11428"/>
                    <a:pt x="19772" y="11428"/>
                    <a:pt x="19772" y="11428"/>
                  </a:cubicBezTo>
                  <a:cubicBezTo>
                    <a:pt x="12732" y="14742"/>
                    <a:pt x="12732" y="14742"/>
                    <a:pt x="12732" y="14742"/>
                  </a:cubicBezTo>
                  <a:cubicBezTo>
                    <a:pt x="12891" y="14742"/>
                    <a:pt x="12891" y="14742"/>
                    <a:pt x="12891" y="14742"/>
                  </a:cubicBezTo>
                  <a:cubicBezTo>
                    <a:pt x="8572" y="15199"/>
                    <a:pt x="4411" y="13942"/>
                    <a:pt x="2651" y="11314"/>
                  </a:cubicBezTo>
                  <a:cubicBezTo>
                    <a:pt x="1051" y="8914"/>
                    <a:pt x="2012" y="6057"/>
                    <a:pt x="4732" y="4000"/>
                  </a:cubicBezTo>
                  <a:cubicBezTo>
                    <a:pt x="12252" y="11885"/>
                    <a:pt x="12252" y="11885"/>
                    <a:pt x="12252" y="11885"/>
                  </a:cubicBezTo>
                  <a:cubicBezTo>
                    <a:pt x="15611" y="10171"/>
                    <a:pt x="15611" y="10171"/>
                    <a:pt x="15611" y="10171"/>
                  </a:cubicBezTo>
                  <a:cubicBezTo>
                    <a:pt x="6011" y="800"/>
                    <a:pt x="6011" y="800"/>
                    <a:pt x="6011" y="800"/>
                  </a:cubicBezTo>
                  <a:cubicBezTo>
                    <a:pt x="5532" y="1028"/>
                    <a:pt x="5532" y="1028"/>
                    <a:pt x="5532" y="1028"/>
                  </a:cubicBezTo>
                  <a:cubicBezTo>
                    <a:pt x="4411" y="0"/>
                    <a:pt x="4411" y="0"/>
                    <a:pt x="4411" y="0"/>
                  </a:cubicBezTo>
                  <a:cubicBezTo>
                    <a:pt x="2651" y="914"/>
                    <a:pt x="2651" y="914"/>
                    <a:pt x="2651" y="914"/>
                  </a:cubicBezTo>
                  <a:cubicBezTo>
                    <a:pt x="3612" y="1942"/>
                    <a:pt x="3612" y="1942"/>
                    <a:pt x="3612" y="1942"/>
                  </a:cubicBezTo>
                  <a:cubicBezTo>
                    <a:pt x="3132" y="2171"/>
                    <a:pt x="3132" y="2171"/>
                    <a:pt x="3132" y="2171"/>
                  </a:cubicBezTo>
                  <a:cubicBezTo>
                    <a:pt x="3771" y="2971"/>
                    <a:pt x="3771" y="2971"/>
                    <a:pt x="3771" y="2971"/>
                  </a:cubicBezTo>
                  <a:cubicBezTo>
                    <a:pt x="251" y="5257"/>
                    <a:pt x="-1028" y="8800"/>
                    <a:pt x="891" y="11885"/>
                  </a:cubicBezTo>
                  <a:cubicBezTo>
                    <a:pt x="2651" y="14514"/>
                    <a:pt x="7772" y="16114"/>
                    <a:pt x="11451" y="15885"/>
                  </a:cubicBezTo>
                  <a:cubicBezTo>
                    <a:pt x="11451" y="16457"/>
                    <a:pt x="11451" y="16457"/>
                    <a:pt x="11451" y="16457"/>
                  </a:cubicBezTo>
                  <a:cubicBezTo>
                    <a:pt x="10492" y="16685"/>
                    <a:pt x="9852" y="17257"/>
                    <a:pt x="9852" y="17942"/>
                  </a:cubicBezTo>
                  <a:cubicBezTo>
                    <a:pt x="9852" y="18742"/>
                    <a:pt x="9852" y="18742"/>
                    <a:pt x="9852" y="18742"/>
                  </a:cubicBezTo>
                  <a:cubicBezTo>
                    <a:pt x="6971" y="18742"/>
                    <a:pt x="6971" y="18742"/>
                    <a:pt x="6971" y="18742"/>
                  </a:cubicBezTo>
                  <a:cubicBezTo>
                    <a:pt x="5851" y="18742"/>
                    <a:pt x="5051" y="19428"/>
                    <a:pt x="5051" y="20228"/>
                  </a:cubicBezTo>
                  <a:cubicBezTo>
                    <a:pt x="5051" y="20914"/>
                    <a:pt x="5851" y="21599"/>
                    <a:pt x="6971" y="21599"/>
                  </a:cubicBezTo>
                  <a:cubicBezTo>
                    <a:pt x="16892" y="21599"/>
                    <a:pt x="16892" y="21599"/>
                    <a:pt x="16892" y="21599"/>
                  </a:cubicBezTo>
                  <a:cubicBezTo>
                    <a:pt x="18012" y="21599"/>
                    <a:pt x="18812" y="20914"/>
                    <a:pt x="18812" y="20228"/>
                  </a:cubicBezTo>
                  <a:cubicBezTo>
                    <a:pt x="18812" y="19428"/>
                    <a:pt x="18012" y="18742"/>
                    <a:pt x="16892" y="18742"/>
                  </a:cubicBez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50000"/>
                </a:lnSpc>
                <a:defRPr/>
              </a:pPr>
              <a:endParaRPr lang="es-ES" sz="1898"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0505" name="Group 25"/>
          <p:cNvGrpSpPr>
            <a:grpSpLocks/>
          </p:cNvGrpSpPr>
          <p:nvPr/>
        </p:nvGrpSpPr>
        <p:grpSpPr bwMode="auto">
          <a:xfrm>
            <a:off x="3116028" y="577473"/>
            <a:ext cx="2716498" cy="3899174"/>
            <a:chOff x="-1" y="0"/>
            <a:chExt cx="2500315" cy="3244407"/>
          </a:xfrm>
        </p:grpSpPr>
        <p:grpSp>
          <p:nvGrpSpPr>
            <p:cNvPr id="20502" name="Group 27"/>
            <p:cNvGrpSpPr>
              <a:grpSpLocks/>
            </p:cNvGrpSpPr>
            <p:nvPr/>
          </p:nvGrpSpPr>
          <p:grpSpPr bwMode="auto">
            <a:xfrm>
              <a:off x="-1" y="0"/>
              <a:ext cx="2500315" cy="3244407"/>
              <a:chOff x="-1" y="0"/>
              <a:chExt cx="2500315" cy="3244407"/>
            </a:xfrm>
          </p:grpSpPr>
          <p:sp>
            <p:nvSpPr>
              <p:cNvPr id="20508" name="AutoShape 28"/>
              <p:cNvSpPr>
                <a:spLocks/>
              </p:cNvSpPr>
              <p:nvPr/>
            </p:nvSpPr>
            <p:spPr bwMode="auto">
              <a:xfrm>
                <a:off x="-1" y="0"/>
                <a:ext cx="2500315" cy="324440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92" y="0"/>
                    </a:moveTo>
                    <a:cubicBezTo>
                      <a:pt x="1107" y="0"/>
                      <a:pt x="1107" y="0"/>
                      <a:pt x="1107" y="0"/>
                    </a:cubicBezTo>
                    <a:cubicBezTo>
                      <a:pt x="494" y="0"/>
                      <a:pt x="0" y="380"/>
                      <a:pt x="0" y="852"/>
                    </a:cubicBezTo>
                    <a:cubicBezTo>
                      <a:pt x="0" y="20747"/>
                      <a:pt x="0" y="20747"/>
                      <a:pt x="0" y="20747"/>
                    </a:cubicBezTo>
                    <a:cubicBezTo>
                      <a:pt x="0" y="21219"/>
                      <a:pt x="494" y="21600"/>
                      <a:pt x="1107" y="21600"/>
                    </a:cubicBezTo>
                    <a:cubicBezTo>
                      <a:pt x="20492" y="21600"/>
                      <a:pt x="20492" y="21600"/>
                      <a:pt x="20492" y="21600"/>
                    </a:cubicBezTo>
                    <a:cubicBezTo>
                      <a:pt x="21105" y="21600"/>
                      <a:pt x="21599" y="21219"/>
                      <a:pt x="21599" y="20747"/>
                    </a:cubicBezTo>
                    <a:cubicBezTo>
                      <a:pt x="21599" y="852"/>
                      <a:pt x="21599" y="852"/>
                      <a:pt x="21599" y="852"/>
                    </a:cubicBezTo>
                    <a:cubicBezTo>
                      <a:pt x="21599" y="380"/>
                      <a:pt x="21105" y="0"/>
                      <a:pt x="20492" y="0"/>
                    </a:cubicBezTo>
                    <a:close/>
                    <a:moveTo>
                      <a:pt x="19521" y="19697"/>
                    </a:moveTo>
                    <a:cubicBezTo>
                      <a:pt x="2129" y="19697"/>
                      <a:pt x="2129" y="19697"/>
                      <a:pt x="2129" y="19697"/>
                    </a:cubicBezTo>
                    <a:cubicBezTo>
                      <a:pt x="2129" y="1837"/>
                      <a:pt x="2129" y="1837"/>
                      <a:pt x="2129" y="1837"/>
                    </a:cubicBezTo>
                    <a:cubicBezTo>
                      <a:pt x="19521" y="1837"/>
                      <a:pt x="19521" y="1837"/>
                      <a:pt x="19521" y="1837"/>
                    </a:cubicBezTo>
                    <a:lnTo>
                      <a:pt x="19521" y="196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lnSpc>
                    <a:spcPct val="150000"/>
                  </a:lnSpc>
                  <a:defRPr/>
                </a:pPr>
                <a:endParaRPr lang="es-ES" sz="1898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alibri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0509" name="AutoShape 29"/>
              <p:cNvSpPr>
                <a:spLocks/>
              </p:cNvSpPr>
              <p:nvPr/>
            </p:nvSpPr>
            <p:spPr bwMode="auto">
              <a:xfrm>
                <a:off x="1174750" y="3017426"/>
                <a:ext cx="177800" cy="176188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8" y="6724"/>
                      <a:pt x="20638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solidFill>
                <a:srgbClr val="44444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lnSpc>
                    <a:spcPct val="150000"/>
                  </a:lnSpc>
                  <a:defRPr/>
                </a:pPr>
                <a:endParaRPr lang="es-ES" sz="1898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alibri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0510" name="AutoShape 30"/>
              <p:cNvSpPr>
                <a:spLocks/>
              </p:cNvSpPr>
              <p:nvPr/>
            </p:nvSpPr>
            <p:spPr bwMode="auto">
              <a:xfrm>
                <a:off x="1228725" y="109523"/>
                <a:ext cx="49213" cy="49205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8" y="6724"/>
                      <a:pt x="20638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solidFill>
                <a:srgbClr val="44444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lnSpc>
                    <a:spcPct val="150000"/>
                  </a:lnSpc>
                  <a:defRPr/>
                </a:pPr>
                <a:endParaRPr lang="es-ES" sz="1898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alibri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0511" name="AutoShape 31"/>
            <p:cNvSpPr>
              <a:spLocks/>
            </p:cNvSpPr>
            <p:nvPr/>
          </p:nvSpPr>
          <p:spPr bwMode="auto">
            <a:xfrm rot="10800000">
              <a:off x="1049338" y="11111"/>
              <a:ext cx="1435101" cy="231584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0" y="0"/>
                  </a:lnTo>
                  <a:lnTo>
                    <a:pt x="21599" y="21599"/>
                  </a:lnTo>
                  <a:close/>
                </a:path>
              </a:pathLst>
            </a:custGeom>
            <a:solidFill>
              <a:srgbClr val="F2F2F2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50000"/>
                </a:lnSpc>
                <a:defRPr/>
              </a:pPr>
              <a:endParaRPr lang="es-ES" sz="1898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</p:grpSp>
      <p:sp>
        <p:nvSpPr>
          <p:cNvPr id="45" name="TextBox 15"/>
          <p:cNvSpPr txBox="1"/>
          <p:nvPr/>
        </p:nvSpPr>
        <p:spPr>
          <a:xfrm>
            <a:off x="402135" y="2137278"/>
            <a:ext cx="2295507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皖南当地特色风情旅游的入口</a:t>
            </a:r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各</a:t>
            </a: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类型商家资源的聚合</a:t>
            </a:r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线上运营</a:t>
            </a: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管理</a:t>
            </a:r>
            <a:endParaRPr lang="zh-CN" altLang="en-US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TextBox 16"/>
          <p:cNvSpPr txBox="1"/>
          <p:nvPr/>
        </p:nvSpPr>
        <p:spPr>
          <a:xfrm>
            <a:off x="1004870" y="1909203"/>
            <a:ext cx="169277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旌德县全域旅游平台入口</a:t>
            </a:r>
          </a:p>
        </p:txBody>
      </p:sp>
      <p:sp>
        <p:nvSpPr>
          <p:cNvPr id="49" name="TextBox 15"/>
          <p:cNvSpPr txBox="1"/>
          <p:nvPr/>
        </p:nvSpPr>
        <p:spPr>
          <a:xfrm>
            <a:off x="179382" y="3930386"/>
            <a:ext cx="2678372" cy="10130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  <a:buClr>
                <a:srgbClr val="0CB9F2"/>
              </a:buClr>
            </a:pP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野奢酒店运营管理（含餐饮、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SPA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等）</a:t>
            </a:r>
            <a:endParaRPr lang="en-US" altLang="zh-CN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  <a:buClr>
                <a:srgbClr val="0CB9F2"/>
              </a:buClr>
            </a:pP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旅游目的地运营管理（农家乐、小型景点等）</a:t>
            </a:r>
            <a:endParaRPr lang="en-US" altLang="zh-CN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  <a:buClr>
                <a:srgbClr val="0CB9F2"/>
              </a:buClr>
            </a:pP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特色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项目运营管理，如户外运动运营管理（徒步、攀岩、自行车、滑雪等）</a:t>
            </a:r>
            <a:endParaRPr lang="en-US" altLang="zh-CN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  <a:buClr>
                <a:srgbClr val="0CB9F2"/>
              </a:buClr>
            </a:pP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etc…</a:t>
            </a:r>
          </a:p>
        </p:txBody>
      </p:sp>
      <p:sp>
        <p:nvSpPr>
          <p:cNvPr id="50" name="TextBox 16"/>
          <p:cNvSpPr txBox="1"/>
          <p:nvPr/>
        </p:nvSpPr>
        <p:spPr>
          <a:xfrm>
            <a:off x="210714" y="3629002"/>
            <a:ext cx="26157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酷鸟旅游目的地运营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公司统筹运营品牌</a:t>
            </a:r>
          </a:p>
        </p:txBody>
      </p:sp>
      <p:sp>
        <p:nvSpPr>
          <p:cNvPr id="51" name="TextBox 15"/>
          <p:cNvSpPr txBox="1"/>
          <p:nvPr/>
        </p:nvSpPr>
        <p:spPr>
          <a:xfrm>
            <a:off x="6174894" y="3563782"/>
            <a:ext cx="1974854" cy="598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对接各类型优质商家，资源互补；</a:t>
            </a:r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丰富自身产品库，同时进行创新；</a:t>
            </a:r>
            <a:endParaRPr lang="en-US" altLang="zh-CN" sz="9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线</a:t>
            </a: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上平台塑造自我品牌与在线营销</a:t>
            </a:r>
            <a:endParaRPr lang="zh-CN" altLang="en-US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Box 16"/>
          <p:cNvSpPr txBox="1"/>
          <p:nvPr/>
        </p:nvSpPr>
        <p:spPr>
          <a:xfrm>
            <a:off x="6174894" y="3269813"/>
            <a:ext cx="276998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协助商家自运营，打造属于地区门户品牌</a:t>
            </a:r>
            <a:endParaRPr lang="zh-CN" altLang="en-US" sz="1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TextBox 8"/>
          <p:cNvSpPr txBox="1"/>
          <p:nvPr/>
        </p:nvSpPr>
        <p:spPr>
          <a:xfrm>
            <a:off x="383981" y="121860"/>
            <a:ext cx="3245520" cy="35022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27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旌德县全域旅游</a:t>
            </a:r>
            <a:r>
              <a:rPr lang="zh-CN" altLang="en-US" sz="2276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平台</a:t>
            </a:r>
            <a:endParaRPr lang="zh-CN" altLang="en-US" sz="2844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TextBox 8"/>
          <p:cNvSpPr txBox="1"/>
          <p:nvPr/>
        </p:nvSpPr>
        <p:spPr>
          <a:xfrm>
            <a:off x="383981" y="548745"/>
            <a:ext cx="1996601" cy="15324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996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Jingde</a:t>
            </a:r>
            <a:r>
              <a:rPr lang="en-US" altLang="zh-CN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Global tourism</a:t>
            </a:r>
            <a:endParaRPr lang="zh-CN" altLang="en-US" sz="99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948" y="577473"/>
            <a:ext cx="1284925" cy="2086831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291" y="2935593"/>
            <a:ext cx="576605" cy="57669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336" y="886508"/>
            <a:ext cx="2228478" cy="3250878"/>
          </a:xfrm>
          <a:prstGeom prst="rect">
            <a:avLst/>
          </a:prstGeom>
        </p:spPr>
      </p:pic>
      <p:grpSp>
        <p:nvGrpSpPr>
          <p:cNvPr id="20512" name="Group 32"/>
          <p:cNvGrpSpPr>
            <a:grpSpLocks/>
          </p:cNvGrpSpPr>
          <p:nvPr/>
        </p:nvGrpSpPr>
        <p:grpSpPr bwMode="auto">
          <a:xfrm>
            <a:off x="3352728" y="3560131"/>
            <a:ext cx="763545" cy="1504868"/>
            <a:chOff x="0" y="0"/>
            <a:chExt cx="762745" cy="1504951"/>
          </a:xfrm>
          <a:solidFill>
            <a:schemeClr val="bg1">
              <a:lumMod val="75000"/>
            </a:schemeClr>
          </a:solidFill>
        </p:grpSpPr>
        <p:sp>
          <p:nvSpPr>
            <p:cNvPr id="20513" name="AutoShape 33"/>
            <p:cNvSpPr>
              <a:spLocks/>
            </p:cNvSpPr>
            <p:nvPr/>
          </p:nvSpPr>
          <p:spPr bwMode="auto">
            <a:xfrm>
              <a:off x="0" y="0"/>
              <a:ext cx="762745" cy="1504951"/>
            </a:xfrm>
            <a:custGeom>
              <a:avLst/>
              <a:gdLst>
                <a:gd name="T0" fmla="+- 0 10879 158"/>
                <a:gd name="T1" fmla="*/ T0 w 21442"/>
                <a:gd name="T2" fmla="*/ 10800 h 21600"/>
                <a:gd name="T3" fmla="+- 0 10879 158"/>
                <a:gd name="T4" fmla="*/ T3 w 21442"/>
                <a:gd name="T5" fmla="*/ 10800 h 21600"/>
                <a:gd name="T6" fmla="+- 0 10879 158"/>
                <a:gd name="T7" fmla="*/ T6 w 21442"/>
                <a:gd name="T8" fmla="*/ 10800 h 21600"/>
                <a:gd name="T9" fmla="+- 0 10879 158"/>
                <a:gd name="T10" fmla="*/ T9 w 2144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42" h="21600">
                  <a:moveTo>
                    <a:pt x="1659" y="11288"/>
                  </a:moveTo>
                  <a:cubicBezTo>
                    <a:pt x="1659" y="11288"/>
                    <a:pt x="1659" y="11288"/>
                    <a:pt x="1659" y="11288"/>
                  </a:cubicBezTo>
                  <a:cubicBezTo>
                    <a:pt x="2729" y="13025"/>
                    <a:pt x="2729" y="13025"/>
                    <a:pt x="2729" y="13025"/>
                  </a:cubicBezTo>
                  <a:cubicBezTo>
                    <a:pt x="4226" y="15250"/>
                    <a:pt x="6792" y="15901"/>
                    <a:pt x="8289" y="16118"/>
                  </a:cubicBezTo>
                  <a:cubicBezTo>
                    <a:pt x="7647" y="21600"/>
                    <a:pt x="7647" y="21600"/>
                    <a:pt x="7647" y="21600"/>
                  </a:cubicBezTo>
                  <a:cubicBezTo>
                    <a:pt x="18768" y="21600"/>
                    <a:pt x="18768" y="21600"/>
                    <a:pt x="18768" y="21600"/>
                  </a:cubicBezTo>
                  <a:cubicBezTo>
                    <a:pt x="17913" y="15901"/>
                    <a:pt x="17913" y="15901"/>
                    <a:pt x="17913" y="15901"/>
                  </a:cubicBezTo>
                  <a:cubicBezTo>
                    <a:pt x="19838" y="15413"/>
                    <a:pt x="21441" y="14110"/>
                    <a:pt x="21441" y="11234"/>
                  </a:cubicBezTo>
                  <a:cubicBezTo>
                    <a:pt x="21441" y="8194"/>
                    <a:pt x="21441" y="8194"/>
                    <a:pt x="21441" y="8194"/>
                  </a:cubicBezTo>
                  <a:cubicBezTo>
                    <a:pt x="21441" y="7597"/>
                    <a:pt x="20479" y="7109"/>
                    <a:pt x="19303" y="7109"/>
                  </a:cubicBezTo>
                  <a:cubicBezTo>
                    <a:pt x="19089" y="7109"/>
                    <a:pt x="19089" y="7109"/>
                    <a:pt x="19089" y="7109"/>
                  </a:cubicBezTo>
                  <a:cubicBezTo>
                    <a:pt x="18768" y="7109"/>
                    <a:pt x="18447" y="7218"/>
                    <a:pt x="18234" y="7380"/>
                  </a:cubicBezTo>
                  <a:cubicBezTo>
                    <a:pt x="18127" y="6892"/>
                    <a:pt x="17378" y="6566"/>
                    <a:pt x="16523" y="6566"/>
                  </a:cubicBezTo>
                  <a:cubicBezTo>
                    <a:pt x="15026" y="6566"/>
                    <a:pt x="15026" y="6566"/>
                    <a:pt x="15026" y="6566"/>
                  </a:cubicBezTo>
                  <a:cubicBezTo>
                    <a:pt x="14598" y="6566"/>
                    <a:pt x="14277" y="6675"/>
                    <a:pt x="14063" y="6838"/>
                  </a:cubicBezTo>
                  <a:cubicBezTo>
                    <a:pt x="13956" y="6512"/>
                    <a:pt x="13422" y="6241"/>
                    <a:pt x="12673" y="6241"/>
                  </a:cubicBezTo>
                  <a:cubicBezTo>
                    <a:pt x="10855" y="6241"/>
                    <a:pt x="10855" y="6241"/>
                    <a:pt x="10855" y="6241"/>
                  </a:cubicBezTo>
                  <a:cubicBezTo>
                    <a:pt x="10321" y="6241"/>
                    <a:pt x="10000" y="6404"/>
                    <a:pt x="9893" y="6621"/>
                  </a:cubicBezTo>
                  <a:cubicBezTo>
                    <a:pt x="9679" y="922"/>
                    <a:pt x="9679" y="922"/>
                    <a:pt x="9679" y="922"/>
                  </a:cubicBezTo>
                  <a:cubicBezTo>
                    <a:pt x="9679" y="434"/>
                    <a:pt x="9144" y="0"/>
                    <a:pt x="8075" y="0"/>
                  </a:cubicBezTo>
                  <a:cubicBezTo>
                    <a:pt x="7541" y="0"/>
                    <a:pt x="7541" y="0"/>
                    <a:pt x="7541" y="0"/>
                  </a:cubicBezTo>
                  <a:cubicBezTo>
                    <a:pt x="6578" y="0"/>
                    <a:pt x="5937" y="434"/>
                    <a:pt x="5937" y="922"/>
                  </a:cubicBezTo>
                  <a:cubicBezTo>
                    <a:pt x="5723" y="9877"/>
                    <a:pt x="5723" y="9877"/>
                    <a:pt x="5723" y="9877"/>
                  </a:cubicBezTo>
                  <a:cubicBezTo>
                    <a:pt x="5723" y="10800"/>
                    <a:pt x="5723" y="10800"/>
                    <a:pt x="5723" y="10800"/>
                  </a:cubicBezTo>
                  <a:cubicBezTo>
                    <a:pt x="4974" y="9660"/>
                    <a:pt x="4974" y="9660"/>
                    <a:pt x="4974" y="9660"/>
                  </a:cubicBezTo>
                  <a:cubicBezTo>
                    <a:pt x="4440" y="8846"/>
                    <a:pt x="2836" y="8249"/>
                    <a:pt x="1125" y="8249"/>
                  </a:cubicBezTo>
                  <a:cubicBezTo>
                    <a:pt x="804" y="8249"/>
                    <a:pt x="804" y="8249"/>
                    <a:pt x="804" y="8249"/>
                  </a:cubicBezTo>
                  <a:cubicBezTo>
                    <a:pt x="269" y="8249"/>
                    <a:pt x="-158" y="8520"/>
                    <a:pt x="55" y="8791"/>
                  </a:cubicBezTo>
                  <a:lnTo>
                    <a:pt x="1659" y="1128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50000"/>
                </a:lnSpc>
                <a:defRPr/>
              </a:pPr>
              <a:endParaRPr lang="es-ES" sz="1898"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  <p:sp>
          <p:nvSpPr>
            <p:cNvPr id="20514" name="AutoShape 34"/>
            <p:cNvSpPr>
              <a:spLocks/>
            </p:cNvSpPr>
            <p:nvPr/>
          </p:nvSpPr>
          <p:spPr bwMode="auto">
            <a:xfrm>
              <a:off x="237862" y="19050"/>
              <a:ext cx="84044" cy="952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21600" y="9503"/>
                    <a:pt x="21600" y="9503"/>
                    <a:pt x="21600" y="9503"/>
                  </a:cubicBezTo>
                  <a:cubicBezTo>
                    <a:pt x="21600" y="4320"/>
                    <a:pt x="17672" y="0"/>
                    <a:pt x="11781" y="0"/>
                  </a:cubicBezTo>
                  <a:cubicBezTo>
                    <a:pt x="8836" y="0"/>
                    <a:pt x="8836" y="0"/>
                    <a:pt x="8836" y="0"/>
                  </a:cubicBezTo>
                  <a:cubicBezTo>
                    <a:pt x="2945" y="0"/>
                    <a:pt x="0" y="4320"/>
                    <a:pt x="0" y="9503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21600" y="2160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50000"/>
                </a:lnSpc>
                <a:defRPr/>
              </a:pPr>
              <a:endParaRPr lang="es-ES" sz="1898"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</p:grpSp>
      <p:cxnSp>
        <p:nvCxnSpPr>
          <p:cNvPr id="7" name="曲线连接符 6"/>
          <p:cNvCxnSpPr/>
          <p:nvPr/>
        </p:nvCxnSpPr>
        <p:spPr>
          <a:xfrm flipV="1">
            <a:off x="3734500" y="1669540"/>
            <a:ext cx="3074436" cy="1578652"/>
          </a:xfrm>
          <a:prstGeom prst="curvedConnector3">
            <a:avLst>
              <a:gd name="adj1" fmla="val 69518"/>
            </a:avLst>
          </a:prstGeom>
          <a:ln w="952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28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4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95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950"/>
                            </p:stCondLst>
                            <p:childTnLst>
                              <p:par>
                                <p:cTn id="3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9" grpId="0"/>
      <p:bldP spid="50" grpId="0"/>
      <p:bldP spid="51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600974" y="605113"/>
            <a:ext cx="2803719" cy="45205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02803" y="97281"/>
            <a:ext cx="550304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700" spc="225" dirty="0">
                <a:solidFill>
                  <a:schemeClr val="bg1"/>
                </a:solidFill>
                <a:latin typeface="张海山锐线体简" panose="02000000000000000000" charset="-122"/>
                <a:ea typeface="张海山锐线体简" panose="02000000000000000000" charset="-122"/>
              </a:rPr>
              <a:t>住宿</a:t>
            </a:r>
            <a:r>
              <a:rPr lang="zh-CN" altLang="en-US" sz="2700" spc="225" dirty="0" smtClean="0">
                <a:solidFill>
                  <a:schemeClr val="bg1"/>
                </a:solidFill>
                <a:latin typeface="张海山锐线体简" panose="02000000000000000000" charset="-122"/>
                <a:ea typeface="张海山锐线体简" panose="02000000000000000000" charset="-122"/>
              </a:rPr>
              <a:t>：以旌德徽源国际酒店为例</a:t>
            </a:r>
            <a:endParaRPr lang="zh-CN" altLang="en-US" sz="2700" spc="225" dirty="0">
              <a:solidFill>
                <a:schemeClr val="bg1"/>
              </a:solidFill>
              <a:latin typeface="张海山锐线体简" panose="02000000000000000000" charset="-122"/>
              <a:ea typeface="张海山锐线体简" panose="02000000000000000000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79348" y="410538"/>
            <a:ext cx="941832" cy="0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405847" y="410538"/>
            <a:ext cx="941832" cy="0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8"/>
          <p:cNvSpPr txBox="1"/>
          <p:nvPr/>
        </p:nvSpPr>
        <p:spPr>
          <a:xfrm>
            <a:off x="5425182" y="1486762"/>
            <a:ext cx="3288080" cy="54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8">
              <a:lnSpc>
                <a:spcPct val="150000"/>
              </a:lnSpc>
            </a:pPr>
            <a:r>
              <a:rPr lang="zh-CN" altLang="en-US" sz="22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以精品民宿酒店为突破口</a:t>
            </a:r>
          </a:p>
        </p:txBody>
      </p:sp>
      <p:sp>
        <p:nvSpPr>
          <p:cNvPr id="9" name="弧形 8"/>
          <p:cNvSpPr/>
          <p:nvPr/>
        </p:nvSpPr>
        <p:spPr>
          <a:xfrm flipH="1" flipV="1">
            <a:off x="439842" y="3579862"/>
            <a:ext cx="879013" cy="1440689"/>
          </a:xfrm>
          <a:prstGeom prst="arc">
            <a:avLst>
              <a:gd name="adj1" fmla="val 16200000"/>
              <a:gd name="adj2" fmla="val 19496662"/>
            </a:avLst>
          </a:prstGeom>
          <a:ln w="1270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78"/>
            <a:endParaRPr lang="zh-CN" altLang="en-US" sz="1800" kern="0">
              <a:solidFill>
                <a:schemeClr val="bg1"/>
              </a:solidFill>
            </a:endParaRPr>
          </a:p>
        </p:txBody>
      </p:sp>
      <p:sp>
        <p:nvSpPr>
          <p:cNvPr id="17" name="TextBox 54"/>
          <p:cNvSpPr txBox="1"/>
          <p:nvPr/>
        </p:nvSpPr>
        <p:spPr>
          <a:xfrm>
            <a:off x="616540" y="450702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8"/>
            <a:r>
              <a:rPr lang="zh-CN" altLang="en-US" sz="14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产品分类</a:t>
            </a:r>
            <a:endParaRPr lang="zh-CN" altLang="en-US" sz="14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55"/>
          <p:cNvSpPr txBox="1"/>
          <p:nvPr/>
        </p:nvSpPr>
        <p:spPr>
          <a:xfrm>
            <a:off x="5439290" y="2088365"/>
            <a:ext cx="310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defTabSz="914378"/>
            <a:r>
              <a:rPr lang="zh-CN" altLang="en-US" kern="0" dirty="0" smtClean="0"/>
              <a:t>吸引游客前往，民宿酒店串联周边游、农家乐、特色玩法等资源，提高二次转化率</a:t>
            </a:r>
            <a:endParaRPr lang="zh-CN" altLang="en-US" kern="0" dirty="0"/>
          </a:p>
        </p:txBody>
      </p:sp>
      <p:sp>
        <p:nvSpPr>
          <p:cNvPr id="19" name="矩形 18"/>
          <p:cNvSpPr/>
          <p:nvPr/>
        </p:nvSpPr>
        <p:spPr>
          <a:xfrm>
            <a:off x="1895207" y="941843"/>
            <a:ext cx="2258503" cy="39116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AutoShape 29"/>
          <p:cNvSpPr>
            <a:spLocks/>
          </p:cNvSpPr>
          <p:nvPr/>
        </p:nvSpPr>
        <p:spPr bwMode="auto">
          <a:xfrm>
            <a:off x="2849550" y="4897603"/>
            <a:ext cx="288032" cy="24589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444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50000"/>
              </a:lnSpc>
              <a:defRPr/>
            </a:pPr>
            <a:endParaRPr lang="es-ES" sz="1898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Calibri" charset="0"/>
              <a:sym typeface="Arial" panose="020B0604020202020204" pitchFamily="34" charset="0"/>
            </a:endParaRPr>
          </a:p>
        </p:txBody>
      </p:sp>
      <p:sp>
        <p:nvSpPr>
          <p:cNvPr id="21" name="AutoShape 29"/>
          <p:cNvSpPr>
            <a:spLocks/>
          </p:cNvSpPr>
          <p:nvPr/>
        </p:nvSpPr>
        <p:spPr bwMode="auto">
          <a:xfrm>
            <a:off x="2953793" y="734925"/>
            <a:ext cx="138274" cy="109631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444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50000"/>
              </a:lnSpc>
              <a:defRPr/>
            </a:pPr>
            <a:endParaRPr lang="es-ES" sz="1898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Calibri" charset="0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747" y="926152"/>
            <a:ext cx="2291203" cy="3971452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091715" y="4506084"/>
            <a:ext cx="1072889" cy="411560"/>
            <a:chOff x="251520" y="3960390"/>
            <a:chExt cx="1072889" cy="411560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1043608" y="3960390"/>
              <a:ext cx="280801" cy="411489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251520" y="4371950"/>
              <a:ext cx="792088" cy="0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413" y="2939479"/>
            <a:ext cx="2702564" cy="191401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081" y="4198600"/>
            <a:ext cx="654896" cy="65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8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grpId="0" nodeType="withEffect" p14:presetBounceEnd="46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2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3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7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扑2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31" presetID="22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3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7" grpId="0"/>
          <p:bldP spid="9" grpId="0" animBg="1"/>
          <p:bldP spid="17" grpId="0"/>
          <p:bldP spid="1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7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扑2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31" presetID="22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3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7" grpId="0"/>
          <p:bldP spid="9" grpId="0" animBg="1"/>
          <p:bldP spid="17" grpId="0"/>
          <p:bldP spid="18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弧形 23"/>
          <p:cNvSpPr/>
          <p:nvPr/>
        </p:nvSpPr>
        <p:spPr>
          <a:xfrm rot="18028814" flipH="1" flipV="1">
            <a:off x="6413194" y="3350305"/>
            <a:ext cx="879013" cy="1440689"/>
          </a:xfrm>
          <a:prstGeom prst="arc">
            <a:avLst>
              <a:gd name="adj1" fmla="val 16200000"/>
              <a:gd name="adj2" fmla="val 19496662"/>
            </a:avLst>
          </a:prstGeom>
          <a:ln w="1270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78"/>
            <a:endParaRPr lang="zh-CN" altLang="en-US" sz="1800" kern="0">
              <a:solidFill>
                <a:schemeClr val="bg1"/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187" y="3729495"/>
            <a:ext cx="1981973" cy="1291056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519352" y="605113"/>
            <a:ext cx="2885342" cy="45205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02803" y="97281"/>
            <a:ext cx="527186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700" spc="225" dirty="0">
                <a:solidFill>
                  <a:schemeClr val="bg1"/>
                </a:solidFill>
                <a:latin typeface="张海山锐线体简" panose="02000000000000000000" charset="-122"/>
                <a:ea typeface="张海山锐线体简" panose="02000000000000000000" charset="-122"/>
              </a:rPr>
              <a:t>农家乐</a:t>
            </a:r>
            <a:r>
              <a:rPr lang="zh-CN" altLang="en-US" sz="2700" spc="225" dirty="0" smtClean="0">
                <a:solidFill>
                  <a:schemeClr val="bg1"/>
                </a:solidFill>
                <a:latin typeface="张海山锐线体简" panose="02000000000000000000" charset="-122"/>
                <a:ea typeface="张海山锐线体简" panose="02000000000000000000" charset="-122"/>
              </a:rPr>
              <a:t>：以旌德农家乐为例</a:t>
            </a:r>
            <a:endParaRPr lang="zh-CN" altLang="en-US" sz="2700" spc="225" dirty="0">
              <a:solidFill>
                <a:schemeClr val="bg1"/>
              </a:solidFill>
              <a:latin typeface="张海山锐线体简" panose="02000000000000000000" charset="-122"/>
              <a:ea typeface="张海山锐线体简" panose="02000000000000000000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79348" y="410538"/>
            <a:ext cx="941832" cy="0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092280" y="410538"/>
            <a:ext cx="941832" cy="0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8"/>
          <p:cNvSpPr txBox="1"/>
          <p:nvPr/>
        </p:nvSpPr>
        <p:spPr>
          <a:xfrm>
            <a:off x="5349726" y="1255380"/>
            <a:ext cx="30059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8">
              <a:lnSpc>
                <a:spcPct val="150000"/>
              </a:lnSpc>
            </a:pPr>
            <a:r>
              <a:rPr lang="zh-CN" altLang="en-US" sz="22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sz="22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特色农家乐为吸引</a:t>
            </a:r>
            <a:r>
              <a:rPr lang="zh-CN" altLang="en-US" sz="22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</a:t>
            </a:r>
            <a:endParaRPr lang="zh-CN" altLang="en-US" sz="22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弧形 8"/>
          <p:cNvSpPr/>
          <p:nvPr/>
        </p:nvSpPr>
        <p:spPr>
          <a:xfrm flipH="1" flipV="1">
            <a:off x="439842" y="3579862"/>
            <a:ext cx="879013" cy="1440689"/>
          </a:xfrm>
          <a:prstGeom prst="arc">
            <a:avLst>
              <a:gd name="adj1" fmla="val 16200000"/>
              <a:gd name="adj2" fmla="val 19496662"/>
            </a:avLst>
          </a:prstGeom>
          <a:ln w="1270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78"/>
            <a:endParaRPr lang="zh-CN" altLang="en-US" sz="1800" kern="0">
              <a:solidFill>
                <a:schemeClr val="bg1"/>
              </a:solidFill>
            </a:endParaRPr>
          </a:p>
        </p:txBody>
      </p:sp>
      <p:sp>
        <p:nvSpPr>
          <p:cNvPr id="17" name="TextBox 54"/>
          <p:cNvSpPr txBox="1"/>
          <p:nvPr/>
        </p:nvSpPr>
        <p:spPr>
          <a:xfrm>
            <a:off x="616540" y="450702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8"/>
            <a:r>
              <a:rPr lang="zh-CN" altLang="en-US" sz="14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产品分类</a:t>
            </a:r>
            <a:endParaRPr lang="zh-CN" altLang="en-US" sz="14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55"/>
          <p:cNvSpPr txBox="1"/>
          <p:nvPr/>
        </p:nvSpPr>
        <p:spPr>
          <a:xfrm>
            <a:off x="5349726" y="1878118"/>
            <a:ext cx="3108952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defTabSz="914378"/>
            <a:r>
              <a:rPr lang="zh-CN" altLang="en-US" kern="0" dirty="0" smtClean="0"/>
              <a:t>以</a:t>
            </a:r>
            <a:r>
              <a:rPr lang="zh-CN" altLang="en-US" kern="0" dirty="0"/>
              <a:t>路过旌德的游客为目标</a:t>
            </a:r>
            <a:r>
              <a:rPr lang="zh-CN" altLang="en-US" kern="0" dirty="0" smtClean="0"/>
              <a:t>，留下</a:t>
            </a:r>
            <a:r>
              <a:rPr lang="zh-CN" altLang="en-US" kern="0" dirty="0"/>
              <a:t>游客；以店铺入口，作为当地周边消费的二次入口。</a:t>
            </a:r>
          </a:p>
        </p:txBody>
      </p:sp>
      <p:sp>
        <p:nvSpPr>
          <p:cNvPr id="19" name="矩形 18"/>
          <p:cNvSpPr/>
          <p:nvPr/>
        </p:nvSpPr>
        <p:spPr>
          <a:xfrm>
            <a:off x="1895207" y="941843"/>
            <a:ext cx="2258503" cy="39116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AutoShape 29"/>
          <p:cNvSpPr>
            <a:spLocks/>
          </p:cNvSpPr>
          <p:nvPr/>
        </p:nvSpPr>
        <p:spPr bwMode="auto">
          <a:xfrm>
            <a:off x="2849550" y="4897603"/>
            <a:ext cx="288032" cy="24589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444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50000"/>
              </a:lnSpc>
              <a:defRPr/>
            </a:pPr>
            <a:endParaRPr lang="es-ES" sz="1898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Calibri" charset="0"/>
              <a:sym typeface="Arial" panose="020B0604020202020204" pitchFamily="34" charset="0"/>
            </a:endParaRPr>
          </a:p>
        </p:txBody>
      </p:sp>
      <p:sp>
        <p:nvSpPr>
          <p:cNvPr id="21" name="AutoShape 29"/>
          <p:cNvSpPr>
            <a:spLocks/>
          </p:cNvSpPr>
          <p:nvPr/>
        </p:nvSpPr>
        <p:spPr bwMode="auto">
          <a:xfrm>
            <a:off x="2924429" y="733651"/>
            <a:ext cx="138274" cy="109631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444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50000"/>
              </a:lnSpc>
              <a:defRPr/>
            </a:pPr>
            <a:endParaRPr lang="es-ES" sz="1898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Calibri" charset="0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553" y="887389"/>
            <a:ext cx="2319809" cy="3989696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057156" y="4441936"/>
            <a:ext cx="1072889" cy="411560"/>
            <a:chOff x="251520" y="3960390"/>
            <a:chExt cx="1072889" cy="411560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1043608" y="3960390"/>
              <a:ext cx="280801" cy="411489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251520" y="4371950"/>
              <a:ext cx="792088" cy="0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8197" y="2520798"/>
            <a:ext cx="2226470" cy="135567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099" y="3195504"/>
            <a:ext cx="680967" cy="680967"/>
          </a:xfrm>
          <a:prstGeom prst="rect">
            <a:avLst/>
          </a:prstGeom>
        </p:spPr>
      </p:pic>
      <p:sp>
        <p:nvSpPr>
          <p:cNvPr id="23" name="弧形 22"/>
          <p:cNvSpPr/>
          <p:nvPr/>
        </p:nvSpPr>
        <p:spPr>
          <a:xfrm rot="612928" flipH="1" flipV="1">
            <a:off x="6587109" y="2964197"/>
            <a:ext cx="879013" cy="1440689"/>
          </a:xfrm>
          <a:prstGeom prst="arc">
            <a:avLst>
              <a:gd name="adj1" fmla="val 16200000"/>
              <a:gd name="adj2" fmla="val 19496662"/>
            </a:avLst>
          </a:prstGeom>
          <a:ln w="1270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78"/>
            <a:endParaRPr lang="zh-CN" altLang="en-US" sz="1800" kern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333739" y="4127109"/>
            <a:ext cx="787400" cy="629654"/>
            <a:chOff x="5825710" y="2332989"/>
            <a:chExt cx="1663687" cy="1663315"/>
          </a:xfrm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825710" y="2332989"/>
              <a:ext cx="1663687" cy="1663315"/>
            </a:xfrm>
            <a:custGeom>
              <a:avLst/>
              <a:gdLst>
                <a:gd name="T0" fmla="*/ 441 w 637"/>
                <a:gd name="T1" fmla="*/ 550 h 638"/>
                <a:gd name="T2" fmla="*/ 420 w 637"/>
                <a:gd name="T3" fmla="*/ 560 h 638"/>
                <a:gd name="T4" fmla="*/ 397 w 637"/>
                <a:gd name="T5" fmla="*/ 568 h 638"/>
                <a:gd name="T6" fmla="*/ 362 w 637"/>
                <a:gd name="T7" fmla="*/ 636 h 638"/>
                <a:gd name="T8" fmla="*/ 312 w 637"/>
                <a:gd name="T9" fmla="*/ 579 h 638"/>
                <a:gd name="T10" fmla="*/ 288 w 637"/>
                <a:gd name="T11" fmla="*/ 577 h 638"/>
                <a:gd name="T12" fmla="*/ 264 w 637"/>
                <a:gd name="T13" fmla="*/ 573 h 638"/>
                <a:gd name="T14" fmla="*/ 209 w 637"/>
                <a:gd name="T15" fmla="*/ 619 h 638"/>
                <a:gd name="T16" fmla="*/ 181 w 637"/>
                <a:gd name="T17" fmla="*/ 608 h 638"/>
                <a:gd name="T18" fmla="*/ 174 w 637"/>
                <a:gd name="T19" fmla="*/ 533 h 638"/>
                <a:gd name="T20" fmla="*/ 155 w 637"/>
                <a:gd name="T21" fmla="*/ 519 h 638"/>
                <a:gd name="T22" fmla="*/ 79 w 637"/>
                <a:gd name="T23" fmla="*/ 531 h 638"/>
                <a:gd name="T24" fmla="*/ 56 w 637"/>
                <a:gd name="T25" fmla="*/ 502 h 638"/>
                <a:gd name="T26" fmla="*/ 89 w 637"/>
                <a:gd name="T27" fmla="*/ 432 h 638"/>
                <a:gd name="T28" fmla="*/ 78 w 637"/>
                <a:gd name="T29" fmla="*/ 410 h 638"/>
                <a:gd name="T30" fmla="*/ 6 w 637"/>
                <a:gd name="T31" fmla="*/ 383 h 638"/>
                <a:gd name="T32" fmla="*/ 0 w 637"/>
                <a:gd name="T33" fmla="*/ 346 h 638"/>
                <a:gd name="T34" fmla="*/ 64 w 637"/>
                <a:gd name="T35" fmla="*/ 301 h 638"/>
                <a:gd name="T36" fmla="*/ 67 w 637"/>
                <a:gd name="T37" fmla="*/ 276 h 638"/>
                <a:gd name="T38" fmla="*/ 17 w 637"/>
                <a:gd name="T39" fmla="*/ 215 h 638"/>
                <a:gd name="T40" fmla="*/ 30 w 637"/>
                <a:gd name="T41" fmla="*/ 182 h 638"/>
                <a:gd name="T42" fmla="*/ 109 w 637"/>
                <a:gd name="T43" fmla="*/ 175 h 638"/>
                <a:gd name="T44" fmla="*/ 124 w 637"/>
                <a:gd name="T45" fmla="*/ 155 h 638"/>
                <a:gd name="T46" fmla="*/ 111 w 637"/>
                <a:gd name="T47" fmla="*/ 76 h 638"/>
                <a:gd name="T48" fmla="*/ 138 w 637"/>
                <a:gd name="T49" fmla="*/ 55 h 638"/>
                <a:gd name="T50" fmla="*/ 211 w 637"/>
                <a:gd name="T51" fmla="*/ 88 h 638"/>
                <a:gd name="T52" fmla="*/ 234 w 637"/>
                <a:gd name="T53" fmla="*/ 79 h 638"/>
                <a:gd name="T54" fmla="*/ 261 w 637"/>
                <a:gd name="T55" fmla="*/ 4 h 638"/>
                <a:gd name="T56" fmla="*/ 279 w 637"/>
                <a:gd name="T57" fmla="*/ 1 h 638"/>
                <a:gd name="T58" fmla="*/ 330 w 637"/>
                <a:gd name="T59" fmla="*/ 64 h 638"/>
                <a:gd name="T60" fmla="*/ 355 w 637"/>
                <a:gd name="T61" fmla="*/ 66 h 638"/>
                <a:gd name="T62" fmla="*/ 379 w 637"/>
                <a:gd name="T63" fmla="*/ 70 h 638"/>
                <a:gd name="T64" fmla="*/ 436 w 637"/>
                <a:gd name="T65" fmla="*/ 21 h 638"/>
                <a:gd name="T66" fmla="*/ 461 w 637"/>
                <a:gd name="T67" fmla="*/ 32 h 638"/>
                <a:gd name="T68" fmla="*/ 468 w 637"/>
                <a:gd name="T69" fmla="*/ 110 h 638"/>
                <a:gd name="T70" fmla="*/ 488 w 637"/>
                <a:gd name="T71" fmla="*/ 125 h 638"/>
                <a:gd name="T72" fmla="*/ 562 w 637"/>
                <a:gd name="T73" fmla="*/ 112 h 638"/>
                <a:gd name="T74" fmla="*/ 579 w 637"/>
                <a:gd name="T75" fmla="*/ 136 h 638"/>
                <a:gd name="T76" fmla="*/ 548 w 637"/>
                <a:gd name="T77" fmla="*/ 201 h 638"/>
                <a:gd name="T78" fmla="*/ 554 w 637"/>
                <a:gd name="T79" fmla="*/ 213 h 638"/>
                <a:gd name="T80" fmla="*/ 563 w 637"/>
                <a:gd name="T81" fmla="*/ 235 h 638"/>
                <a:gd name="T82" fmla="*/ 632 w 637"/>
                <a:gd name="T83" fmla="*/ 261 h 638"/>
                <a:gd name="T84" fmla="*/ 637 w 637"/>
                <a:gd name="T85" fmla="*/ 301 h 638"/>
                <a:gd name="T86" fmla="*/ 577 w 637"/>
                <a:gd name="T87" fmla="*/ 344 h 638"/>
                <a:gd name="T88" fmla="*/ 574 w 637"/>
                <a:gd name="T89" fmla="*/ 367 h 638"/>
                <a:gd name="T90" fmla="*/ 620 w 637"/>
                <a:gd name="T91" fmla="*/ 424 h 638"/>
                <a:gd name="T92" fmla="*/ 604 w 637"/>
                <a:gd name="T93" fmla="*/ 462 h 638"/>
                <a:gd name="T94" fmla="*/ 532 w 637"/>
                <a:gd name="T95" fmla="*/ 469 h 638"/>
                <a:gd name="T96" fmla="*/ 518 w 637"/>
                <a:gd name="T97" fmla="*/ 488 h 638"/>
                <a:gd name="T98" fmla="*/ 529 w 637"/>
                <a:gd name="T99" fmla="*/ 559 h 638"/>
                <a:gd name="T100" fmla="*/ 505 w 637"/>
                <a:gd name="T101" fmla="*/ 579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37" h="638">
                  <a:moveTo>
                    <a:pt x="496" y="585"/>
                  </a:moveTo>
                  <a:lnTo>
                    <a:pt x="441" y="550"/>
                  </a:lnTo>
                  <a:lnTo>
                    <a:pt x="431" y="555"/>
                  </a:lnTo>
                  <a:lnTo>
                    <a:pt x="420" y="560"/>
                  </a:lnTo>
                  <a:lnTo>
                    <a:pt x="409" y="564"/>
                  </a:lnTo>
                  <a:lnTo>
                    <a:pt x="397" y="568"/>
                  </a:lnTo>
                  <a:lnTo>
                    <a:pt x="382" y="633"/>
                  </a:lnTo>
                  <a:lnTo>
                    <a:pt x="362" y="636"/>
                  </a:lnTo>
                  <a:lnTo>
                    <a:pt x="342" y="638"/>
                  </a:lnTo>
                  <a:lnTo>
                    <a:pt x="312" y="579"/>
                  </a:lnTo>
                  <a:lnTo>
                    <a:pt x="300" y="579"/>
                  </a:lnTo>
                  <a:lnTo>
                    <a:pt x="288" y="577"/>
                  </a:lnTo>
                  <a:lnTo>
                    <a:pt x="275" y="576"/>
                  </a:lnTo>
                  <a:lnTo>
                    <a:pt x="264" y="573"/>
                  </a:lnTo>
                  <a:lnTo>
                    <a:pt x="219" y="622"/>
                  </a:lnTo>
                  <a:lnTo>
                    <a:pt x="209" y="619"/>
                  </a:lnTo>
                  <a:lnTo>
                    <a:pt x="200" y="616"/>
                  </a:lnTo>
                  <a:lnTo>
                    <a:pt x="181" y="608"/>
                  </a:lnTo>
                  <a:lnTo>
                    <a:pt x="184" y="540"/>
                  </a:lnTo>
                  <a:lnTo>
                    <a:pt x="174" y="533"/>
                  </a:lnTo>
                  <a:lnTo>
                    <a:pt x="164" y="526"/>
                  </a:lnTo>
                  <a:lnTo>
                    <a:pt x="155" y="519"/>
                  </a:lnTo>
                  <a:lnTo>
                    <a:pt x="146" y="511"/>
                  </a:lnTo>
                  <a:lnTo>
                    <a:pt x="79" y="531"/>
                  </a:lnTo>
                  <a:lnTo>
                    <a:pt x="67" y="517"/>
                  </a:lnTo>
                  <a:lnTo>
                    <a:pt x="56" y="502"/>
                  </a:lnTo>
                  <a:lnTo>
                    <a:pt x="94" y="443"/>
                  </a:lnTo>
                  <a:lnTo>
                    <a:pt x="89" y="432"/>
                  </a:lnTo>
                  <a:lnTo>
                    <a:pt x="83" y="421"/>
                  </a:lnTo>
                  <a:lnTo>
                    <a:pt x="78" y="410"/>
                  </a:lnTo>
                  <a:lnTo>
                    <a:pt x="74" y="398"/>
                  </a:lnTo>
                  <a:lnTo>
                    <a:pt x="6" y="383"/>
                  </a:lnTo>
                  <a:lnTo>
                    <a:pt x="3" y="364"/>
                  </a:lnTo>
                  <a:lnTo>
                    <a:pt x="0" y="346"/>
                  </a:lnTo>
                  <a:lnTo>
                    <a:pt x="63" y="314"/>
                  </a:lnTo>
                  <a:lnTo>
                    <a:pt x="64" y="301"/>
                  </a:lnTo>
                  <a:lnTo>
                    <a:pt x="65" y="288"/>
                  </a:lnTo>
                  <a:lnTo>
                    <a:pt x="67" y="276"/>
                  </a:lnTo>
                  <a:lnTo>
                    <a:pt x="69" y="264"/>
                  </a:lnTo>
                  <a:lnTo>
                    <a:pt x="17" y="215"/>
                  </a:lnTo>
                  <a:lnTo>
                    <a:pt x="23" y="198"/>
                  </a:lnTo>
                  <a:lnTo>
                    <a:pt x="30" y="182"/>
                  </a:lnTo>
                  <a:lnTo>
                    <a:pt x="102" y="185"/>
                  </a:lnTo>
                  <a:lnTo>
                    <a:pt x="109" y="175"/>
                  </a:lnTo>
                  <a:lnTo>
                    <a:pt x="117" y="165"/>
                  </a:lnTo>
                  <a:lnTo>
                    <a:pt x="124" y="155"/>
                  </a:lnTo>
                  <a:lnTo>
                    <a:pt x="133" y="146"/>
                  </a:lnTo>
                  <a:lnTo>
                    <a:pt x="111" y="76"/>
                  </a:lnTo>
                  <a:lnTo>
                    <a:pt x="124" y="65"/>
                  </a:lnTo>
                  <a:lnTo>
                    <a:pt x="138" y="55"/>
                  </a:lnTo>
                  <a:lnTo>
                    <a:pt x="200" y="94"/>
                  </a:lnTo>
                  <a:lnTo>
                    <a:pt x="211" y="88"/>
                  </a:lnTo>
                  <a:lnTo>
                    <a:pt x="222" y="83"/>
                  </a:lnTo>
                  <a:lnTo>
                    <a:pt x="234" y="79"/>
                  </a:lnTo>
                  <a:lnTo>
                    <a:pt x="246" y="75"/>
                  </a:lnTo>
                  <a:lnTo>
                    <a:pt x="261" y="4"/>
                  </a:lnTo>
                  <a:lnTo>
                    <a:pt x="270" y="3"/>
                  </a:lnTo>
                  <a:lnTo>
                    <a:pt x="279" y="1"/>
                  </a:lnTo>
                  <a:lnTo>
                    <a:pt x="297" y="0"/>
                  </a:lnTo>
                  <a:lnTo>
                    <a:pt x="330" y="64"/>
                  </a:lnTo>
                  <a:lnTo>
                    <a:pt x="343" y="65"/>
                  </a:lnTo>
                  <a:lnTo>
                    <a:pt x="355" y="66"/>
                  </a:lnTo>
                  <a:lnTo>
                    <a:pt x="367" y="68"/>
                  </a:lnTo>
                  <a:lnTo>
                    <a:pt x="379" y="70"/>
                  </a:lnTo>
                  <a:lnTo>
                    <a:pt x="427" y="18"/>
                  </a:lnTo>
                  <a:lnTo>
                    <a:pt x="436" y="21"/>
                  </a:lnTo>
                  <a:lnTo>
                    <a:pt x="444" y="25"/>
                  </a:lnTo>
                  <a:lnTo>
                    <a:pt x="461" y="32"/>
                  </a:lnTo>
                  <a:lnTo>
                    <a:pt x="458" y="103"/>
                  </a:lnTo>
                  <a:lnTo>
                    <a:pt x="468" y="110"/>
                  </a:lnTo>
                  <a:lnTo>
                    <a:pt x="478" y="117"/>
                  </a:lnTo>
                  <a:lnTo>
                    <a:pt x="488" y="125"/>
                  </a:lnTo>
                  <a:lnTo>
                    <a:pt x="497" y="134"/>
                  </a:lnTo>
                  <a:lnTo>
                    <a:pt x="562" y="112"/>
                  </a:lnTo>
                  <a:lnTo>
                    <a:pt x="574" y="128"/>
                  </a:lnTo>
                  <a:lnTo>
                    <a:pt x="579" y="136"/>
                  </a:lnTo>
                  <a:lnTo>
                    <a:pt x="586" y="144"/>
                  </a:lnTo>
                  <a:lnTo>
                    <a:pt x="548" y="201"/>
                  </a:lnTo>
                  <a:lnTo>
                    <a:pt x="551" y="206"/>
                  </a:lnTo>
                  <a:lnTo>
                    <a:pt x="554" y="213"/>
                  </a:lnTo>
                  <a:lnTo>
                    <a:pt x="559" y="224"/>
                  </a:lnTo>
                  <a:lnTo>
                    <a:pt x="563" y="235"/>
                  </a:lnTo>
                  <a:lnTo>
                    <a:pt x="567" y="247"/>
                  </a:lnTo>
                  <a:lnTo>
                    <a:pt x="632" y="261"/>
                  </a:lnTo>
                  <a:lnTo>
                    <a:pt x="635" y="280"/>
                  </a:lnTo>
                  <a:lnTo>
                    <a:pt x="637" y="301"/>
                  </a:lnTo>
                  <a:lnTo>
                    <a:pt x="578" y="332"/>
                  </a:lnTo>
                  <a:lnTo>
                    <a:pt x="577" y="344"/>
                  </a:lnTo>
                  <a:lnTo>
                    <a:pt x="576" y="356"/>
                  </a:lnTo>
                  <a:lnTo>
                    <a:pt x="574" y="367"/>
                  </a:lnTo>
                  <a:lnTo>
                    <a:pt x="571" y="380"/>
                  </a:lnTo>
                  <a:lnTo>
                    <a:pt x="620" y="424"/>
                  </a:lnTo>
                  <a:lnTo>
                    <a:pt x="613" y="443"/>
                  </a:lnTo>
                  <a:lnTo>
                    <a:pt x="604" y="462"/>
                  </a:lnTo>
                  <a:lnTo>
                    <a:pt x="539" y="458"/>
                  </a:lnTo>
                  <a:lnTo>
                    <a:pt x="532" y="469"/>
                  </a:lnTo>
                  <a:lnTo>
                    <a:pt x="525" y="479"/>
                  </a:lnTo>
                  <a:lnTo>
                    <a:pt x="518" y="488"/>
                  </a:lnTo>
                  <a:lnTo>
                    <a:pt x="510" y="497"/>
                  </a:lnTo>
                  <a:lnTo>
                    <a:pt x="529" y="559"/>
                  </a:lnTo>
                  <a:lnTo>
                    <a:pt x="513" y="573"/>
                  </a:lnTo>
                  <a:lnTo>
                    <a:pt x="505" y="579"/>
                  </a:lnTo>
                  <a:lnTo>
                    <a:pt x="496" y="585"/>
                  </a:lnTo>
                  <a:close/>
                </a:path>
              </a:pathLst>
            </a:custGeom>
            <a:solidFill>
              <a:srgbClr val="FFCC00"/>
            </a:solidFill>
            <a:ln w="3175" cap="flat" cmpd="sng" algn="ctr">
              <a:solidFill>
                <a:srgbClr val="223D7B"/>
              </a:solidFill>
              <a:prstDash val="solid"/>
            </a:ln>
            <a:effectLst/>
            <a:extLst/>
          </p:spPr>
          <p:txBody>
            <a:bodyPr lIns="0" rIns="0" anchor="ctr"/>
            <a:lstStyle/>
            <a:p>
              <a:pPr algn="ctr" defTabSz="914378" fontAlgn="base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endParaRPr lang="en-US" sz="2800" kern="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6155761" y="2665950"/>
              <a:ext cx="1003589" cy="99739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378">
                <a:defRPr/>
              </a:pPr>
              <a:endParaRPr lang="en-US" sz="1800" kern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772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2" dur="8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fill="hold" grpId="0" nodeType="withEffect" p14:presetBounceEnd="46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3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3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32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扑2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36" presetID="22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3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4" grpId="0"/>
          <p:bldP spid="7" grpId="0"/>
          <p:bldP spid="9" grpId="0" animBg="1"/>
          <p:bldP spid="17" grpId="0"/>
          <p:bldP spid="18" grpId="0"/>
          <p:bldP spid="2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2" dur="8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32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扑2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36" presetID="22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3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4" grpId="0"/>
          <p:bldP spid="7" grpId="0"/>
          <p:bldP spid="9" grpId="0" animBg="1"/>
          <p:bldP spid="17" grpId="0"/>
          <p:bldP spid="18" grpId="0"/>
          <p:bldP spid="23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628160" y="710241"/>
            <a:ext cx="2776533" cy="441543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02803" y="97281"/>
            <a:ext cx="550304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700" spc="225" dirty="0">
                <a:solidFill>
                  <a:schemeClr val="bg1"/>
                </a:solidFill>
                <a:latin typeface="张海山锐线体简" panose="02000000000000000000" charset="-122"/>
                <a:ea typeface="张海山锐线体简" panose="02000000000000000000" charset="-122"/>
              </a:rPr>
              <a:t>周边游</a:t>
            </a:r>
            <a:r>
              <a:rPr lang="zh-CN" altLang="en-US" sz="2700" spc="225" dirty="0" smtClean="0">
                <a:solidFill>
                  <a:schemeClr val="bg1"/>
                </a:solidFill>
                <a:latin typeface="张海山锐线体简" panose="02000000000000000000" charset="-122"/>
                <a:ea typeface="张海山锐线体简" panose="02000000000000000000" charset="-122"/>
              </a:rPr>
              <a:t>：以皖南风情旅行社为例</a:t>
            </a:r>
            <a:endParaRPr lang="zh-CN" altLang="en-US" sz="2700" spc="225" dirty="0">
              <a:solidFill>
                <a:schemeClr val="bg1"/>
              </a:solidFill>
              <a:latin typeface="张海山锐线体简" panose="02000000000000000000" charset="-122"/>
              <a:ea typeface="张海山锐线体简" panose="02000000000000000000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79348" y="410538"/>
            <a:ext cx="941832" cy="0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308304" y="410538"/>
            <a:ext cx="941832" cy="0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8"/>
          <p:cNvSpPr txBox="1"/>
          <p:nvPr/>
        </p:nvSpPr>
        <p:spPr>
          <a:xfrm>
            <a:off x="5425182" y="1486762"/>
            <a:ext cx="328808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8">
              <a:lnSpc>
                <a:spcPct val="150000"/>
              </a:lnSpc>
            </a:pPr>
            <a:r>
              <a:rPr lang="zh-CN" altLang="en-US" sz="22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整合周边资源，覆盖运营</a:t>
            </a:r>
            <a:endParaRPr lang="zh-CN" altLang="en-US" sz="22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弧形 8"/>
          <p:cNvSpPr/>
          <p:nvPr/>
        </p:nvSpPr>
        <p:spPr>
          <a:xfrm flipH="1" flipV="1">
            <a:off x="439842" y="3579862"/>
            <a:ext cx="879013" cy="1440689"/>
          </a:xfrm>
          <a:prstGeom prst="arc">
            <a:avLst>
              <a:gd name="adj1" fmla="val 16200000"/>
              <a:gd name="adj2" fmla="val 19496662"/>
            </a:avLst>
          </a:prstGeom>
          <a:ln w="1270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78"/>
            <a:endParaRPr lang="zh-CN" altLang="en-US" sz="1800" kern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626083" y="2734696"/>
            <a:ext cx="2220217" cy="2313901"/>
            <a:chOff x="5825710" y="2332989"/>
            <a:chExt cx="1663687" cy="1663315"/>
          </a:xfrm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825710" y="2332989"/>
              <a:ext cx="1663687" cy="1663315"/>
            </a:xfrm>
            <a:custGeom>
              <a:avLst/>
              <a:gdLst>
                <a:gd name="T0" fmla="*/ 441 w 637"/>
                <a:gd name="T1" fmla="*/ 550 h 638"/>
                <a:gd name="T2" fmla="*/ 420 w 637"/>
                <a:gd name="T3" fmla="*/ 560 h 638"/>
                <a:gd name="T4" fmla="*/ 397 w 637"/>
                <a:gd name="T5" fmla="*/ 568 h 638"/>
                <a:gd name="T6" fmla="*/ 362 w 637"/>
                <a:gd name="T7" fmla="*/ 636 h 638"/>
                <a:gd name="T8" fmla="*/ 312 w 637"/>
                <a:gd name="T9" fmla="*/ 579 h 638"/>
                <a:gd name="T10" fmla="*/ 288 w 637"/>
                <a:gd name="T11" fmla="*/ 577 h 638"/>
                <a:gd name="T12" fmla="*/ 264 w 637"/>
                <a:gd name="T13" fmla="*/ 573 h 638"/>
                <a:gd name="T14" fmla="*/ 209 w 637"/>
                <a:gd name="T15" fmla="*/ 619 h 638"/>
                <a:gd name="T16" fmla="*/ 181 w 637"/>
                <a:gd name="T17" fmla="*/ 608 h 638"/>
                <a:gd name="T18" fmla="*/ 174 w 637"/>
                <a:gd name="T19" fmla="*/ 533 h 638"/>
                <a:gd name="T20" fmla="*/ 155 w 637"/>
                <a:gd name="T21" fmla="*/ 519 h 638"/>
                <a:gd name="T22" fmla="*/ 79 w 637"/>
                <a:gd name="T23" fmla="*/ 531 h 638"/>
                <a:gd name="T24" fmla="*/ 56 w 637"/>
                <a:gd name="T25" fmla="*/ 502 h 638"/>
                <a:gd name="T26" fmla="*/ 89 w 637"/>
                <a:gd name="T27" fmla="*/ 432 h 638"/>
                <a:gd name="T28" fmla="*/ 78 w 637"/>
                <a:gd name="T29" fmla="*/ 410 h 638"/>
                <a:gd name="T30" fmla="*/ 6 w 637"/>
                <a:gd name="T31" fmla="*/ 383 h 638"/>
                <a:gd name="T32" fmla="*/ 0 w 637"/>
                <a:gd name="T33" fmla="*/ 346 h 638"/>
                <a:gd name="T34" fmla="*/ 64 w 637"/>
                <a:gd name="T35" fmla="*/ 301 h 638"/>
                <a:gd name="T36" fmla="*/ 67 w 637"/>
                <a:gd name="T37" fmla="*/ 276 h 638"/>
                <a:gd name="T38" fmla="*/ 17 w 637"/>
                <a:gd name="T39" fmla="*/ 215 h 638"/>
                <a:gd name="T40" fmla="*/ 30 w 637"/>
                <a:gd name="T41" fmla="*/ 182 h 638"/>
                <a:gd name="T42" fmla="*/ 109 w 637"/>
                <a:gd name="T43" fmla="*/ 175 h 638"/>
                <a:gd name="T44" fmla="*/ 124 w 637"/>
                <a:gd name="T45" fmla="*/ 155 h 638"/>
                <a:gd name="T46" fmla="*/ 111 w 637"/>
                <a:gd name="T47" fmla="*/ 76 h 638"/>
                <a:gd name="T48" fmla="*/ 138 w 637"/>
                <a:gd name="T49" fmla="*/ 55 h 638"/>
                <a:gd name="T50" fmla="*/ 211 w 637"/>
                <a:gd name="T51" fmla="*/ 88 h 638"/>
                <a:gd name="T52" fmla="*/ 234 w 637"/>
                <a:gd name="T53" fmla="*/ 79 h 638"/>
                <a:gd name="T54" fmla="*/ 261 w 637"/>
                <a:gd name="T55" fmla="*/ 4 h 638"/>
                <a:gd name="T56" fmla="*/ 279 w 637"/>
                <a:gd name="T57" fmla="*/ 1 h 638"/>
                <a:gd name="T58" fmla="*/ 330 w 637"/>
                <a:gd name="T59" fmla="*/ 64 h 638"/>
                <a:gd name="T60" fmla="*/ 355 w 637"/>
                <a:gd name="T61" fmla="*/ 66 h 638"/>
                <a:gd name="T62" fmla="*/ 379 w 637"/>
                <a:gd name="T63" fmla="*/ 70 h 638"/>
                <a:gd name="T64" fmla="*/ 436 w 637"/>
                <a:gd name="T65" fmla="*/ 21 h 638"/>
                <a:gd name="T66" fmla="*/ 461 w 637"/>
                <a:gd name="T67" fmla="*/ 32 h 638"/>
                <a:gd name="T68" fmla="*/ 468 w 637"/>
                <a:gd name="T69" fmla="*/ 110 h 638"/>
                <a:gd name="T70" fmla="*/ 488 w 637"/>
                <a:gd name="T71" fmla="*/ 125 h 638"/>
                <a:gd name="T72" fmla="*/ 562 w 637"/>
                <a:gd name="T73" fmla="*/ 112 h 638"/>
                <a:gd name="T74" fmla="*/ 579 w 637"/>
                <a:gd name="T75" fmla="*/ 136 h 638"/>
                <a:gd name="T76" fmla="*/ 548 w 637"/>
                <a:gd name="T77" fmla="*/ 201 h 638"/>
                <a:gd name="T78" fmla="*/ 554 w 637"/>
                <a:gd name="T79" fmla="*/ 213 h 638"/>
                <a:gd name="T80" fmla="*/ 563 w 637"/>
                <a:gd name="T81" fmla="*/ 235 h 638"/>
                <a:gd name="T82" fmla="*/ 632 w 637"/>
                <a:gd name="T83" fmla="*/ 261 h 638"/>
                <a:gd name="T84" fmla="*/ 637 w 637"/>
                <a:gd name="T85" fmla="*/ 301 h 638"/>
                <a:gd name="T86" fmla="*/ 577 w 637"/>
                <a:gd name="T87" fmla="*/ 344 h 638"/>
                <a:gd name="T88" fmla="*/ 574 w 637"/>
                <a:gd name="T89" fmla="*/ 367 h 638"/>
                <a:gd name="T90" fmla="*/ 620 w 637"/>
                <a:gd name="T91" fmla="*/ 424 h 638"/>
                <a:gd name="T92" fmla="*/ 604 w 637"/>
                <a:gd name="T93" fmla="*/ 462 h 638"/>
                <a:gd name="T94" fmla="*/ 532 w 637"/>
                <a:gd name="T95" fmla="*/ 469 h 638"/>
                <a:gd name="T96" fmla="*/ 518 w 637"/>
                <a:gd name="T97" fmla="*/ 488 h 638"/>
                <a:gd name="T98" fmla="*/ 529 w 637"/>
                <a:gd name="T99" fmla="*/ 559 h 638"/>
                <a:gd name="T100" fmla="*/ 505 w 637"/>
                <a:gd name="T101" fmla="*/ 579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37" h="638">
                  <a:moveTo>
                    <a:pt x="496" y="585"/>
                  </a:moveTo>
                  <a:lnTo>
                    <a:pt x="441" y="550"/>
                  </a:lnTo>
                  <a:lnTo>
                    <a:pt x="431" y="555"/>
                  </a:lnTo>
                  <a:lnTo>
                    <a:pt x="420" y="560"/>
                  </a:lnTo>
                  <a:lnTo>
                    <a:pt x="409" y="564"/>
                  </a:lnTo>
                  <a:lnTo>
                    <a:pt x="397" y="568"/>
                  </a:lnTo>
                  <a:lnTo>
                    <a:pt x="382" y="633"/>
                  </a:lnTo>
                  <a:lnTo>
                    <a:pt x="362" y="636"/>
                  </a:lnTo>
                  <a:lnTo>
                    <a:pt x="342" y="638"/>
                  </a:lnTo>
                  <a:lnTo>
                    <a:pt x="312" y="579"/>
                  </a:lnTo>
                  <a:lnTo>
                    <a:pt x="300" y="579"/>
                  </a:lnTo>
                  <a:lnTo>
                    <a:pt x="288" y="577"/>
                  </a:lnTo>
                  <a:lnTo>
                    <a:pt x="275" y="576"/>
                  </a:lnTo>
                  <a:lnTo>
                    <a:pt x="264" y="573"/>
                  </a:lnTo>
                  <a:lnTo>
                    <a:pt x="219" y="622"/>
                  </a:lnTo>
                  <a:lnTo>
                    <a:pt x="209" y="619"/>
                  </a:lnTo>
                  <a:lnTo>
                    <a:pt x="200" y="616"/>
                  </a:lnTo>
                  <a:lnTo>
                    <a:pt x="181" y="608"/>
                  </a:lnTo>
                  <a:lnTo>
                    <a:pt x="184" y="540"/>
                  </a:lnTo>
                  <a:lnTo>
                    <a:pt x="174" y="533"/>
                  </a:lnTo>
                  <a:lnTo>
                    <a:pt x="164" y="526"/>
                  </a:lnTo>
                  <a:lnTo>
                    <a:pt x="155" y="519"/>
                  </a:lnTo>
                  <a:lnTo>
                    <a:pt x="146" y="511"/>
                  </a:lnTo>
                  <a:lnTo>
                    <a:pt x="79" y="531"/>
                  </a:lnTo>
                  <a:lnTo>
                    <a:pt x="67" y="517"/>
                  </a:lnTo>
                  <a:lnTo>
                    <a:pt x="56" y="502"/>
                  </a:lnTo>
                  <a:lnTo>
                    <a:pt x="94" y="443"/>
                  </a:lnTo>
                  <a:lnTo>
                    <a:pt x="89" y="432"/>
                  </a:lnTo>
                  <a:lnTo>
                    <a:pt x="83" y="421"/>
                  </a:lnTo>
                  <a:lnTo>
                    <a:pt x="78" y="410"/>
                  </a:lnTo>
                  <a:lnTo>
                    <a:pt x="74" y="398"/>
                  </a:lnTo>
                  <a:lnTo>
                    <a:pt x="6" y="383"/>
                  </a:lnTo>
                  <a:lnTo>
                    <a:pt x="3" y="364"/>
                  </a:lnTo>
                  <a:lnTo>
                    <a:pt x="0" y="346"/>
                  </a:lnTo>
                  <a:lnTo>
                    <a:pt x="63" y="314"/>
                  </a:lnTo>
                  <a:lnTo>
                    <a:pt x="64" y="301"/>
                  </a:lnTo>
                  <a:lnTo>
                    <a:pt x="65" y="288"/>
                  </a:lnTo>
                  <a:lnTo>
                    <a:pt x="67" y="276"/>
                  </a:lnTo>
                  <a:lnTo>
                    <a:pt x="69" y="264"/>
                  </a:lnTo>
                  <a:lnTo>
                    <a:pt x="17" y="215"/>
                  </a:lnTo>
                  <a:lnTo>
                    <a:pt x="23" y="198"/>
                  </a:lnTo>
                  <a:lnTo>
                    <a:pt x="30" y="182"/>
                  </a:lnTo>
                  <a:lnTo>
                    <a:pt x="102" y="185"/>
                  </a:lnTo>
                  <a:lnTo>
                    <a:pt x="109" y="175"/>
                  </a:lnTo>
                  <a:lnTo>
                    <a:pt x="117" y="165"/>
                  </a:lnTo>
                  <a:lnTo>
                    <a:pt x="124" y="155"/>
                  </a:lnTo>
                  <a:lnTo>
                    <a:pt x="133" y="146"/>
                  </a:lnTo>
                  <a:lnTo>
                    <a:pt x="111" y="76"/>
                  </a:lnTo>
                  <a:lnTo>
                    <a:pt x="124" y="65"/>
                  </a:lnTo>
                  <a:lnTo>
                    <a:pt x="138" y="55"/>
                  </a:lnTo>
                  <a:lnTo>
                    <a:pt x="200" y="94"/>
                  </a:lnTo>
                  <a:lnTo>
                    <a:pt x="211" y="88"/>
                  </a:lnTo>
                  <a:lnTo>
                    <a:pt x="222" y="83"/>
                  </a:lnTo>
                  <a:lnTo>
                    <a:pt x="234" y="79"/>
                  </a:lnTo>
                  <a:lnTo>
                    <a:pt x="246" y="75"/>
                  </a:lnTo>
                  <a:lnTo>
                    <a:pt x="261" y="4"/>
                  </a:lnTo>
                  <a:lnTo>
                    <a:pt x="270" y="3"/>
                  </a:lnTo>
                  <a:lnTo>
                    <a:pt x="279" y="1"/>
                  </a:lnTo>
                  <a:lnTo>
                    <a:pt x="297" y="0"/>
                  </a:lnTo>
                  <a:lnTo>
                    <a:pt x="330" y="64"/>
                  </a:lnTo>
                  <a:lnTo>
                    <a:pt x="343" y="65"/>
                  </a:lnTo>
                  <a:lnTo>
                    <a:pt x="355" y="66"/>
                  </a:lnTo>
                  <a:lnTo>
                    <a:pt x="367" y="68"/>
                  </a:lnTo>
                  <a:lnTo>
                    <a:pt x="379" y="70"/>
                  </a:lnTo>
                  <a:lnTo>
                    <a:pt x="427" y="18"/>
                  </a:lnTo>
                  <a:lnTo>
                    <a:pt x="436" y="21"/>
                  </a:lnTo>
                  <a:lnTo>
                    <a:pt x="444" y="25"/>
                  </a:lnTo>
                  <a:lnTo>
                    <a:pt x="461" y="32"/>
                  </a:lnTo>
                  <a:lnTo>
                    <a:pt x="458" y="103"/>
                  </a:lnTo>
                  <a:lnTo>
                    <a:pt x="468" y="110"/>
                  </a:lnTo>
                  <a:lnTo>
                    <a:pt x="478" y="117"/>
                  </a:lnTo>
                  <a:lnTo>
                    <a:pt x="488" y="125"/>
                  </a:lnTo>
                  <a:lnTo>
                    <a:pt x="497" y="134"/>
                  </a:lnTo>
                  <a:lnTo>
                    <a:pt x="562" y="112"/>
                  </a:lnTo>
                  <a:lnTo>
                    <a:pt x="574" y="128"/>
                  </a:lnTo>
                  <a:lnTo>
                    <a:pt x="579" y="136"/>
                  </a:lnTo>
                  <a:lnTo>
                    <a:pt x="586" y="144"/>
                  </a:lnTo>
                  <a:lnTo>
                    <a:pt x="548" y="201"/>
                  </a:lnTo>
                  <a:lnTo>
                    <a:pt x="551" y="206"/>
                  </a:lnTo>
                  <a:lnTo>
                    <a:pt x="554" y="213"/>
                  </a:lnTo>
                  <a:lnTo>
                    <a:pt x="559" y="224"/>
                  </a:lnTo>
                  <a:lnTo>
                    <a:pt x="563" y="235"/>
                  </a:lnTo>
                  <a:lnTo>
                    <a:pt x="567" y="247"/>
                  </a:lnTo>
                  <a:lnTo>
                    <a:pt x="632" y="261"/>
                  </a:lnTo>
                  <a:lnTo>
                    <a:pt x="635" y="280"/>
                  </a:lnTo>
                  <a:lnTo>
                    <a:pt x="637" y="301"/>
                  </a:lnTo>
                  <a:lnTo>
                    <a:pt x="578" y="332"/>
                  </a:lnTo>
                  <a:lnTo>
                    <a:pt x="577" y="344"/>
                  </a:lnTo>
                  <a:lnTo>
                    <a:pt x="576" y="356"/>
                  </a:lnTo>
                  <a:lnTo>
                    <a:pt x="574" y="367"/>
                  </a:lnTo>
                  <a:lnTo>
                    <a:pt x="571" y="380"/>
                  </a:lnTo>
                  <a:lnTo>
                    <a:pt x="620" y="424"/>
                  </a:lnTo>
                  <a:lnTo>
                    <a:pt x="613" y="443"/>
                  </a:lnTo>
                  <a:lnTo>
                    <a:pt x="604" y="462"/>
                  </a:lnTo>
                  <a:lnTo>
                    <a:pt x="539" y="458"/>
                  </a:lnTo>
                  <a:lnTo>
                    <a:pt x="532" y="469"/>
                  </a:lnTo>
                  <a:lnTo>
                    <a:pt x="525" y="479"/>
                  </a:lnTo>
                  <a:lnTo>
                    <a:pt x="518" y="488"/>
                  </a:lnTo>
                  <a:lnTo>
                    <a:pt x="510" y="497"/>
                  </a:lnTo>
                  <a:lnTo>
                    <a:pt x="529" y="559"/>
                  </a:lnTo>
                  <a:lnTo>
                    <a:pt x="513" y="573"/>
                  </a:lnTo>
                  <a:lnTo>
                    <a:pt x="505" y="579"/>
                  </a:lnTo>
                  <a:lnTo>
                    <a:pt x="496" y="585"/>
                  </a:lnTo>
                  <a:close/>
                </a:path>
              </a:pathLst>
            </a:custGeom>
            <a:solidFill>
              <a:srgbClr val="FFCC00"/>
            </a:solidFill>
            <a:ln w="3175" cap="flat" cmpd="sng" algn="ctr">
              <a:solidFill>
                <a:srgbClr val="223D7B"/>
              </a:solidFill>
              <a:prstDash val="solid"/>
            </a:ln>
            <a:effectLst/>
            <a:extLst/>
          </p:spPr>
          <p:txBody>
            <a:bodyPr lIns="0" rIns="0" anchor="ctr"/>
            <a:lstStyle/>
            <a:p>
              <a:pPr algn="ctr" defTabSz="914378" fontAlgn="base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endParaRPr lang="en-US" sz="2800" kern="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6155761" y="2665950"/>
              <a:ext cx="1003589" cy="99739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378">
                <a:defRPr/>
              </a:pPr>
              <a:endParaRPr lang="en-US" sz="1800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54"/>
          <p:cNvSpPr txBox="1"/>
          <p:nvPr/>
        </p:nvSpPr>
        <p:spPr>
          <a:xfrm>
            <a:off x="616540" y="450702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8"/>
            <a:r>
              <a:rPr lang="zh-CN" altLang="en-US" sz="14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产品分类</a:t>
            </a:r>
            <a:endParaRPr lang="zh-CN" altLang="en-US" sz="14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55"/>
          <p:cNvSpPr txBox="1"/>
          <p:nvPr/>
        </p:nvSpPr>
        <p:spPr>
          <a:xfrm>
            <a:off x="5439290" y="2088365"/>
            <a:ext cx="3108952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defTabSz="914378"/>
            <a:r>
              <a:rPr lang="zh-CN" altLang="en-US" kern="0" dirty="0"/>
              <a:t>当地地接自运营的店铺，整合周边资源，可独立推广向游客。</a:t>
            </a:r>
          </a:p>
        </p:txBody>
      </p:sp>
      <p:sp>
        <p:nvSpPr>
          <p:cNvPr id="19" name="矩形 18"/>
          <p:cNvSpPr/>
          <p:nvPr/>
        </p:nvSpPr>
        <p:spPr>
          <a:xfrm>
            <a:off x="1895207" y="941843"/>
            <a:ext cx="2258503" cy="39116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88" y="993250"/>
            <a:ext cx="2316753" cy="3911652"/>
          </a:xfrm>
          <a:prstGeom prst="rect">
            <a:avLst/>
          </a:prstGeom>
        </p:spPr>
      </p:pic>
      <p:sp>
        <p:nvSpPr>
          <p:cNvPr id="20" name="AutoShape 29"/>
          <p:cNvSpPr>
            <a:spLocks/>
          </p:cNvSpPr>
          <p:nvPr/>
        </p:nvSpPr>
        <p:spPr bwMode="auto">
          <a:xfrm>
            <a:off x="2849550" y="4897603"/>
            <a:ext cx="288032" cy="24589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444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50000"/>
              </a:lnSpc>
              <a:defRPr/>
            </a:pPr>
            <a:endParaRPr lang="es-ES" sz="1898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Calibri" charset="0"/>
              <a:sym typeface="Arial" panose="020B0604020202020204" pitchFamily="34" charset="0"/>
            </a:endParaRPr>
          </a:p>
        </p:txBody>
      </p:sp>
      <p:sp>
        <p:nvSpPr>
          <p:cNvPr id="21" name="AutoShape 29"/>
          <p:cNvSpPr>
            <a:spLocks/>
          </p:cNvSpPr>
          <p:nvPr/>
        </p:nvSpPr>
        <p:spPr bwMode="auto">
          <a:xfrm>
            <a:off x="2993566" y="805924"/>
            <a:ext cx="138274" cy="109631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444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50000"/>
              </a:lnSpc>
              <a:defRPr/>
            </a:pPr>
            <a:endParaRPr lang="es-ES" sz="1898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Calibri" charset="0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28041" y="4609062"/>
            <a:ext cx="1072889" cy="411560"/>
            <a:chOff x="251520" y="3960390"/>
            <a:chExt cx="1072889" cy="411560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1043608" y="3960390"/>
              <a:ext cx="280801" cy="411489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251520" y="4371950"/>
              <a:ext cx="792088" cy="0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152" y="3230649"/>
            <a:ext cx="1300250" cy="1300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383" y="2951200"/>
            <a:ext cx="1157325" cy="7715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7308" y="2734696"/>
            <a:ext cx="1385655" cy="77630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6383" y="4052722"/>
            <a:ext cx="1237433" cy="80265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7308" y="4052721"/>
            <a:ext cx="1438460" cy="96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6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2" dur="8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fill="hold" grpId="0" nodeType="withEffect" p14:presetBounceEnd="46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3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3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32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扑2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36" presetID="22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3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7" grpId="0"/>
          <p:bldP spid="9" grpId="0" animBg="1"/>
          <p:bldP spid="17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2" dur="8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32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9" name="扑2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36" presetID="22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3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7" grpId="0"/>
          <p:bldP spid="9" grpId="0" animBg="1"/>
          <p:bldP spid="17" grpId="0"/>
          <p:bldP spid="18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0" y="94199"/>
            <a:ext cx="9136800" cy="464601"/>
            <a:chOff x="0" y="94199"/>
            <a:chExt cx="9136800" cy="464601"/>
          </a:xfrm>
        </p:grpSpPr>
        <p:pic>
          <p:nvPicPr>
            <p:cNvPr id="33" name="图片 32" descr="l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01181" y="120421"/>
              <a:ext cx="351493" cy="307556"/>
            </a:xfrm>
            <a:prstGeom prst="rect">
              <a:avLst/>
            </a:prstGeom>
          </p:spPr>
        </p:pic>
        <p:cxnSp>
          <p:nvCxnSpPr>
            <p:cNvPr id="34" name="直接连接符 33"/>
            <p:cNvCxnSpPr/>
            <p:nvPr/>
          </p:nvCxnSpPr>
          <p:spPr>
            <a:xfrm>
              <a:off x="0" y="558800"/>
              <a:ext cx="9136800" cy="0"/>
            </a:xfrm>
            <a:prstGeom prst="line">
              <a:avLst/>
            </a:prstGeom>
            <a:ln w="6350">
              <a:solidFill>
                <a:srgbClr val="003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226856" y="94199"/>
              <a:ext cx="151200" cy="360000"/>
              <a:chOff x="233206" y="94199"/>
              <a:chExt cx="151200" cy="360000"/>
            </a:xfrm>
          </p:grpSpPr>
          <p:sp>
            <p:nvSpPr>
              <p:cNvPr id="36" name="流程图: 终止 35"/>
              <p:cNvSpPr/>
              <p:nvPr/>
            </p:nvSpPr>
            <p:spPr>
              <a:xfrm rot="5400000">
                <a:off x="128806" y="198599"/>
                <a:ext cx="360000" cy="151200"/>
              </a:xfrm>
              <a:prstGeom prst="flowChartTerminator">
                <a:avLst/>
              </a:prstGeom>
              <a:solidFill>
                <a:srgbClr val="16B8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62609" y="319289"/>
                <a:ext cx="93600" cy="93600"/>
              </a:xfrm>
              <a:prstGeom prst="ellipse">
                <a:avLst/>
              </a:prstGeom>
              <a:solidFill>
                <a:srgbClr val="63D4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rgbClr val="D6A300"/>
                    </a:solidFill>
                  </a:rPr>
                  <a:t> </a:t>
                </a:r>
                <a:endParaRPr lang="zh-CN" altLang="en-US">
                  <a:solidFill>
                    <a:srgbClr val="D6A300"/>
                  </a:solidFill>
                </a:endParaRPr>
              </a:p>
            </p:txBody>
          </p:sp>
        </p:grpSp>
      </p:grpSp>
      <p:sp>
        <p:nvSpPr>
          <p:cNvPr id="31" name="TextBox 13"/>
          <p:cNvSpPr txBox="1"/>
          <p:nvPr/>
        </p:nvSpPr>
        <p:spPr>
          <a:xfrm>
            <a:off x="611560" y="1779662"/>
            <a:ext cx="3384376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16B8EB"/>
                </a:solidFill>
                <a:latin typeface="+mn-ea"/>
              </a:rPr>
              <a:t>酷鸟</a:t>
            </a:r>
            <a:r>
              <a:rPr lang="en-US" altLang="zh-CN" sz="1200" dirty="0">
                <a:solidFill>
                  <a:srgbClr val="16B8EB"/>
                </a:solidFill>
                <a:latin typeface="+mn-ea"/>
              </a:rPr>
              <a:t>SaaS</a:t>
            </a:r>
            <a:r>
              <a:rPr lang="zh-CN" altLang="en-US" sz="1200" dirty="0">
                <a:solidFill>
                  <a:srgbClr val="16B8EB"/>
                </a:solidFill>
                <a:latin typeface="+mn-ea"/>
              </a:rPr>
              <a:t>平台</a:t>
            </a:r>
            <a:endParaRPr lang="en-US" altLang="zh-CN" sz="1200" dirty="0">
              <a:solidFill>
                <a:srgbClr val="16B8EB"/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16B8EB"/>
                </a:solidFill>
                <a:latin typeface="+mn-ea"/>
              </a:rPr>
              <a:t>地方政府的管理平台</a:t>
            </a:r>
            <a:endParaRPr lang="en-US" altLang="zh-CN" sz="1200" dirty="0">
              <a:solidFill>
                <a:srgbClr val="16B8EB"/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16B8EB"/>
                </a:solidFill>
                <a:latin typeface="+mn-ea"/>
              </a:rPr>
              <a:t>自运营的地方旅游门户</a:t>
            </a:r>
            <a:endParaRPr lang="en-US" altLang="zh-CN" sz="1200" dirty="0">
              <a:solidFill>
                <a:srgbClr val="16B8EB"/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16B8EB"/>
                </a:solidFill>
                <a:latin typeface="+mn-ea"/>
              </a:rPr>
              <a:t>面向</a:t>
            </a:r>
            <a:r>
              <a:rPr lang="en-US" altLang="zh-CN" sz="1200" dirty="0">
                <a:solidFill>
                  <a:srgbClr val="16B8EB"/>
                </a:solidFill>
                <a:latin typeface="+mn-ea"/>
              </a:rPr>
              <a:t>B</a:t>
            </a:r>
            <a:r>
              <a:rPr lang="zh-CN" altLang="en-US" sz="1200" dirty="0">
                <a:solidFill>
                  <a:srgbClr val="16B8EB"/>
                </a:solidFill>
                <a:latin typeface="+mn-ea"/>
              </a:rPr>
              <a:t>端的管理后台与</a:t>
            </a:r>
            <a:r>
              <a:rPr lang="en-US" altLang="zh-CN" sz="1200" dirty="0">
                <a:solidFill>
                  <a:srgbClr val="16B8EB"/>
                </a:solidFill>
                <a:latin typeface="+mn-ea"/>
              </a:rPr>
              <a:t>H5</a:t>
            </a:r>
            <a:r>
              <a:rPr lang="zh-CN" altLang="en-US" sz="1200" dirty="0">
                <a:solidFill>
                  <a:srgbClr val="16B8EB"/>
                </a:solidFill>
                <a:latin typeface="+mn-ea"/>
              </a:rPr>
              <a:t>微店</a:t>
            </a:r>
            <a:endParaRPr lang="en-US" altLang="zh-CN" sz="1200" dirty="0">
              <a:solidFill>
                <a:srgbClr val="16B8EB"/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16B8EB"/>
                </a:solidFill>
                <a:latin typeface="+mn-ea"/>
              </a:rPr>
              <a:t>面向个人的产品创新入口</a:t>
            </a:r>
            <a:endParaRPr lang="en-US" altLang="zh-CN" sz="1200" dirty="0">
              <a:solidFill>
                <a:srgbClr val="16B8EB"/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16B8EB"/>
                </a:solidFill>
                <a:latin typeface="+mn-ea"/>
              </a:rPr>
              <a:t>面向旅游资源端的供应链整合</a:t>
            </a:r>
            <a:endParaRPr lang="en-US" altLang="zh-CN" sz="1200" dirty="0">
              <a:solidFill>
                <a:srgbClr val="16B8EB"/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16B8EB"/>
                </a:solidFill>
                <a:latin typeface="+mn-ea"/>
              </a:rPr>
              <a:t>可持续发展的大数据分析后台</a:t>
            </a:r>
            <a:endParaRPr lang="en-US" altLang="zh-CN" sz="1200" dirty="0">
              <a:solidFill>
                <a:srgbClr val="16B8EB"/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16B8EB"/>
                </a:solidFill>
                <a:latin typeface="+mn-ea"/>
              </a:rPr>
              <a:t>……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16B8EB"/>
                </a:solidFill>
                <a:latin typeface="+mn-ea"/>
              </a:rPr>
              <a:t>(</a:t>
            </a:r>
            <a:r>
              <a:rPr lang="zh-CN" altLang="en-US" sz="1200" dirty="0">
                <a:solidFill>
                  <a:srgbClr val="16B8EB"/>
                </a:solidFill>
                <a:latin typeface="+mn-ea"/>
              </a:rPr>
              <a:t>历经</a:t>
            </a:r>
            <a:r>
              <a:rPr lang="en-US" altLang="zh-CN" sz="1200" dirty="0">
                <a:solidFill>
                  <a:srgbClr val="16B8EB"/>
                </a:solidFill>
                <a:latin typeface="+mn-ea"/>
              </a:rPr>
              <a:t>3</a:t>
            </a:r>
            <a:r>
              <a:rPr lang="zh-CN" altLang="en-US" sz="1200" dirty="0">
                <a:solidFill>
                  <a:srgbClr val="16B8EB"/>
                </a:solidFill>
                <a:latin typeface="+mn-ea"/>
              </a:rPr>
              <a:t>年时间打造</a:t>
            </a:r>
            <a:r>
              <a:rPr lang="en-US" altLang="zh-CN" sz="1200" dirty="0">
                <a:solidFill>
                  <a:srgbClr val="16B8EB"/>
                </a:solidFill>
                <a:latin typeface="+mn-ea"/>
              </a:rPr>
              <a:t>)</a:t>
            </a:r>
            <a:endParaRPr lang="zh-CN" altLang="en-US" sz="1200" dirty="0">
              <a:solidFill>
                <a:srgbClr val="16B8EB"/>
              </a:solidFill>
              <a:latin typeface="+mn-ea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400818" y="89533"/>
            <a:ext cx="66194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b="1" dirty="0">
                <a:solidFill>
                  <a:srgbClr val="16B8E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酷鸟</a:t>
            </a:r>
            <a:r>
              <a:rPr lang="zh-CN" altLang="zh-CN" b="1" dirty="0">
                <a:solidFill>
                  <a:srgbClr val="16B8E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全域旅游</a:t>
            </a:r>
            <a:r>
              <a:rPr lang="en-US" altLang="zh-CN" b="1" dirty="0">
                <a:solidFill>
                  <a:srgbClr val="16B8E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SaaS</a:t>
            </a:r>
            <a:r>
              <a:rPr lang="zh-CN" altLang="en-US" b="1" dirty="0">
                <a:solidFill>
                  <a:srgbClr val="16B8E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平台</a:t>
            </a:r>
            <a:r>
              <a:rPr lang="en-US" altLang="zh-CN" b="1" dirty="0">
                <a:solidFill>
                  <a:srgbClr val="16B8E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b="1" dirty="0">
                <a:solidFill>
                  <a:srgbClr val="16B8E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立刻见效的解决方案！</a:t>
            </a:r>
            <a:endParaRPr lang="en-US" altLang="zh-CN" b="1" dirty="0">
              <a:solidFill>
                <a:srgbClr val="16B8E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TextBox 13"/>
          <p:cNvSpPr txBox="1"/>
          <p:nvPr/>
        </p:nvSpPr>
        <p:spPr>
          <a:xfrm>
            <a:off x="1597451" y="733142"/>
            <a:ext cx="5941891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16B8EB"/>
                </a:solidFill>
              </a:rPr>
              <a:t>全域旅游平台的技术和运营商</a:t>
            </a:r>
            <a:endParaRPr lang="en-US" altLang="zh-CN" sz="2800" dirty="0">
              <a:solidFill>
                <a:srgbClr val="16B8EB"/>
              </a:solidFill>
            </a:endParaRPr>
          </a:p>
        </p:txBody>
      </p:sp>
      <p:sp>
        <p:nvSpPr>
          <p:cNvPr id="12" name="矩形 2"/>
          <p:cNvSpPr txBox="1">
            <a:spLocks/>
          </p:cNvSpPr>
          <p:nvPr/>
        </p:nvSpPr>
        <p:spPr>
          <a:xfrm>
            <a:off x="4355976" y="1995686"/>
            <a:ext cx="3528392" cy="21602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CB9F2"/>
              </a:buClr>
              <a:buNone/>
            </a:pPr>
            <a:r>
              <a:rPr lang="zh-CN" altLang="en-US" sz="1200" dirty="0">
                <a:solidFill>
                  <a:srgbClr val="16B8EB"/>
                </a:solidFill>
                <a:latin typeface="+mn-ea"/>
              </a:rPr>
              <a:t>酷鸟运营服务：</a:t>
            </a:r>
            <a:endParaRPr lang="en-US" altLang="zh-CN" sz="1200" dirty="0">
              <a:solidFill>
                <a:srgbClr val="16B8EB"/>
              </a:solidFill>
              <a:latin typeface="+mn-ea"/>
            </a:endParaRPr>
          </a:p>
          <a:p>
            <a:pPr>
              <a:lnSpc>
                <a:spcPct val="150000"/>
              </a:lnSpc>
              <a:buClr>
                <a:srgbClr val="0CB9F2"/>
              </a:buClr>
            </a:pPr>
            <a:r>
              <a:rPr lang="zh-CN" altLang="en-US" sz="1200" dirty="0">
                <a:solidFill>
                  <a:srgbClr val="16B8EB"/>
                </a:solidFill>
                <a:latin typeface="+mn-ea"/>
              </a:rPr>
              <a:t>野奢酒店运营管理（含餐饮、</a:t>
            </a:r>
            <a:r>
              <a:rPr lang="en-US" altLang="zh-CN" sz="1200" dirty="0">
                <a:solidFill>
                  <a:srgbClr val="16B8EB"/>
                </a:solidFill>
                <a:latin typeface="+mn-ea"/>
              </a:rPr>
              <a:t>SPA</a:t>
            </a:r>
            <a:r>
              <a:rPr lang="zh-CN" altLang="en-US" sz="1200" dirty="0">
                <a:solidFill>
                  <a:srgbClr val="16B8EB"/>
                </a:solidFill>
                <a:latin typeface="+mn-ea"/>
              </a:rPr>
              <a:t>等）</a:t>
            </a:r>
            <a:endParaRPr lang="en-US" altLang="zh-CN" sz="1200" dirty="0">
              <a:solidFill>
                <a:srgbClr val="16B8EB"/>
              </a:solidFill>
              <a:latin typeface="+mn-ea"/>
            </a:endParaRPr>
          </a:p>
          <a:p>
            <a:pPr>
              <a:lnSpc>
                <a:spcPct val="150000"/>
              </a:lnSpc>
              <a:buClr>
                <a:srgbClr val="0CB9F2"/>
              </a:buClr>
            </a:pPr>
            <a:r>
              <a:rPr lang="zh-CN" altLang="en-US" sz="1200" dirty="0">
                <a:solidFill>
                  <a:srgbClr val="16B8EB"/>
                </a:solidFill>
                <a:latin typeface="+mn-ea"/>
              </a:rPr>
              <a:t>旅游目的地运营管理（农家乐、小型景点等）</a:t>
            </a:r>
            <a:endParaRPr lang="en-US" altLang="zh-CN" sz="1200" dirty="0">
              <a:solidFill>
                <a:srgbClr val="16B8EB"/>
              </a:solidFill>
              <a:latin typeface="+mn-ea"/>
            </a:endParaRPr>
          </a:p>
          <a:p>
            <a:pPr>
              <a:lnSpc>
                <a:spcPct val="150000"/>
              </a:lnSpc>
              <a:buClr>
                <a:srgbClr val="0CB9F2"/>
              </a:buClr>
            </a:pPr>
            <a:r>
              <a:rPr lang="zh-CN" altLang="en-US" sz="1200" dirty="0">
                <a:solidFill>
                  <a:srgbClr val="16B8EB"/>
                </a:solidFill>
                <a:latin typeface="+mn-ea"/>
              </a:rPr>
              <a:t>线上运营管理、周边活动运营管理</a:t>
            </a:r>
            <a:endParaRPr lang="en-US" altLang="zh-CN" sz="1200" dirty="0">
              <a:solidFill>
                <a:srgbClr val="16B8EB"/>
              </a:solidFill>
              <a:latin typeface="+mn-ea"/>
            </a:endParaRPr>
          </a:p>
          <a:p>
            <a:pPr>
              <a:lnSpc>
                <a:spcPct val="150000"/>
              </a:lnSpc>
              <a:buClr>
                <a:srgbClr val="0CB9F2"/>
              </a:buClr>
            </a:pPr>
            <a:r>
              <a:rPr lang="zh-CN" altLang="en-US" sz="1200" dirty="0">
                <a:solidFill>
                  <a:srgbClr val="16B8EB"/>
                </a:solidFill>
                <a:latin typeface="+mn-ea"/>
              </a:rPr>
              <a:t>特色项目运营管理，如户外运动运营管理（徒步、攀岩、自行车、滑雪等）</a:t>
            </a:r>
            <a:endParaRPr lang="en-US" altLang="zh-CN" sz="1200" dirty="0">
              <a:solidFill>
                <a:srgbClr val="16B8EB"/>
              </a:solidFill>
              <a:latin typeface="+mn-ea"/>
            </a:endParaRPr>
          </a:p>
          <a:p>
            <a:pPr>
              <a:lnSpc>
                <a:spcPct val="150000"/>
              </a:lnSpc>
              <a:buClr>
                <a:srgbClr val="0CB9F2"/>
              </a:buClr>
            </a:pPr>
            <a:r>
              <a:rPr lang="en-US" altLang="zh-CN" sz="1200" dirty="0" err="1">
                <a:solidFill>
                  <a:srgbClr val="16B8EB"/>
                </a:solidFill>
                <a:latin typeface="+mn-ea"/>
              </a:rPr>
              <a:t>etc</a:t>
            </a:r>
            <a:r>
              <a:rPr lang="en-US" altLang="zh-CN" sz="1200" dirty="0">
                <a:solidFill>
                  <a:srgbClr val="16B8EB"/>
                </a:solidFill>
                <a:latin typeface="+mn-e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1181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"/>
          <p:cNvSpPr txBox="1"/>
          <p:nvPr/>
        </p:nvSpPr>
        <p:spPr>
          <a:xfrm>
            <a:off x="2713957" y="2147144"/>
            <a:ext cx="3716087" cy="58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rgbClr val="16B8EB"/>
                </a:solidFill>
                <a:latin typeface="+mn-ea"/>
              </a:rPr>
              <a:t>THANK YOU</a:t>
            </a:r>
            <a:endParaRPr lang="zh-CN" altLang="en-US" sz="3600" b="1" dirty="0">
              <a:solidFill>
                <a:srgbClr val="16B8EB"/>
              </a:solidFill>
              <a:latin typeface="+mn-ea"/>
            </a:endParaRPr>
          </a:p>
        </p:txBody>
      </p:sp>
      <p:sp>
        <p:nvSpPr>
          <p:cNvPr id="18" name="TextBox 4"/>
          <p:cNvSpPr txBox="1"/>
          <p:nvPr/>
        </p:nvSpPr>
        <p:spPr>
          <a:xfrm>
            <a:off x="3493838" y="4496375"/>
            <a:ext cx="2156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KOONIAO.COM</a:t>
            </a:r>
            <a:endParaRPr lang="zh-CN" altLang="en-US" sz="1200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908825" y="3050011"/>
            <a:ext cx="1326350" cy="1326350"/>
            <a:chOff x="5680800" y="2623349"/>
            <a:chExt cx="1116000" cy="1116000"/>
          </a:xfrm>
        </p:grpSpPr>
        <p:sp>
          <p:nvSpPr>
            <p:cNvPr id="24" name="矩形 23"/>
            <p:cNvSpPr/>
            <p:nvPr/>
          </p:nvSpPr>
          <p:spPr>
            <a:xfrm>
              <a:off x="5680800" y="2623349"/>
              <a:ext cx="1116000" cy="111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8800" y="2641349"/>
              <a:ext cx="1080000" cy="1080000"/>
            </a:xfrm>
            <a:prstGeom prst="rect">
              <a:avLst/>
            </a:prstGeom>
          </p:spPr>
        </p:pic>
      </p:grpSp>
      <p:pic>
        <p:nvPicPr>
          <p:cNvPr id="26" name="图片 25" descr="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966" y="651124"/>
            <a:ext cx="984069" cy="861060"/>
          </a:xfrm>
          <a:prstGeom prst="rect">
            <a:avLst/>
          </a:prstGeom>
        </p:spPr>
      </p:pic>
      <p:sp>
        <p:nvSpPr>
          <p:cNvPr id="31" name="TextBox 2"/>
          <p:cNvSpPr txBox="1"/>
          <p:nvPr/>
        </p:nvSpPr>
        <p:spPr>
          <a:xfrm>
            <a:off x="3320003" y="1515110"/>
            <a:ext cx="250399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酷鸟</a:t>
            </a:r>
          </a:p>
        </p:txBody>
      </p:sp>
    </p:spTree>
    <p:extLst>
      <p:ext uri="{BB962C8B-B14F-4D97-AF65-F5344CB8AC3E}">
        <p14:creationId xmlns:p14="http://schemas.microsoft.com/office/powerpoint/2010/main" val="1253801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宋体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3779</TotalTime>
  <Words>566</Words>
  <Application>Microsoft Office PowerPoint</Application>
  <PresentationFormat>全屏显示(16:9)</PresentationFormat>
  <Paragraphs>67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仿宋</vt:lpstr>
      <vt:lpstr>宋体</vt:lpstr>
      <vt:lpstr>微软雅黑</vt:lpstr>
      <vt:lpstr>张海山锐线体简</vt:lpstr>
      <vt:lpstr>Arial</vt:lpstr>
      <vt:lpstr>Calibri</vt:lpstr>
      <vt:lpstr>Impact</vt:lpstr>
      <vt:lpstr>Office 主题​​</vt:lpstr>
      <vt:lpstr>PowerPoint 演示文稿</vt:lpstr>
      <vt:lpstr>概要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114</dc:creator>
  <cp:lastModifiedBy>冯雯静</cp:lastModifiedBy>
  <cp:revision>1436</cp:revision>
  <dcterms:created xsi:type="dcterms:W3CDTF">2014-04-11T02:33:00Z</dcterms:created>
  <dcterms:modified xsi:type="dcterms:W3CDTF">2017-04-07T05:13:11Z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