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256"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7DF23-10DF-4ADA-829E-1C8CE9F9C6F1}"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IN"/>
        </a:p>
      </dgm:t>
    </dgm:pt>
    <dgm:pt modelId="{DC0B5DB9-6466-4E5B-87AE-2BFB2B312385}">
      <dgm:prSet phldrT="[Text]"/>
      <dgm:spPr/>
      <dgm:t>
        <a:bodyPr/>
        <a:lstStyle/>
        <a:p>
          <a:r>
            <a:rPr lang="en-GB" dirty="0"/>
            <a:t>Input Text Data</a:t>
          </a:r>
          <a:endParaRPr lang="en-IN" dirty="0"/>
        </a:p>
      </dgm:t>
    </dgm:pt>
    <dgm:pt modelId="{50EB2792-7EED-4C5B-B7CC-CCFDF06023CA}" type="parTrans" cxnId="{99DFC374-C7C4-4BB4-A2B7-337024CDC41B}">
      <dgm:prSet/>
      <dgm:spPr/>
      <dgm:t>
        <a:bodyPr/>
        <a:lstStyle/>
        <a:p>
          <a:endParaRPr lang="en-IN"/>
        </a:p>
      </dgm:t>
    </dgm:pt>
    <dgm:pt modelId="{2BEF1235-9B23-4056-B071-F338F6D3C725}" type="sibTrans" cxnId="{99DFC374-C7C4-4BB4-A2B7-337024CDC41B}">
      <dgm:prSet/>
      <dgm:spPr/>
      <dgm:t>
        <a:bodyPr/>
        <a:lstStyle/>
        <a:p>
          <a:endParaRPr lang="en-IN"/>
        </a:p>
      </dgm:t>
    </dgm:pt>
    <dgm:pt modelId="{6DB0F4FD-A8C2-4B27-A4E2-318FAA8316CF}">
      <dgm:prSet phldrT="[Text]"/>
      <dgm:spPr/>
      <dgm:t>
        <a:bodyPr/>
        <a:lstStyle/>
        <a:p>
          <a:r>
            <a:rPr lang="en-GB" dirty="0"/>
            <a:t>Data Pre-processing</a:t>
          </a:r>
          <a:endParaRPr lang="en-IN" dirty="0"/>
        </a:p>
      </dgm:t>
    </dgm:pt>
    <dgm:pt modelId="{FF896B5C-9CBA-496A-90CE-E50F13897CD2}" type="parTrans" cxnId="{51434FE1-2E6E-470D-A431-840E95F4CFD4}">
      <dgm:prSet/>
      <dgm:spPr/>
      <dgm:t>
        <a:bodyPr/>
        <a:lstStyle/>
        <a:p>
          <a:endParaRPr lang="en-IN"/>
        </a:p>
      </dgm:t>
    </dgm:pt>
    <dgm:pt modelId="{60A2A3FD-9414-4E04-81F9-FCA479055AB8}" type="sibTrans" cxnId="{51434FE1-2E6E-470D-A431-840E95F4CFD4}">
      <dgm:prSet/>
      <dgm:spPr/>
      <dgm:t>
        <a:bodyPr/>
        <a:lstStyle/>
        <a:p>
          <a:endParaRPr lang="en-IN"/>
        </a:p>
      </dgm:t>
    </dgm:pt>
    <dgm:pt modelId="{04343AA7-C56E-4CDB-B2B6-44C11541E71E}">
      <dgm:prSet phldrT="[Text]"/>
      <dgm:spPr/>
      <dgm:t>
        <a:bodyPr/>
        <a:lstStyle/>
        <a:p>
          <a:r>
            <a:rPr lang="en-GB" dirty="0"/>
            <a:t>Machine Learning Model</a:t>
          </a:r>
          <a:endParaRPr lang="en-IN" dirty="0"/>
        </a:p>
      </dgm:t>
    </dgm:pt>
    <dgm:pt modelId="{95C45512-272A-4C3A-93DD-06623C2799D6}" type="parTrans" cxnId="{7E0448A7-60F9-49F4-909B-7838F5423C27}">
      <dgm:prSet/>
      <dgm:spPr/>
      <dgm:t>
        <a:bodyPr/>
        <a:lstStyle/>
        <a:p>
          <a:endParaRPr lang="en-IN"/>
        </a:p>
      </dgm:t>
    </dgm:pt>
    <dgm:pt modelId="{DB5EDAE3-6BD0-42AC-B7CD-A1983304C280}" type="sibTrans" cxnId="{7E0448A7-60F9-49F4-909B-7838F5423C27}">
      <dgm:prSet/>
      <dgm:spPr/>
      <dgm:t>
        <a:bodyPr/>
        <a:lstStyle/>
        <a:p>
          <a:endParaRPr lang="en-IN"/>
        </a:p>
      </dgm:t>
    </dgm:pt>
    <dgm:pt modelId="{3E411CD0-9E85-4904-80E7-A037689539B3}">
      <dgm:prSet phldrT="[Text]"/>
      <dgm:spPr/>
      <dgm:t>
        <a:bodyPr/>
        <a:lstStyle/>
        <a:p>
          <a:r>
            <a:rPr lang="en-GB" dirty="0"/>
            <a:t>Feature Vector</a:t>
          </a:r>
          <a:endParaRPr lang="en-IN" dirty="0"/>
        </a:p>
      </dgm:t>
    </dgm:pt>
    <dgm:pt modelId="{9D8DCB21-1E63-40A5-82E7-556208DC5453}" type="sibTrans" cxnId="{AABB9535-EA35-45BE-8ADD-7C55FA181ECF}">
      <dgm:prSet/>
      <dgm:spPr/>
      <dgm:t>
        <a:bodyPr/>
        <a:lstStyle/>
        <a:p>
          <a:endParaRPr lang="en-IN"/>
        </a:p>
      </dgm:t>
    </dgm:pt>
    <dgm:pt modelId="{301D6DB4-AE93-41ED-BC63-E87B7B52BBA9}" type="parTrans" cxnId="{AABB9535-EA35-45BE-8ADD-7C55FA181ECF}">
      <dgm:prSet/>
      <dgm:spPr/>
      <dgm:t>
        <a:bodyPr/>
        <a:lstStyle/>
        <a:p>
          <a:endParaRPr lang="en-IN"/>
        </a:p>
      </dgm:t>
    </dgm:pt>
    <dgm:pt modelId="{CB35D90C-A5A1-489E-B869-246BD12E9183}">
      <dgm:prSet phldrT="[Text]"/>
      <dgm:spPr/>
      <dgm:t>
        <a:bodyPr/>
        <a:lstStyle/>
        <a:p>
          <a:r>
            <a:rPr lang="en-GB" dirty="0"/>
            <a:t>Model Evaluation</a:t>
          </a:r>
          <a:endParaRPr lang="en-IN" dirty="0"/>
        </a:p>
      </dgm:t>
    </dgm:pt>
    <dgm:pt modelId="{4A341B64-51C2-4C13-9FDB-9DE993C8710F}" type="sibTrans" cxnId="{A9E9422C-B3C7-4197-B2BA-6FD737E08154}">
      <dgm:prSet/>
      <dgm:spPr/>
      <dgm:t>
        <a:bodyPr/>
        <a:lstStyle/>
        <a:p>
          <a:endParaRPr lang="en-IN"/>
        </a:p>
      </dgm:t>
    </dgm:pt>
    <dgm:pt modelId="{D4EC788D-98E6-4D75-8D19-EF7D338F3F1F}" type="parTrans" cxnId="{A9E9422C-B3C7-4197-B2BA-6FD737E08154}">
      <dgm:prSet/>
      <dgm:spPr/>
      <dgm:t>
        <a:bodyPr/>
        <a:lstStyle/>
        <a:p>
          <a:endParaRPr lang="en-IN"/>
        </a:p>
      </dgm:t>
    </dgm:pt>
    <dgm:pt modelId="{064C7271-1F72-4C06-A14A-8A0ADFFFB96E}">
      <dgm:prSet phldrT="[Text]"/>
      <dgm:spPr/>
      <dgm:t>
        <a:bodyPr/>
        <a:lstStyle/>
        <a:p>
          <a:r>
            <a:rPr lang="en-GB" dirty="0"/>
            <a:t>Deployment</a:t>
          </a:r>
          <a:endParaRPr lang="en-IN" dirty="0"/>
        </a:p>
      </dgm:t>
    </dgm:pt>
    <dgm:pt modelId="{6DBC940C-4D08-4764-872E-3B3B8E00C514}" type="parTrans" cxnId="{07D3B6CA-A683-43B0-982E-49415620909F}">
      <dgm:prSet/>
      <dgm:spPr/>
      <dgm:t>
        <a:bodyPr/>
        <a:lstStyle/>
        <a:p>
          <a:endParaRPr lang="en-IN"/>
        </a:p>
      </dgm:t>
    </dgm:pt>
    <dgm:pt modelId="{9BC6D2EF-0135-4BC8-982A-4D9F117F835D}" type="sibTrans" cxnId="{07D3B6CA-A683-43B0-982E-49415620909F}">
      <dgm:prSet/>
      <dgm:spPr/>
      <dgm:t>
        <a:bodyPr/>
        <a:lstStyle/>
        <a:p>
          <a:endParaRPr lang="en-IN"/>
        </a:p>
      </dgm:t>
    </dgm:pt>
    <dgm:pt modelId="{54E321FF-A31C-4C1E-A03C-BE82D9776416}" type="pres">
      <dgm:prSet presAssocID="{CB87DF23-10DF-4ADA-829E-1C8CE9F9C6F1}" presName="rootnode" presStyleCnt="0">
        <dgm:presLayoutVars>
          <dgm:chMax/>
          <dgm:chPref/>
          <dgm:dir/>
          <dgm:animLvl val="lvl"/>
        </dgm:presLayoutVars>
      </dgm:prSet>
      <dgm:spPr/>
    </dgm:pt>
    <dgm:pt modelId="{DB2403C5-30A3-4813-B44B-62AA85E02D19}" type="pres">
      <dgm:prSet presAssocID="{DC0B5DB9-6466-4E5B-87AE-2BFB2B312385}" presName="composite" presStyleCnt="0"/>
      <dgm:spPr/>
    </dgm:pt>
    <dgm:pt modelId="{F4E17642-B0AB-4005-94A5-2038B87105E3}" type="pres">
      <dgm:prSet presAssocID="{DC0B5DB9-6466-4E5B-87AE-2BFB2B312385}" presName="bentUpArrow1" presStyleLbl="alignImgPlace1" presStyleIdx="0" presStyleCnt="4"/>
      <dgm:spPr/>
    </dgm:pt>
    <dgm:pt modelId="{27A2C797-D4FE-44A7-9E6C-EDA66CE99FB1}" type="pres">
      <dgm:prSet presAssocID="{DC0B5DB9-6466-4E5B-87AE-2BFB2B312385}" presName="ParentText" presStyleLbl="node1" presStyleIdx="0" presStyleCnt="5" custScaleX="134608" custScaleY="39470" custLinFactNeighborX="8844" custLinFactNeighborY="32701">
        <dgm:presLayoutVars>
          <dgm:chMax val="1"/>
          <dgm:chPref val="1"/>
          <dgm:bulletEnabled val="1"/>
        </dgm:presLayoutVars>
      </dgm:prSet>
      <dgm:spPr/>
    </dgm:pt>
    <dgm:pt modelId="{4B1C0CDE-8799-4989-80D4-CB5A9CD8E48B}" type="pres">
      <dgm:prSet presAssocID="{DC0B5DB9-6466-4E5B-87AE-2BFB2B312385}" presName="ChildText" presStyleLbl="revTx" presStyleIdx="0" presStyleCnt="4">
        <dgm:presLayoutVars>
          <dgm:chMax val="0"/>
          <dgm:chPref val="0"/>
          <dgm:bulletEnabled val="1"/>
        </dgm:presLayoutVars>
      </dgm:prSet>
      <dgm:spPr/>
    </dgm:pt>
    <dgm:pt modelId="{55498502-AE74-4200-A165-2C540B74226E}" type="pres">
      <dgm:prSet presAssocID="{2BEF1235-9B23-4056-B071-F338F6D3C725}" presName="sibTrans" presStyleCnt="0"/>
      <dgm:spPr/>
    </dgm:pt>
    <dgm:pt modelId="{B05077E2-A2A3-4984-AB0A-BD9225AC7C4C}" type="pres">
      <dgm:prSet presAssocID="{6DB0F4FD-A8C2-4B27-A4E2-318FAA8316CF}" presName="composite" presStyleCnt="0"/>
      <dgm:spPr/>
    </dgm:pt>
    <dgm:pt modelId="{5627FF71-27AC-436A-9F41-12930CAFB8CA}" type="pres">
      <dgm:prSet presAssocID="{6DB0F4FD-A8C2-4B27-A4E2-318FAA8316CF}" presName="bentUpArrow1" presStyleLbl="alignImgPlace1" presStyleIdx="1" presStyleCnt="4"/>
      <dgm:spPr/>
    </dgm:pt>
    <dgm:pt modelId="{2EB12D93-EBAA-47A8-BAAB-80552B258D7B}" type="pres">
      <dgm:prSet presAssocID="{6DB0F4FD-A8C2-4B27-A4E2-318FAA8316CF}" presName="ParentText" presStyleLbl="node1" presStyleIdx="1" presStyleCnt="5" custScaleX="135654" custScaleY="46537" custLinFactNeighborX="1111" custLinFactNeighborY="18134">
        <dgm:presLayoutVars>
          <dgm:chMax val="1"/>
          <dgm:chPref val="1"/>
          <dgm:bulletEnabled val="1"/>
        </dgm:presLayoutVars>
      </dgm:prSet>
      <dgm:spPr/>
    </dgm:pt>
    <dgm:pt modelId="{993B737E-2252-4498-9813-63EFB481E2D3}" type="pres">
      <dgm:prSet presAssocID="{6DB0F4FD-A8C2-4B27-A4E2-318FAA8316CF}" presName="ChildText" presStyleLbl="revTx" presStyleIdx="1" presStyleCnt="4" custScaleX="104769" custScaleY="46962" custLinFactNeighborX="54607" custLinFactNeighborY="25607">
        <dgm:presLayoutVars>
          <dgm:chMax val="0"/>
          <dgm:chPref val="0"/>
          <dgm:bulletEnabled val="1"/>
        </dgm:presLayoutVars>
      </dgm:prSet>
      <dgm:spPr/>
    </dgm:pt>
    <dgm:pt modelId="{0CDC3953-D827-41C9-A97C-EF08AA1E0124}" type="pres">
      <dgm:prSet presAssocID="{60A2A3FD-9414-4E04-81F9-FCA479055AB8}" presName="sibTrans" presStyleCnt="0"/>
      <dgm:spPr/>
    </dgm:pt>
    <dgm:pt modelId="{AB3A103C-0679-47BF-B8F4-8074B04FC0B0}" type="pres">
      <dgm:prSet presAssocID="{04343AA7-C56E-4CDB-B2B6-44C11541E71E}" presName="composite" presStyleCnt="0"/>
      <dgm:spPr/>
    </dgm:pt>
    <dgm:pt modelId="{C408984C-CF4E-440B-B955-3C0C6A351573}" type="pres">
      <dgm:prSet presAssocID="{04343AA7-C56E-4CDB-B2B6-44C11541E71E}" presName="bentUpArrow1" presStyleLbl="alignImgPlace1" presStyleIdx="2" presStyleCnt="4"/>
      <dgm:spPr/>
    </dgm:pt>
    <dgm:pt modelId="{06975F85-EC67-4A59-925C-B13F42F54B32}" type="pres">
      <dgm:prSet presAssocID="{04343AA7-C56E-4CDB-B2B6-44C11541E71E}" presName="ParentText" presStyleLbl="node1" presStyleIdx="2" presStyleCnt="5" custScaleX="129184" custScaleY="64210">
        <dgm:presLayoutVars>
          <dgm:chMax val="1"/>
          <dgm:chPref val="1"/>
          <dgm:bulletEnabled val="1"/>
        </dgm:presLayoutVars>
      </dgm:prSet>
      <dgm:spPr/>
    </dgm:pt>
    <dgm:pt modelId="{18E32041-213D-49AA-B001-7655D908505A}" type="pres">
      <dgm:prSet presAssocID="{04343AA7-C56E-4CDB-B2B6-44C11541E71E}" presName="ChildText" presStyleLbl="revTx" presStyleIdx="2" presStyleCnt="4">
        <dgm:presLayoutVars>
          <dgm:chMax val="0"/>
          <dgm:chPref val="0"/>
          <dgm:bulletEnabled val="1"/>
        </dgm:presLayoutVars>
      </dgm:prSet>
      <dgm:spPr/>
    </dgm:pt>
    <dgm:pt modelId="{D2945880-D898-4AED-BD5A-AC6A3AF3EAD8}" type="pres">
      <dgm:prSet presAssocID="{DB5EDAE3-6BD0-42AC-B7CD-A1983304C280}" presName="sibTrans" presStyleCnt="0"/>
      <dgm:spPr/>
    </dgm:pt>
    <dgm:pt modelId="{9FA1D7F1-A174-4697-95D6-ADFAAE5D6A53}" type="pres">
      <dgm:prSet presAssocID="{CB35D90C-A5A1-489E-B869-246BD12E9183}" presName="composite" presStyleCnt="0"/>
      <dgm:spPr/>
    </dgm:pt>
    <dgm:pt modelId="{2C4338AB-994E-4361-85FA-C482505E5EDD}" type="pres">
      <dgm:prSet presAssocID="{CB35D90C-A5A1-489E-B869-246BD12E9183}" presName="bentUpArrow1" presStyleLbl="alignImgPlace1" presStyleIdx="3" presStyleCnt="4"/>
      <dgm:spPr/>
    </dgm:pt>
    <dgm:pt modelId="{AB4AE89B-1BCB-4CC5-9DD3-62AC14CE73E2}" type="pres">
      <dgm:prSet presAssocID="{CB35D90C-A5A1-489E-B869-246BD12E9183}" presName="ParentText" presStyleLbl="node1" presStyleIdx="3" presStyleCnt="5" custScaleX="129184" custScaleY="64210">
        <dgm:presLayoutVars>
          <dgm:chMax val="1"/>
          <dgm:chPref val="1"/>
          <dgm:bulletEnabled val="1"/>
        </dgm:presLayoutVars>
      </dgm:prSet>
      <dgm:spPr/>
    </dgm:pt>
    <dgm:pt modelId="{72CFC9A4-C3AC-4A27-8371-B1F5790A6701}" type="pres">
      <dgm:prSet presAssocID="{CB35D90C-A5A1-489E-B869-246BD12E9183}" presName="ChildText" presStyleLbl="revTx" presStyleIdx="3" presStyleCnt="4">
        <dgm:presLayoutVars>
          <dgm:chMax val="0"/>
          <dgm:chPref val="0"/>
          <dgm:bulletEnabled val="1"/>
        </dgm:presLayoutVars>
      </dgm:prSet>
      <dgm:spPr/>
    </dgm:pt>
    <dgm:pt modelId="{835032AE-935E-4BCE-B078-15420100D88B}" type="pres">
      <dgm:prSet presAssocID="{4A341B64-51C2-4C13-9FDB-9DE993C8710F}" presName="sibTrans" presStyleCnt="0"/>
      <dgm:spPr/>
    </dgm:pt>
    <dgm:pt modelId="{10DFD2D1-ABCB-4450-8AB9-4372AEE04E5D}" type="pres">
      <dgm:prSet presAssocID="{064C7271-1F72-4C06-A14A-8A0ADFFFB96E}" presName="composite" presStyleCnt="0"/>
      <dgm:spPr/>
    </dgm:pt>
    <dgm:pt modelId="{9C7DFF87-E066-4F07-8BAC-D129723C0B76}" type="pres">
      <dgm:prSet presAssocID="{064C7271-1F72-4C06-A14A-8A0ADFFFB96E}" presName="ParentText" presStyleLbl="node1" presStyleIdx="4" presStyleCnt="5" custScaleX="129184" custScaleY="64210">
        <dgm:presLayoutVars>
          <dgm:chMax val="1"/>
          <dgm:chPref val="1"/>
          <dgm:bulletEnabled val="1"/>
        </dgm:presLayoutVars>
      </dgm:prSet>
      <dgm:spPr/>
    </dgm:pt>
  </dgm:ptLst>
  <dgm:cxnLst>
    <dgm:cxn modelId="{2735F510-BC85-41E0-B8B4-9F17771B2A9A}" type="presOf" srcId="{064C7271-1F72-4C06-A14A-8A0ADFFFB96E}" destId="{9C7DFF87-E066-4F07-8BAC-D129723C0B76}" srcOrd="0" destOrd="0" presId="urn:microsoft.com/office/officeart/2005/8/layout/StepDownProcess"/>
    <dgm:cxn modelId="{6AE30D1E-69DD-4D8F-B74E-2656C2DABB6A}" type="presOf" srcId="{04343AA7-C56E-4CDB-B2B6-44C11541E71E}" destId="{06975F85-EC67-4A59-925C-B13F42F54B32}" srcOrd="0" destOrd="0" presId="urn:microsoft.com/office/officeart/2005/8/layout/StepDownProcess"/>
    <dgm:cxn modelId="{A9E9422C-B3C7-4197-B2BA-6FD737E08154}" srcId="{CB87DF23-10DF-4ADA-829E-1C8CE9F9C6F1}" destId="{CB35D90C-A5A1-489E-B869-246BD12E9183}" srcOrd="3" destOrd="0" parTransId="{D4EC788D-98E6-4D75-8D19-EF7D338F3F1F}" sibTransId="{4A341B64-51C2-4C13-9FDB-9DE993C8710F}"/>
    <dgm:cxn modelId="{AABB9535-EA35-45BE-8ADD-7C55FA181ECF}" srcId="{6DB0F4FD-A8C2-4B27-A4E2-318FAA8316CF}" destId="{3E411CD0-9E85-4904-80E7-A037689539B3}" srcOrd="0" destOrd="0" parTransId="{301D6DB4-AE93-41ED-BC63-E87B7B52BBA9}" sibTransId="{9D8DCB21-1E63-40A5-82E7-556208DC5453}"/>
    <dgm:cxn modelId="{3B077748-04A7-49F6-899B-BA28C357DDD4}" type="presOf" srcId="{DC0B5DB9-6466-4E5B-87AE-2BFB2B312385}" destId="{27A2C797-D4FE-44A7-9E6C-EDA66CE99FB1}" srcOrd="0" destOrd="0" presId="urn:microsoft.com/office/officeart/2005/8/layout/StepDownProcess"/>
    <dgm:cxn modelId="{99DFC374-C7C4-4BB4-A2B7-337024CDC41B}" srcId="{CB87DF23-10DF-4ADA-829E-1C8CE9F9C6F1}" destId="{DC0B5DB9-6466-4E5B-87AE-2BFB2B312385}" srcOrd="0" destOrd="0" parTransId="{50EB2792-7EED-4C5B-B7CC-CCFDF06023CA}" sibTransId="{2BEF1235-9B23-4056-B071-F338F6D3C725}"/>
    <dgm:cxn modelId="{9C376876-EBAB-4996-8078-0A7841733F42}" type="presOf" srcId="{CB35D90C-A5A1-489E-B869-246BD12E9183}" destId="{AB4AE89B-1BCB-4CC5-9DD3-62AC14CE73E2}" srcOrd="0" destOrd="0" presId="urn:microsoft.com/office/officeart/2005/8/layout/StepDownProcess"/>
    <dgm:cxn modelId="{DB53B358-5326-4333-B83D-60DAE1AB5A92}" type="presOf" srcId="{6DB0F4FD-A8C2-4B27-A4E2-318FAA8316CF}" destId="{2EB12D93-EBAA-47A8-BAAB-80552B258D7B}" srcOrd="0" destOrd="0" presId="urn:microsoft.com/office/officeart/2005/8/layout/StepDownProcess"/>
    <dgm:cxn modelId="{7E0448A7-60F9-49F4-909B-7838F5423C27}" srcId="{CB87DF23-10DF-4ADA-829E-1C8CE9F9C6F1}" destId="{04343AA7-C56E-4CDB-B2B6-44C11541E71E}" srcOrd="2" destOrd="0" parTransId="{95C45512-272A-4C3A-93DD-06623C2799D6}" sibTransId="{DB5EDAE3-6BD0-42AC-B7CD-A1983304C280}"/>
    <dgm:cxn modelId="{4AE2A6C2-DCFB-48C6-93BA-9AC83F1C559F}" type="presOf" srcId="{3E411CD0-9E85-4904-80E7-A037689539B3}" destId="{993B737E-2252-4498-9813-63EFB481E2D3}" srcOrd="0" destOrd="0" presId="urn:microsoft.com/office/officeart/2005/8/layout/StepDownProcess"/>
    <dgm:cxn modelId="{474752C8-2C58-486A-83E6-39A9B48FFEC3}" type="presOf" srcId="{CB87DF23-10DF-4ADA-829E-1C8CE9F9C6F1}" destId="{54E321FF-A31C-4C1E-A03C-BE82D9776416}" srcOrd="0" destOrd="0" presId="urn:microsoft.com/office/officeart/2005/8/layout/StepDownProcess"/>
    <dgm:cxn modelId="{07D3B6CA-A683-43B0-982E-49415620909F}" srcId="{CB87DF23-10DF-4ADA-829E-1C8CE9F9C6F1}" destId="{064C7271-1F72-4C06-A14A-8A0ADFFFB96E}" srcOrd="4" destOrd="0" parTransId="{6DBC940C-4D08-4764-872E-3B3B8E00C514}" sibTransId="{9BC6D2EF-0135-4BC8-982A-4D9F117F835D}"/>
    <dgm:cxn modelId="{51434FE1-2E6E-470D-A431-840E95F4CFD4}" srcId="{CB87DF23-10DF-4ADA-829E-1C8CE9F9C6F1}" destId="{6DB0F4FD-A8C2-4B27-A4E2-318FAA8316CF}" srcOrd="1" destOrd="0" parTransId="{FF896B5C-9CBA-496A-90CE-E50F13897CD2}" sibTransId="{60A2A3FD-9414-4E04-81F9-FCA479055AB8}"/>
    <dgm:cxn modelId="{79F3D4A8-B3CC-40D5-A759-BD8E9D920F51}" type="presParOf" srcId="{54E321FF-A31C-4C1E-A03C-BE82D9776416}" destId="{DB2403C5-30A3-4813-B44B-62AA85E02D19}" srcOrd="0" destOrd="0" presId="urn:microsoft.com/office/officeart/2005/8/layout/StepDownProcess"/>
    <dgm:cxn modelId="{3C1BB5D1-3C2A-422B-8B26-0810C3810288}" type="presParOf" srcId="{DB2403C5-30A3-4813-B44B-62AA85E02D19}" destId="{F4E17642-B0AB-4005-94A5-2038B87105E3}" srcOrd="0" destOrd="0" presId="urn:microsoft.com/office/officeart/2005/8/layout/StepDownProcess"/>
    <dgm:cxn modelId="{A7B4ACD5-F5E9-4733-957B-1A2F2542A349}" type="presParOf" srcId="{DB2403C5-30A3-4813-B44B-62AA85E02D19}" destId="{27A2C797-D4FE-44A7-9E6C-EDA66CE99FB1}" srcOrd="1" destOrd="0" presId="urn:microsoft.com/office/officeart/2005/8/layout/StepDownProcess"/>
    <dgm:cxn modelId="{3FF563F4-75E5-448E-9609-3796196242E6}" type="presParOf" srcId="{DB2403C5-30A3-4813-B44B-62AA85E02D19}" destId="{4B1C0CDE-8799-4989-80D4-CB5A9CD8E48B}" srcOrd="2" destOrd="0" presId="urn:microsoft.com/office/officeart/2005/8/layout/StepDownProcess"/>
    <dgm:cxn modelId="{6FA432B1-855B-48DF-BFDA-497A7FC7ABAC}" type="presParOf" srcId="{54E321FF-A31C-4C1E-A03C-BE82D9776416}" destId="{55498502-AE74-4200-A165-2C540B74226E}" srcOrd="1" destOrd="0" presId="urn:microsoft.com/office/officeart/2005/8/layout/StepDownProcess"/>
    <dgm:cxn modelId="{A337C3C3-092E-4140-87EA-88117E995B21}" type="presParOf" srcId="{54E321FF-A31C-4C1E-A03C-BE82D9776416}" destId="{B05077E2-A2A3-4984-AB0A-BD9225AC7C4C}" srcOrd="2" destOrd="0" presId="urn:microsoft.com/office/officeart/2005/8/layout/StepDownProcess"/>
    <dgm:cxn modelId="{76E93BAC-EB5C-46D1-A4A5-E36B76EF2557}" type="presParOf" srcId="{B05077E2-A2A3-4984-AB0A-BD9225AC7C4C}" destId="{5627FF71-27AC-436A-9F41-12930CAFB8CA}" srcOrd="0" destOrd="0" presId="urn:microsoft.com/office/officeart/2005/8/layout/StepDownProcess"/>
    <dgm:cxn modelId="{6A95178C-BBFB-47C0-BDB9-5F4C1E052CB2}" type="presParOf" srcId="{B05077E2-A2A3-4984-AB0A-BD9225AC7C4C}" destId="{2EB12D93-EBAA-47A8-BAAB-80552B258D7B}" srcOrd="1" destOrd="0" presId="urn:microsoft.com/office/officeart/2005/8/layout/StepDownProcess"/>
    <dgm:cxn modelId="{C961C981-72A0-4A89-809F-AA938085F9B7}" type="presParOf" srcId="{B05077E2-A2A3-4984-AB0A-BD9225AC7C4C}" destId="{993B737E-2252-4498-9813-63EFB481E2D3}" srcOrd="2" destOrd="0" presId="urn:microsoft.com/office/officeart/2005/8/layout/StepDownProcess"/>
    <dgm:cxn modelId="{6E7998E7-D853-425B-8D18-4E8C7AE23FD1}" type="presParOf" srcId="{54E321FF-A31C-4C1E-A03C-BE82D9776416}" destId="{0CDC3953-D827-41C9-A97C-EF08AA1E0124}" srcOrd="3" destOrd="0" presId="urn:microsoft.com/office/officeart/2005/8/layout/StepDownProcess"/>
    <dgm:cxn modelId="{900E444D-ED77-477E-A2A5-F5FC74C621C0}" type="presParOf" srcId="{54E321FF-A31C-4C1E-A03C-BE82D9776416}" destId="{AB3A103C-0679-47BF-B8F4-8074B04FC0B0}" srcOrd="4" destOrd="0" presId="urn:microsoft.com/office/officeart/2005/8/layout/StepDownProcess"/>
    <dgm:cxn modelId="{0EF88B45-9523-4E5E-B24C-6BC1B3B1E3C2}" type="presParOf" srcId="{AB3A103C-0679-47BF-B8F4-8074B04FC0B0}" destId="{C408984C-CF4E-440B-B955-3C0C6A351573}" srcOrd="0" destOrd="0" presId="urn:microsoft.com/office/officeart/2005/8/layout/StepDownProcess"/>
    <dgm:cxn modelId="{E4A49141-332F-4692-B153-ECDCCCC86EF2}" type="presParOf" srcId="{AB3A103C-0679-47BF-B8F4-8074B04FC0B0}" destId="{06975F85-EC67-4A59-925C-B13F42F54B32}" srcOrd="1" destOrd="0" presId="urn:microsoft.com/office/officeart/2005/8/layout/StepDownProcess"/>
    <dgm:cxn modelId="{F665A06B-94F0-42E6-9E94-435FC1D7600F}" type="presParOf" srcId="{AB3A103C-0679-47BF-B8F4-8074B04FC0B0}" destId="{18E32041-213D-49AA-B001-7655D908505A}" srcOrd="2" destOrd="0" presId="urn:microsoft.com/office/officeart/2005/8/layout/StepDownProcess"/>
    <dgm:cxn modelId="{1FA08338-E26C-40B5-AD7E-78DA25D6B76D}" type="presParOf" srcId="{54E321FF-A31C-4C1E-A03C-BE82D9776416}" destId="{D2945880-D898-4AED-BD5A-AC6A3AF3EAD8}" srcOrd="5" destOrd="0" presId="urn:microsoft.com/office/officeart/2005/8/layout/StepDownProcess"/>
    <dgm:cxn modelId="{E2B2EAEF-CEAC-48FF-A181-18C53AB90262}" type="presParOf" srcId="{54E321FF-A31C-4C1E-A03C-BE82D9776416}" destId="{9FA1D7F1-A174-4697-95D6-ADFAAE5D6A53}" srcOrd="6" destOrd="0" presId="urn:microsoft.com/office/officeart/2005/8/layout/StepDownProcess"/>
    <dgm:cxn modelId="{20F085F2-517E-443B-B2E3-73E2D1AA8666}" type="presParOf" srcId="{9FA1D7F1-A174-4697-95D6-ADFAAE5D6A53}" destId="{2C4338AB-994E-4361-85FA-C482505E5EDD}" srcOrd="0" destOrd="0" presId="urn:microsoft.com/office/officeart/2005/8/layout/StepDownProcess"/>
    <dgm:cxn modelId="{3F29780D-09EC-4522-B456-0082834BE25F}" type="presParOf" srcId="{9FA1D7F1-A174-4697-95D6-ADFAAE5D6A53}" destId="{AB4AE89B-1BCB-4CC5-9DD3-62AC14CE73E2}" srcOrd="1" destOrd="0" presId="urn:microsoft.com/office/officeart/2005/8/layout/StepDownProcess"/>
    <dgm:cxn modelId="{508BDF4A-1E3C-4F4B-AADA-06C0D2B531FB}" type="presParOf" srcId="{9FA1D7F1-A174-4697-95D6-ADFAAE5D6A53}" destId="{72CFC9A4-C3AC-4A27-8371-B1F5790A6701}" srcOrd="2" destOrd="0" presId="urn:microsoft.com/office/officeart/2005/8/layout/StepDownProcess"/>
    <dgm:cxn modelId="{8E794F4E-92A5-4186-876B-B6AD3C9CD2CB}" type="presParOf" srcId="{54E321FF-A31C-4C1E-A03C-BE82D9776416}" destId="{835032AE-935E-4BCE-B078-15420100D88B}" srcOrd="7" destOrd="0" presId="urn:microsoft.com/office/officeart/2005/8/layout/StepDownProcess"/>
    <dgm:cxn modelId="{6992ADAB-6597-47F2-B9B6-5217EB8CC5BC}" type="presParOf" srcId="{54E321FF-A31C-4C1E-A03C-BE82D9776416}" destId="{10DFD2D1-ABCB-4450-8AB9-4372AEE04E5D}" srcOrd="8" destOrd="0" presId="urn:microsoft.com/office/officeart/2005/8/layout/StepDownProcess"/>
    <dgm:cxn modelId="{94FA4435-9C9A-4A08-8B6E-525B9526D622}" type="presParOf" srcId="{10DFD2D1-ABCB-4450-8AB9-4372AEE04E5D}" destId="{9C7DFF87-E066-4F07-8BAC-D129723C0B7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24DA2-42C0-4C36-87ED-30358D89D00D}" type="doc">
      <dgm:prSet loTypeId="urn:microsoft.com/office/officeart/2005/8/layout/process2" loCatId="process" qsTypeId="urn:microsoft.com/office/officeart/2005/8/quickstyle/simple1" qsCatId="simple" csTypeId="urn:microsoft.com/office/officeart/2005/8/colors/colorful5" csCatId="colorful" phldr="1"/>
      <dgm:spPr/>
    </dgm:pt>
    <dgm:pt modelId="{6AD15FEA-FFA2-49A6-91CA-10D56374837D}">
      <dgm:prSet phldrT="[Text]" custT="1"/>
      <dgm:spPr/>
      <dgm:t>
        <a:bodyPr/>
        <a:lstStyle/>
        <a:p>
          <a:r>
            <a:rPr lang="en-GB" sz="2400" dirty="0">
              <a:latin typeface="Arial" panose="020B0604020202020204" pitchFamily="34" charset="0"/>
              <a:cs typeface="Arial" panose="020B0604020202020204" pitchFamily="34" charset="0"/>
            </a:rPr>
            <a:t>Train Model</a:t>
          </a:r>
          <a:endParaRPr lang="en-IN" sz="2400" dirty="0">
            <a:latin typeface="Arial" panose="020B0604020202020204" pitchFamily="34" charset="0"/>
            <a:cs typeface="Arial" panose="020B0604020202020204" pitchFamily="34" charset="0"/>
          </a:endParaRPr>
        </a:p>
      </dgm:t>
    </dgm:pt>
    <dgm:pt modelId="{A6078EE1-C44D-4A6C-9835-316319EB89A9}" type="parTrans" cxnId="{6AC1355E-460D-4A87-AA87-1041545F2EC9}">
      <dgm:prSet/>
      <dgm:spPr/>
      <dgm:t>
        <a:bodyPr/>
        <a:lstStyle/>
        <a:p>
          <a:endParaRPr lang="en-IN"/>
        </a:p>
      </dgm:t>
    </dgm:pt>
    <dgm:pt modelId="{CCD5EDA1-9151-498D-B102-916AD12E184F}" type="sibTrans" cxnId="{6AC1355E-460D-4A87-AA87-1041545F2EC9}">
      <dgm:prSet/>
      <dgm:spPr/>
      <dgm:t>
        <a:bodyPr/>
        <a:lstStyle/>
        <a:p>
          <a:endParaRPr lang="en-IN"/>
        </a:p>
      </dgm:t>
    </dgm:pt>
    <dgm:pt modelId="{CC338414-8EB1-4D12-8A73-110714E9B73E}">
      <dgm:prSet phldrT="[Text]" custT="1"/>
      <dgm:spPr/>
      <dgm:t>
        <a:bodyPr/>
        <a:lstStyle/>
        <a:p>
          <a:r>
            <a:rPr lang="en-GB" sz="2400" dirty="0">
              <a:latin typeface="Arial" panose="020B0604020202020204" pitchFamily="34" charset="0"/>
              <a:cs typeface="Arial" panose="020B0604020202020204" pitchFamily="34" charset="0"/>
            </a:rPr>
            <a:t>Evaluate Model</a:t>
          </a:r>
          <a:endParaRPr lang="en-IN" sz="2400" dirty="0">
            <a:latin typeface="Arial" panose="020B0604020202020204" pitchFamily="34" charset="0"/>
            <a:cs typeface="Arial" panose="020B0604020202020204" pitchFamily="34" charset="0"/>
          </a:endParaRPr>
        </a:p>
      </dgm:t>
    </dgm:pt>
    <dgm:pt modelId="{6FB707B1-FF88-48CD-8CEF-403B709C879C}" type="parTrans" cxnId="{D9848AF5-1790-47CE-92F8-40938771D5F4}">
      <dgm:prSet/>
      <dgm:spPr/>
      <dgm:t>
        <a:bodyPr/>
        <a:lstStyle/>
        <a:p>
          <a:endParaRPr lang="en-IN"/>
        </a:p>
      </dgm:t>
    </dgm:pt>
    <dgm:pt modelId="{91766E98-5B6B-41F9-BA08-22ED8AB71EF9}" type="sibTrans" cxnId="{D9848AF5-1790-47CE-92F8-40938771D5F4}">
      <dgm:prSet/>
      <dgm:spPr/>
      <dgm:t>
        <a:bodyPr/>
        <a:lstStyle/>
        <a:p>
          <a:endParaRPr lang="en-IN"/>
        </a:p>
      </dgm:t>
    </dgm:pt>
    <dgm:pt modelId="{581B2288-20E0-4226-B671-21DD991579D5}">
      <dgm:prSet phldrT="[Text]" custT="1"/>
      <dgm:spPr/>
      <dgm:t>
        <a:bodyPr/>
        <a:lstStyle/>
        <a:p>
          <a:r>
            <a:rPr lang="en-GB" sz="2400" dirty="0">
              <a:latin typeface="Arial" panose="020B0604020202020204" pitchFamily="34" charset="0"/>
              <a:cs typeface="Arial" panose="020B0604020202020204" pitchFamily="34" charset="0"/>
            </a:rPr>
            <a:t>Detect Offensive Language</a:t>
          </a:r>
          <a:endParaRPr lang="en-IN" sz="2400" dirty="0">
            <a:latin typeface="Arial" panose="020B0604020202020204" pitchFamily="34" charset="0"/>
            <a:cs typeface="Arial" panose="020B0604020202020204" pitchFamily="34" charset="0"/>
          </a:endParaRPr>
        </a:p>
      </dgm:t>
    </dgm:pt>
    <dgm:pt modelId="{2FA7FF92-232D-4C00-8E73-1CBC7EC37869}" type="parTrans" cxnId="{62080284-0D47-443F-9A54-E3F8226045A7}">
      <dgm:prSet/>
      <dgm:spPr/>
      <dgm:t>
        <a:bodyPr/>
        <a:lstStyle/>
        <a:p>
          <a:endParaRPr lang="en-IN"/>
        </a:p>
      </dgm:t>
    </dgm:pt>
    <dgm:pt modelId="{8F3F5128-7657-4F43-8636-A4913D509581}" type="sibTrans" cxnId="{62080284-0D47-443F-9A54-E3F8226045A7}">
      <dgm:prSet/>
      <dgm:spPr/>
      <dgm:t>
        <a:bodyPr/>
        <a:lstStyle/>
        <a:p>
          <a:endParaRPr lang="en-IN"/>
        </a:p>
      </dgm:t>
    </dgm:pt>
    <dgm:pt modelId="{678EB89F-E1B3-4C8C-AC23-6A4D2E0C20BE}" type="pres">
      <dgm:prSet presAssocID="{8A124DA2-42C0-4C36-87ED-30358D89D00D}" presName="linearFlow" presStyleCnt="0">
        <dgm:presLayoutVars>
          <dgm:resizeHandles val="exact"/>
        </dgm:presLayoutVars>
      </dgm:prSet>
      <dgm:spPr/>
    </dgm:pt>
    <dgm:pt modelId="{A22DD41E-925B-4CFD-9176-0BD03A64062A}" type="pres">
      <dgm:prSet presAssocID="{6AD15FEA-FFA2-49A6-91CA-10D56374837D}" presName="node" presStyleLbl="node1" presStyleIdx="0" presStyleCnt="3" custScaleX="122742" custScaleY="41333">
        <dgm:presLayoutVars>
          <dgm:bulletEnabled val="1"/>
        </dgm:presLayoutVars>
      </dgm:prSet>
      <dgm:spPr/>
    </dgm:pt>
    <dgm:pt modelId="{71ED0D79-812B-4151-B733-D6129A66C8F6}" type="pres">
      <dgm:prSet presAssocID="{CCD5EDA1-9151-498D-B102-916AD12E184F}" presName="sibTrans" presStyleLbl="sibTrans2D1" presStyleIdx="0" presStyleCnt="2"/>
      <dgm:spPr/>
    </dgm:pt>
    <dgm:pt modelId="{A6746B89-8690-4E2C-A52C-B171FE53A751}" type="pres">
      <dgm:prSet presAssocID="{CCD5EDA1-9151-498D-B102-916AD12E184F}" presName="connectorText" presStyleLbl="sibTrans2D1" presStyleIdx="0" presStyleCnt="2"/>
      <dgm:spPr/>
    </dgm:pt>
    <dgm:pt modelId="{AE758E4A-3A96-4F6E-9205-0EDE60B6A0EF}" type="pres">
      <dgm:prSet presAssocID="{CC338414-8EB1-4D12-8A73-110714E9B73E}" presName="node" presStyleLbl="node1" presStyleIdx="1" presStyleCnt="3" custScaleX="122742" custScaleY="41333">
        <dgm:presLayoutVars>
          <dgm:bulletEnabled val="1"/>
        </dgm:presLayoutVars>
      </dgm:prSet>
      <dgm:spPr/>
    </dgm:pt>
    <dgm:pt modelId="{8EABF6A8-0483-43A8-9D3E-5E6F2615FACB}" type="pres">
      <dgm:prSet presAssocID="{91766E98-5B6B-41F9-BA08-22ED8AB71EF9}" presName="sibTrans" presStyleLbl="sibTrans2D1" presStyleIdx="1" presStyleCnt="2"/>
      <dgm:spPr/>
    </dgm:pt>
    <dgm:pt modelId="{92740D30-859C-4F78-98A2-C6B1C1283506}" type="pres">
      <dgm:prSet presAssocID="{91766E98-5B6B-41F9-BA08-22ED8AB71EF9}" presName="connectorText" presStyleLbl="sibTrans2D1" presStyleIdx="1" presStyleCnt="2"/>
      <dgm:spPr/>
    </dgm:pt>
    <dgm:pt modelId="{55ECD314-FA49-48F9-87E9-BE675E042D23}" type="pres">
      <dgm:prSet presAssocID="{581B2288-20E0-4226-B671-21DD991579D5}" presName="node" presStyleLbl="node1" presStyleIdx="2" presStyleCnt="3" custScaleX="122742" custScaleY="41333">
        <dgm:presLayoutVars>
          <dgm:bulletEnabled val="1"/>
        </dgm:presLayoutVars>
      </dgm:prSet>
      <dgm:spPr/>
    </dgm:pt>
  </dgm:ptLst>
  <dgm:cxnLst>
    <dgm:cxn modelId="{6AC1355E-460D-4A87-AA87-1041545F2EC9}" srcId="{8A124DA2-42C0-4C36-87ED-30358D89D00D}" destId="{6AD15FEA-FFA2-49A6-91CA-10D56374837D}" srcOrd="0" destOrd="0" parTransId="{A6078EE1-C44D-4A6C-9835-316319EB89A9}" sibTransId="{CCD5EDA1-9151-498D-B102-916AD12E184F}"/>
    <dgm:cxn modelId="{E91C3457-B82A-47FF-99D2-2F50535E99B1}" type="presOf" srcId="{8A124DA2-42C0-4C36-87ED-30358D89D00D}" destId="{678EB89F-E1B3-4C8C-AC23-6A4D2E0C20BE}" srcOrd="0" destOrd="0" presId="urn:microsoft.com/office/officeart/2005/8/layout/process2"/>
    <dgm:cxn modelId="{37CDFA78-3468-4DE8-BA2A-3D18D9584628}" type="presOf" srcId="{91766E98-5B6B-41F9-BA08-22ED8AB71EF9}" destId="{8EABF6A8-0483-43A8-9D3E-5E6F2615FACB}" srcOrd="0" destOrd="0" presId="urn:microsoft.com/office/officeart/2005/8/layout/process2"/>
    <dgm:cxn modelId="{62080284-0D47-443F-9A54-E3F8226045A7}" srcId="{8A124DA2-42C0-4C36-87ED-30358D89D00D}" destId="{581B2288-20E0-4226-B671-21DD991579D5}" srcOrd="2" destOrd="0" parTransId="{2FA7FF92-232D-4C00-8E73-1CBC7EC37869}" sibTransId="{8F3F5128-7657-4F43-8636-A4913D509581}"/>
    <dgm:cxn modelId="{861106A3-033E-489F-9853-457D144A91DA}" type="presOf" srcId="{CC338414-8EB1-4D12-8A73-110714E9B73E}" destId="{AE758E4A-3A96-4F6E-9205-0EDE60B6A0EF}" srcOrd="0" destOrd="0" presId="urn:microsoft.com/office/officeart/2005/8/layout/process2"/>
    <dgm:cxn modelId="{B00667B9-4820-49CF-B549-10B9F739634A}" type="presOf" srcId="{6AD15FEA-FFA2-49A6-91CA-10D56374837D}" destId="{A22DD41E-925B-4CFD-9176-0BD03A64062A}" srcOrd="0" destOrd="0" presId="urn:microsoft.com/office/officeart/2005/8/layout/process2"/>
    <dgm:cxn modelId="{A47D9ABF-8502-4938-8CCD-DE7BAD2749DF}" type="presOf" srcId="{91766E98-5B6B-41F9-BA08-22ED8AB71EF9}" destId="{92740D30-859C-4F78-98A2-C6B1C1283506}" srcOrd="1" destOrd="0" presId="urn:microsoft.com/office/officeart/2005/8/layout/process2"/>
    <dgm:cxn modelId="{BD22BFCD-D641-449B-BCEA-542F12BF793F}" type="presOf" srcId="{581B2288-20E0-4226-B671-21DD991579D5}" destId="{55ECD314-FA49-48F9-87E9-BE675E042D23}" srcOrd="0" destOrd="0" presId="urn:microsoft.com/office/officeart/2005/8/layout/process2"/>
    <dgm:cxn modelId="{20D312E0-A0C7-4AA5-B736-85A8540B1F6C}" type="presOf" srcId="{CCD5EDA1-9151-498D-B102-916AD12E184F}" destId="{A6746B89-8690-4E2C-A52C-B171FE53A751}" srcOrd="1" destOrd="0" presId="urn:microsoft.com/office/officeart/2005/8/layout/process2"/>
    <dgm:cxn modelId="{D8896FF0-CE44-4175-846D-29A4E64771B1}" type="presOf" srcId="{CCD5EDA1-9151-498D-B102-916AD12E184F}" destId="{71ED0D79-812B-4151-B733-D6129A66C8F6}" srcOrd="0" destOrd="0" presId="urn:microsoft.com/office/officeart/2005/8/layout/process2"/>
    <dgm:cxn modelId="{D9848AF5-1790-47CE-92F8-40938771D5F4}" srcId="{8A124DA2-42C0-4C36-87ED-30358D89D00D}" destId="{CC338414-8EB1-4D12-8A73-110714E9B73E}" srcOrd="1" destOrd="0" parTransId="{6FB707B1-FF88-48CD-8CEF-403B709C879C}" sibTransId="{91766E98-5B6B-41F9-BA08-22ED8AB71EF9}"/>
    <dgm:cxn modelId="{8990EA96-F747-43BA-B05E-89C9895167B7}" type="presParOf" srcId="{678EB89F-E1B3-4C8C-AC23-6A4D2E0C20BE}" destId="{A22DD41E-925B-4CFD-9176-0BD03A64062A}" srcOrd="0" destOrd="0" presId="urn:microsoft.com/office/officeart/2005/8/layout/process2"/>
    <dgm:cxn modelId="{00F6C92B-F891-463A-85DD-D5708B802E7E}" type="presParOf" srcId="{678EB89F-E1B3-4C8C-AC23-6A4D2E0C20BE}" destId="{71ED0D79-812B-4151-B733-D6129A66C8F6}" srcOrd="1" destOrd="0" presId="urn:microsoft.com/office/officeart/2005/8/layout/process2"/>
    <dgm:cxn modelId="{5F5BE9D0-325F-4B90-9C49-00A07F38ECAE}" type="presParOf" srcId="{71ED0D79-812B-4151-B733-D6129A66C8F6}" destId="{A6746B89-8690-4E2C-A52C-B171FE53A751}" srcOrd="0" destOrd="0" presId="urn:microsoft.com/office/officeart/2005/8/layout/process2"/>
    <dgm:cxn modelId="{AEE6E88E-7DC0-4779-A000-785F49EC590C}" type="presParOf" srcId="{678EB89F-E1B3-4C8C-AC23-6A4D2E0C20BE}" destId="{AE758E4A-3A96-4F6E-9205-0EDE60B6A0EF}" srcOrd="2" destOrd="0" presId="urn:microsoft.com/office/officeart/2005/8/layout/process2"/>
    <dgm:cxn modelId="{D1AB1828-D070-49BC-ACF0-198C197DE4D6}" type="presParOf" srcId="{678EB89F-E1B3-4C8C-AC23-6A4D2E0C20BE}" destId="{8EABF6A8-0483-43A8-9D3E-5E6F2615FACB}" srcOrd="3" destOrd="0" presId="urn:microsoft.com/office/officeart/2005/8/layout/process2"/>
    <dgm:cxn modelId="{B9EE379C-6BC0-4EDC-BB8A-93C47AC6B31A}" type="presParOf" srcId="{8EABF6A8-0483-43A8-9D3E-5E6F2615FACB}" destId="{92740D30-859C-4F78-98A2-C6B1C1283506}" srcOrd="0" destOrd="0" presId="urn:microsoft.com/office/officeart/2005/8/layout/process2"/>
    <dgm:cxn modelId="{0825C5DD-AD55-49AF-B713-62CFDEE468A7}" type="presParOf" srcId="{678EB89F-E1B3-4C8C-AC23-6A4D2E0C20BE}" destId="{55ECD314-FA49-48F9-87E9-BE675E042D2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17642-B0AB-4005-94A5-2038B87105E3}">
      <dsp:nvSpPr>
        <dsp:cNvPr id="0" name=""/>
        <dsp:cNvSpPr/>
      </dsp:nvSpPr>
      <dsp:spPr>
        <a:xfrm rot="5400000">
          <a:off x="581426" y="1015368"/>
          <a:ext cx="966787" cy="1100653"/>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2C797-D4FE-44A7-9E6C-EDA66CE99FB1}">
      <dsp:nvSpPr>
        <dsp:cNvPr id="0" name=""/>
        <dsp:cNvSpPr/>
      </dsp:nvSpPr>
      <dsp:spPr>
        <a:xfrm>
          <a:off x="187600" y="660972"/>
          <a:ext cx="2190746" cy="449641"/>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Input Text Data</a:t>
          </a:r>
          <a:endParaRPr lang="en-IN" sz="1800" kern="1200" dirty="0"/>
        </a:p>
      </dsp:txBody>
      <dsp:txXfrm>
        <a:off x="209554" y="682926"/>
        <a:ext cx="2146838" cy="405733"/>
      </dsp:txXfrm>
    </dsp:sp>
    <dsp:sp modelId="{4B1C0CDE-8799-4989-80D4-CB5A9CD8E48B}">
      <dsp:nvSpPr>
        <dsp:cNvPr id="0" name=""/>
        <dsp:cNvSpPr/>
      </dsp:nvSpPr>
      <dsp:spPr>
        <a:xfrm>
          <a:off x="1952787" y="52313"/>
          <a:ext cx="1183689" cy="920750"/>
        </a:xfrm>
        <a:prstGeom prst="rect">
          <a:avLst/>
        </a:prstGeom>
        <a:noFill/>
        <a:ln>
          <a:noFill/>
        </a:ln>
        <a:effectLst/>
      </dsp:spPr>
      <dsp:style>
        <a:lnRef idx="0">
          <a:scrgbClr r="0" g="0" b="0"/>
        </a:lnRef>
        <a:fillRef idx="0">
          <a:scrgbClr r="0" g="0" b="0"/>
        </a:fillRef>
        <a:effectRef idx="0">
          <a:scrgbClr r="0" g="0" b="0"/>
        </a:effectRef>
        <a:fontRef idx="minor"/>
      </dsp:style>
    </dsp:sp>
    <dsp:sp modelId="{5627FF71-27AC-436A-9F41-12930CAFB8CA}">
      <dsp:nvSpPr>
        <dsp:cNvPr id="0" name=""/>
        <dsp:cNvSpPr/>
      </dsp:nvSpPr>
      <dsp:spPr>
        <a:xfrm rot="5400000">
          <a:off x="2074488" y="1990539"/>
          <a:ext cx="966787" cy="1100653"/>
        </a:xfrm>
        <a:prstGeom prst="bentUpArrow">
          <a:avLst>
            <a:gd name="adj1" fmla="val 32840"/>
            <a:gd name="adj2" fmla="val 25000"/>
            <a:gd name="adj3" fmla="val 35780"/>
          </a:avLst>
        </a:prstGeom>
        <a:solidFill>
          <a:schemeClr val="accent3">
            <a:tint val="50000"/>
            <a:hueOff val="651890"/>
            <a:satOff val="33333"/>
            <a:lumOff val="35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12D93-EBAA-47A8-BAAB-80552B258D7B}">
      <dsp:nvSpPr>
        <dsp:cNvPr id="0" name=""/>
        <dsp:cNvSpPr/>
      </dsp:nvSpPr>
      <dsp:spPr>
        <a:xfrm>
          <a:off x="1546295" y="1429942"/>
          <a:ext cx="2207770" cy="530148"/>
        </a:xfrm>
        <a:prstGeom prst="roundRect">
          <a:avLst>
            <a:gd name="adj" fmla="val 16670"/>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Data Pre-processing</a:t>
          </a:r>
          <a:endParaRPr lang="en-IN" sz="1800" kern="1200" dirty="0"/>
        </a:p>
      </dsp:txBody>
      <dsp:txXfrm>
        <a:off x="1572179" y="1455826"/>
        <a:ext cx="2156002" cy="478380"/>
      </dsp:txXfrm>
    </dsp:sp>
    <dsp:sp modelId="{993B737E-2252-4498-9813-63EFB481E2D3}">
      <dsp:nvSpPr>
        <dsp:cNvPr id="0" name=""/>
        <dsp:cNvSpPr/>
      </dsp:nvSpPr>
      <dsp:spPr>
        <a:xfrm>
          <a:off x="4064002" y="1507434"/>
          <a:ext cx="1240139" cy="432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t>Feature Vector</a:t>
          </a:r>
          <a:endParaRPr lang="en-IN" sz="1300" kern="1200" dirty="0"/>
        </a:p>
      </dsp:txBody>
      <dsp:txXfrm>
        <a:off x="4064002" y="1507434"/>
        <a:ext cx="1240139" cy="432402"/>
      </dsp:txXfrm>
    </dsp:sp>
    <dsp:sp modelId="{C408984C-CF4E-440B-B955-3C0C6A351573}">
      <dsp:nvSpPr>
        <dsp:cNvPr id="0" name=""/>
        <dsp:cNvSpPr/>
      </dsp:nvSpPr>
      <dsp:spPr>
        <a:xfrm rot="5400000">
          <a:off x="3506389" y="3161585"/>
          <a:ext cx="966787" cy="1100653"/>
        </a:xfrm>
        <a:prstGeom prst="bentUpArrow">
          <a:avLst>
            <a:gd name="adj1" fmla="val 32840"/>
            <a:gd name="adj2" fmla="val 25000"/>
            <a:gd name="adj3" fmla="val 35780"/>
          </a:avLst>
        </a:prstGeom>
        <a:solidFill>
          <a:schemeClr val="accent3">
            <a:tint val="50000"/>
            <a:hueOff val="1303779"/>
            <a:satOff val="66667"/>
            <a:lumOff val="70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975F85-EC67-4A59-925C-B13F42F54B32}">
      <dsp:nvSpPr>
        <dsp:cNvPr id="0" name=""/>
        <dsp:cNvSpPr/>
      </dsp:nvSpPr>
      <dsp:spPr>
        <a:xfrm>
          <a:off x="3012764" y="2293742"/>
          <a:ext cx="2102471" cy="731479"/>
        </a:xfrm>
        <a:prstGeom prst="roundRect">
          <a:avLst>
            <a:gd name="adj" fmla="val 1667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Machine Learning Model</a:t>
          </a:r>
          <a:endParaRPr lang="en-IN" sz="1800" kern="1200" dirty="0"/>
        </a:p>
      </dsp:txBody>
      <dsp:txXfrm>
        <a:off x="3048478" y="2329456"/>
        <a:ext cx="2031043" cy="660051"/>
      </dsp:txXfrm>
    </dsp:sp>
    <dsp:sp modelId="{18E32041-213D-49AA-B001-7655D908505A}">
      <dsp:nvSpPr>
        <dsp:cNvPr id="0" name=""/>
        <dsp:cNvSpPr/>
      </dsp:nvSpPr>
      <dsp:spPr>
        <a:xfrm>
          <a:off x="4877750" y="2198531"/>
          <a:ext cx="1183689" cy="920750"/>
        </a:xfrm>
        <a:prstGeom prst="rect">
          <a:avLst/>
        </a:prstGeom>
        <a:noFill/>
        <a:ln>
          <a:noFill/>
        </a:ln>
        <a:effectLst/>
      </dsp:spPr>
      <dsp:style>
        <a:lnRef idx="0">
          <a:scrgbClr r="0" g="0" b="0"/>
        </a:lnRef>
        <a:fillRef idx="0">
          <a:scrgbClr r="0" g="0" b="0"/>
        </a:fillRef>
        <a:effectRef idx="0">
          <a:scrgbClr r="0" g="0" b="0"/>
        </a:effectRef>
        <a:fontRef idx="minor"/>
      </dsp:style>
    </dsp:sp>
    <dsp:sp modelId="{2C4338AB-994E-4361-85FA-C482505E5EDD}">
      <dsp:nvSpPr>
        <dsp:cNvPr id="0" name=""/>
        <dsp:cNvSpPr/>
      </dsp:nvSpPr>
      <dsp:spPr>
        <a:xfrm rot="5400000">
          <a:off x="4990939" y="4332632"/>
          <a:ext cx="966787" cy="1100653"/>
        </a:xfrm>
        <a:prstGeom prst="bentUpArrow">
          <a:avLst>
            <a:gd name="adj1" fmla="val 32840"/>
            <a:gd name="adj2" fmla="val 25000"/>
            <a:gd name="adj3" fmla="val 35780"/>
          </a:avLst>
        </a:prstGeom>
        <a:solidFill>
          <a:schemeClr val="accent3">
            <a:tint val="50000"/>
            <a:hueOff val="1955669"/>
            <a:satOff val="100000"/>
            <a:lumOff val="105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4AE89B-1BCB-4CC5-9DD3-62AC14CE73E2}">
      <dsp:nvSpPr>
        <dsp:cNvPr id="0" name=""/>
        <dsp:cNvSpPr/>
      </dsp:nvSpPr>
      <dsp:spPr>
        <a:xfrm>
          <a:off x="4497314" y="3464788"/>
          <a:ext cx="2102471" cy="731479"/>
        </a:xfrm>
        <a:prstGeom prst="roundRect">
          <a:avLst>
            <a:gd name="adj" fmla="val 16670"/>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Model Evaluation</a:t>
          </a:r>
          <a:endParaRPr lang="en-IN" sz="1800" kern="1200" dirty="0"/>
        </a:p>
      </dsp:txBody>
      <dsp:txXfrm>
        <a:off x="4533028" y="3500502"/>
        <a:ext cx="2031043" cy="660051"/>
      </dsp:txXfrm>
    </dsp:sp>
    <dsp:sp modelId="{72CFC9A4-C3AC-4A27-8371-B1F5790A6701}">
      <dsp:nvSpPr>
        <dsp:cNvPr id="0" name=""/>
        <dsp:cNvSpPr/>
      </dsp:nvSpPr>
      <dsp:spPr>
        <a:xfrm>
          <a:off x="6362300" y="3369577"/>
          <a:ext cx="1183689" cy="920750"/>
        </a:xfrm>
        <a:prstGeom prst="rect">
          <a:avLst/>
        </a:prstGeom>
        <a:noFill/>
        <a:ln>
          <a:noFill/>
        </a:ln>
        <a:effectLst/>
      </dsp:spPr>
      <dsp:style>
        <a:lnRef idx="0">
          <a:scrgbClr r="0" g="0" b="0"/>
        </a:lnRef>
        <a:fillRef idx="0">
          <a:scrgbClr r="0" g="0" b="0"/>
        </a:fillRef>
        <a:effectRef idx="0">
          <a:scrgbClr r="0" g="0" b="0"/>
        </a:effectRef>
        <a:fontRef idx="minor"/>
      </dsp:style>
    </dsp:sp>
    <dsp:sp modelId="{9C7DFF87-E066-4F07-8BAC-D129723C0B76}">
      <dsp:nvSpPr>
        <dsp:cNvPr id="0" name=""/>
        <dsp:cNvSpPr/>
      </dsp:nvSpPr>
      <dsp:spPr>
        <a:xfrm>
          <a:off x="5981865" y="4540624"/>
          <a:ext cx="2102471" cy="731479"/>
        </a:xfrm>
        <a:prstGeom prst="roundRect">
          <a:avLst>
            <a:gd name="adj" fmla="val 166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Deployment</a:t>
          </a:r>
          <a:endParaRPr lang="en-IN" sz="1800" kern="1200" dirty="0"/>
        </a:p>
      </dsp:txBody>
      <dsp:txXfrm>
        <a:off x="6017579" y="4576338"/>
        <a:ext cx="2031043" cy="66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D41E-925B-4CFD-9176-0BD03A64062A}">
      <dsp:nvSpPr>
        <dsp:cNvPr id="0" name=""/>
        <dsp:cNvSpPr/>
      </dsp:nvSpPr>
      <dsp:spPr>
        <a:xfrm>
          <a:off x="1604610" y="796"/>
          <a:ext cx="4957656" cy="92748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Train Model</a:t>
          </a:r>
          <a:endParaRPr lang="en-IN" sz="2400" kern="1200" dirty="0">
            <a:latin typeface="Arial" panose="020B0604020202020204" pitchFamily="34" charset="0"/>
            <a:cs typeface="Arial" panose="020B0604020202020204" pitchFamily="34" charset="0"/>
          </a:endParaRPr>
        </a:p>
      </dsp:txBody>
      <dsp:txXfrm>
        <a:off x="1631775" y="27961"/>
        <a:ext cx="4903326" cy="873156"/>
      </dsp:txXfrm>
    </dsp:sp>
    <dsp:sp modelId="{71ED0D79-812B-4151-B733-D6129A66C8F6}">
      <dsp:nvSpPr>
        <dsp:cNvPr id="0" name=""/>
        <dsp:cNvSpPr/>
      </dsp:nvSpPr>
      <dsp:spPr>
        <a:xfrm rot="5400000">
          <a:off x="3662700" y="984381"/>
          <a:ext cx="841476" cy="100977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rot="-5400000">
        <a:off x="3780507" y="1068529"/>
        <a:ext cx="605863" cy="589033"/>
      </dsp:txXfrm>
    </dsp:sp>
    <dsp:sp modelId="{AE758E4A-3A96-4F6E-9205-0EDE60B6A0EF}">
      <dsp:nvSpPr>
        <dsp:cNvPr id="0" name=""/>
        <dsp:cNvSpPr/>
      </dsp:nvSpPr>
      <dsp:spPr>
        <a:xfrm>
          <a:off x="1604610" y="2050252"/>
          <a:ext cx="4957656" cy="92748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Evaluate Model</a:t>
          </a:r>
          <a:endParaRPr lang="en-IN" sz="2400" kern="1200" dirty="0">
            <a:latin typeface="Arial" panose="020B0604020202020204" pitchFamily="34" charset="0"/>
            <a:cs typeface="Arial" panose="020B0604020202020204" pitchFamily="34" charset="0"/>
          </a:endParaRPr>
        </a:p>
      </dsp:txBody>
      <dsp:txXfrm>
        <a:off x="1631775" y="2077417"/>
        <a:ext cx="4903326" cy="873156"/>
      </dsp:txXfrm>
    </dsp:sp>
    <dsp:sp modelId="{8EABF6A8-0483-43A8-9D3E-5E6F2615FACB}">
      <dsp:nvSpPr>
        <dsp:cNvPr id="0" name=""/>
        <dsp:cNvSpPr/>
      </dsp:nvSpPr>
      <dsp:spPr>
        <a:xfrm rot="5400000">
          <a:off x="3662700" y="3033837"/>
          <a:ext cx="841476" cy="100977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rot="-5400000">
        <a:off x="3780507" y="3117985"/>
        <a:ext cx="605863" cy="589033"/>
      </dsp:txXfrm>
    </dsp:sp>
    <dsp:sp modelId="{55ECD314-FA49-48F9-87E9-BE675E042D23}">
      <dsp:nvSpPr>
        <dsp:cNvPr id="0" name=""/>
        <dsp:cNvSpPr/>
      </dsp:nvSpPr>
      <dsp:spPr>
        <a:xfrm>
          <a:off x="1604610" y="4099707"/>
          <a:ext cx="4957656" cy="92748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Detect Offensive Language</a:t>
          </a:r>
          <a:endParaRPr lang="en-IN" sz="2400" kern="1200" dirty="0">
            <a:latin typeface="Arial" panose="020B0604020202020204" pitchFamily="34" charset="0"/>
            <a:cs typeface="Arial" panose="020B0604020202020204" pitchFamily="34" charset="0"/>
          </a:endParaRPr>
        </a:p>
      </dsp:txBody>
      <dsp:txXfrm>
        <a:off x="1631775" y="4126872"/>
        <a:ext cx="4903326" cy="87315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132F3-E69D-44E6-97D3-C2D9A67CF5EE}"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BFB7A-93AD-493F-AB04-153D793B8626}" type="slidenum">
              <a:rPr lang="en-IN" smtClean="0"/>
              <a:t>‹#›</a:t>
            </a:fld>
            <a:endParaRPr lang="en-IN"/>
          </a:p>
        </p:txBody>
      </p:sp>
    </p:spTree>
    <p:extLst>
      <p:ext uri="{BB962C8B-B14F-4D97-AF65-F5344CB8AC3E}">
        <p14:creationId xmlns:p14="http://schemas.microsoft.com/office/powerpoint/2010/main" val="5832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31E5-377F-45E0-9AC5-F067061CF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8091EE-7202-4117-AA9F-65967E1F9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A88F76-8244-44FB-A6C1-9D705FDDC41C}"/>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35790D45-886D-466D-ADD3-D8E050745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42C09-2C28-4BBB-BF8A-8724D510258A}"/>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164494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A83C-5F30-4385-A5A9-D73E17905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A4760-B5CC-4B54-A2B4-25AA39DD6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09695-6E42-4F3C-A328-F5ED18D24A51}"/>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D2E58A7C-1E61-4EF0-81FA-00C8987CF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4CB0B-9FB7-4615-B710-2B3E443A6B02}"/>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101308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310A1-7FC2-4198-84F5-8D729DD25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4CAB4E-F7B9-4675-8CB4-27B4148D5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88DA4-299F-4902-90A4-DAE30F82E7E4}"/>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66CA374C-BB00-4C19-887A-FD0FCFDEB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5A30A-7743-421A-B4FC-B13294432609}"/>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2276930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683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17905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5352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684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38377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7148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274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0089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6572-58A2-4A57-92D7-087511968C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BA4F24-03A6-4C67-B935-DF5B1C15D0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C3273-C3F3-45A8-A2C4-7D8154F99BBD}"/>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BB97F9D2-CD5B-404A-BE04-93B3B21A5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16059-C762-424F-A4DE-CB9FB9687ABD}"/>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3335147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9249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65727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7478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ABFC-878B-42A9-B0CF-D52AED2CA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2E6E4B-7316-4686-A518-FA5CEA8FC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CE9B38-C7A2-410E-B190-EB35180AA03C}"/>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EA548D3D-AB3C-4CA2-9FAB-A5A340770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C674D-F0A7-4A7E-B929-D58EC38D135C}"/>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277175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D035-EBEC-4E26-A9BF-94B418D5C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6A7D6E-FB98-4E22-9B41-70E14C618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769C70-9510-4208-B683-AF0148BDC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785EBD-D6DE-4673-B18F-25F02186883B}"/>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6" name="Footer Placeholder 5">
            <a:extLst>
              <a:ext uri="{FF2B5EF4-FFF2-40B4-BE49-F238E27FC236}">
                <a16:creationId xmlns:a16="http://schemas.microsoft.com/office/drawing/2014/main" id="{D4297670-18A1-4750-8E67-AF3BB56AC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B3405-BD5D-4D6A-BC58-F259FFD9F371}"/>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15273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E2C0-D47E-4147-9E9F-F270E1E47A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588232-3563-446F-B3E5-6C872D3C3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A1D8E-7714-47A7-8966-FC6F60BDD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7E87AB-C9F3-4ED2-A5DB-CCBA6BAD8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0D89B-1BDB-4533-8D6F-79730DB083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7DD89-8265-4083-AC43-580B1C4AC1BD}"/>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8" name="Footer Placeholder 7">
            <a:extLst>
              <a:ext uri="{FF2B5EF4-FFF2-40B4-BE49-F238E27FC236}">
                <a16:creationId xmlns:a16="http://schemas.microsoft.com/office/drawing/2014/main" id="{6BEB64E7-BD9D-4D7D-99FC-87C2EA5E4A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6BD8A6-BA92-468C-9DD2-5B636F6B77E1}"/>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98844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0358-1A09-43E0-BE17-E79D80C4EB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2A138C-FFAD-43FA-9534-426C499A5AFF}"/>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4" name="Footer Placeholder 3">
            <a:extLst>
              <a:ext uri="{FF2B5EF4-FFF2-40B4-BE49-F238E27FC236}">
                <a16:creationId xmlns:a16="http://schemas.microsoft.com/office/drawing/2014/main" id="{249FD0A9-8898-4D42-B349-49C638A46B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D6A60-381B-4D56-89C9-4DA835068E02}"/>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5142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AD3E0-97E1-4E21-9CEB-FE66EFDDF071}"/>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3" name="Footer Placeholder 2">
            <a:extLst>
              <a:ext uri="{FF2B5EF4-FFF2-40B4-BE49-F238E27FC236}">
                <a16:creationId xmlns:a16="http://schemas.microsoft.com/office/drawing/2014/main" id="{5185F0CF-8771-428C-B631-426E1A9B45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34EEB3-F946-4292-8834-949B00FFD6C4}"/>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36263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331-FA67-42AB-BB40-13EEFF63A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683149-33D1-4790-A064-D60A72C8B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4F7892-4226-4CB9-BD5A-72262EE50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3289C-994D-4C45-82BE-642F609CAE7D}"/>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6" name="Footer Placeholder 5">
            <a:extLst>
              <a:ext uri="{FF2B5EF4-FFF2-40B4-BE49-F238E27FC236}">
                <a16:creationId xmlns:a16="http://schemas.microsoft.com/office/drawing/2014/main" id="{8676BA10-9080-41AB-A75D-D6B0532321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B588A-227C-493B-8BDE-48EE4980FDFC}"/>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357395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C11-3854-4F4E-ADE2-2522620D0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5EB0BA-DEBA-4A3C-9B3D-7E4567851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591A3D-497A-40D0-A6DB-54E26F71E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3E4E7-FEFC-4147-B0B0-AB7D2EA665FB}"/>
              </a:ext>
            </a:extLst>
          </p:cNvPr>
          <p:cNvSpPr>
            <a:spLocks noGrp="1"/>
          </p:cNvSpPr>
          <p:nvPr>
            <p:ph type="dt" sz="half" idx="10"/>
          </p:nvPr>
        </p:nvSpPr>
        <p:spPr/>
        <p:txBody>
          <a:bodyPr/>
          <a:lstStyle/>
          <a:p>
            <a:fld id="{F289ADCB-275A-4F58-BAAA-BDE60B9B2270}" type="datetimeFigureOut">
              <a:rPr lang="en-IN" smtClean="0"/>
              <a:t>09-04-2023</a:t>
            </a:fld>
            <a:endParaRPr lang="en-IN"/>
          </a:p>
        </p:txBody>
      </p:sp>
      <p:sp>
        <p:nvSpPr>
          <p:cNvPr id="6" name="Footer Placeholder 5">
            <a:extLst>
              <a:ext uri="{FF2B5EF4-FFF2-40B4-BE49-F238E27FC236}">
                <a16:creationId xmlns:a16="http://schemas.microsoft.com/office/drawing/2014/main" id="{73423A5D-439E-45F6-B74D-2AEE7AB80B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55A101-FA5A-47FC-9CC3-8C0780250472}"/>
              </a:ext>
            </a:extLst>
          </p:cNvPr>
          <p:cNvSpPr>
            <a:spLocks noGrp="1"/>
          </p:cNvSpPr>
          <p:nvPr>
            <p:ph type="sldNum" sz="quarter" idx="12"/>
          </p:nvPr>
        </p:nvSpPr>
        <p:spPr/>
        <p:txBody>
          <a:bodyPr/>
          <a:lstStyle/>
          <a:p>
            <a:fld id="{80C4ECEC-AF9B-481C-BCF3-3B58BF014ADD}" type="slidenum">
              <a:rPr lang="en-IN" smtClean="0"/>
              <a:t>‹#›</a:t>
            </a:fld>
            <a:endParaRPr lang="en-IN"/>
          </a:p>
        </p:txBody>
      </p:sp>
    </p:spTree>
    <p:extLst>
      <p:ext uri="{BB962C8B-B14F-4D97-AF65-F5344CB8AC3E}">
        <p14:creationId xmlns:p14="http://schemas.microsoft.com/office/powerpoint/2010/main" val="57053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1B522-796C-49B3-995D-4D7F94F97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319787-8938-4150-BE5F-5816218FC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DB702D-A16F-4499-994C-41D3586AF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9ADCB-275A-4F58-BAAA-BDE60B9B2270}" type="datetimeFigureOut">
              <a:rPr lang="en-IN" smtClean="0"/>
              <a:t>09-04-2023</a:t>
            </a:fld>
            <a:endParaRPr lang="en-IN"/>
          </a:p>
        </p:txBody>
      </p:sp>
      <p:sp>
        <p:nvSpPr>
          <p:cNvPr id="5" name="Footer Placeholder 4">
            <a:extLst>
              <a:ext uri="{FF2B5EF4-FFF2-40B4-BE49-F238E27FC236}">
                <a16:creationId xmlns:a16="http://schemas.microsoft.com/office/drawing/2014/main" id="{48660B82-3C83-41D5-9B07-BAE0C8528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703EF5-EA07-4680-958E-56F9B0B90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4ECEC-AF9B-481C-BCF3-3B58BF014ADD}" type="slidenum">
              <a:rPr lang="en-IN" smtClean="0"/>
              <a:t>‹#›</a:t>
            </a:fld>
            <a:endParaRPr lang="en-IN"/>
          </a:p>
        </p:txBody>
      </p:sp>
    </p:spTree>
    <p:extLst>
      <p:ext uri="{BB962C8B-B14F-4D97-AF65-F5344CB8AC3E}">
        <p14:creationId xmlns:p14="http://schemas.microsoft.com/office/powerpoint/2010/main" val="1964009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09-04-2023</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1512002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632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2860895" y="361129"/>
            <a:ext cx="6058646" cy="523220"/>
          </a:xfrm>
          <a:prstGeom prst="rect">
            <a:avLst/>
          </a:prstGeom>
          <a:noFill/>
        </p:spPr>
        <p:txBody>
          <a:bodyPr wrap="none" lIns="91440" tIns="45720" rIns="91440" bIns="45720">
            <a:spAutoFit/>
          </a:bodyPr>
          <a:lstStyle/>
          <a:p>
            <a:pPr algn="ctr" defTabSz="457200"/>
            <a:r>
              <a:rPr lang="en-US" sz="2800" dirty="0">
                <a:ln w="0"/>
                <a:solidFill>
                  <a:srgbClr val="4472C4"/>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201"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3089290" y="1220372"/>
            <a:ext cx="6079910" cy="400110"/>
          </a:xfrm>
          <a:prstGeom prst="rect">
            <a:avLst/>
          </a:prstGeom>
          <a:noFill/>
        </p:spPr>
        <p:txBody>
          <a:bodyPr wrap="square">
            <a:spAutoFit/>
          </a:bodyPr>
          <a:lstStyle/>
          <a:p>
            <a:pPr defTabSz="457200"/>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latin typeface="Calibri"/>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3851845" y="1710284"/>
            <a:ext cx="3797749" cy="369332"/>
          </a:xfrm>
          <a:prstGeom prst="rect">
            <a:avLst/>
          </a:prstGeom>
          <a:noFill/>
        </p:spPr>
        <p:txBody>
          <a:bodyPr wrap="square">
            <a:spAutoFit/>
          </a:bodyPr>
          <a:lstStyle/>
          <a:p>
            <a:pPr algn="ctr" defTabSz="457200"/>
            <a:r>
              <a:rPr lang="en-IN" dirty="0">
                <a:solidFill>
                  <a:srgbClr val="7030A0"/>
                </a:solidFill>
                <a:latin typeface="Calibri"/>
              </a:rPr>
              <a:t>CS8811 PROJECT WORK </a:t>
            </a:r>
          </a:p>
        </p:txBody>
      </p:sp>
      <p:sp>
        <p:nvSpPr>
          <p:cNvPr id="9" name="TextBox 8">
            <a:extLst>
              <a:ext uri="{FF2B5EF4-FFF2-40B4-BE49-F238E27FC236}">
                <a16:creationId xmlns:a16="http://schemas.microsoft.com/office/drawing/2014/main" id="{E2AB4079-B959-438A-8887-B4E86C814C3D}"/>
              </a:ext>
            </a:extLst>
          </p:cNvPr>
          <p:cNvSpPr txBox="1"/>
          <p:nvPr/>
        </p:nvSpPr>
        <p:spPr>
          <a:xfrm>
            <a:off x="2954859" y="2512815"/>
            <a:ext cx="5870717" cy="830997"/>
          </a:xfrm>
          <a:prstGeom prst="rect">
            <a:avLst/>
          </a:prstGeom>
          <a:noFill/>
        </p:spPr>
        <p:txBody>
          <a:bodyPr wrap="square" rtlCol="0">
            <a:spAutoFit/>
          </a:bodyPr>
          <a:lstStyle/>
          <a:p>
            <a:pPr algn="ctr" defTabSz="457200"/>
            <a:r>
              <a:rPr lang="en-GB" sz="2400" b="1" dirty="0">
                <a:solidFill>
                  <a:prstClr val="black"/>
                </a:solidFill>
                <a:latin typeface="Calibri"/>
              </a:rPr>
              <a:t>Offensive Language Detection Using Machine Learning Classifiers</a:t>
            </a:r>
            <a:endParaRPr lang="en-IN" sz="2400" b="1" dirty="0">
              <a:solidFill>
                <a:prstClr val="black"/>
              </a:solidFill>
              <a:latin typeface="Calibri"/>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046057" y="4210051"/>
            <a:ext cx="4006953" cy="646331"/>
          </a:xfrm>
          <a:prstGeom prst="rect">
            <a:avLst/>
          </a:prstGeom>
          <a:noFill/>
        </p:spPr>
        <p:txBody>
          <a:bodyPr wrap="square" rtlCol="0">
            <a:spAutoFit/>
          </a:bodyPr>
          <a:lstStyle/>
          <a:p>
            <a:pPr defTabSz="457200"/>
            <a:r>
              <a:rPr lang="en-GB" dirty="0">
                <a:solidFill>
                  <a:prstClr val="black"/>
                </a:solidFill>
                <a:latin typeface="Calibri"/>
              </a:rPr>
              <a:t>Presented By:</a:t>
            </a:r>
          </a:p>
          <a:p>
            <a:pPr defTabSz="457200"/>
            <a:r>
              <a:rPr lang="en-GB" dirty="0">
                <a:solidFill>
                  <a:prstClr val="black"/>
                </a:solidFill>
                <a:latin typeface="Calibri"/>
              </a:rPr>
              <a:t>Silas Dhayanand S		211419104252</a:t>
            </a:r>
            <a:endParaRPr lang="en-IN" dirty="0">
              <a:solidFill>
                <a:prstClr val="black"/>
              </a:solidFill>
              <a:latin typeface="Calibri"/>
            </a:endParaRPr>
          </a:p>
        </p:txBody>
      </p:sp>
      <p:sp>
        <p:nvSpPr>
          <p:cNvPr id="10" name="TextBox 9">
            <a:extLst>
              <a:ext uri="{FF2B5EF4-FFF2-40B4-BE49-F238E27FC236}">
                <a16:creationId xmlns:a16="http://schemas.microsoft.com/office/drawing/2014/main" id="{1330EC8A-088B-458F-9182-920EE3139846}"/>
              </a:ext>
            </a:extLst>
          </p:cNvPr>
          <p:cNvSpPr txBox="1"/>
          <p:nvPr/>
        </p:nvSpPr>
        <p:spPr>
          <a:xfrm>
            <a:off x="1632244" y="4210050"/>
            <a:ext cx="3513699" cy="369332"/>
          </a:xfrm>
          <a:prstGeom prst="rect">
            <a:avLst/>
          </a:prstGeom>
          <a:noFill/>
        </p:spPr>
        <p:txBody>
          <a:bodyPr wrap="square" rtlCol="0">
            <a:spAutoFit/>
          </a:bodyPr>
          <a:lstStyle/>
          <a:p>
            <a:pPr defTabSz="457200"/>
            <a:r>
              <a:rPr lang="en-US" dirty="0">
                <a:solidFill>
                  <a:prstClr val="black"/>
                </a:solidFill>
                <a:latin typeface="Calibri"/>
              </a:rPr>
              <a:t>Project Guide: Dr. L. </a:t>
            </a:r>
            <a:r>
              <a:rPr lang="en-US" dirty="0" err="1">
                <a:solidFill>
                  <a:prstClr val="black"/>
                </a:solidFill>
                <a:latin typeface="Calibri"/>
              </a:rPr>
              <a:t>Jabasheela</a:t>
            </a:r>
            <a:endParaRPr lang="en-IN" dirty="0">
              <a:solidFill>
                <a:prstClr val="black"/>
              </a:solidFill>
              <a:latin typeface="Calibri"/>
            </a:endParaRPr>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7801539" y="5722620"/>
            <a:ext cx="2032272" cy="369332"/>
          </a:xfrm>
          <a:prstGeom prst="rect">
            <a:avLst/>
          </a:prstGeom>
          <a:noFill/>
        </p:spPr>
        <p:txBody>
          <a:bodyPr wrap="square" rtlCol="0">
            <a:spAutoFit/>
          </a:bodyPr>
          <a:lstStyle/>
          <a:p>
            <a:pPr defTabSz="457200"/>
            <a:r>
              <a:rPr lang="en-US" dirty="0">
                <a:solidFill>
                  <a:prstClr val="black"/>
                </a:solidFill>
                <a:latin typeface="Calibri"/>
              </a:rPr>
              <a:t>Batch Number: C24</a:t>
            </a:r>
            <a:endParaRPr lang="en-IN" dirty="0">
              <a:solidFill>
                <a:prstClr val="black"/>
              </a:solidFill>
              <a:latin typeface="Calibri"/>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16DC-15B4-1744-A952-F2A877002F3C}"/>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Training</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B3EADE-82F0-021B-EF87-18641E4C8B22}"/>
              </a:ext>
            </a:extLst>
          </p:cNvPr>
          <p:cNvSpPr>
            <a:spLocks noGrp="1"/>
          </p:cNvSpPr>
          <p:nvPr>
            <p:ph idx="1"/>
          </p:nvPr>
        </p:nvSpPr>
        <p:spPr/>
        <p:txBody>
          <a:bodyPr>
            <a:normAutofit fontScale="92500" lnSpcReduction="10000"/>
          </a:bodyPr>
          <a:lstStyle/>
          <a:p>
            <a:pPr>
              <a:lnSpc>
                <a:spcPct val="150000"/>
              </a:lnSpc>
            </a:pPr>
            <a:r>
              <a:rPr lang="en-GB" dirty="0">
                <a:latin typeface="Arial" panose="020B0604020202020204" pitchFamily="34" charset="0"/>
                <a:cs typeface="Arial" panose="020B0604020202020204" pitchFamily="34" charset="0"/>
              </a:rPr>
              <a:t>Before using the module to detect offensive language we must first train it using a dataset containing of offensive and non-offensive text.</a:t>
            </a:r>
          </a:p>
          <a:p>
            <a:pPr>
              <a:lnSpc>
                <a:spcPct val="150000"/>
              </a:lnSpc>
            </a:pPr>
            <a:r>
              <a:rPr lang="en-GB" dirty="0">
                <a:latin typeface="Arial" panose="020B0604020202020204" pitchFamily="34" charset="0"/>
                <a:cs typeface="Arial" panose="020B0604020202020204" pitchFamily="34" charset="0"/>
              </a:rPr>
              <a:t>The dataset must contain preferably a large number of offensive and non-offensive sentences that are labelled appropriately.</a:t>
            </a:r>
          </a:p>
          <a:p>
            <a:pPr>
              <a:lnSpc>
                <a:spcPct val="150000"/>
              </a:lnSpc>
            </a:pPr>
            <a:r>
              <a:rPr lang="en-GB" dirty="0">
                <a:latin typeface="Arial" panose="020B0604020202020204" pitchFamily="34" charset="0"/>
                <a:cs typeface="Arial" panose="020B0604020202020204" pitchFamily="34" charset="0"/>
              </a:rPr>
              <a:t>In-order to get maximum accuracy and precision the machine learning model must be trained using a large and extremely varied number of examples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5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0C68-CF2B-6C45-0B2E-F35CA73D3D55}"/>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Testing</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687E1A-C6A0-2380-C8B3-B85270DF4298}"/>
              </a:ext>
            </a:extLst>
          </p:cNvPr>
          <p:cNvSpPr>
            <a:spLocks noGrp="1"/>
          </p:cNvSpPr>
          <p:nvPr>
            <p:ph idx="1"/>
          </p:nvPr>
        </p:nvSpPr>
        <p:spPr/>
        <p:txBody>
          <a:bodyPr>
            <a:normAutofit/>
          </a:bodyPr>
          <a:lstStyle/>
          <a:p>
            <a:pPr>
              <a:lnSpc>
                <a:spcPct val="110000"/>
              </a:lnSpc>
            </a:pPr>
            <a:r>
              <a:rPr lang="en-GB" sz="2400" dirty="0">
                <a:latin typeface="Arial" panose="020B0604020202020204" pitchFamily="34" charset="0"/>
                <a:cs typeface="Arial" panose="020B0604020202020204" pitchFamily="34" charset="0"/>
              </a:rPr>
              <a:t>After undergoing training using a dataset that contains a large amount of extremely varied offensive and non-offensive text examples the test dataset is used.</a:t>
            </a:r>
          </a:p>
          <a:p>
            <a:pPr>
              <a:lnSpc>
                <a:spcPct val="110000"/>
              </a:lnSpc>
            </a:pPr>
            <a:endParaRPr lang="en-GB" sz="2400" dirty="0">
              <a:latin typeface="Arial" panose="020B0604020202020204" pitchFamily="34" charset="0"/>
              <a:cs typeface="Arial" panose="020B0604020202020204" pitchFamily="34" charset="0"/>
            </a:endParaRPr>
          </a:p>
          <a:p>
            <a:pPr>
              <a:lnSpc>
                <a:spcPct val="110000"/>
              </a:lnSpc>
            </a:pPr>
            <a:r>
              <a:rPr lang="en-GB" sz="2400" dirty="0">
                <a:latin typeface="Arial" panose="020B0604020202020204" pitchFamily="34" charset="0"/>
                <a:cs typeface="Arial" panose="020B0604020202020204" pitchFamily="34" charset="0"/>
              </a:rPr>
              <a:t>After training the model, the performance of the model is evaluated on the testing set. </a:t>
            </a:r>
          </a:p>
          <a:p>
            <a:pPr>
              <a:lnSpc>
                <a:spcPct val="110000"/>
              </a:lnSpc>
            </a:pPr>
            <a:endParaRPr lang="en-GB" sz="2400" dirty="0">
              <a:latin typeface="Arial" panose="020B0604020202020204" pitchFamily="34" charset="0"/>
              <a:cs typeface="Arial" panose="020B0604020202020204" pitchFamily="34" charset="0"/>
            </a:endParaRPr>
          </a:p>
          <a:p>
            <a:pPr>
              <a:lnSpc>
                <a:spcPct val="110000"/>
              </a:lnSpc>
            </a:pPr>
            <a:r>
              <a:rPr lang="en-GB" sz="2400" dirty="0">
                <a:latin typeface="Arial" panose="020B0604020202020204" pitchFamily="34" charset="0"/>
                <a:cs typeface="Arial" panose="020B0604020202020204" pitchFamily="34" charset="0"/>
              </a:rPr>
              <a:t>The accuracy and classification report are used to evaluate the model</a:t>
            </a:r>
          </a:p>
          <a:p>
            <a:pPr>
              <a:lnSpc>
                <a:spcPct val="150000"/>
              </a:lnSpc>
            </a:pPr>
            <a:endParaRPr lang="en-IN" dirty="0"/>
          </a:p>
        </p:txBody>
      </p:sp>
    </p:spTree>
    <p:extLst>
      <p:ext uri="{BB962C8B-B14F-4D97-AF65-F5344CB8AC3E}">
        <p14:creationId xmlns:p14="http://schemas.microsoft.com/office/powerpoint/2010/main" val="39339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5BDA-BE5C-B134-329F-77753382604D}"/>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Python Script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7A7D6A-0243-E426-411F-905C7FDBE300}"/>
              </a:ext>
            </a:extLst>
          </p:cNvPr>
          <p:cNvSpPr>
            <a:spLocks noGrp="1"/>
          </p:cNvSpPr>
          <p:nvPr>
            <p:ph idx="1"/>
          </p:nvPr>
        </p:nvSpPr>
        <p:spPr/>
        <p:txBody>
          <a:bodyPr>
            <a:normAutofit lnSpcReduction="10000"/>
          </a:bodyPr>
          <a:lstStyle/>
          <a:p>
            <a:r>
              <a:rPr lang="en-GB" dirty="0">
                <a:latin typeface="Arial" panose="020B0604020202020204" pitchFamily="34" charset="0"/>
                <a:cs typeface="Arial" panose="020B0604020202020204" pitchFamily="34" charset="0"/>
              </a:rPr>
              <a:t>The python script is used to carry out the training and testing of the machine learning model on the datasets.</a:t>
            </a:r>
          </a:p>
          <a:p>
            <a:pPr marL="0" indent="0">
              <a:buNone/>
            </a:pPr>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CountVectorizer</a:t>
            </a:r>
            <a:r>
              <a:rPr lang="en-GB" dirty="0">
                <a:latin typeface="Arial" panose="020B0604020202020204" pitchFamily="34" charset="0"/>
                <a:cs typeface="Arial" panose="020B0604020202020204" pitchFamily="34" charset="0"/>
              </a:rPr>
              <a:t>(): It is used to convert the text data in the training and testing datasets to numerical data that can be used for machine learning.</a:t>
            </a:r>
          </a:p>
          <a:p>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MultinomialNB</a:t>
            </a:r>
            <a:r>
              <a:rPr lang="en-GB" dirty="0">
                <a:latin typeface="Arial" panose="020B0604020202020204" pitchFamily="34" charset="0"/>
                <a:cs typeface="Arial" panose="020B0604020202020204" pitchFamily="34" charset="0"/>
              </a:rPr>
              <a:t>(): It creates a new instance of the </a:t>
            </a:r>
            <a:r>
              <a:rPr lang="en-GB" dirty="0" err="1">
                <a:latin typeface="Arial" panose="020B0604020202020204" pitchFamily="34" charset="0"/>
                <a:cs typeface="Arial" panose="020B0604020202020204" pitchFamily="34" charset="0"/>
              </a:rPr>
              <a:t>MultinomialNB</a:t>
            </a:r>
            <a:r>
              <a:rPr lang="en-GB" dirty="0">
                <a:latin typeface="Arial" panose="020B0604020202020204" pitchFamily="34" charset="0"/>
                <a:cs typeface="Arial" panose="020B0604020202020204" pitchFamily="34" charset="0"/>
              </a:rPr>
              <a:t> algorithm and train it using the numerical data and labels from the training dataset.</a:t>
            </a:r>
          </a:p>
          <a:p>
            <a:endParaRPr lang="en-IN" dirty="0"/>
          </a:p>
        </p:txBody>
      </p:sp>
    </p:spTree>
    <p:extLst>
      <p:ext uri="{BB962C8B-B14F-4D97-AF65-F5344CB8AC3E}">
        <p14:creationId xmlns:p14="http://schemas.microsoft.com/office/powerpoint/2010/main" val="319722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1F58-116C-36D4-9453-87234E3D7010}"/>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Results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1E672C-4FC3-6539-FFDD-62A695E3DED3}"/>
              </a:ext>
            </a:extLst>
          </p:cNvPr>
          <p:cNvSpPr>
            <a:spLocks noGrp="1"/>
          </p:cNvSpPr>
          <p:nvPr>
            <p:ph idx="1"/>
          </p:nvPr>
        </p:nvSpPr>
        <p:spPr/>
        <p:txBody>
          <a:bodyPr>
            <a:normAutofit fontScale="92500"/>
          </a:bodyPr>
          <a:lstStyle/>
          <a:p>
            <a:r>
              <a:rPr lang="en-GB" dirty="0">
                <a:latin typeface="Arial" panose="020B0604020202020204" pitchFamily="34" charset="0"/>
                <a:cs typeface="Arial" panose="020B0604020202020204" pitchFamily="34" charset="0"/>
              </a:rPr>
              <a:t>With our training datasets and test datasets, the Naïve Bayes algorithm based classifier gets an overall accuracy score of 76%.</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Naive Bayes is a popular choice for offensive language detection due to its speed, efficiency, and ability to work well with small datasets.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Naive Bayes is a popular choice for offensive language detection due to its speed, efficiency, and ability to work well with small datasets.</a:t>
            </a:r>
          </a:p>
          <a:p>
            <a:endParaRPr lang="en-IN" dirty="0"/>
          </a:p>
        </p:txBody>
      </p:sp>
    </p:spTree>
    <p:extLst>
      <p:ext uri="{BB962C8B-B14F-4D97-AF65-F5344CB8AC3E}">
        <p14:creationId xmlns:p14="http://schemas.microsoft.com/office/powerpoint/2010/main" val="252696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15CD-A9AD-5346-22ED-7F07B84D4079}"/>
              </a:ext>
            </a:extLst>
          </p:cNvPr>
          <p:cNvSpPr>
            <a:spLocks noGrp="1"/>
          </p:cNvSpPr>
          <p:nvPr>
            <p:ph type="title"/>
          </p:nvPr>
        </p:nvSpPr>
        <p:spPr/>
        <p:txBody>
          <a:bodyPr/>
          <a:lstStyle/>
          <a:p>
            <a:pPr algn="ctr"/>
            <a:r>
              <a:rPr lang="en-GB" b="1" dirty="0"/>
              <a:t>Screenshots</a:t>
            </a:r>
            <a:endParaRPr lang="en-IN" b="1" dirty="0"/>
          </a:p>
        </p:txBody>
      </p:sp>
      <p:pic>
        <p:nvPicPr>
          <p:cNvPr id="9" name="Content Placeholder 8">
            <a:extLst>
              <a:ext uri="{FF2B5EF4-FFF2-40B4-BE49-F238E27FC236}">
                <a16:creationId xmlns:a16="http://schemas.microsoft.com/office/drawing/2014/main" id="{67A78630-4752-A82C-95E8-6E5DCB44B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359" y="2097313"/>
            <a:ext cx="4248743" cy="3629532"/>
          </a:xfrm>
        </p:spPr>
      </p:pic>
      <p:pic>
        <p:nvPicPr>
          <p:cNvPr id="11" name="Picture 10">
            <a:extLst>
              <a:ext uri="{FF2B5EF4-FFF2-40B4-BE49-F238E27FC236}">
                <a16:creationId xmlns:a16="http://schemas.microsoft.com/office/drawing/2014/main" id="{8F64BE8D-0AE7-A514-C274-965344087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290" y="1987760"/>
            <a:ext cx="4353533" cy="3848637"/>
          </a:xfrm>
          <a:prstGeom prst="rect">
            <a:avLst/>
          </a:prstGeom>
        </p:spPr>
      </p:pic>
      <p:sp>
        <p:nvSpPr>
          <p:cNvPr id="12" name="TextBox 11">
            <a:extLst>
              <a:ext uri="{FF2B5EF4-FFF2-40B4-BE49-F238E27FC236}">
                <a16:creationId xmlns:a16="http://schemas.microsoft.com/office/drawing/2014/main" id="{500F8007-88B2-7799-AB8F-30F93A2B3B84}"/>
              </a:ext>
            </a:extLst>
          </p:cNvPr>
          <p:cNvSpPr txBox="1"/>
          <p:nvPr/>
        </p:nvSpPr>
        <p:spPr>
          <a:xfrm>
            <a:off x="0" y="1811458"/>
            <a:ext cx="12192000" cy="4801314"/>
          </a:xfrm>
          <a:prstGeom prst="rect">
            <a:avLst/>
          </a:prstGeom>
          <a:no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lgn="ctr"/>
            <a:endParaRPr lang="en-GB" dirty="0"/>
          </a:p>
          <a:p>
            <a:pPr algn="ctr"/>
            <a:r>
              <a:rPr lang="en-GB" dirty="0">
                <a:latin typeface="Arial" panose="020B0604020202020204" pitchFamily="34" charset="0"/>
                <a:cs typeface="Arial" panose="020B0604020202020204" pitchFamily="34" charset="0"/>
              </a:rPr>
              <a:t>Train Dataset</a:t>
            </a:r>
          </a:p>
          <a:p>
            <a:r>
              <a:rPr lang="en-GB" dirty="0"/>
              <a:t>             </a:t>
            </a:r>
            <a:endParaRPr lang="en-IN" dirty="0"/>
          </a:p>
        </p:txBody>
      </p:sp>
    </p:spTree>
    <p:extLst>
      <p:ext uri="{BB962C8B-B14F-4D97-AF65-F5344CB8AC3E}">
        <p14:creationId xmlns:p14="http://schemas.microsoft.com/office/powerpoint/2010/main" val="284785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4A16FD-C182-3D69-5447-2C4C37B6C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478" y="2205271"/>
            <a:ext cx="4448796" cy="2867425"/>
          </a:xfrm>
        </p:spPr>
      </p:pic>
      <p:pic>
        <p:nvPicPr>
          <p:cNvPr id="7" name="Picture 6">
            <a:extLst>
              <a:ext uri="{FF2B5EF4-FFF2-40B4-BE49-F238E27FC236}">
                <a16:creationId xmlns:a16="http://schemas.microsoft.com/office/drawing/2014/main" id="{13126A79-934A-1475-5834-D99A4868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518" y="2203350"/>
            <a:ext cx="4448795" cy="2867425"/>
          </a:xfrm>
          <a:prstGeom prst="rect">
            <a:avLst/>
          </a:prstGeom>
        </p:spPr>
      </p:pic>
      <p:sp>
        <p:nvSpPr>
          <p:cNvPr id="8" name="TextBox 7">
            <a:extLst>
              <a:ext uri="{FF2B5EF4-FFF2-40B4-BE49-F238E27FC236}">
                <a16:creationId xmlns:a16="http://schemas.microsoft.com/office/drawing/2014/main" id="{FE1BAC23-AC87-9E3F-2BA9-6A35B66E62F9}"/>
              </a:ext>
            </a:extLst>
          </p:cNvPr>
          <p:cNvSpPr txBox="1"/>
          <p:nvPr/>
        </p:nvSpPr>
        <p:spPr>
          <a:xfrm>
            <a:off x="552091" y="793630"/>
            <a:ext cx="11395494" cy="5355312"/>
          </a:xfrm>
          <a:prstGeom prst="rect">
            <a:avLst/>
          </a:prstGeom>
          <a:noFill/>
        </p:spPr>
        <p:txBody>
          <a:bodyPr wrap="square" rtlCol="0">
            <a:spAutoFit/>
          </a:bodyPr>
          <a:lstStyle/>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a:latin typeface="Arial" panose="020B0604020202020204" pitchFamily="34" charset="0"/>
                <a:cs typeface="Arial" panose="020B0604020202020204" pitchFamily="34" charset="0"/>
              </a:rPr>
              <a:t>Test Dataset</a:t>
            </a:r>
          </a:p>
          <a:p>
            <a:endParaRPr lang="en-IN" dirty="0"/>
          </a:p>
          <a:p>
            <a:endParaRPr lang="en-IN" dirty="0"/>
          </a:p>
        </p:txBody>
      </p:sp>
    </p:spTree>
    <p:extLst>
      <p:ext uri="{BB962C8B-B14F-4D97-AF65-F5344CB8AC3E}">
        <p14:creationId xmlns:p14="http://schemas.microsoft.com/office/powerpoint/2010/main" val="26492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03CA54-ED6A-ACF4-CB27-71F1EDF99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034" y="560716"/>
            <a:ext cx="5063931" cy="5482555"/>
          </a:xfrm>
        </p:spPr>
      </p:pic>
      <p:sp>
        <p:nvSpPr>
          <p:cNvPr id="6" name="TextBox 5">
            <a:extLst>
              <a:ext uri="{FF2B5EF4-FFF2-40B4-BE49-F238E27FC236}">
                <a16:creationId xmlns:a16="http://schemas.microsoft.com/office/drawing/2014/main" id="{C8EE12E6-67FE-3EC1-8D66-B96507B48430}"/>
              </a:ext>
            </a:extLst>
          </p:cNvPr>
          <p:cNvSpPr txBox="1"/>
          <p:nvPr/>
        </p:nvSpPr>
        <p:spPr>
          <a:xfrm>
            <a:off x="0" y="1958196"/>
            <a:ext cx="12192000" cy="4801314"/>
          </a:xfrm>
          <a:prstGeom prst="rect">
            <a:avLst/>
          </a:prstGeom>
          <a:noFill/>
        </p:spPr>
        <p:txBody>
          <a:bodyPr wrap="square" rtlCol="0">
            <a:spAutoFit/>
          </a:bodyPr>
          <a:lstStyle/>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a:latin typeface="Arial" panose="020B0604020202020204" pitchFamily="34" charset="0"/>
                <a:cs typeface="Arial" panose="020B0604020202020204" pitchFamily="34" charset="0"/>
              </a:rPr>
              <a:t>Source Code</a:t>
            </a:r>
          </a:p>
          <a:p>
            <a:pPr algn="ctr"/>
            <a:endParaRPr lang="en-GB" dirty="0"/>
          </a:p>
        </p:txBody>
      </p:sp>
    </p:spTree>
    <p:extLst>
      <p:ext uri="{BB962C8B-B14F-4D97-AF65-F5344CB8AC3E}">
        <p14:creationId xmlns:p14="http://schemas.microsoft.com/office/powerpoint/2010/main" val="92150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8447EFF-66C8-A4B2-0508-B0C1A9BEC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498" y="1253331"/>
            <a:ext cx="8313004" cy="4351338"/>
          </a:xfrm>
        </p:spPr>
      </p:pic>
      <p:sp>
        <p:nvSpPr>
          <p:cNvPr id="10" name="TextBox 9">
            <a:extLst>
              <a:ext uri="{FF2B5EF4-FFF2-40B4-BE49-F238E27FC236}">
                <a16:creationId xmlns:a16="http://schemas.microsoft.com/office/drawing/2014/main" id="{C4E81B00-C606-4855-1E91-F44B1E5D75C1}"/>
              </a:ext>
            </a:extLst>
          </p:cNvPr>
          <p:cNvSpPr txBox="1"/>
          <p:nvPr/>
        </p:nvSpPr>
        <p:spPr>
          <a:xfrm>
            <a:off x="0" y="1949570"/>
            <a:ext cx="12192000" cy="4247317"/>
          </a:xfrm>
          <a:prstGeom prst="rect">
            <a:avLst/>
          </a:prstGeom>
          <a:noFill/>
        </p:spPr>
        <p:txBody>
          <a:bodyPr wrap="square" rtlCol="0">
            <a:spAutoFit/>
          </a:bodyPr>
          <a:lstStyle/>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a:latin typeface="Arial" panose="020B0604020202020204" pitchFamily="34" charset="0"/>
                <a:cs typeface="Arial" panose="020B0604020202020204" pitchFamily="34" charset="0"/>
              </a:rPr>
              <a:t>Output</a:t>
            </a:r>
          </a:p>
        </p:txBody>
      </p:sp>
    </p:spTree>
    <p:extLst>
      <p:ext uri="{BB962C8B-B14F-4D97-AF65-F5344CB8AC3E}">
        <p14:creationId xmlns:p14="http://schemas.microsoft.com/office/powerpoint/2010/main" val="747849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BBD9-0A0E-EADD-9600-F9D32A19BEC5}"/>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Conclusion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CD74B6-B409-CBB4-B594-18E18B54EAD9}"/>
              </a:ext>
            </a:extLst>
          </p:cNvPr>
          <p:cNvSpPr>
            <a:spLocks noGrp="1"/>
          </p:cNvSpPr>
          <p:nvPr>
            <p:ph idx="1"/>
          </p:nvPr>
        </p:nvSpPr>
        <p:spPr/>
        <p:txBody>
          <a:bodyPr/>
          <a:lstStyle/>
          <a:p>
            <a:r>
              <a:rPr lang="en-GB" dirty="0"/>
              <a:t>This project is a feasible and effective solution for identifying and classifying offensive language in text data. </a:t>
            </a:r>
          </a:p>
          <a:p>
            <a:endParaRPr lang="en-GB" dirty="0"/>
          </a:p>
          <a:p>
            <a:r>
              <a:rPr lang="en-GB" dirty="0"/>
              <a:t>The use of the </a:t>
            </a:r>
            <a:r>
              <a:rPr lang="en-GB" dirty="0" err="1"/>
              <a:t>CountVectorizer</a:t>
            </a:r>
            <a:r>
              <a:rPr lang="en-GB" dirty="0"/>
              <a:t> and Multinomial Naive Bayes algorithm ensures high accuracy in identifying offensive language in text data.</a:t>
            </a:r>
          </a:p>
          <a:p>
            <a:endParaRPr lang="en-GB" dirty="0"/>
          </a:p>
          <a:p>
            <a:r>
              <a:rPr lang="en-GB" dirty="0"/>
              <a:t>Its implementation can contribute to a safer and more inclusive online environment, which is essential in today's digital age.</a:t>
            </a:r>
            <a:endParaRPr lang="en-IN" dirty="0"/>
          </a:p>
        </p:txBody>
      </p:sp>
    </p:spTree>
    <p:extLst>
      <p:ext uri="{BB962C8B-B14F-4D97-AF65-F5344CB8AC3E}">
        <p14:creationId xmlns:p14="http://schemas.microsoft.com/office/powerpoint/2010/main" val="243596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EAE3-D2FF-8AD6-DD69-446ED0B717F5}"/>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References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EBDCB8-6319-9CD1-99C1-8CD717A51723}"/>
              </a:ext>
            </a:extLst>
          </p:cNvPr>
          <p:cNvSpPr>
            <a:spLocks noGrp="1"/>
          </p:cNvSpPr>
          <p:nvPr>
            <p:ph idx="1"/>
          </p:nvPr>
        </p:nvSpPr>
        <p:spPr/>
        <p:txBody>
          <a:bodyPr>
            <a:normAutofit lnSpcReduction="10000"/>
          </a:bodyPr>
          <a:lstStyle/>
          <a:p>
            <a:r>
              <a:rPr lang="en-GB" dirty="0"/>
              <a:t>[1] "Offensive Language Detection: A Review" by V. Bansal, R. Bhatia, and A. Rana (2020)</a:t>
            </a:r>
          </a:p>
          <a:p>
            <a:r>
              <a:rPr lang="en-GB" dirty="0"/>
              <a:t>[2] "A Survey on Offensive Language Detection Techniques" by N. Farhan and T. Kim (2020)</a:t>
            </a:r>
          </a:p>
          <a:p>
            <a:r>
              <a:rPr lang="en-GB" dirty="0"/>
              <a:t>[3] "Hate Speech and Offensive Language Detection: A Comprehensive Review" by A. Singh and A. Singh (2021)</a:t>
            </a:r>
          </a:p>
          <a:p>
            <a:r>
              <a:rPr lang="en-GB" dirty="0"/>
              <a:t>[4] "Survey of Methods for Offensive Language Detection" by N. Akhtar and W. Hu (2020)</a:t>
            </a:r>
          </a:p>
          <a:p>
            <a:r>
              <a:rPr lang="en-GB" dirty="0"/>
              <a:t>[5] "Offensive Language Detection: A Systematic Literature Review" by C. Rojas, L. M. Sanchez, and M. M. Crespo (2021)</a:t>
            </a:r>
            <a:endParaRPr lang="en-IN" dirty="0"/>
          </a:p>
        </p:txBody>
      </p:sp>
    </p:spTree>
    <p:extLst>
      <p:ext uri="{BB962C8B-B14F-4D97-AF65-F5344CB8AC3E}">
        <p14:creationId xmlns:p14="http://schemas.microsoft.com/office/powerpoint/2010/main" val="35934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73D23-999A-4249-93B9-940B46C06EC2}"/>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Introduction</a:t>
            </a:r>
            <a:endParaRPr lang="en-IN"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A3D7E57-E5D0-4E3F-BE7A-64CC2DD6803D}"/>
              </a:ext>
            </a:extLst>
          </p:cNvPr>
          <p:cNvSpPr>
            <a:spLocks noGrp="1"/>
          </p:cNvSpPr>
          <p:nvPr>
            <p:ph idx="1"/>
          </p:nvPr>
        </p:nvSpPr>
        <p:spPr/>
        <p:txBody>
          <a:bodyPr>
            <a:normAutofit lnSpcReduction="10000"/>
          </a:bodyPr>
          <a:lstStyle/>
          <a:p>
            <a:r>
              <a:rPr lang="en-GB" sz="2400" dirty="0">
                <a:latin typeface="Arial" panose="020B0604020202020204" pitchFamily="34" charset="0"/>
                <a:cs typeface="Arial" panose="020B0604020202020204" pitchFamily="34" charset="0"/>
              </a:rPr>
              <a:t>Offensive language detection is an important application of machine learning that aims to automatically identify and flag text that contains offensive content.</a:t>
            </a:r>
          </a:p>
          <a:p>
            <a:r>
              <a:rPr lang="en-GB" sz="2400" dirty="0">
                <a:latin typeface="Arial" panose="020B0604020202020204" pitchFamily="34" charset="0"/>
                <a:cs typeface="Arial" panose="020B0604020202020204" pitchFamily="34" charset="0"/>
              </a:rPr>
              <a:t>This project involves building a machine learning classifier that can accurately detect offensive language in text. </a:t>
            </a:r>
          </a:p>
          <a:p>
            <a:r>
              <a:rPr lang="en-GB" sz="2400" dirty="0">
                <a:latin typeface="Arial" panose="020B0604020202020204" pitchFamily="34" charset="0"/>
                <a:cs typeface="Arial" panose="020B0604020202020204" pitchFamily="34" charset="0"/>
              </a:rPr>
              <a:t>The classifier will be trained on a dataset of </a:t>
            </a:r>
            <a:r>
              <a:rPr lang="en-GB" sz="2400" dirty="0" err="1">
                <a:latin typeface="Arial" panose="020B0604020202020204" pitchFamily="34" charset="0"/>
                <a:cs typeface="Arial" panose="020B0604020202020204" pitchFamily="34" charset="0"/>
              </a:rPr>
              <a:t>labeled</a:t>
            </a:r>
            <a:r>
              <a:rPr lang="en-GB" sz="2400" dirty="0">
                <a:latin typeface="Arial" panose="020B0604020202020204" pitchFamily="34" charset="0"/>
                <a:cs typeface="Arial" panose="020B0604020202020204" pitchFamily="34" charset="0"/>
              </a:rPr>
              <a:t> examples, where each example is </a:t>
            </a:r>
            <a:r>
              <a:rPr lang="en-GB" sz="2400" dirty="0" err="1">
                <a:latin typeface="Arial" panose="020B0604020202020204" pitchFamily="34" charset="0"/>
                <a:cs typeface="Arial" panose="020B0604020202020204" pitchFamily="34" charset="0"/>
              </a:rPr>
              <a:t>labeled</a:t>
            </a:r>
            <a:r>
              <a:rPr lang="en-GB" sz="2400" dirty="0">
                <a:latin typeface="Arial" panose="020B0604020202020204" pitchFamily="34" charset="0"/>
                <a:cs typeface="Arial" panose="020B0604020202020204" pitchFamily="34" charset="0"/>
              </a:rPr>
              <a:t> as offensive or non-offensive. </a:t>
            </a:r>
          </a:p>
          <a:p>
            <a:r>
              <a:rPr lang="en-GB" sz="2400" dirty="0">
                <a:latin typeface="Arial" panose="020B0604020202020204" pitchFamily="34" charset="0"/>
                <a:cs typeface="Arial" panose="020B0604020202020204" pitchFamily="34" charset="0"/>
              </a:rPr>
              <a:t>In recent years, offensive language detection has become increasingly important in social media platforms, online forums, and other digital environments where users can post content anonymously. The goal is to identify and remove harmful content to create a safer and more welcoming online community for all users.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362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E268D87-D140-44C8-B683-C7027B9F4F09}"/>
              </a:ext>
            </a:extLst>
          </p:cNvPr>
          <p:cNvGraphicFramePr>
            <a:graphicFrameLocks noGrp="1"/>
          </p:cNvGraphicFramePr>
          <p:nvPr>
            <p:extLst>
              <p:ext uri="{D42A27DB-BD31-4B8C-83A1-F6EECF244321}">
                <p14:modId xmlns:p14="http://schemas.microsoft.com/office/powerpoint/2010/main" val="606493000"/>
              </p:ext>
            </p:extLst>
          </p:nvPr>
        </p:nvGraphicFramePr>
        <p:xfrm>
          <a:off x="0" y="0"/>
          <a:ext cx="12192000" cy="68579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04954655"/>
                    </a:ext>
                  </a:extLst>
                </a:gridCol>
                <a:gridCol w="4064000">
                  <a:extLst>
                    <a:ext uri="{9D8B030D-6E8A-4147-A177-3AD203B41FA5}">
                      <a16:colId xmlns:a16="http://schemas.microsoft.com/office/drawing/2014/main" val="875503731"/>
                    </a:ext>
                  </a:extLst>
                </a:gridCol>
                <a:gridCol w="4064000">
                  <a:extLst>
                    <a:ext uri="{9D8B030D-6E8A-4147-A177-3AD203B41FA5}">
                      <a16:colId xmlns:a16="http://schemas.microsoft.com/office/drawing/2014/main" val="3341504979"/>
                    </a:ext>
                  </a:extLst>
                </a:gridCol>
              </a:tblGrid>
              <a:tr h="97971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7622206"/>
                  </a:ext>
                </a:extLst>
              </a:tr>
              <a:tr h="979714">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172822600"/>
                  </a:ext>
                </a:extLst>
              </a:tr>
              <a:tr h="979714">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053560307"/>
                  </a:ext>
                </a:extLst>
              </a:tr>
              <a:tr h="979714">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59298210"/>
                  </a:ext>
                </a:extLst>
              </a:tr>
              <a:tr h="97971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072933"/>
                  </a:ext>
                </a:extLst>
              </a:tr>
              <a:tr h="97971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30762308"/>
                  </a:ext>
                </a:extLst>
              </a:tr>
              <a:tr h="979714">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77308053"/>
                  </a:ext>
                </a:extLst>
              </a:tr>
            </a:tbl>
          </a:graphicData>
        </a:graphic>
      </p:graphicFrame>
    </p:spTree>
    <p:extLst>
      <p:ext uri="{BB962C8B-B14F-4D97-AF65-F5344CB8AC3E}">
        <p14:creationId xmlns:p14="http://schemas.microsoft.com/office/powerpoint/2010/main" val="84553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C29E-C156-428B-8421-C39B0DCFF69F}"/>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Problem Statement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9FD12C-815C-4DEE-8674-D1154E99424B}"/>
              </a:ext>
            </a:extLst>
          </p:cNvPr>
          <p:cNvSpPr>
            <a:spLocks noGrp="1"/>
          </p:cNvSpPr>
          <p:nvPr>
            <p:ph idx="1"/>
          </p:nvPr>
        </p:nvSpPr>
        <p:spPr/>
        <p:txBody>
          <a:bodyPr>
            <a:normAutofit fontScale="92500" lnSpcReduction="10000"/>
          </a:bodyPr>
          <a:lstStyle/>
          <a:p>
            <a:r>
              <a:rPr lang="en-GB" dirty="0">
                <a:latin typeface="Arial" panose="020B0604020202020204" pitchFamily="34" charset="0"/>
                <a:cs typeface="Arial" panose="020B0604020202020204" pitchFamily="34" charset="0"/>
              </a:rPr>
              <a:t>The need for this project arises from the increasing prevalence of offensive language in online platforms.</a:t>
            </a:r>
          </a:p>
          <a:p>
            <a:r>
              <a:rPr lang="en-GB" dirty="0">
                <a:latin typeface="Arial" panose="020B0604020202020204" pitchFamily="34" charset="0"/>
                <a:cs typeface="Arial" panose="020B0604020202020204" pitchFamily="34" charset="0"/>
              </a:rPr>
              <a:t>Offensive language can include hate speech, cyberbullying, and other forms of harmful content.</a:t>
            </a:r>
          </a:p>
          <a:p>
            <a:r>
              <a:rPr lang="en-GB" dirty="0">
                <a:latin typeface="Arial" panose="020B0604020202020204" pitchFamily="34" charset="0"/>
                <a:cs typeface="Arial" panose="020B0604020202020204" pitchFamily="34" charset="0"/>
              </a:rPr>
              <a:t>The development of an accurate and reliable machine learning classifier for offensive language detection. The classifier should be able to account for variations in language use and capture subtle nuances that distinguish offensive from non-offensive language.</a:t>
            </a:r>
          </a:p>
          <a:p>
            <a:r>
              <a:rPr lang="en-GB" dirty="0">
                <a:latin typeface="Arial" panose="020B0604020202020204" pitchFamily="34" charset="0"/>
                <a:cs typeface="Arial" panose="020B0604020202020204" pitchFamily="34" charset="0"/>
              </a:rPr>
              <a:t>Overall, the objective of this project is to build a machine learning classifier that can effectively detect offensive language in text and contribute to the creation of a safer online environment.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04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C547-167B-77AA-D65C-89524EC9BD19}"/>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Technology Stack</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25C344-AB46-7E4E-AA9E-6E4B4CC35D9A}"/>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Python</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Scikit-learn</a:t>
            </a:r>
          </a:p>
          <a:p>
            <a:pPr marL="0" indent="0">
              <a:buNone/>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Pandas</a:t>
            </a:r>
          </a:p>
          <a:p>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Joblib</a:t>
            </a:r>
            <a:endParaRPr lang="en-GB"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4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C506-1A64-56E0-1209-03ED88C1D173}"/>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System Architecture</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55D673D-764A-4A8E-79CD-1111ACCC71E6}"/>
              </a:ext>
            </a:extLst>
          </p:cNvPr>
          <p:cNvSpPr>
            <a:spLocks noGrp="1"/>
          </p:cNvSpPr>
          <p:nvPr>
            <p:ph idx="1"/>
          </p:nvPr>
        </p:nvSpPr>
        <p:spPr/>
        <p:txBody>
          <a:bodyPr>
            <a:normAutofit fontScale="92500"/>
          </a:bodyPr>
          <a:lstStyle/>
          <a:p>
            <a:r>
              <a:rPr lang="en-GB" sz="2400" dirty="0">
                <a:latin typeface="Arial" panose="020B0604020202020204" pitchFamily="34" charset="0"/>
                <a:cs typeface="Arial" panose="020B0604020202020204" pitchFamily="34" charset="0"/>
              </a:rPr>
              <a:t>Data Pre-processing: The input text data is pre-processed to convert it into a format that can be used for training the machine learning classifier.</a:t>
            </a:r>
          </a:p>
          <a:p>
            <a:r>
              <a:rPr lang="en-GB" sz="2400" dirty="0">
                <a:latin typeface="Arial" panose="020B0604020202020204" pitchFamily="34" charset="0"/>
                <a:cs typeface="Arial" panose="020B0604020202020204" pitchFamily="34" charset="0"/>
              </a:rPr>
              <a:t>Feature Extraction: The pre-processed text data is then transformed into a feature vector representation that can be used for training the machine learning classifier.</a:t>
            </a:r>
          </a:p>
          <a:p>
            <a:r>
              <a:rPr lang="en-GB" sz="2400" dirty="0">
                <a:latin typeface="Arial" panose="020B0604020202020204" pitchFamily="34" charset="0"/>
                <a:cs typeface="Arial" panose="020B0604020202020204" pitchFamily="34" charset="0"/>
              </a:rPr>
              <a:t>Machine Learning Model: A machine learning model is trained on the feature vectors to predict whether a given text example is offensive or non-offensive. </a:t>
            </a:r>
          </a:p>
          <a:p>
            <a:r>
              <a:rPr lang="en-GB" sz="2400" dirty="0">
                <a:latin typeface="Arial" panose="020B0604020202020204" pitchFamily="34" charset="0"/>
                <a:cs typeface="Arial" panose="020B0604020202020204" pitchFamily="34" charset="0"/>
              </a:rPr>
              <a:t>Model Evaluation: The trained machine learning model is evaluated using metrics such as accuracy, precision, recall, and F1-score. </a:t>
            </a:r>
          </a:p>
          <a:p>
            <a:r>
              <a:rPr lang="en-GB" sz="2400" dirty="0">
                <a:latin typeface="Arial" panose="020B0604020202020204" pitchFamily="34" charset="0"/>
                <a:cs typeface="Arial" panose="020B0604020202020204" pitchFamily="34" charset="0"/>
              </a:rPr>
              <a:t>Deployment: Once the machine learning model has been trained and evaluated, it can be deployed in a production environment where it can automatically detect offensive language in text.</a:t>
            </a:r>
          </a:p>
        </p:txBody>
      </p:sp>
    </p:spTree>
    <p:extLst>
      <p:ext uri="{BB962C8B-B14F-4D97-AF65-F5344CB8AC3E}">
        <p14:creationId xmlns:p14="http://schemas.microsoft.com/office/powerpoint/2010/main" val="237394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C242376-6825-CD22-AC6F-2D7DD19CE27A}"/>
              </a:ext>
            </a:extLst>
          </p:cNvPr>
          <p:cNvGraphicFramePr/>
          <p:nvPr>
            <p:extLst>
              <p:ext uri="{D42A27DB-BD31-4B8C-83A1-F6EECF244321}">
                <p14:modId xmlns:p14="http://schemas.microsoft.com/office/powerpoint/2010/main" val="1296392928"/>
              </p:ext>
            </p:extLst>
          </p:nvPr>
        </p:nvGraphicFramePr>
        <p:xfrm>
          <a:off x="2032000" y="102790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1E26ECBC-7572-EE7B-A88E-0B2277EEFE2E}"/>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System Design</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46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7B61-92CB-86CB-2DC4-DA4BEB9AA565}"/>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Use </a:t>
            </a:r>
            <a:r>
              <a:rPr lang="en-GB" b="1" dirty="0" err="1">
                <a:latin typeface="Arial" panose="020B0604020202020204" pitchFamily="34" charset="0"/>
                <a:cs typeface="Arial" panose="020B0604020202020204" pitchFamily="34" charset="0"/>
              </a:rPr>
              <a:t>CaseDiagram</a:t>
            </a:r>
            <a:endParaRPr lang="en-IN" b="1"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6300F205-CEE3-3E14-51C4-9DDD0EF6D259}"/>
              </a:ext>
            </a:extLst>
          </p:cNvPr>
          <p:cNvGraphicFramePr/>
          <p:nvPr>
            <p:extLst>
              <p:ext uri="{D42A27DB-BD31-4B8C-83A1-F6EECF244321}">
                <p14:modId xmlns:p14="http://schemas.microsoft.com/office/powerpoint/2010/main" val="1900305771"/>
              </p:ext>
            </p:extLst>
          </p:nvPr>
        </p:nvGraphicFramePr>
        <p:xfrm>
          <a:off x="2012561" y="1690688"/>
          <a:ext cx="8166878" cy="5027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19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7845-1093-ACC9-28EC-EC6A526D4A63}"/>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Module Description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BD464CB-282A-9622-23CE-128129949969}"/>
              </a:ext>
            </a:extLst>
          </p:cNvPr>
          <p:cNvSpPr>
            <a:spLocks noGrp="1"/>
          </p:cNvSpPr>
          <p:nvPr>
            <p:ph idx="1"/>
          </p:nvPr>
        </p:nvSpPr>
        <p:spPr/>
        <p:txBody>
          <a:bodyPr>
            <a:normAutofit fontScale="85000" lnSpcReduction="20000"/>
          </a:bodyPr>
          <a:lstStyle/>
          <a:p>
            <a:pPr>
              <a:lnSpc>
                <a:spcPct val="150000"/>
              </a:lnSpc>
            </a:pPr>
            <a:r>
              <a:rPr lang="en-GB" dirty="0">
                <a:latin typeface="Arial" panose="020B0604020202020204" pitchFamily="34" charset="0"/>
                <a:cs typeface="Arial" panose="020B0604020202020204" pitchFamily="34" charset="0"/>
              </a:rPr>
              <a:t>Train Dataset: The test dataset contains offensive and non-offensive text examples so that the ML model can test and train itself to be more accurate</a:t>
            </a:r>
          </a:p>
          <a:p>
            <a:pPr>
              <a:lnSpc>
                <a:spcPct val="150000"/>
              </a:lnSpc>
            </a:pPr>
            <a:r>
              <a:rPr lang="en-IN" dirty="0">
                <a:latin typeface="Arial" panose="020B0604020202020204" pitchFamily="34" charset="0"/>
                <a:cs typeface="Arial" panose="020B0604020202020204" pitchFamily="34" charset="0"/>
              </a:rPr>
              <a:t>Test Dataset: The test dataset also contains offensive and non-offensive text that the ML model can test it’s classifying proficiency after learning from the train dataset</a:t>
            </a:r>
          </a:p>
          <a:p>
            <a:pPr>
              <a:lnSpc>
                <a:spcPct val="150000"/>
              </a:lnSpc>
            </a:pPr>
            <a:r>
              <a:rPr lang="en-IN" dirty="0">
                <a:latin typeface="Arial" panose="020B0604020202020204" pitchFamily="34" charset="0"/>
                <a:cs typeface="Arial" panose="020B0604020202020204" pitchFamily="34" charset="0"/>
              </a:rPr>
              <a:t>Python Script: The python script contains the code that makes prediction about the text and measures it’s accuracy using precision, recall, F1 score</a:t>
            </a:r>
          </a:p>
        </p:txBody>
      </p:sp>
    </p:spTree>
    <p:extLst>
      <p:ext uri="{BB962C8B-B14F-4D97-AF65-F5344CB8AC3E}">
        <p14:creationId xmlns:p14="http://schemas.microsoft.com/office/powerpoint/2010/main" val="254398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978</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Tahoma</vt:lpstr>
      <vt:lpstr>Times New Roman</vt:lpstr>
      <vt:lpstr>Office Theme</vt:lpstr>
      <vt:lpstr>1_Office Theme</vt:lpstr>
      <vt:lpstr>PowerPoint Presentation</vt:lpstr>
      <vt:lpstr>Introduction</vt:lpstr>
      <vt:lpstr>PowerPoint Presentation</vt:lpstr>
      <vt:lpstr>Problem Statement</vt:lpstr>
      <vt:lpstr>Technology Stack</vt:lpstr>
      <vt:lpstr>System Architecture</vt:lpstr>
      <vt:lpstr>System Design</vt:lpstr>
      <vt:lpstr>Use CaseDiagram</vt:lpstr>
      <vt:lpstr>Module Description</vt:lpstr>
      <vt:lpstr>Training</vt:lpstr>
      <vt:lpstr>Testing</vt:lpstr>
      <vt:lpstr>Python Script</vt:lpstr>
      <vt:lpstr>Results</vt:lpstr>
      <vt:lpstr>Screenshots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Silas Dhayanand</dc:creator>
  <cp:lastModifiedBy>Silas Dhayanand</cp:lastModifiedBy>
  <cp:revision>9</cp:revision>
  <dcterms:created xsi:type="dcterms:W3CDTF">2023-03-27T11:37:18Z</dcterms:created>
  <dcterms:modified xsi:type="dcterms:W3CDTF">2023-04-09T11:07:57Z</dcterms:modified>
</cp:coreProperties>
</file>