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8" r:id="rId3"/>
    <p:sldId id="274" r:id="rId4"/>
    <p:sldId id="275" r:id="rId5"/>
    <p:sldId id="299" r:id="rId6"/>
    <p:sldId id="291" r:id="rId7"/>
    <p:sldId id="276" r:id="rId8"/>
    <p:sldId id="262" r:id="rId9"/>
    <p:sldId id="277" r:id="rId10"/>
    <p:sldId id="281" r:id="rId11"/>
    <p:sldId id="300" r:id="rId12"/>
    <p:sldId id="287" r:id="rId13"/>
    <p:sldId id="279" r:id="rId14"/>
    <p:sldId id="280" r:id="rId15"/>
    <p:sldId id="302" r:id="rId16"/>
    <p:sldId id="290" r:id="rId17"/>
    <p:sldId id="292" r:id="rId18"/>
    <p:sldId id="303" r:id="rId19"/>
    <p:sldId id="294" r:id="rId20"/>
    <p:sldId id="288" r:id="rId21"/>
    <p:sldId id="286" r:id="rId22"/>
    <p:sldId id="282" r:id="rId23"/>
    <p:sldId id="298" r:id="rId24"/>
    <p:sldId id="289" r:id="rId25"/>
    <p:sldId id="295" r:id="rId26"/>
    <p:sldId id="296" r:id="rId27"/>
    <p:sldId id="297" r:id="rId28"/>
    <p:sldId id="293" r:id="rId29"/>
    <p:sldId id="283" r:id="rId30"/>
    <p:sldId id="301" r:id="rId31"/>
    <p:sldId id="278" r:id="rId32"/>
    <p:sldId id="285" r:id="rId3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23" autoAdjust="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81340-AE8D-4371-8C55-000EAE9BE43A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CD62D-F42A-4368-92C2-FFE55C62D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98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F9F1-91B8-4F00-BF12-27D717FD3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88374-8F7E-412B-95E1-85CC3989D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44F30-A6F8-4864-A295-EEE5C18E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DB472-FA5C-4DEF-9E79-5C0B588B41B7}" type="datetime1">
              <a:rPr lang="en-IN" smtClean="0"/>
              <a:t>28-04-2020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DBA3E-399F-41B0-9277-677DFF98E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079AD-BE4F-4C13-921A-B3DD2F6C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E84-7251-40F8-B270-B282D916E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D8364-DE1F-47C3-B738-CF440D190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FA9C2-DFD4-483B-81CE-E4281B9B3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144E0-6FFE-4D8E-8FEC-E75AEDFC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D7DD-934E-4D05-9E5A-17457AB256E7}" type="datetime1">
              <a:rPr lang="en-IN" smtClean="0"/>
              <a:t>28-04-2020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991E-B52F-4799-91A3-BE0830AD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B23D1-9BF5-48D7-A797-5F4A5E3F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E84-7251-40F8-B270-B282D916E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11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E0A67F-37A8-4FAC-9003-BD28AD215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EA9DE-55AA-42E8-9DBF-84E28D9B7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BA97D-4326-496F-ACCC-2862298D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024F-C3E5-4E42-8F57-65DA2CCFBEBA}" type="datetime1">
              <a:rPr lang="en-IN" smtClean="0"/>
              <a:t>28-04-2020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FF348-AC0D-4BDF-8144-B9C62F1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179D4-3C12-4534-ABDB-05920E6BB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E84-7251-40F8-B270-B282D916E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16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E6C5-C3CD-4F7B-B1A0-E621846C5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DF6B9-5D10-4477-858A-BDAE81767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33D9D-DDF8-4B4A-B585-77D75EFE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52E8-B227-4FA0-860F-833F0A7A0876}" type="datetime1">
              <a:rPr lang="en-IN" smtClean="0"/>
              <a:t>28-04-2020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F20AF-120B-4D40-85C6-02D26510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2B87C-DC95-4DC6-AB65-8724C883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E84-7251-40F8-B270-B282D916E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94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61D5-96AB-46FA-8CEA-64E8259A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89C56-9B8B-4533-AC5A-3639C9FE7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0451F-E292-4715-BEF4-33DD65265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58E7-E447-4051-9C91-43EB9D1BF99B}" type="datetime1">
              <a:rPr lang="en-IN" smtClean="0"/>
              <a:t>28-04-2020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26B33-E66F-47BB-9E53-0180A2FE7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2FE57-239C-43BD-8C6D-5B4CD46F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E84-7251-40F8-B270-B282D916E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48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5ADE-132A-42C9-A5BB-198E39F40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376E5-89D3-41C2-B109-A0A32F0B8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D89AC-D499-461B-B565-13BD0CC04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74271-D2CE-47A5-9806-08010648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9940-62A6-4EC8-BDDA-CA16FEBEED1B}" type="datetime1">
              <a:rPr lang="en-IN" smtClean="0"/>
              <a:t>28-04-2020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86F19-4AFA-489D-9E08-DDC64F945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B9670-ED80-4869-A9FB-2CEF91B4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E84-7251-40F8-B270-B282D916E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31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2B33-0655-4EAA-AE9E-3DFA90F9B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47A5F-2DE8-4ED9-8BFB-D862D6EAB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2B2F5-201C-4FA3-A0E6-90E886E82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1458E-25D0-4EEF-8758-A4574CED09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256CF1-8E03-4E3E-8EFE-E1D539D16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C4AC7-04C9-4710-8E3D-273B7B49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F295-1794-47CF-A52D-85D1C5D5FA7C}" type="datetime1">
              <a:rPr lang="en-IN" smtClean="0"/>
              <a:t>28-04-2020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F5AD31-09BC-4AAC-A5A7-6D02276B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CBD014-3BA1-449D-BDF7-8F460385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E84-7251-40F8-B270-B282D916E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56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4B0F-6014-4418-9FB8-4C1BFFA8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186FB-B5D4-4D97-8955-4A2A001E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158D-129B-44CB-A23B-0581150E6221}" type="datetime1">
              <a:rPr lang="en-IN" smtClean="0"/>
              <a:t>28-04-2020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771B8-BFBF-45C3-827E-51E4D967C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3AEC9-A4B3-478E-AE27-152EFD66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E84-7251-40F8-B270-B282D916E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08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3FAEA9-28EB-4416-B098-9362BBF7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652A-0320-4F86-90BD-EF7096F1522D}" type="datetime1">
              <a:rPr lang="en-IN" smtClean="0"/>
              <a:t>28-04-2020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19734-8605-4E97-BF6A-7AF996BF5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62D1E-5193-4933-8811-FA6E5818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E84-7251-40F8-B270-B282D916E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99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85C0-A1C4-488C-AE19-4A4A1D8E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DC0B5-E82E-4B9D-9561-C9D764364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08EC5-9044-4982-8A35-474E3C3DC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9F489-D76D-48C2-AC98-AB775E8D9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BC10-1640-41C4-8644-73466AE3A069}" type="datetime1">
              <a:rPr lang="en-IN" smtClean="0"/>
              <a:t>28-04-2020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B148B-F8F0-4B0D-B6D3-69038A024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6914A-827B-4711-AA4E-9486877D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E84-7251-40F8-B270-B282D916E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31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12DA6-7176-4F48-8C3C-11D921953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5F741B-05B0-474D-8A20-0CA6959DF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24B71-49BE-4365-BABD-23A9F2F29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58735-5C06-4004-A0C2-0BB60631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11AE-445A-4607-9BE6-60BE17EB9A41}" type="datetime1">
              <a:rPr lang="en-IN" smtClean="0"/>
              <a:t>28-04-2020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2A34E-1043-4F3B-9AE6-B6AEB82B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DCB50-9F4F-4343-B4C1-1D552095B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E84-7251-40F8-B270-B282D916E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61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036BA-3E0E-408D-8DEC-6022D4428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43ED4-7CD9-461F-B8A6-66C32108A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80314-3BA1-4E65-90D2-DED3EC7D7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39239-E009-419E-AE66-23D39FACC226}" type="datetime1">
              <a:rPr lang="en-IN" smtClean="0"/>
              <a:t>28-04-2020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C081A-B84B-4BCD-9906-2695E7A9B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E7ADE-DC79-4BC0-AC9F-422B9E4A0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67E84-7251-40F8-B270-B282D916E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42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DC936-93EF-4A91-AD71-EECB9EE80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483" y="0"/>
            <a:ext cx="9931791" cy="2387600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Project: Image Caption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65328-8852-4D16-B770-1F496AC2A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4257822" cy="2629950"/>
          </a:xfrm>
        </p:spPr>
        <p:txBody>
          <a:bodyPr>
            <a:normAutofit/>
          </a:bodyPr>
          <a:lstStyle/>
          <a:p>
            <a:pPr marL="1898650" marR="5080" lvl="0" indent="-1820545" algn="l">
              <a:lnSpc>
                <a:spcPct val="114799"/>
              </a:lnSpc>
              <a:spcBef>
                <a:spcPts val="100"/>
              </a:spcBef>
            </a:pPr>
            <a:r>
              <a:rPr lang="en-IN" sz="2800" b="1" kern="0" spc="-5" dirty="0">
                <a:solidFill>
                  <a:prstClr val="black"/>
                </a:solidFill>
              </a:rPr>
              <a:t>        Members:</a:t>
            </a:r>
          </a:p>
          <a:p>
            <a:pPr marL="1898650" marR="5080" lvl="0" indent="-1820545" algn="l">
              <a:lnSpc>
                <a:spcPct val="114799"/>
              </a:lnSpc>
              <a:spcBef>
                <a:spcPts val="100"/>
              </a:spcBef>
            </a:pPr>
            <a:r>
              <a:rPr lang="en-IN" sz="2800" kern="0" spc="-5" dirty="0">
                <a:solidFill>
                  <a:prstClr val="black"/>
                </a:solidFill>
              </a:rPr>
              <a:t>Silas Kati                     –   26</a:t>
            </a:r>
          </a:p>
          <a:p>
            <a:pPr marL="1898650" marR="5080" indent="-1820545" algn="l">
              <a:lnSpc>
                <a:spcPct val="114799"/>
              </a:lnSpc>
              <a:spcBef>
                <a:spcPts val="100"/>
              </a:spcBef>
            </a:pPr>
            <a:r>
              <a:rPr lang="en-IN" sz="2800" kern="0" spc="-5" dirty="0">
                <a:solidFill>
                  <a:prstClr val="black"/>
                </a:solidFill>
              </a:rPr>
              <a:t>Deepak </a:t>
            </a:r>
            <a:r>
              <a:rPr lang="en-IN" sz="2800" kern="0" spc="-5" dirty="0" err="1">
                <a:solidFill>
                  <a:prstClr val="black"/>
                </a:solidFill>
              </a:rPr>
              <a:t>Siddardha</a:t>
            </a:r>
            <a:r>
              <a:rPr lang="en-IN" sz="2800" kern="0" spc="-5" dirty="0">
                <a:solidFill>
                  <a:prstClr val="black"/>
                </a:solidFill>
              </a:rPr>
              <a:t>    –   35</a:t>
            </a:r>
          </a:p>
          <a:p>
            <a:pPr marL="1898650" marR="5080" indent="-1820545" algn="l">
              <a:lnSpc>
                <a:spcPct val="114799"/>
              </a:lnSpc>
              <a:spcBef>
                <a:spcPts val="100"/>
              </a:spcBef>
            </a:pPr>
            <a:r>
              <a:rPr lang="en-IN" sz="2800" kern="0" spc="-5" dirty="0">
                <a:solidFill>
                  <a:prstClr val="black"/>
                </a:solidFill>
              </a:rPr>
              <a:t>Akash </a:t>
            </a:r>
            <a:r>
              <a:rPr lang="en-IN" sz="2800" kern="0" spc="-5" dirty="0" err="1">
                <a:solidFill>
                  <a:prstClr val="black"/>
                </a:solidFill>
              </a:rPr>
              <a:t>Dabral</a:t>
            </a:r>
            <a:r>
              <a:rPr lang="en-IN" sz="2800" kern="0" spc="-5" dirty="0">
                <a:solidFill>
                  <a:prstClr val="black"/>
                </a:solidFill>
              </a:rPr>
              <a:t>             –   03</a:t>
            </a:r>
          </a:p>
          <a:p>
            <a:pPr marL="1898650" marR="5080" lvl="0" indent="-1820545" algn="l">
              <a:lnSpc>
                <a:spcPct val="114799"/>
              </a:lnSpc>
              <a:spcBef>
                <a:spcPts val="100"/>
              </a:spcBef>
            </a:pPr>
            <a:r>
              <a:rPr lang="en-IN" sz="2800" kern="0" spc="-5" dirty="0">
                <a:solidFill>
                  <a:prstClr val="black"/>
                </a:solidFill>
              </a:rPr>
              <a:t>Sai </a:t>
            </a:r>
            <a:r>
              <a:rPr lang="en-IN" sz="2800" kern="0" spc="-5" dirty="0" err="1">
                <a:solidFill>
                  <a:prstClr val="black"/>
                </a:solidFill>
              </a:rPr>
              <a:t>Ujwal</a:t>
            </a:r>
            <a:r>
              <a:rPr lang="en-IN" sz="2800" kern="0" spc="-5" dirty="0">
                <a:solidFill>
                  <a:prstClr val="black"/>
                </a:solidFill>
              </a:rPr>
              <a:t>                    –   37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277B3DC-2046-40A0-8D18-E6AA5928436A}"/>
              </a:ext>
            </a:extLst>
          </p:cNvPr>
          <p:cNvSpPr txBox="1">
            <a:spLocks/>
          </p:cNvSpPr>
          <p:nvPr/>
        </p:nvSpPr>
        <p:spPr>
          <a:xfrm>
            <a:off x="7029157" y="3756782"/>
            <a:ext cx="3638843" cy="262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98650" marR="5080" indent="-1820545">
              <a:lnSpc>
                <a:spcPct val="114799"/>
              </a:lnSpc>
              <a:spcBef>
                <a:spcPts val="100"/>
              </a:spcBef>
            </a:pPr>
            <a:r>
              <a:rPr lang="en-IN" sz="2800" b="1" kern="0" spc="-5" dirty="0">
                <a:solidFill>
                  <a:prstClr val="black"/>
                </a:solidFill>
              </a:rPr>
              <a:t>Project Guide:</a:t>
            </a:r>
          </a:p>
          <a:p>
            <a:r>
              <a:rPr lang="en-IN" sz="2800" dirty="0"/>
              <a:t>Ms. P. Mansa Devi</a:t>
            </a:r>
          </a:p>
          <a:p>
            <a:r>
              <a:rPr lang="en-IN" dirty="0"/>
              <a:t>Assistant Professor</a:t>
            </a:r>
          </a:p>
          <a:p>
            <a:r>
              <a:rPr lang="en-IN" dirty="0"/>
              <a:t>Dept. of CSE, GITAM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1110A-E3F7-444C-B77B-CB854B92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E84-7251-40F8-B270-B282D916E94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32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3BD64-42B1-438B-8108-6843D363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Workings of a basic CNN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C5F8F8-2450-479E-8978-B4D19BFA8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027" y="1374309"/>
            <a:ext cx="10303773" cy="47387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A0AD46-B47B-48AE-BF11-4B8EBB84E91D}"/>
              </a:ext>
            </a:extLst>
          </p:cNvPr>
          <p:cNvSpPr txBox="1"/>
          <p:nvPr/>
        </p:nvSpPr>
        <p:spPr>
          <a:xfrm>
            <a:off x="4641229" y="6239651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2: Basic structure of a CNN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E26CAB-1219-4404-943F-6D4BE81E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E84-7251-40F8-B270-B282D916E94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398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7D3A-80FA-41EB-8E55-AEDF02D7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CNN is best suited?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3250-4DB8-41F6-9FF6-292C94F65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6381465" cy="435133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 published by a Google researcher in 2017 named “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Deep Learning with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Depthwise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Separable Convolutions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2FB461-6198-4741-89DC-D4936A5F1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77" y="1464362"/>
            <a:ext cx="3780823" cy="451335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7A849-F79B-4315-8892-F440F0AD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E84-7251-40F8-B270-B282D916E94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773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2DD6-E433-4D2A-8AF1-6E595CF9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CNNs considered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40CAF-9F19-4417-B13C-45C2B38AF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when tested on ImageNet dataset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 – 16		~71.5%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Inception V3	~78.2% 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~79.0%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#As per Francois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Chollet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Deep Learning with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Depthwise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Separable Convolutions - 2017 IEEE Conference on Computer Vision and Pattern Recognition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2E338F2-F1CC-4788-A5DD-47C5E34408D2}"/>
              </a:ext>
            </a:extLst>
          </p:cNvPr>
          <p:cNvSpPr/>
          <p:nvPr/>
        </p:nvSpPr>
        <p:spPr>
          <a:xfrm>
            <a:off x="4919725" y="2943111"/>
            <a:ext cx="331596" cy="1291214"/>
          </a:xfrm>
          <a:custGeom>
            <a:avLst/>
            <a:gdLst>
              <a:gd name="connsiteX0" fmla="*/ 0 w 239151"/>
              <a:gd name="connsiteY0" fmla="*/ 0 h 1325563"/>
              <a:gd name="connsiteX1" fmla="*/ 119576 w 239151"/>
              <a:gd name="connsiteY1" fmla="*/ 19928 h 1325563"/>
              <a:gd name="connsiteX2" fmla="*/ 119576 w 239151"/>
              <a:gd name="connsiteY2" fmla="*/ 642853 h 1325563"/>
              <a:gd name="connsiteX3" fmla="*/ 239152 w 239151"/>
              <a:gd name="connsiteY3" fmla="*/ 662781 h 1325563"/>
              <a:gd name="connsiteX4" fmla="*/ 119576 w 239151"/>
              <a:gd name="connsiteY4" fmla="*/ 682709 h 1325563"/>
              <a:gd name="connsiteX5" fmla="*/ 119576 w 239151"/>
              <a:gd name="connsiteY5" fmla="*/ 1305635 h 1325563"/>
              <a:gd name="connsiteX6" fmla="*/ 0 w 239151"/>
              <a:gd name="connsiteY6" fmla="*/ 1325563 h 1325563"/>
              <a:gd name="connsiteX7" fmla="*/ 0 w 239151"/>
              <a:gd name="connsiteY7" fmla="*/ 0 h 1325563"/>
              <a:gd name="connsiteX0" fmla="*/ 0 w 239151"/>
              <a:gd name="connsiteY0" fmla="*/ 0 h 1325563"/>
              <a:gd name="connsiteX1" fmla="*/ 119576 w 239151"/>
              <a:gd name="connsiteY1" fmla="*/ 19928 h 1325563"/>
              <a:gd name="connsiteX2" fmla="*/ 119576 w 239151"/>
              <a:gd name="connsiteY2" fmla="*/ 642853 h 1325563"/>
              <a:gd name="connsiteX3" fmla="*/ 239152 w 239151"/>
              <a:gd name="connsiteY3" fmla="*/ 662781 h 1325563"/>
              <a:gd name="connsiteX4" fmla="*/ 119576 w 239151"/>
              <a:gd name="connsiteY4" fmla="*/ 682709 h 1325563"/>
              <a:gd name="connsiteX5" fmla="*/ 119576 w 239151"/>
              <a:gd name="connsiteY5" fmla="*/ 1305635 h 1325563"/>
              <a:gd name="connsiteX6" fmla="*/ 0 w 239151"/>
              <a:gd name="connsiteY6" fmla="*/ 1325563 h 1325563"/>
              <a:gd name="connsiteX0" fmla="*/ 5024 w 244176"/>
              <a:gd name="connsiteY0" fmla="*/ 100484 h 1426047"/>
              <a:gd name="connsiteX1" fmla="*/ 124600 w 244176"/>
              <a:gd name="connsiteY1" fmla="*/ 120412 h 1426047"/>
              <a:gd name="connsiteX2" fmla="*/ 124600 w 244176"/>
              <a:gd name="connsiteY2" fmla="*/ 743337 h 1426047"/>
              <a:gd name="connsiteX3" fmla="*/ 244176 w 244176"/>
              <a:gd name="connsiteY3" fmla="*/ 763265 h 1426047"/>
              <a:gd name="connsiteX4" fmla="*/ 124600 w 244176"/>
              <a:gd name="connsiteY4" fmla="*/ 783193 h 1426047"/>
              <a:gd name="connsiteX5" fmla="*/ 124600 w 244176"/>
              <a:gd name="connsiteY5" fmla="*/ 1406119 h 1426047"/>
              <a:gd name="connsiteX6" fmla="*/ 5024 w 244176"/>
              <a:gd name="connsiteY6" fmla="*/ 1426047 h 1426047"/>
              <a:gd name="connsiteX7" fmla="*/ 5024 w 244176"/>
              <a:gd name="connsiteY7" fmla="*/ 100484 h 1426047"/>
              <a:gd name="connsiteX0" fmla="*/ 0 w 244176"/>
              <a:gd name="connsiteY0" fmla="*/ 0 h 1426047"/>
              <a:gd name="connsiteX1" fmla="*/ 124600 w 244176"/>
              <a:gd name="connsiteY1" fmla="*/ 120412 h 1426047"/>
              <a:gd name="connsiteX2" fmla="*/ 124600 w 244176"/>
              <a:gd name="connsiteY2" fmla="*/ 743337 h 1426047"/>
              <a:gd name="connsiteX3" fmla="*/ 244176 w 244176"/>
              <a:gd name="connsiteY3" fmla="*/ 763265 h 1426047"/>
              <a:gd name="connsiteX4" fmla="*/ 124600 w 244176"/>
              <a:gd name="connsiteY4" fmla="*/ 783193 h 1426047"/>
              <a:gd name="connsiteX5" fmla="*/ 124600 w 244176"/>
              <a:gd name="connsiteY5" fmla="*/ 1406119 h 1426047"/>
              <a:gd name="connsiteX6" fmla="*/ 5024 w 244176"/>
              <a:gd name="connsiteY6" fmla="*/ 1426047 h 1426047"/>
              <a:gd name="connsiteX0" fmla="*/ 5024 w 244176"/>
              <a:gd name="connsiteY0" fmla="*/ 100484 h 1536579"/>
              <a:gd name="connsiteX1" fmla="*/ 124600 w 244176"/>
              <a:gd name="connsiteY1" fmla="*/ 120412 h 1536579"/>
              <a:gd name="connsiteX2" fmla="*/ 124600 w 244176"/>
              <a:gd name="connsiteY2" fmla="*/ 743337 h 1536579"/>
              <a:gd name="connsiteX3" fmla="*/ 244176 w 244176"/>
              <a:gd name="connsiteY3" fmla="*/ 763265 h 1536579"/>
              <a:gd name="connsiteX4" fmla="*/ 124600 w 244176"/>
              <a:gd name="connsiteY4" fmla="*/ 783193 h 1536579"/>
              <a:gd name="connsiteX5" fmla="*/ 124600 w 244176"/>
              <a:gd name="connsiteY5" fmla="*/ 1406119 h 1536579"/>
              <a:gd name="connsiteX6" fmla="*/ 5024 w 244176"/>
              <a:gd name="connsiteY6" fmla="*/ 1426047 h 1536579"/>
              <a:gd name="connsiteX7" fmla="*/ 5024 w 244176"/>
              <a:gd name="connsiteY7" fmla="*/ 100484 h 1536579"/>
              <a:gd name="connsiteX0" fmla="*/ 0 w 244176"/>
              <a:gd name="connsiteY0" fmla="*/ 0 h 1536579"/>
              <a:gd name="connsiteX1" fmla="*/ 124600 w 244176"/>
              <a:gd name="connsiteY1" fmla="*/ 120412 h 1536579"/>
              <a:gd name="connsiteX2" fmla="*/ 124600 w 244176"/>
              <a:gd name="connsiteY2" fmla="*/ 743337 h 1536579"/>
              <a:gd name="connsiteX3" fmla="*/ 244176 w 244176"/>
              <a:gd name="connsiteY3" fmla="*/ 763265 h 1536579"/>
              <a:gd name="connsiteX4" fmla="*/ 124600 w 244176"/>
              <a:gd name="connsiteY4" fmla="*/ 783193 h 1536579"/>
              <a:gd name="connsiteX5" fmla="*/ 124600 w 244176"/>
              <a:gd name="connsiteY5" fmla="*/ 1406119 h 1536579"/>
              <a:gd name="connsiteX6" fmla="*/ 10048 w 244176"/>
              <a:gd name="connsiteY6" fmla="*/ 1536579 h 1536579"/>
              <a:gd name="connsiteX0" fmla="*/ 5024 w 244180"/>
              <a:gd name="connsiteY0" fmla="*/ 100484 h 1536579"/>
              <a:gd name="connsiteX1" fmla="*/ 124600 w 244180"/>
              <a:gd name="connsiteY1" fmla="*/ 120412 h 1536579"/>
              <a:gd name="connsiteX2" fmla="*/ 124600 w 244180"/>
              <a:gd name="connsiteY2" fmla="*/ 743337 h 1536579"/>
              <a:gd name="connsiteX3" fmla="*/ 244176 w 244180"/>
              <a:gd name="connsiteY3" fmla="*/ 763265 h 1536579"/>
              <a:gd name="connsiteX4" fmla="*/ 124600 w 244180"/>
              <a:gd name="connsiteY4" fmla="*/ 783193 h 1536579"/>
              <a:gd name="connsiteX5" fmla="*/ 124600 w 244180"/>
              <a:gd name="connsiteY5" fmla="*/ 1406119 h 1536579"/>
              <a:gd name="connsiteX6" fmla="*/ 5024 w 244180"/>
              <a:gd name="connsiteY6" fmla="*/ 1426047 h 1536579"/>
              <a:gd name="connsiteX7" fmla="*/ 5024 w 244180"/>
              <a:gd name="connsiteY7" fmla="*/ 100484 h 1536579"/>
              <a:gd name="connsiteX0" fmla="*/ 0 w 244180"/>
              <a:gd name="connsiteY0" fmla="*/ 0 h 1536579"/>
              <a:gd name="connsiteX1" fmla="*/ 124600 w 244180"/>
              <a:gd name="connsiteY1" fmla="*/ 120412 h 1536579"/>
              <a:gd name="connsiteX2" fmla="*/ 124600 w 244180"/>
              <a:gd name="connsiteY2" fmla="*/ 743337 h 1536579"/>
              <a:gd name="connsiteX3" fmla="*/ 244176 w 244180"/>
              <a:gd name="connsiteY3" fmla="*/ 763265 h 1536579"/>
              <a:gd name="connsiteX4" fmla="*/ 119576 w 244180"/>
              <a:gd name="connsiteY4" fmla="*/ 868604 h 1536579"/>
              <a:gd name="connsiteX5" fmla="*/ 124600 w 244180"/>
              <a:gd name="connsiteY5" fmla="*/ 1406119 h 1536579"/>
              <a:gd name="connsiteX6" fmla="*/ 10048 w 244180"/>
              <a:gd name="connsiteY6" fmla="*/ 1536579 h 1536579"/>
              <a:gd name="connsiteX0" fmla="*/ 5024 w 244180"/>
              <a:gd name="connsiteY0" fmla="*/ 100484 h 1536579"/>
              <a:gd name="connsiteX1" fmla="*/ 124600 w 244180"/>
              <a:gd name="connsiteY1" fmla="*/ 120412 h 1536579"/>
              <a:gd name="connsiteX2" fmla="*/ 124600 w 244180"/>
              <a:gd name="connsiteY2" fmla="*/ 743337 h 1536579"/>
              <a:gd name="connsiteX3" fmla="*/ 244176 w 244180"/>
              <a:gd name="connsiteY3" fmla="*/ 763265 h 1536579"/>
              <a:gd name="connsiteX4" fmla="*/ 124600 w 244180"/>
              <a:gd name="connsiteY4" fmla="*/ 783193 h 1536579"/>
              <a:gd name="connsiteX5" fmla="*/ 124600 w 244180"/>
              <a:gd name="connsiteY5" fmla="*/ 1406119 h 1536579"/>
              <a:gd name="connsiteX6" fmla="*/ 5024 w 244180"/>
              <a:gd name="connsiteY6" fmla="*/ 1426047 h 1536579"/>
              <a:gd name="connsiteX7" fmla="*/ 5024 w 244180"/>
              <a:gd name="connsiteY7" fmla="*/ 100484 h 1536579"/>
              <a:gd name="connsiteX0" fmla="*/ 0 w 244180"/>
              <a:gd name="connsiteY0" fmla="*/ 0 h 1536579"/>
              <a:gd name="connsiteX1" fmla="*/ 124600 w 244180"/>
              <a:gd name="connsiteY1" fmla="*/ 120412 h 1536579"/>
              <a:gd name="connsiteX2" fmla="*/ 114552 w 244180"/>
              <a:gd name="connsiteY2" fmla="*/ 678023 h 1536579"/>
              <a:gd name="connsiteX3" fmla="*/ 244176 w 244180"/>
              <a:gd name="connsiteY3" fmla="*/ 763265 h 1536579"/>
              <a:gd name="connsiteX4" fmla="*/ 119576 w 244180"/>
              <a:gd name="connsiteY4" fmla="*/ 868604 h 1536579"/>
              <a:gd name="connsiteX5" fmla="*/ 124600 w 244180"/>
              <a:gd name="connsiteY5" fmla="*/ 1406119 h 1536579"/>
              <a:gd name="connsiteX6" fmla="*/ 10048 w 244180"/>
              <a:gd name="connsiteY6" fmla="*/ 1536579 h 1536579"/>
              <a:gd name="connsiteX0" fmla="*/ 5024 w 244180"/>
              <a:gd name="connsiteY0" fmla="*/ 100484 h 1536579"/>
              <a:gd name="connsiteX1" fmla="*/ 124600 w 244180"/>
              <a:gd name="connsiteY1" fmla="*/ 120412 h 1536579"/>
              <a:gd name="connsiteX2" fmla="*/ 124600 w 244180"/>
              <a:gd name="connsiteY2" fmla="*/ 743337 h 1536579"/>
              <a:gd name="connsiteX3" fmla="*/ 244176 w 244180"/>
              <a:gd name="connsiteY3" fmla="*/ 763265 h 1536579"/>
              <a:gd name="connsiteX4" fmla="*/ 124600 w 244180"/>
              <a:gd name="connsiteY4" fmla="*/ 843483 h 1536579"/>
              <a:gd name="connsiteX5" fmla="*/ 124600 w 244180"/>
              <a:gd name="connsiteY5" fmla="*/ 1406119 h 1536579"/>
              <a:gd name="connsiteX6" fmla="*/ 5024 w 244180"/>
              <a:gd name="connsiteY6" fmla="*/ 1426047 h 1536579"/>
              <a:gd name="connsiteX7" fmla="*/ 5024 w 244180"/>
              <a:gd name="connsiteY7" fmla="*/ 100484 h 1536579"/>
              <a:gd name="connsiteX0" fmla="*/ 0 w 244180"/>
              <a:gd name="connsiteY0" fmla="*/ 0 h 1536579"/>
              <a:gd name="connsiteX1" fmla="*/ 124600 w 244180"/>
              <a:gd name="connsiteY1" fmla="*/ 120412 h 1536579"/>
              <a:gd name="connsiteX2" fmla="*/ 114552 w 244180"/>
              <a:gd name="connsiteY2" fmla="*/ 678023 h 1536579"/>
              <a:gd name="connsiteX3" fmla="*/ 244176 w 244180"/>
              <a:gd name="connsiteY3" fmla="*/ 763265 h 1536579"/>
              <a:gd name="connsiteX4" fmla="*/ 119576 w 244180"/>
              <a:gd name="connsiteY4" fmla="*/ 868604 h 1536579"/>
              <a:gd name="connsiteX5" fmla="*/ 124600 w 244180"/>
              <a:gd name="connsiteY5" fmla="*/ 1406119 h 1536579"/>
              <a:gd name="connsiteX6" fmla="*/ 10048 w 244180"/>
              <a:gd name="connsiteY6" fmla="*/ 1536579 h 1536579"/>
              <a:gd name="connsiteX0" fmla="*/ 5024 w 244180"/>
              <a:gd name="connsiteY0" fmla="*/ 100484 h 1536579"/>
              <a:gd name="connsiteX1" fmla="*/ 124600 w 244180"/>
              <a:gd name="connsiteY1" fmla="*/ 120412 h 1536579"/>
              <a:gd name="connsiteX2" fmla="*/ 129624 w 244180"/>
              <a:gd name="connsiteY2" fmla="*/ 718216 h 1536579"/>
              <a:gd name="connsiteX3" fmla="*/ 244176 w 244180"/>
              <a:gd name="connsiteY3" fmla="*/ 763265 h 1536579"/>
              <a:gd name="connsiteX4" fmla="*/ 124600 w 244180"/>
              <a:gd name="connsiteY4" fmla="*/ 843483 h 1536579"/>
              <a:gd name="connsiteX5" fmla="*/ 124600 w 244180"/>
              <a:gd name="connsiteY5" fmla="*/ 1406119 h 1536579"/>
              <a:gd name="connsiteX6" fmla="*/ 5024 w 244180"/>
              <a:gd name="connsiteY6" fmla="*/ 1426047 h 1536579"/>
              <a:gd name="connsiteX7" fmla="*/ 5024 w 244180"/>
              <a:gd name="connsiteY7" fmla="*/ 100484 h 1536579"/>
              <a:gd name="connsiteX0" fmla="*/ 0 w 244180"/>
              <a:gd name="connsiteY0" fmla="*/ 0 h 1536579"/>
              <a:gd name="connsiteX1" fmla="*/ 124600 w 244180"/>
              <a:gd name="connsiteY1" fmla="*/ 120412 h 1536579"/>
              <a:gd name="connsiteX2" fmla="*/ 114552 w 244180"/>
              <a:gd name="connsiteY2" fmla="*/ 678023 h 1536579"/>
              <a:gd name="connsiteX3" fmla="*/ 244176 w 244180"/>
              <a:gd name="connsiteY3" fmla="*/ 763265 h 1536579"/>
              <a:gd name="connsiteX4" fmla="*/ 119576 w 244180"/>
              <a:gd name="connsiteY4" fmla="*/ 868604 h 1536579"/>
              <a:gd name="connsiteX5" fmla="*/ 124600 w 244180"/>
              <a:gd name="connsiteY5" fmla="*/ 1406119 h 1536579"/>
              <a:gd name="connsiteX6" fmla="*/ 10048 w 244180"/>
              <a:gd name="connsiteY6" fmla="*/ 1536579 h 1536579"/>
              <a:gd name="connsiteX0" fmla="*/ 0 w 334615"/>
              <a:gd name="connsiteY0" fmla="*/ 246185 h 1536579"/>
              <a:gd name="connsiteX1" fmla="*/ 215035 w 334615"/>
              <a:gd name="connsiteY1" fmla="*/ 120412 h 1536579"/>
              <a:gd name="connsiteX2" fmla="*/ 220059 w 334615"/>
              <a:gd name="connsiteY2" fmla="*/ 718216 h 1536579"/>
              <a:gd name="connsiteX3" fmla="*/ 334611 w 334615"/>
              <a:gd name="connsiteY3" fmla="*/ 763265 h 1536579"/>
              <a:gd name="connsiteX4" fmla="*/ 215035 w 334615"/>
              <a:gd name="connsiteY4" fmla="*/ 843483 h 1536579"/>
              <a:gd name="connsiteX5" fmla="*/ 215035 w 334615"/>
              <a:gd name="connsiteY5" fmla="*/ 1406119 h 1536579"/>
              <a:gd name="connsiteX6" fmla="*/ 95459 w 334615"/>
              <a:gd name="connsiteY6" fmla="*/ 1426047 h 1536579"/>
              <a:gd name="connsiteX7" fmla="*/ 0 w 334615"/>
              <a:gd name="connsiteY7" fmla="*/ 246185 h 1536579"/>
              <a:gd name="connsiteX0" fmla="*/ 90435 w 334615"/>
              <a:gd name="connsiteY0" fmla="*/ 0 h 1536579"/>
              <a:gd name="connsiteX1" fmla="*/ 215035 w 334615"/>
              <a:gd name="connsiteY1" fmla="*/ 120412 h 1536579"/>
              <a:gd name="connsiteX2" fmla="*/ 204987 w 334615"/>
              <a:gd name="connsiteY2" fmla="*/ 678023 h 1536579"/>
              <a:gd name="connsiteX3" fmla="*/ 334611 w 334615"/>
              <a:gd name="connsiteY3" fmla="*/ 763265 h 1536579"/>
              <a:gd name="connsiteX4" fmla="*/ 210011 w 334615"/>
              <a:gd name="connsiteY4" fmla="*/ 868604 h 1536579"/>
              <a:gd name="connsiteX5" fmla="*/ 215035 w 334615"/>
              <a:gd name="connsiteY5" fmla="*/ 1406119 h 1536579"/>
              <a:gd name="connsiteX6" fmla="*/ 100483 w 334615"/>
              <a:gd name="connsiteY6" fmla="*/ 1536579 h 1536579"/>
              <a:gd name="connsiteX0" fmla="*/ 0 w 455195"/>
              <a:gd name="connsiteY0" fmla="*/ 386862 h 1536579"/>
              <a:gd name="connsiteX1" fmla="*/ 335615 w 455195"/>
              <a:gd name="connsiteY1" fmla="*/ 120412 h 1536579"/>
              <a:gd name="connsiteX2" fmla="*/ 340639 w 455195"/>
              <a:gd name="connsiteY2" fmla="*/ 718216 h 1536579"/>
              <a:gd name="connsiteX3" fmla="*/ 455191 w 455195"/>
              <a:gd name="connsiteY3" fmla="*/ 763265 h 1536579"/>
              <a:gd name="connsiteX4" fmla="*/ 335615 w 455195"/>
              <a:gd name="connsiteY4" fmla="*/ 843483 h 1536579"/>
              <a:gd name="connsiteX5" fmla="*/ 335615 w 455195"/>
              <a:gd name="connsiteY5" fmla="*/ 1406119 h 1536579"/>
              <a:gd name="connsiteX6" fmla="*/ 216039 w 455195"/>
              <a:gd name="connsiteY6" fmla="*/ 1426047 h 1536579"/>
              <a:gd name="connsiteX7" fmla="*/ 0 w 455195"/>
              <a:gd name="connsiteY7" fmla="*/ 386862 h 1536579"/>
              <a:gd name="connsiteX0" fmla="*/ 211015 w 455195"/>
              <a:gd name="connsiteY0" fmla="*/ 0 h 1536579"/>
              <a:gd name="connsiteX1" fmla="*/ 335615 w 455195"/>
              <a:gd name="connsiteY1" fmla="*/ 120412 h 1536579"/>
              <a:gd name="connsiteX2" fmla="*/ 325567 w 455195"/>
              <a:gd name="connsiteY2" fmla="*/ 678023 h 1536579"/>
              <a:gd name="connsiteX3" fmla="*/ 455191 w 455195"/>
              <a:gd name="connsiteY3" fmla="*/ 763265 h 1536579"/>
              <a:gd name="connsiteX4" fmla="*/ 330591 w 455195"/>
              <a:gd name="connsiteY4" fmla="*/ 868604 h 1536579"/>
              <a:gd name="connsiteX5" fmla="*/ 335615 w 455195"/>
              <a:gd name="connsiteY5" fmla="*/ 1406119 h 1536579"/>
              <a:gd name="connsiteX6" fmla="*/ 221063 w 455195"/>
              <a:gd name="connsiteY6" fmla="*/ 1536579 h 1536579"/>
              <a:gd name="connsiteX0" fmla="*/ 25121 w 480316"/>
              <a:gd name="connsiteY0" fmla="*/ 386862 h 1536579"/>
              <a:gd name="connsiteX1" fmla="*/ 360736 w 480316"/>
              <a:gd name="connsiteY1" fmla="*/ 120412 h 1536579"/>
              <a:gd name="connsiteX2" fmla="*/ 365760 w 480316"/>
              <a:gd name="connsiteY2" fmla="*/ 718216 h 1536579"/>
              <a:gd name="connsiteX3" fmla="*/ 480312 w 480316"/>
              <a:gd name="connsiteY3" fmla="*/ 763265 h 1536579"/>
              <a:gd name="connsiteX4" fmla="*/ 360736 w 480316"/>
              <a:gd name="connsiteY4" fmla="*/ 843483 h 1536579"/>
              <a:gd name="connsiteX5" fmla="*/ 360736 w 480316"/>
              <a:gd name="connsiteY5" fmla="*/ 1406119 h 1536579"/>
              <a:gd name="connsiteX6" fmla="*/ 0 w 480316"/>
              <a:gd name="connsiteY6" fmla="*/ 1370781 h 1536579"/>
              <a:gd name="connsiteX7" fmla="*/ 25121 w 480316"/>
              <a:gd name="connsiteY7" fmla="*/ 386862 h 1536579"/>
              <a:gd name="connsiteX0" fmla="*/ 236136 w 480316"/>
              <a:gd name="connsiteY0" fmla="*/ 0 h 1536579"/>
              <a:gd name="connsiteX1" fmla="*/ 360736 w 480316"/>
              <a:gd name="connsiteY1" fmla="*/ 120412 h 1536579"/>
              <a:gd name="connsiteX2" fmla="*/ 350688 w 480316"/>
              <a:gd name="connsiteY2" fmla="*/ 678023 h 1536579"/>
              <a:gd name="connsiteX3" fmla="*/ 480312 w 480316"/>
              <a:gd name="connsiteY3" fmla="*/ 763265 h 1536579"/>
              <a:gd name="connsiteX4" fmla="*/ 355712 w 480316"/>
              <a:gd name="connsiteY4" fmla="*/ 868604 h 1536579"/>
              <a:gd name="connsiteX5" fmla="*/ 360736 w 480316"/>
              <a:gd name="connsiteY5" fmla="*/ 1406119 h 1536579"/>
              <a:gd name="connsiteX6" fmla="*/ 246184 w 480316"/>
              <a:gd name="connsiteY6" fmla="*/ 1536579 h 1536579"/>
              <a:gd name="connsiteX0" fmla="*/ 25121 w 480316"/>
              <a:gd name="connsiteY0" fmla="*/ 386862 h 1536579"/>
              <a:gd name="connsiteX1" fmla="*/ 360736 w 480316"/>
              <a:gd name="connsiteY1" fmla="*/ 120412 h 1536579"/>
              <a:gd name="connsiteX2" fmla="*/ 365760 w 480316"/>
              <a:gd name="connsiteY2" fmla="*/ 718216 h 1536579"/>
              <a:gd name="connsiteX3" fmla="*/ 480312 w 480316"/>
              <a:gd name="connsiteY3" fmla="*/ 763265 h 1536579"/>
              <a:gd name="connsiteX4" fmla="*/ 360736 w 480316"/>
              <a:gd name="connsiteY4" fmla="*/ 843483 h 1536579"/>
              <a:gd name="connsiteX5" fmla="*/ 360736 w 480316"/>
              <a:gd name="connsiteY5" fmla="*/ 1406119 h 1536579"/>
              <a:gd name="connsiteX6" fmla="*/ 0 w 480316"/>
              <a:gd name="connsiteY6" fmla="*/ 1370781 h 1536579"/>
              <a:gd name="connsiteX7" fmla="*/ 25121 w 480316"/>
              <a:gd name="connsiteY7" fmla="*/ 386862 h 1536579"/>
              <a:gd name="connsiteX0" fmla="*/ 236136 w 480316"/>
              <a:gd name="connsiteY0" fmla="*/ 0 h 1536579"/>
              <a:gd name="connsiteX1" fmla="*/ 360736 w 480316"/>
              <a:gd name="connsiteY1" fmla="*/ 120412 h 1536579"/>
              <a:gd name="connsiteX2" fmla="*/ 350688 w 480316"/>
              <a:gd name="connsiteY2" fmla="*/ 678023 h 1536579"/>
              <a:gd name="connsiteX3" fmla="*/ 480312 w 480316"/>
              <a:gd name="connsiteY3" fmla="*/ 763265 h 1536579"/>
              <a:gd name="connsiteX4" fmla="*/ 355712 w 480316"/>
              <a:gd name="connsiteY4" fmla="*/ 868604 h 1536579"/>
              <a:gd name="connsiteX5" fmla="*/ 360736 w 480316"/>
              <a:gd name="connsiteY5" fmla="*/ 1406119 h 1536579"/>
              <a:gd name="connsiteX6" fmla="*/ 246184 w 480316"/>
              <a:gd name="connsiteY6" fmla="*/ 1536579 h 1536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316" h="1536579" stroke="0" extrusionOk="0">
                <a:moveTo>
                  <a:pt x="25121" y="386862"/>
                </a:moveTo>
                <a:cubicBezTo>
                  <a:pt x="91161" y="386862"/>
                  <a:pt x="360736" y="109406"/>
                  <a:pt x="360736" y="120412"/>
                </a:cubicBezTo>
                <a:cubicBezTo>
                  <a:pt x="362411" y="319680"/>
                  <a:pt x="364085" y="518948"/>
                  <a:pt x="365760" y="718216"/>
                </a:cubicBezTo>
                <a:cubicBezTo>
                  <a:pt x="365760" y="729222"/>
                  <a:pt x="481149" y="742387"/>
                  <a:pt x="480312" y="763265"/>
                </a:cubicBezTo>
                <a:cubicBezTo>
                  <a:pt x="479475" y="784143"/>
                  <a:pt x="360736" y="832477"/>
                  <a:pt x="360736" y="843483"/>
                </a:cubicBezTo>
                <a:lnTo>
                  <a:pt x="360736" y="1406119"/>
                </a:lnTo>
                <a:cubicBezTo>
                  <a:pt x="360736" y="1417125"/>
                  <a:pt x="66040" y="1370781"/>
                  <a:pt x="0" y="1370781"/>
                </a:cubicBezTo>
                <a:cubicBezTo>
                  <a:pt x="189244" y="791600"/>
                  <a:pt x="16747" y="714835"/>
                  <a:pt x="25121" y="386862"/>
                </a:cubicBezTo>
                <a:close/>
              </a:path>
              <a:path w="480316" h="1536579" fill="none">
                <a:moveTo>
                  <a:pt x="236136" y="0"/>
                </a:moveTo>
                <a:cubicBezTo>
                  <a:pt x="302176" y="0"/>
                  <a:pt x="360736" y="109406"/>
                  <a:pt x="360736" y="120412"/>
                </a:cubicBezTo>
                <a:lnTo>
                  <a:pt x="350688" y="678023"/>
                </a:lnTo>
                <a:cubicBezTo>
                  <a:pt x="350688" y="689029"/>
                  <a:pt x="479475" y="731502"/>
                  <a:pt x="480312" y="763265"/>
                </a:cubicBezTo>
                <a:cubicBezTo>
                  <a:pt x="481149" y="795028"/>
                  <a:pt x="355712" y="857598"/>
                  <a:pt x="355712" y="868604"/>
                </a:cubicBezTo>
                <a:cubicBezTo>
                  <a:pt x="357387" y="1047776"/>
                  <a:pt x="359061" y="1226947"/>
                  <a:pt x="360736" y="1406119"/>
                </a:cubicBezTo>
                <a:cubicBezTo>
                  <a:pt x="360736" y="1417125"/>
                  <a:pt x="312224" y="1536579"/>
                  <a:pt x="246184" y="1536579"/>
                </a:cubicBez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72A092-8908-4316-8B14-713611550CB7}"/>
              </a:ext>
            </a:extLst>
          </p:cNvPr>
          <p:cNvSpPr txBox="1"/>
          <p:nvPr/>
        </p:nvSpPr>
        <p:spPr>
          <a:xfrm>
            <a:off x="5374015" y="3303044"/>
            <a:ext cx="3278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– 1 accuracy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7CBE0-E228-4CE6-B591-11DFC019B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E84-7251-40F8-B270-B282D916E94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108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FE3E-C1A0-43BE-AB81-E73C3EDC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Vector Extraction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775C59-C301-465C-94D0-CB9C6CED1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275"/>
          <a:stretch/>
        </p:blipFill>
        <p:spPr>
          <a:xfrm>
            <a:off x="206941" y="2204741"/>
            <a:ext cx="11868945" cy="39287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F306D0-D1D3-4B20-A2A5-27C51FE8B381}"/>
              </a:ext>
            </a:extLst>
          </p:cNvPr>
          <p:cNvSpPr txBox="1"/>
          <p:nvPr/>
        </p:nvSpPr>
        <p:spPr>
          <a:xfrm>
            <a:off x="2912012" y="5948847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structure of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CB2C54-19AD-4819-9E1D-3CD66232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E84-7251-40F8-B270-B282D916E94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67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C698A-3302-4242-ADAE-D60101FE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FABA2-D9B4-4F55-AED7-629895394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slightly outperforms Inception V3 on the ImageNet dataset, and vastly outperforms it on a larger image classification dataset with 17,000 classes.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importantly, it has the same number of model parameters as Inception, implying a greater computational efficiency.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2E2CB-6E9A-4707-9E56-68E69843E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E84-7251-40F8-B270-B282D916E940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443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3A94-15A4-4955-A524-A34EA238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Many-to-one Sequence Prediction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E87540-9B62-45C5-8A88-6CED335AB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1685" y="1584142"/>
            <a:ext cx="4017425" cy="497555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67E81-25C3-4F46-A48B-330B7833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E84-7251-40F8-B270-B282D916E940}" type="slidenum">
              <a:rPr lang="en-IN" smtClean="0"/>
              <a:t>15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D535F5-4119-4567-8421-07A062CCB07F}"/>
              </a:ext>
            </a:extLst>
          </p:cNvPr>
          <p:cNvSpPr txBox="1"/>
          <p:nvPr/>
        </p:nvSpPr>
        <p:spPr>
          <a:xfrm>
            <a:off x="1162890" y="4424594"/>
            <a:ext cx="61734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4: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next word from already generated sequence.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an input photo and a sequence of words that were already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to this model, it attempts to guess the next word in the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definition. The end result is a textual description generated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recursively making calls to the model.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2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A6AD1-438F-4702-B6B7-4CBC9C4F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95F9AB-8C42-4C2E-860D-3E0DABC70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347" y="611627"/>
            <a:ext cx="5289453" cy="56347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4EEA4E-DF99-46DF-AC71-1D364C678B41}"/>
              </a:ext>
            </a:extLst>
          </p:cNvPr>
          <p:cNvSpPr txBox="1"/>
          <p:nvPr/>
        </p:nvSpPr>
        <p:spPr>
          <a:xfrm>
            <a:off x="518832" y="2897944"/>
            <a:ext cx="55771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5: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LSTM: the memory block contains a cell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controlled by three gates. In blue we show the recurrent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 – the output m at time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− 1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fed back to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memory at time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via the three gates; the cell value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fed back via the forget gate; the predicted word at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t−1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fed back in addition to the memory output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time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word prediction.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1D6B23-B89E-4439-8E15-216889B16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E84-7251-40F8-B270-B282D916E94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834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CC09E-7765-4BA1-BBD9-0AC2DC15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DC4AFC-B98C-48FF-A0B7-7AEBB9CC6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71" y="1258468"/>
            <a:ext cx="6288258" cy="49804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D0B90B-B6A9-4777-8BDF-710F3CED5C74}"/>
              </a:ext>
            </a:extLst>
          </p:cNvPr>
          <p:cNvSpPr txBox="1"/>
          <p:nvPr/>
        </p:nvSpPr>
        <p:spPr>
          <a:xfrm>
            <a:off x="1181834" y="6238911"/>
            <a:ext cx="982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6: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features from image using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 and feeding it to LSTM for word generation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288512-D4AB-43E9-8DF4-2A332E13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E84-7251-40F8-B270-B282D916E940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987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8AE4-3A7D-45BA-BB37-ED5AD251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Structure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076696-C302-4580-9C6D-082EAEAA8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016" y="1448972"/>
            <a:ext cx="5519968" cy="490737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15E32-43F5-4694-B230-F0389AA0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E84-7251-40F8-B270-B282D916E940}" type="slidenum">
              <a:rPr lang="en-IN" smtClean="0"/>
              <a:t>18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7BBD3-2169-47E7-B9C9-7F58D5D97CCC}"/>
              </a:ext>
            </a:extLst>
          </p:cNvPr>
          <p:cNvSpPr txBox="1"/>
          <p:nvPr/>
        </p:nvSpPr>
        <p:spPr>
          <a:xfrm>
            <a:off x="4926449" y="637950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7: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structure</a:t>
            </a:r>
          </a:p>
        </p:txBody>
      </p:sp>
    </p:spTree>
    <p:extLst>
      <p:ext uri="{BB962C8B-B14F-4D97-AF65-F5344CB8AC3E}">
        <p14:creationId xmlns:p14="http://schemas.microsoft.com/office/powerpoint/2010/main" val="3173071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FCB2-B093-4FFC-9BF0-04F57129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 Model Structure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54AD68-5B91-4866-9778-21CA471BD8AA}"/>
              </a:ext>
            </a:extLst>
          </p:cNvPr>
          <p:cNvSpPr txBox="1"/>
          <p:nvPr/>
        </p:nvSpPr>
        <p:spPr>
          <a:xfrm>
            <a:off x="4955303" y="6308209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8: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C47BF-EA5A-4178-839D-C0414BEA40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" t="40260" r="50108"/>
          <a:stretch/>
        </p:blipFill>
        <p:spPr>
          <a:xfrm>
            <a:off x="2323827" y="1505160"/>
            <a:ext cx="7570763" cy="479534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C3C4EF-F6DF-42E9-B7A3-33284DFD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E84-7251-40F8-B270-B282D916E940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78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7A36B-4110-4A77-B45B-B7A0EF1A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6C3DC-3360-45BC-8836-CD1EE6E9E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give a machine the ability to describe an image just like humans?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50525-DCA0-42A1-8044-F85CC05C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E84-7251-40F8-B270-B282D916E94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101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6087-9E7D-43E2-BB52-BBD0F361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Directory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5DF99E-88A4-454B-B520-4B74476E7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7469"/>
            <a:ext cx="8990675" cy="48021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D8B8D1-FCF4-42CB-A3EA-E39F23DC1100}"/>
              </a:ext>
            </a:extLst>
          </p:cNvPr>
          <p:cNvSpPr txBox="1"/>
          <p:nvPr/>
        </p:nvSpPr>
        <p:spPr>
          <a:xfrm>
            <a:off x="4929655" y="6308209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9: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directory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2237D3-0549-4EAB-8BB9-139D0FEC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E84-7251-40F8-B270-B282D916E940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283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4C702-F07C-44EE-970B-96ECFC41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6E029-2409-4505-96DC-CF96B8415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 with Intel i3 5005U – 2.00 GHz processor and 16GB RAM.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Collaboratory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F2EDD-EE62-424D-94E6-07A7C4509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E84-7251-40F8-B270-B282D916E940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742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43C05-09F3-40EB-A56D-BBE377D4B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on small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EFF00-2FE7-4DCE-A0FE-EAE50FC20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79502"/>
            <a:ext cx="5535637" cy="815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97CDE4-1932-4A72-ACE0-C1CDBD161CB9}"/>
              </a:ext>
            </a:extLst>
          </p:cNvPr>
          <p:cNvSpPr txBox="1"/>
          <p:nvPr/>
        </p:nvSpPr>
        <p:spPr>
          <a:xfrm>
            <a:off x="1696329" y="4135733"/>
            <a:ext cx="334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10: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Descriptions of 15 images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A988E4-E373-4775-8958-B5CE26BC6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340" y="2347945"/>
            <a:ext cx="4112043" cy="1968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9B5A93-094B-4E0E-A764-14FBE09EB8A0}"/>
              </a:ext>
            </a:extLst>
          </p:cNvPr>
          <p:cNvSpPr txBox="1"/>
          <p:nvPr/>
        </p:nvSpPr>
        <p:spPr>
          <a:xfrm>
            <a:off x="7515383" y="4494401"/>
            <a:ext cx="330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11: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dataset size = 10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600709-2F4A-4096-9586-D3976478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E84-7251-40F8-B270-B282D916E940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511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0717-3A13-4651-8768-DE242952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 Model training on small dataset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D24392-35CE-472C-8C20-7EFFF38D9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20" y="1690688"/>
            <a:ext cx="387473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478C8E-9719-4D4E-A550-D2C951560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549" y="1690688"/>
            <a:ext cx="3874733" cy="43839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BB5F68-4950-44CA-9585-73A77016FFB6}"/>
              </a:ext>
            </a:extLst>
          </p:cNvPr>
          <p:cNvSpPr txBox="1"/>
          <p:nvPr/>
        </p:nvSpPr>
        <p:spPr>
          <a:xfrm>
            <a:off x="1208981" y="6127640"/>
            <a:ext cx="488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12: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of model for epoch = 50 (1-25)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EFBFF0-E124-4299-9A27-57147D29A3B2}"/>
              </a:ext>
            </a:extLst>
          </p:cNvPr>
          <p:cNvSpPr txBox="1"/>
          <p:nvPr/>
        </p:nvSpPr>
        <p:spPr>
          <a:xfrm>
            <a:off x="6363617" y="6139065"/>
            <a:ext cx="499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13: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of model for epoch = 50 (25-50)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16EF01-9ACB-4010-838E-31A13D9A7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E84-7251-40F8-B270-B282D916E940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643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D9F8-4187-467F-ABEA-7C1D0F0B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 on small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2125AC-42B5-4E91-ACB6-8D9B45979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59" y="1572060"/>
            <a:ext cx="5852172" cy="4389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C4EBCF-E8FA-4C76-9E09-D7A8FFE24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630" y="1574782"/>
            <a:ext cx="5852172" cy="43891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A11160-1C15-4F24-95E2-A4733336230F}"/>
              </a:ext>
            </a:extLst>
          </p:cNvPr>
          <p:cNvSpPr txBox="1"/>
          <p:nvPr/>
        </p:nvSpPr>
        <p:spPr>
          <a:xfrm>
            <a:off x="2579191" y="6042026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14: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~90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C88176-177D-4E7E-BE72-4F2E24450B57}"/>
              </a:ext>
            </a:extLst>
          </p:cNvPr>
          <p:cNvSpPr txBox="1"/>
          <p:nvPr/>
        </p:nvSpPr>
        <p:spPr>
          <a:xfrm>
            <a:off x="8303169" y="6042026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15: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Loss: ~0.35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F89A98-40D9-4D9A-8BEA-BEF66861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E84-7251-40F8-B270-B282D916E940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328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43C05-09F3-40EB-A56D-BBE377D4B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on larger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7CDE4-1932-4A72-ACE0-C1CDBD161CB9}"/>
              </a:ext>
            </a:extLst>
          </p:cNvPr>
          <p:cNvSpPr txBox="1"/>
          <p:nvPr/>
        </p:nvSpPr>
        <p:spPr>
          <a:xfrm>
            <a:off x="1313002" y="4039112"/>
            <a:ext cx="35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16: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Descriptions of 6000 images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B5A93-094B-4E0E-A764-14FBE09EB8A0}"/>
              </a:ext>
            </a:extLst>
          </p:cNvPr>
          <p:cNvSpPr txBox="1"/>
          <p:nvPr/>
        </p:nvSpPr>
        <p:spPr>
          <a:xfrm>
            <a:off x="6986614" y="4512322"/>
            <a:ext cx="353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17: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dataset size = 1000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963BA5-61F0-492E-B3F1-2D69269766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88" r="77375" b="51241"/>
          <a:stretch/>
        </p:blipFill>
        <p:spPr>
          <a:xfrm>
            <a:off x="838200" y="3082881"/>
            <a:ext cx="4280389" cy="8767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9CFAF9-E956-4635-B2D8-2F63CDE23E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45" r="69538" b="61047"/>
          <a:stretch/>
        </p:blipFill>
        <p:spPr>
          <a:xfrm>
            <a:off x="5900427" y="2460232"/>
            <a:ext cx="5453373" cy="194643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B75A30-1CCA-423C-8A6D-0FC723961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E84-7251-40F8-B270-B282D916E940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847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1B58-1CF4-4413-B169-443522BF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 Model training on larger dataset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13911B-78F7-48A3-9D1D-78B97B6EEAC6}"/>
              </a:ext>
            </a:extLst>
          </p:cNvPr>
          <p:cNvSpPr txBox="1"/>
          <p:nvPr/>
        </p:nvSpPr>
        <p:spPr>
          <a:xfrm>
            <a:off x="852578" y="6488668"/>
            <a:ext cx="491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18: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of model for epoch = 75 (1-24)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C207C7-F217-4966-AE64-F9A9CA36B498}"/>
              </a:ext>
            </a:extLst>
          </p:cNvPr>
          <p:cNvSpPr txBox="1"/>
          <p:nvPr/>
        </p:nvSpPr>
        <p:spPr>
          <a:xfrm>
            <a:off x="6313392" y="6488668"/>
            <a:ext cx="491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19: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of model for epoch = 75 (25-49)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9912E-8F0E-49B1-808C-3A392CF6F7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4" r="55035"/>
          <a:stretch/>
        </p:blipFill>
        <p:spPr>
          <a:xfrm>
            <a:off x="997557" y="1534604"/>
            <a:ext cx="4484592" cy="49296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7BA34E-7849-460F-A5F8-CCEF7A97D1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3"/>
          <a:stretch/>
        </p:blipFill>
        <p:spPr>
          <a:xfrm>
            <a:off x="6709853" y="1534604"/>
            <a:ext cx="4222004" cy="49243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F60A11-E23B-4A15-B998-02728E2C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E84-7251-40F8-B270-B282D916E940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937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AB56-69D0-425D-A192-1446F0E10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 Model training on larger dataset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3D279-5BF0-482E-95A0-189B54431BB7}"/>
              </a:ext>
            </a:extLst>
          </p:cNvPr>
          <p:cNvSpPr txBox="1"/>
          <p:nvPr/>
        </p:nvSpPr>
        <p:spPr>
          <a:xfrm>
            <a:off x="6364867" y="3336879"/>
            <a:ext cx="498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21: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of model for epoch = 75 (72-75)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1D1CD0-812A-4EE7-A192-1C11690AA3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3" r="3144"/>
          <a:stretch/>
        </p:blipFill>
        <p:spPr>
          <a:xfrm>
            <a:off x="1054968" y="1466562"/>
            <a:ext cx="4361597" cy="4848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F36061-3D35-46BA-9CFE-DBC69EA325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88" r="18256"/>
          <a:stretch/>
        </p:blipFill>
        <p:spPr>
          <a:xfrm>
            <a:off x="6364867" y="2270271"/>
            <a:ext cx="4988933" cy="9778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CE267F-3D6A-4044-BA62-2E7E202B88AF}"/>
              </a:ext>
            </a:extLst>
          </p:cNvPr>
          <p:cNvSpPr txBox="1"/>
          <p:nvPr/>
        </p:nvSpPr>
        <p:spPr>
          <a:xfrm>
            <a:off x="742664" y="6315402"/>
            <a:ext cx="498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20: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of model for epoch = 75 (50-71)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27333B-3760-478A-97F0-B97CD640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E84-7251-40F8-B270-B282D916E940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926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15E3-4DC6-4460-8518-F26FFDB86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 on larger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A9C71-D643-4BC1-88E4-57C4CEB9F0DA}"/>
              </a:ext>
            </a:extLst>
          </p:cNvPr>
          <p:cNvSpPr txBox="1"/>
          <p:nvPr/>
        </p:nvSpPr>
        <p:spPr>
          <a:xfrm>
            <a:off x="2579191" y="6042026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22: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~78.5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CCC43B-54F8-4773-B52F-9BE01665BEC2}"/>
              </a:ext>
            </a:extLst>
          </p:cNvPr>
          <p:cNvSpPr txBox="1"/>
          <p:nvPr/>
        </p:nvSpPr>
        <p:spPr>
          <a:xfrm>
            <a:off x="8303169" y="6042026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23: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Loss: ~0.65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77B6C6-B144-4D66-A0B5-17BE58683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652896"/>
            <a:ext cx="5852172" cy="43891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DD38B5-CA69-467E-AC84-1469F86C3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2895"/>
            <a:ext cx="5852172" cy="438912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BE169E-9AEE-419F-BF25-F426C093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E84-7251-40F8-B270-B282D916E940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204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C705-87A5-4F64-A855-876C275EE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5D49D2-CAEB-4092-B326-D8099079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6357"/>
            <a:ext cx="6083417" cy="5876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5518AD-21D0-4542-8184-ABC5FBAD2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184" y="1143000"/>
            <a:ext cx="3785616" cy="457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1AE724-6520-4500-A70F-81E0E92E9E17}"/>
              </a:ext>
            </a:extLst>
          </p:cNvPr>
          <p:cNvSpPr txBox="1"/>
          <p:nvPr/>
        </p:nvSpPr>
        <p:spPr>
          <a:xfrm>
            <a:off x="1589649" y="2729719"/>
            <a:ext cx="483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24: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Predicted sentence of the picture in Fig 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90DE60-FE34-4444-B699-31DDED3F1B11}"/>
              </a:ext>
            </a:extLst>
          </p:cNvPr>
          <p:cNvSpPr txBox="1"/>
          <p:nvPr/>
        </p:nvSpPr>
        <p:spPr>
          <a:xfrm>
            <a:off x="7358429" y="5911167"/>
            <a:ext cx="420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25: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sample image used for prediction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0281F3-2A01-415A-A35F-982B7F03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E84-7251-40F8-B270-B282D916E940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00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5C452-1079-4189-99A3-49ECB6EE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512B0-6640-4F2E-812B-1438502CB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 you see in this picture?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might say “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white dog in a grassy 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or “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 dog with brown spots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even “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dog on grass and some pink flowers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816892-40C3-48EB-B7B6-D0E857B7B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190" y="1153552"/>
            <a:ext cx="4599626" cy="25757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1C20E-924E-47F1-866B-8A12F9B5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E84-7251-40F8-B270-B282D916E94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583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54B8E-E074-4DB8-9AEC-7E0F6D053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7417F-E7CB-4D99-A37C-36B53A639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711" y="1332598"/>
            <a:ext cx="7896578" cy="498631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7B3369-FD7D-4F04-9CF6-6CBD54F22E42}"/>
              </a:ext>
            </a:extLst>
          </p:cNvPr>
          <p:cNvSpPr txBox="1"/>
          <p:nvPr/>
        </p:nvSpPr>
        <p:spPr>
          <a:xfrm>
            <a:off x="2919425" y="6407529"/>
            <a:ext cx="6353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26: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selection of evaluation results, grouped by human rating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1AB949-DDC3-43AD-9714-A2C0CBBC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E84-7251-40F8-B270-B282D916E940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959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1B7DB-6378-4D18-B8E9-E67E1F571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3CDB6-E1FA-49A8-9B7C-9CF798C29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an Image Caption Generator that can view an image and generate a reasonable description in English.</a:t>
            </a:r>
          </a:p>
          <a:p>
            <a:pPr>
              <a:lnSpc>
                <a:spcPct val="17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based 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convolution neural network that extracts features from an image, followed by a recurrent neural network that generates a corresponding sentence.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Decided to go with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 model instead of InceptionV3 because of it’s better classification performance.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an LSTM model which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suited for text sequence prediction problems as per the paper.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7B657-180A-4719-ACAA-3F3E277F6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E84-7251-40F8-B270-B282D916E940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351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1D5FF-AEF8-4685-BA8E-B8FB87569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EED76B-0DD9-4FFE-A830-3D47E10D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E84-7251-40F8-B270-B282D916E940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417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E4E52-6917-4E29-BE74-22645E69D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2989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of these captions are relevant for this image and there may be some others also.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so easy for us, as human beings, to just have a glance at a picture and describe it in an appropriate language.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But, can a computer program take an image as input and produce a relevant caption as output?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F743E6-95B6-4098-8A33-15BAC39F8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 Introduction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E02167-71D1-4EA6-B997-6A77BC31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E84-7251-40F8-B270-B282D916E94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969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A5B7-5E95-408D-AE3E-3A1225A1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7F0D5-FAC9-4CCD-8E8F-F44D35B2D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4286" cy="435133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 published by Google researchers in 2014 named “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and Tell: A Neural Image Caption Generator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 single joint model that generates captions for the images.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7813D9-78C2-4278-8733-FB4C3469C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760" y="1825625"/>
            <a:ext cx="3384040" cy="396833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A08F2-97BA-4430-BE2F-C9D6B2CBF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E84-7251-40F8-B270-B282D916E94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78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6685-67F5-4FD8-AF83-9391A0E3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the project do?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18FCD8-9E92-4D65-8C03-E93D21B95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677" y="1690688"/>
            <a:ext cx="8862645" cy="37326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B07593-40A4-4640-B21E-A244BC8FC334}"/>
              </a:ext>
            </a:extLst>
          </p:cNvPr>
          <p:cNvSpPr txBox="1"/>
          <p:nvPr/>
        </p:nvSpPr>
        <p:spPr>
          <a:xfrm>
            <a:off x="838200" y="5548569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based our project, end-to-end, on an  neural network consisting of a vision CNN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followed by a language generating RNN (LSTM). It generates complete sentences in natural language from an input image, as shown on the example above.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8321C2-6286-46D1-A5F5-A8B61A28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E84-7251-40F8-B270-B282D916E94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564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2C66-082B-4CFF-98F2-0ED30629D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FC581-736F-4C92-B3E9-BF514C373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driving cars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Aid to the blind - Nvidia research is trying to create such a product.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CCTV camera surveillance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Captioning can also help, make Google Image Search as good as Google Search, as then every image could be first converted into a caption and then search can be performed based on the caption.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D0DAE-6289-43D9-BC03-F0E775003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E84-7251-40F8-B270-B282D916E94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715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48C5-E43A-42D3-B6EE-2525EEBB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Gathering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4D3B7-5A03-4673-AB76-BD2D2F9D1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02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searched for this problem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Flickr 8k (containing 8k images)	    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#selected for this project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Flickr 30k (containing 30k images)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COCO (containing 180k images)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 dataset created of 15 images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2345D-947F-4A0A-ADD3-ED31A547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E84-7251-40F8-B270-B282D916E94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43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42451-C931-4A25-B663-3E3FB6839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 Dataset Gathering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8ED33-4C3F-403F-944B-D816CE86D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Flickr 8k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is bifurcated as follows: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Set — 6000 images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Set — 1000 images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Set — 1000 images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4AC0C-E726-420B-81CE-E48292F9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E84-7251-40F8-B270-B282D916E94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742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9729</TotalTime>
  <Words>1080</Words>
  <Application>Microsoft Office PowerPoint</Application>
  <PresentationFormat>Widescreen</PresentationFormat>
  <Paragraphs>150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Office Theme</vt:lpstr>
      <vt:lpstr>Project: Image Caption Generator</vt:lpstr>
      <vt:lpstr>Problem Statement</vt:lpstr>
      <vt:lpstr>Introduction</vt:lpstr>
      <vt:lpstr>Cont. Introduction</vt:lpstr>
      <vt:lpstr>Inspiration</vt:lpstr>
      <vt:lpstr>What does the project do?</vt:lpstr>
      <vt:lpstr>Applications</vt:lpstr>
      <vt:lpstr>Dataset Gathering and Cleaning</vt:lpstr>
      <vt:lpstr>Cont. Dataset Gathering and Cleaning</vt:lpstr>
      <vt:lpstr>Workings of a basic CNN</vt:lpstr>
      <vt:lpstr>Which CNN is best suited?</vt:lpstr>
      <vt:lpstr>Various CNNs considered</vt:lpstr>
      <vt:lpstr>Feature Vector Extraction from Xception</vt:lpstr>
      <vt:lpstr>Xception CNN</vt:lpstr>
      <vt:lpstr>Many-to-one Sequence Prediction</vt:lpstr>
      <vt:lpstr>LSTM model</vt:lpstr>
      <vt:lpstr>Model Structure</vt:lpstr>
      <vt:lpstr>Model Structure</vt:lpstr>
      <vt:lpstr>Cont. Model Structure</vt:lpstr>
      <vt:lpstr>Project Directory</vt:lpstr>
      <vt:lpstr>Machine Specifications</vt:lpstr>
      <vt:lpstr>Model training on small dataset</vt:lpstr>
      <vt:lpstr>Cont. Model training on small dataset</vt:lpstr>
      <vt:lpstr>Performance metrics on small dataset</vt:lpstr>
      <vt:lpstr>Model training on larger dataset</vt:lpstr>
      <vt:lpstr>Cont. Model training on larger dataset</vt:lpstr>
      <vt:lpstr>Cont. Model training on larger dataset</vt:lpstr>
      <vt:lpstr>Performance metrics on larger dataset</vt:lpstr>
      <vt:lpstr>Prediction</vt:lpstr>
      <vt:lpstr>Results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Activity Recognition</dc:title>
  <dc:creator>Kati Silas Swarnakanth</dc:creator>
  <cp:lastModifiedBy>Kati Silas Swarnakanth</cp:lastModifiedBy>
  <cp:revision>124</cp:revision>
  <dcterms:created xsi:type="dcterms:W3CDTF">2019-09-18T16:20:04Z</dcterms:created>
  <dcterms:modified xsi:type="dcterms:W3CDTF">2020-04-28T08:17:57Z</dcterms:modified>
</cp:coreProperties>
</file>