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5ad0dfe6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5ad0dfe6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highlight>
                  <a:srgbClr val="FFFFFF"/>
                </a:highlight>
              </a:rPr>
              <a:t>For all figures, the vertical axis is time in seconds while the horizontal axis is the test number.</a:t>
            </a:r>
            <a:endParaRPr>
              <a:solidFill>
                <a:srgbClr val="212121"/>
              </a:solidFill>
              <a:highlight>
                <a:srgbClr val="FFFFFF"/>
              </a:highlight>
            </a:endParaRPr>
          </a:p>
          <a:p>
            <a:pPr indent="0" lvl="0" marL="0" rtl="0" algn="l">
              <a:spcBef>
                <a:spcPts val="0"/>
              </a:spcBef>
              <a:spcAft>
                <a:spcPts val="0"/>
              </a:spcAft>
              <a:buNone/>
            </a:pPr>
            <a:r>
              <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If we're querying for a single category, then it's best to use the normalized table as it outperforms the other two in every case. With an index, the unnormalized occurrence table is just slightly worse. The image table has a comparable </a:t>
            </a:r>
            <a:r>
              <a:rPr lang="en">
                <a:solidFill>
                  <a:srgbClr val="212121"/>
                </a:solidFill>
                <a:highlight>
                  <a:srgbClr val="FFFFFF"/>
                </a:highlight>
              </a:rPr>
              <a:t>performance</a:t>
            </a:r>
            <a:r>
              <a:rPr lang="en">
                <a:solidFill>
                  <a:srgbClr val="212121"/>
                </a:solidFill>
                <a:highlight>
                  <a:srgbClr val="FFFFFF"/>
                </a:highlight>
              </a:rPr>
              <a:t> to this when there is no index.</a:t>
            </a:r>
            <a:endParaRPr>
              <a:solidFill>
                <a:srgbClr val="212121"/>
              </a:solidFill>
              <a:highlight>
                <a:srgbClr val="FFFFFF"/>
              </a:highlight>
            </a:endParaRPr>
          </a:p>
          <a:p>
            <a:pPr indent="0" lvl="0" marL="0" rtl="0" algn="l">
              <a:spcBef>
                <a:spcPts val="0"/>
              </a:spcBef>
              <a:spcAft>
                <a:spcPts val="0"/>
              </a:spcAft>
              <a:buNone/>
            </a:pPr>
            <a:r>
              <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Bitmap join index doesn't help because it's between the normalized and data tables, and we're not querying the normalized tables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all query results, “data” is the table with counts for each category in one row and “</a:t>
            </a:r>
            <a:r>
              <a:rPr lang="en"/>
              <a:t>occurrences</a:t>
            </a:r>
            <a:r>
              <a:rPr lang="en"/>
              <a:t>” is the database where each </a:t>
            </a:r>
            <a:r>
              <a:rPr lang="en"/>
              <a:t>image</a:t>
            </a:r>
            <a:r>
              <a:rPr lang="en"/>
              <a:t> has a </a:t>
            </a:r>
            <a:r>
              <a:rPr lang="en"/>
              <a:t>separate</a:t>
            </a:r>
            <a:r>
              <a:rPr lang="en"/>
              <a:t> entry in the </a:t>
            </a:r>
            <a:r>
              <a:rPr lang="en"/>
              <a:t>occurrences</a:t>
            </a:r>
            <a:r>
              <a:rPr lang="en"/>
              <a:t> table for each category.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5ad0dfe6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5ad0dfe6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purpose i.e. what is this supposed to test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5ad0dfe6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5ad0dfe6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highlight>
                  <a:srgbClr val="FFFFFF"/>
                </a:highlight>
              </a:rPr>
              <a:t>This query has few to none results.</a:t>
            </a:r>
            <a:endParaRPr>
              <a:solidFill>
                <a:srgbClr val="212121"/>
              </a:solidFill>
              <a:highlight>
                <a:srgbClr val="FFFFFF"/>
              </a:highlight>
            </a:endParaRPr>
          </a:p>
          <a:p>
            <a:pPr indent="0" lvl="0" marL="0" rtl="0" algn="l">
              <a:spcBef>
                <a:spcPts val="0"/>
              </a:spcBef>
              <a:spcAft>
                <a:spcPts val="0"/>
              </a:spcAft>
              <a:buNone/>
            </a:pPr>
            <a:r>
              <a:t/>
            </a:r>
            <a:endParaRPr>
              <a:solidFill>
                <a:srgbClr val="212121"/>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12121"/>
                </a:solidFill>
                <a:highlight>
                  <a:srgbClr val="FFFFFF"/>
                </a:highlight>
              </a:rPr>
              <a:t>The image table usually performs the best with the separate B-tree index being the main exception.</a:t>
            </a:r>
            <a:endParaRPr>
              <a:solidFill>
                <a:srgbClr val="212121"/>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12121"/>
                </a:solidFill>
                <a:highlight>
                  <a:srgbClr val="FFFFFF"/>
                </a:highlight>
              </a:rPr>
              <a:t>The B-tree and Bitmap indices improve performance, and the runtimes for both the designs become comparable.</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But the separate B-tree index significantly boosts performance. Queries on database with </a:t>
            </a:r>
            <a:r>
              <a:rPr lang="en">
                <a:solidFill>
                  <a:srgbClr val="212121"/>
                </a:solidFill>
                <a:highlight>
                  <a:srgbClr val="FFFFFF"/>
                </a:highlight>
              </a:rPr>
              <a:t>occurrences</a:t>
            </a:r>
            <a:r>
              <a:rPr lang="en">
                <a:solidFill>
                  <a:srgbClr val="212121"/>
                </a:solidFill>
                <a:highlight>
                  <a:srgbClr val="FFFFFF"/>
                </a:highlight>
              </a:rPr>
              <a:t> table outperform those on the image table.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5ad0dfe6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5ad0dfe6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purpose i.e. what is this supposed to test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5ad0dfe6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5ad0dfe6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query yields a medium sized set of results.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rgbClr val="212121"/>
                </a:solidFill>
                <a:highlight>
                  <a:srgbClr val="FFFFFF"/>
                </a:highlight>
              </a:rPr>
              <a:t>The image table </a:t>
            </a:r>
            <a:r>
              <a:rPr lang="en">
                <a:solidFill>
                  <a:srgbClr val="212121"/>
                </a:solidFill>
                <a:highlight>
                  <a:srgbClr val="FFFFFF"/>
                </a:highlight>
              </a:rPr>
              <a:t>performs</a:t>
            </a:r>
            <a:r>
              <a:rPr lang="en">
                <a:solidFill>
                  <a:srgbClr val="212121"/>
                </a:solidFill>
                <a:highlight>
                  <a:srgbClr val="FFFFFF"/>
                </a:highlight>
              </a:rPr>
              <a:t> consistently good, although other tables catch-up with the help of an index.</a:t>
            </a:r>
            <a:endParaRPr>
              <a:solidFill>
                <a:srgbClr val="212121"/>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12121"/>
                </a:solidFill>
                <a:highlight>
                  <a:srgbClr val="FFFFFF"/>
                </a:highlight>
              </a:rPr>
              <a:t>With the separate B-tree index, the query between normalized-</a:t>
            </a:r>
            <a:r>
              <a:rPr lang="en">
                <a:solidFill>
                  <a:srgbClr val="212121"/>
                </a:solidFill>
                <a:highlight>
                  <a:srgbClr val="FFFFFF"/>
                </a:highlight>
              </a:rPr>
              <a:t>occurrences</a:t>
            </a:r>
            <a:r>
              <a:rPr lang="en">
                <a:solidFill>
                  <a:srgbClr val="212121"/>
                </a:solidFill>
                <a:highlight>
                  <a:srgbClr val="FFFFFF"/>
                </a:highlight>
              </a:rPr>
              <a:t> table (green) outperforms all of the rest. And the query on </a:t>
            </a:r>
            <a:r>
              <a:rPr lang="en">
                <a:solidFill>
                  <a:srgbClr val="212121"/>
                </a:solidFill>
                <a:highlight>
                  <a:srgbClr val="FFFFFF"/>
                </a:highlight>
              </a:rPr>
              <a:t>occurrences</a:t>
            </a:r>
            <a:r>
              <a:rPr lang="en">
                <a:solidFill>
                  <a:srgbClr val="212121"/>
                </a:solidFill>
                <a:highlight>
                  <a:srgbClr val="FFFFFF"/>
                </a:highlight>
              </a:rPr>
              <a:t> is comparable to that on image.</a:t>
            </a:r>
            <a:endParaRPr>
              <a:solidFill>
                <a:srgbClr val="21212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1212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With the bitmap join index, the query between normalized-data table (pink) is as good as, or better, than the query on just the image table.</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5ad0dfe6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5ad0dfe6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5ad0dfe6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05ad0dfe6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highlight>
                  <a:srgbClr val="FFFFFF"/>
                </a:highlight>
              </a:rPr>
              <a:t>This result set is large. </a:t>
            </a:r>
            <a:endParaRPr>
              <a:solidFill>
                <a:srgbClr val="212121"/>
              </a:solidFill>
              <a:highlight>
                <a:srgbClr val="FFFFFF"/>
              </a:highlight>
            </a:endParaRPr>
          </a:p>
          <a:p>
            <a:pPr indent="0" lvl="0" marL="0" rtl="0" algn="l">
              <a:spcBef>
                <a:spcPts val="0"/>
              </a:spcBef>
              <a:spcAft>
                <a:spcPts val="0"/>
              </a:spcAft>
              <a:buNone/>
            </a:pPr>
            <a:r>
              <a:t/>
            </a:r>
            <a:endParaRPr>
              <a:solidFill>
                <a:srgbClr val="212121"/>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212121"/>
                </a:solidFill>
                <a:highlight>
                  <a:srgbClr val="FFFFFF"/>
                </a:highlight>
              </a:rPr>
              <a:t>When the result size is large and the # of categories fetched is small, the image table outperforms all of the rest.</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Although the separate B-tree index does show an improved runtime.</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858fb6f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858fb6f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8524f1de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8524f1d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12121"/>
                </a:solidFill>
                <a:highlight>
                  <a:srgbClr val="FFFFFF"/>
                </a:highlight>
              </a:rPr>
              <a:t>This is a surprising result, in that the </a:t>
            </a:r>
            <a:r>
              <a:rPr lang="en">
                <a:solidFill>
                  <a:srgbClr val="212121"/>
                </a:solidFill>
                <a:highlight>
                  <a:srgbClr val="FFFFFF"/>
                </a:highlight>
              </a:rPr>
              <a:t>occurrences</a:t>
            </a:r>
            <a:r>
              <a:rPr lang="en">
                <a:solidFill>
                  <a:srgbClr val="212121"/>
                </a:solidFill>
                <a:highlight>
                  <a:srgbClr val="FFFFFF"/>
                </a:highlight>
              </a:rPr>
              <a:t> table now consistently outperforms all the rest.</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This is possibly because the </a:t>
            </a:r>
            <a:r>
              <a:rPr lang="en">
                <a:solidFill>
                  <a:srgbClr val="212121"/>
                </a:solidFill>
                <a:highlight>
                  <a:srgbClr val="FFFFFF"/>
                </a:highlight>
              </a:rPr>
              <a:t>occurrences</a:t>
            </a:r>
            <a:r>
              <a:rPr lang="en">
                <a:solidFill>
                  <a:srgbClr val="212121"/>
                </a:solidFill>
                <a:highlight>
                  <a:srgbClr val="FFFFFF"/>
                </a:highlight>
              </a:rPr>
              <a:t> table is smaller compare to image, and all the other queries involve a join.</a:t>
            </a:r>
            <a:endParaRPr sz="1000">
              <a:solidFill>
                <a:srgbClr val="21212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8663b5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8663b5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5ad0dfe6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5ad0dfe6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world is filled with a plethora of different things and thus different sights</a:t>
            </a:r>
            <a:r>
              <a:rPr lang="en"/>
              <a:t> with no two views being exactly the same. As they say, a picture is worth a thousand words. With so many options finding the right image(s) for your purpose could take forever without a way to quickly search them based on what’s in the image.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design of the database we use to hold images can affect how quickly we get images we’re looking for. We want to find out what designs are best for what sorts of searches. If there is a “best” design to use then we want to know what it is so that we have </a:t>
            </a:r>
            <a:r>
              <a:rPr lang="en">
                <a:solidFill>
                  <a:schemeClr val="dk1"/>
                </a:solidFill>
              </a:rPr>
              <a:t>only</a:t>
            </a:r>
            <a:r>
              <a:rPr lang="en"/>
              <a:t> the highest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learning objectives?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8663b5f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8663b5f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8663b5f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8663b5f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8663b5f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8663b5f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8663b5fa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8663b5fa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5ad0dfe6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05ad0dfe6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solidFill>
                  <a:srgbClr val="212121"/>
                </a:solidFill>
                <a:highlight>
                  <a:srgbClr val="FFFFFF"/>
                </a:highlight>
              </a:rPr>
              <a:t>Query based inferences:</a:t>
            </a:r>
            <a:endParaRPr>
              <a:solidFill>
                <a:srgbClr val="212121"/>
              </a:solidFill>
              <a:highlight>
                <a:srgbClr val="FFFFFF"/>
              </a:highlight>
            </a:endParaRPr>
          </a:p>
          <a:p>
            <a:pPr indent="-298450" lvl="1" marL="914400" rtl="0" algn="l">
              <a:lnSpc>
                <a:spcPct val="115000"/>
              </a:lnSpc>
              <a:spcBef>
                <a:spcPts val="1200"/>
              </a:spcBef>
              <a:spcAft>
                <a:spcPts val="0"/>
              </a:spcAft>
              <a:buClr>
                <a:srgbClr val="212121"/>
              </a:buClr>
              <a:buSzPts val="1100"/>
              <a:buFont typeface="Arial"/>
              <a:buAutoNum type="arabicPeriod"/>
            </a:pPr>
            <a:r>
              <a:rPr lang="en">
                <a:solidFill>
                  <a:srgbClr val="212121"/>
                </a:solidFill>
                <a:highlight>
                  <a:srgbClr val="FFFFFF"/>
                </a:highlight>
              </a:rPr>
              <a:t>For # of categories: </a:t>
            </a:r>
            <a:r>
              <a:rPr lang="en">
                <a:solidFill>
                  <a:srgbClr val="212121"/>
                </a:solidFill>
                <a:highlight>
                  <a:srgbClr val="FFFFFF"/>
                </a:highlight>
              </a:rPr>
              <a:t>single </a:t>
            </a:r>
            <a:r>
              <a:rPr lang="en">
                <a:solidFill>
                  <a:srgbClr val="212121"/>
                </a:solidFill>
                <a:highlight>
                  <a:srgbClr val="FFFFFF"/>
                </a:highlight>
              </a:rPr>
              <a:t>vs rest:</a:t>
            </a:r>
            <a:br>
              <a:rPr lang="en">
                <a:solidFill>
                  <a:srgbClr val="212121"/>
                </a:solidFill>
                <a:highlight>
                  <a:srgbClr val="FFFFFF"/>
                </a:highlight>
              </a:rPr>
            </a:br>
            <a:r>
              <a:rPr lang="en">
                <a:solidFill>
                  <a:srgbClr val="212121"/>
                </a:solidFill>
                <a:highlight>
                  <a:srgbClr val="FFFFFF"/>
                </a:highlight>
              </a:rPr>
              <a:t>When we know there's no overlap of categories, and we're interested in fetching the details of only one of them, a normalized version of the tables is the best choice.</a:t>
            </a:r>
            <a:endParaRPr>
              <a:solidFill>
                <a:srgbClr val="212121"/>
              </a:solidFill>
              <a:highlight>
                <a:srgbClr val="FFFFFF"/>
              </a:highlight>
            </a:endParaRPr>
          </a:p>
          <a:p>
            <a:pPr indent="-298450" lvl="1" marL="914400" rtl="0" algn="l">
              <a:lnSpc>
                <a:spcPct val="115000"/>
              </a:lnSpc>
              <a:spcBef>
                <a:spcPts val="0"/>
              </a:spcBef>
              <a:spcAft>
                <a:spcPts val="0"/>
              </a:spcAft>
              <a:buClr>
                <a:srgbClr val="212121"/>
              </a:buClr>
              <a:buSzPts val="1100"/>
              <a:buFont typeface="Arial"/>
              <a:buAutoNum type="arabicPeriod"/>
            </a:pPr>
            <a:r>
              <a:rPr lang="en">
                <a:solidFill>
                  <a:srgbClr val="212121"/>
                </a:solidFill>
                <a:highlight>
                  <a:srgbClr val="FFFFFF"/>
                </a:highlight>
              </a:rPr>
              <a:t>For # of categories: small vs large:</a:t>
            </a:r>
            <a:br>
              <a:rPr lang="en">
                <a:solidFill>
                  <a:srgbClr val="212121"/>
                </a:solidFill>
                <a:highlight>
                  <a:srgbClr val="FFFFFF"/>
                </a:highlight>
              </a:rPr>
            </a:br>
            <a:r>
              <a:rPr lang="en">
                <a:solidFill>
                  <a:srgbClr val="212121"/>
                </a:solidFill>
                <a:highlight>
                  <a:srgbClr val="FFFFFF"/>
                </a:highlight>
              </a:rPr>
              <a:t>When we aim to fetch images containing a large number of categories, using a normalized tables or the </a:t>
            </a:r>
            <a:r>
              <a:rPr lang="en">
                <a:solidFill>
                  <a:srgbClr val="212121"/>
                </a:solidFill>
                <a:highlight>
                  <a:srgbClr val="FFFFFF"/>
                </a:highlight>
              </a:rPr>
              <a:t>occurrences</a:t>
            </a:r>
            <a:r>
              <a:rPr lang="en">
                <a:solidFill>
                  <a:srgbClr val="212121"/>
                </a:solidFill>
                <a:highlight>
                  <a:srgbClr val="FFFFFF"/>
                </a:highlight>
              </a:rPr>
              <a:t> table with a separate B-tree index on category_name and image_id fields of </a:t>
            </a:r>
            <a:r>
              <a:rPr lang="en">
                <a:solidFill>
                  <a:srgbClr val="212121"/>
                </a:solidFill>
                <a:highlight>
                  <a:srgbClr val="FFFFFF"/>
                </a:highlight>
              </a:rPr>
              <a:t>occurrences</a:t>
            </a:r>
            <a:r>
              <a:rPr lang="en">
                <a:solidFill>
                  <a:srgbClr val="212121"/>
                </a:solidFill>
                <a:highlight>
                  <a:srgbClr val="FFFFFF"/>
                </a:highlight>
              </a:rPr>
              <a:t> gives best results. Alternatively, a bitmap join index between a normalized and the data table also helps. On the other hand, for small categories, the data table outperforms all of the rest.</a:t>
            </a:r>
            <a:endParaRPr>
              <a:solidFill>
                <a:srgbClr val="212121"/>
              </a:solidFill>
              <a:highlight>
                <a:srgbClr val="FFFFFF"/>
              </a:highlight>
            </a:endParaRPr>
          </a:p>
          <a:p>
            <a:pPr indent="-298450" lvl="1" marL="914400" rtl="0" algn="l">
              <a:lnSpc>
                <a:spcPct val="115000"/>
              </a:lnSpc>
              <a:spcBef>
                <a:spcPts val="0"/>
              </a:spcBef>
              <a:spcAft>
                <a:spcPts val="0"/>
              </a:spcAft>
              <a:buClr>
                <a:srgbClr val="212121"/>
              </a:buClr>
              <a:buSzPts val="1100"/>
              <a:buFont typeface="Arial"/>
              <a:buAutoNum type="arabicPeriod"/>
            </a:pPr>
            <a:r>
              <a:rPr lang="en">
                <a:solidFill>
                  <a:srgbClr val="212121"/>
                </a:solidFill>
                <a:highlight>
                  <a:srgbClr val="FFFFFF"/>
                </a:highlight>
              </a:rPr>
              <a:t>For nature of join: AND vs OR:</a:t>
            </a:r>
            <a:br>
              <a:rPr lang="en">
                <a:solidFill>
                  <a:srgbClr val="212121"/>
                </a:solidFill>
                <a:highlight>
                  <a:srgbClr val="FFFFFF"/>
                </a:highlight>
              </a:rPr>
            </a:br>
            <a:r>
              <a:rPr lang="en">
                <a:solidFill>
                  <a:srgbClr val="212121"/>
                </a:solidFill>
                <a:highlight>
                  <a:srgbClr val="FFFFFF"/>
                </a:highlight>
              </a:rPr>
              <a:t>The </a:t>
            </a:r>
            <a:r>
              <a:rPr lang="en">
                <a:solidFill>
                  <a:srgbClr val="212121"/>
                </a:solidFill>
                <a:highlight>
                  <a:srgbClr val="FFFFFF"/>
                </a:highlight>
              </a:rPr>
              <a:t>occurrences</a:t>
            </a:r>
            <a:r>
              <a:rPr lang="en">
                <a:solidFill>
                  <a:srgbClr val="212121"/>
                </a:solidFill>
                <a:highlight>
                  <a:srgbClr val="FFFFFF"/>
                </a:highlight>
              </a:rPr>
              <a:t> table significantly outperforms all of the rest for OR queries. This is probably because of its compact nature and absence of any joins.</a:t>
            </a:r>
            <a:endParaRPr>
              <a:solidFill>
                <a:srgbClr val="21212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8524f1de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8524f1de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solidFill>
                  <a:srgbClr val="212121"/>
                </a:solidFill>
                <a:highlight>
                  <a:srgbClr val="FFFFFF"/>
                </a:highlight>
              </a:rPr>
              <a:t>Space based inferences:</a:t>
            </a:r>
            <a:endParaRPr>
              <a:solidFill>
                <a:srgbClr val="212121"/>
              </a:solidFill>
              <a:highlight>
                <a:srgbClr val="FFFFFF"/>
              </a:highlight>
            </a:endParaRPr>
          </a:p>
          <a:p>
            <a:pPr indent="-298450" lvl="1" marL="914400" rtl="0" algn="l">
              <a:lnSpc>
                <a:spcPct val="115000"/>
              </a:lnSpc>
              <a:spcBef>
                <a:spcPts val="1200"/>
              </a:spcBef>
              <a:spcAft>
                <a:spcPts val="0"/>
              </a:spcAft>
              <a:buClr>
                <a:srgbClr val="212121"/>
              </a:buClr>
              <a:buSzPts val="1100"/>
              <a:buFont typeface="Arial"/>
              <a:buAutoNum type="arabicPeriod"/>
            </a:pPr>
            <a:r>
              <a:rPr lang="en">
                <a:solidFill>
                  <a:srgbClr val="212121"/>
                </a:solidFill>
                <a:highlight>
                  <a:srgbClr val="FFFFFF"/>
                </a:highlight>
              </a:rPr>
              <a:t>For table spaces: small vs large:</a:t>
            </a:r>
            <a:br>
              <a:rPr lang="en">
                <a:solidFill>
                  <a:srgbClr val="212121"/>
                </a:solidFill>
                <a:highlight>
                  <a:srgbClr val="FFFFFF"/>
                </a:highlight>
              </a:rPr>
            </a:br>
            <a:r>
              <a:rPr lang="en">
                <a:solidFill>
                  <a:srgbClr val="212121"/>
                </a:solidFill>
                <a:highlight>
                  <a:srgbClr val="FFFFFF"/>
                </a:highlight>
              </a:rPr>
              <a:t>The Data table can take up a lot of space as it can be quite sparse. The normalized tables can have the overhead of creating and </a:t>
            </a:r>
            <a:r>
              <a:rPr lang="en">
                <a:solidFill>
                  <a:srgbClr val="212121"/>
                </a:solidFill>
                <a:highlight>
                  <a:srgbClr val="FFFFFF"/>
                </a:highlight>
              </a:rPr>
              <a:t>maintaining</a:t>
            </a:r>
            <a:r>
              <a:rPr lang="en">
                <a:solidFill>
                  <a:srgbClr val="212121"/>
                </a:solidFill>
                <a:highlight>
                  <a:srgbClr val="FFFFFF"/>
                </a:highlight>
              </a:rPr>
              <a:t> a new table for very little info, especially when the number of categories is large. The o</a:t>
            </a:r>
            <a:r>
              <a:rPr lang="en">
                <a:solidFill>
                  <a:srgbClr val="212121"/>
                </a:solidFill>
                <a:highlight>
                  <a:srgbClr val="FFFFFF"/>
                </a:highlight>
              </a:rPr>
              <a:t>ccurrences</a:t>
            </a:r>
            <a:r>
              <a:rPr lang="en">
                <a:solidFill>
                  <a:srgbClr val="212121"/>
                </a:solidFill>
                <a:highlight>
                  <a:srgbClr val="FFFFFF"/>
                </a:highlight>
              </a:rPr>
              <a:t> table provides better structure and is a good compromise.</a:t>
            </a:r>
            <a:endParaRPr>
              <a:solidFill>
                <a:srgbClr val="212121"/>
              </a:solidFill>
              <a:highlight>
                <a:srgbClr val="FFFFFF"/>
              </a:highlight>
            </a:endParaRPr>
          </a:p>
          <a:p>
            <a:pPr indent="-298450" lvl="1" marL="914400" rtl="0" algn="l">
              <a:lnSpc>
                <a:spcPct val="115000"/>
              </a:lnSpc>
              <a:spcBef>
                <a:spcPts val="0"/>
              </a:spcBef>
              <a:spcAft>
                <a:spcPts val="0"/>
              </a:spcAft>
              <a:buClr>
                <a:srgbClr val="212121"/>
              </a:buClr>
              <a:buSzPts val="1100"/>
              <a:buFont typeface="Arial"/>
              <a:buAutoNum type="arabicPeriod"/>
            </a:pPr>
            <a:r>
              <a:rPr lang="en">
                <a:solidFill>
                  <a:srgbClr val="212121"/>
                </a:solidFill>
                <a:highlight>
                  <a:srgbClr val="FFFFFF"/>
                </a:highlight>
              </a:rPr>
              <a:t>For index spaces: small vs large:</a:t>
            </a:r>
            <a:br>
              <a:rPr lang="en">
                <a:solidFill>
                  <a:srgbClr val="212121"/>
                </a:solidFill>
                <a:highlight>
                  <a:srgbClr val="FFFFFF"/>
                </a:highlight>
              </a:rPr>
            </a:br>
            <a:r>
              <a:rPr lang="en">
                <a:solidFill>
                  <a:srgbClr val="212121"/>
                </a:solidFill>
                <a:highlight>
                  <a:srgbClr val="FFFFFF"/>
                </a:highlight>
              </a:rPr>
              <a:t>Bitmap and Bitmap-join indexes are useful for low-cardinality columns. For columns with high-cardinality they have a lot of sparsity and waste space. In theory, B-trees should perform worse for columns with cardinality less than 200, but in practice they work just fine in our case.</a:t>
            </a:r>
            <a:endParaRPr>
              <a:solidFill>
                <a:srgbClr val="21212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8524f1de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8524f1de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600"/>
              </a:spcBef>
              <a:spcAft>
                <a:spcPts val="0"/>
              </a:spcAft>
              <a:buClr>
                <a:srgbClr val="212121"/>
              </a:buClr>
              <a:buSzPts val="1100"/>
              <a:buFont typeface="Arial"/>
              <a:buAutoNum type="arabicPeriod"/>
            </a:pPr>
            <a:r>
              <a:rPr lang="en">
                <a:solidFill>
                  <a:srgbClr val="212121"/>
                </a:solidFill>
                <a:highlight>
                  <a:srgbClr val="FFFFFF"/>
                </a:highlight>
              </a:rPr>
              <a:t>Observation for multi-domain data:</a:t>
            </a:r>
            <a:endParaRPr>
              <a:solidFill>
                <a:srgbClr val="212121"/>
              </a:solidFill>
              <a:highlight>
                <a:srgbClr val="FFFFFF"/>
              </a:highlight>
            </a:endParaRPr>
          </a:p>
          <a:p>
            <a:pPr indent="-298450" lvl="2" marL="1371600" rtl="0" algn="l">
              <a:lnSpc>
                <a:spcPct val="115000"/>
              </a:lnSpc>
              <a:spcBef>
                <a:spcPts val="0"/>
              </a:spcBef>
              <a:spcAft>
                <a:spcPts val="0"/>
              </a:spcAft>
              <a:buClr>
                <a:srgbClr val="212121"/>
              </a:buClr>
              <a:buSzPts val="1100"/>
              <a:buAutoNum type="romanLcPeriod"/>
            </a:pPr>
            <a:r>
              <a:rPr lang="en">
                <a:solidFill>
                  <a:srgbClr val="212121"/>
                </a:solidFill>
                <a:highlight>
                  <a:srgbClr val="FFFFFF"/>
                </a:highlight>
              </a:rPr>
              <a:t>Normalized vs Unnormalized:</a:t>
            </a:r>
            <a:br>
              <a:rPr lang="en">
                <a:solidFill>
                  <a:srgbClr val="212121"/>
                </a:solidFill>
                <a:highlight>
                  <a:srgbClr val="FFFFFF"/>
                </a:highlight>
              </a:rPr>
            </a:br>
            <a:r>
              <a:rPr lang="en">
                <a:solidFill>
                  <a:srgbClr val="212121"/>
                </a:solidFill>
                <a:highlight>
                  <a:srgbClr val="FFFFFF"/>
                </a:highlight>
              </a:rPr>
              <a:t>The normalized version is especially useful in such cases as each category can have different metadata. Both the Data and </a:t>
            </a:r>
            <a:r>
              <a:rPr lang="en">
                <a:solidFill>
                  <a:srgbClr val="212121"/>
                </a:solidFill>
                <a:highlight>
                  <a:srgbClr val="FFFFFF"/>
                </a:highlight>
              </a:rPr>
              <a:t>Occurrences</a:t>
            </a:r>
            <a:r>
              <a:rPr lang="en">
                <a:solidFill>
                  <a:srgbClr val="212121"/>
                </a:solidFill>
                <a:highlight>
                  <a:srgbClr val="FFFFFF"/>
                </a:highlight>
              </a:rPr>
              <a:t> tables can be hit by sparsity here.</a:t>
            </a:r>
            <a:endParaRPr>
              <a:solidFill>
                <a:srgbClr val="212121"/>
              </a:solidFill>
              <a:highlight>
                <a:srgbClr val="FFFFFF"/>
              </a:highlight>
            </a:endParaRPr>
          </a:p>
          <a:p>
            <a:pPr indent="0" lvl="0" marL="0" rtl="0" algn="l">
              <a:lnSpc>
                <a:spcPct val="115000"/>
              </a:lnSpc>
              <a:spcBef>
                <a:spcPts val="1200"/>
              </a:spcBef>
              <a:spcAft>
                <a:spcPts val="0"/>
              </a:spcAft>
              <a:buNone/>
            </a:pPr>
            <a:r>
              <a:t/>
            </a:r>
            <a:endParaRPr>
              <a:solidFill>
                <a:srgbClr val="21212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5ad0dfe6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05ad0dfe6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5ad0dfe6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05ad0dfe6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5ad0dfe6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5ad0dfe6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some nice libraries that make it easier to work with a database like sqlalchemy.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groups has some </a:t>
            </a:r>
            <a:r>
              <a:rPr lang="en"/>
              <a:t>prior</a:t>
            </a:r>
            <a:r>
              <a:rPr lang="en"/>
              <a:t> experience with Oracle DB making this a good choice.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rPr>
              <a:t>The COCO dataset already has many annotations associated with each image that can be used to find images with certain things in them. It can even determine how many of the search items are in the images. There is a wide variety of categories to 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5ad0dfe6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5ad0dfe6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80 categories. One row per image.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5ad0dfe6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5ad0dfe6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ad0dfe6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5ad0dfe6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858fb6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858fb6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python script to do the above.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8524f1de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8524f1de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experiments, we run an equivalent query on each </a:t>
            </a:r>
            <a:r>
              <a:rPr lang="en"/>
              <a:t>database</a:t>
            </a:r>
            <a:r>
              <a:rPr lang="en"/>
              <a:t> design we have. We also run the queries with and </a:t>
            </a:r>
            <a:r>
              <a:rPr lang="en"/>
              <a:t>without</a:t>
            </a:r>
            <a:r>
              <a:rPr lang="en"/>
              <a:t> certain indices.  We run each query 100 times and record the time it takes each one to </a:t>
            </a:r>
            <a:r>
              <a:rPr lang="en"/>
              <a:t>complete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1" marL="914400" rtl="0" algn="l">
              <a:lnSpc>
                <a:spcPct val="135714"/>
              </a:lnSpc>
              <a:spcBef>
                <a:spcPts val="0"/>
              </a:spcBef>
              <a:spcAft>
                <a:spcPts val="0"/>
              </a:spcAft>
              <a:buClr>
                <a:schemeClr val="dk1"/>
              </a:buClr>
              <a:buSzPts val="1100"/>
              <a:buFont typeface="Arial"/>
              <a:buChar char="○"/>
            </a:pPr>
            <a:r>
              <a:rPr lang="en">
                <a:solidFill>
                  <a:schemeClr val="dk1"/>
                </a:solidFill>
                <a:highlight>
                  <a:srgbClr val="FFFFFE"/>
                </a:highlight>
              </a:rPr>
              <a:t>B-tree index on category_name and image_id: </a:t>
            </a:r>
            <a:endParaRPr>
              <a:solidFill>
                <a:schemeClr val="dk1"/>
              </a:solidFill>
              <a:highlight>
                <a:srgbClr val="FFFFFE"/>
              </a:highlight>
            </a:endParaRPr>
          </a:p>
          <a:p>
            <a:pPr indent="-298450" lvl="2" marL="1371600" rtl="0" algn="l">
              <a:lnSpc>
                <a:spcPct val="135714"/>
              </a:lnSpc>
              <a:spcBef>
                <a:spcPts val="0"/>
              </a:spcBef>
              <a:spcAft>
                <a:spcPts val="0"/>
              </a:spcAft>
              <a:buClr>
                <a:schemeClr val="dk1"/>
              </a:buClr>
              <a:buSzPts val="1100"/>
              <a:buFont typeface="Arial"/>
              <a:buChar char="■"/>
            </a:pPr>
            <a:r>
              <a:rPr lang="en">
                <a:solidFill>
                  <a:schemeClr val="dk1"/>
                </a:solidFill>
                <a:highlight>
                  <a:srgbClr val="FFFFFE"/>
                </a:highlight>
              </a:rPr>
              <a:t>create index occurences_idx on occurences(category_name,image_id)</a:t>
            </a:r>
            <a:endParaRPr>
              <a:solidFill>
                <a:schemeClr val="dk1"/>
              </a:solidFill>
              <a:highlight>
                <a:srgbClr val="FFFFFE"/>
              </a:highlight>
            </a:endParaRPr>
          </a:p>
          <a:p>
            <a:pPr indent="-298450" lvl="1" marL="914400" rtl="0" algn="l">
              <a:lnSpc>
                <a:spcPct val="135714"/>
              </a:lnSpc>
              <a:spcBef>
                <a:spcPts val="0"/>
              </a:spcBef>
              <a:spcAft>
                <a:spcPts val="0"/>
              </a:spcAft>
              <a:buClr>
                <a:schemeClr val="dk1"/>
              </a:buClr>
              <a:buSzPts val="1100"/>
              <a:buFont typeface="Arial"/>
              <a:buChar char="○"/>
            </a:pPr>
            <a:r>
              <a:rPr lang="en">
                <a:solidFill>
                  <a:schemeClr val="dk1"/>
                </a:solidFill>
                <a:highlight>
                  <a:srgbClr val="FFFFFE"/>
                </a:highlight>
              </a:rPr>
              <a:t>Bitmap on occurrences: </a:t>
            </a:r>
            <a:endParaRPr>
              <a:solidFill>
                <a:schemeClr val="dk1"/>
              </a:solidFill>
              <a:highlight>
                <a:srgbClr val="FFFFFE"/>
              </a:highlight>
            </a:endParaRPr>
          </a:p>
          <a:p>
            <a:pPr indent="-298450" lvl="2" marL="1371600" rtl="0" algn="l">
              <a:lnSpc>
                <a:spcPct val="135714"/>
              </a:lnSpc>
              <a:spcBef>
                <a:spcPts val="0"/>
              </a:spcBef>
              <a:spcAft>
                <a:spcPts val="0"/>
              </a:spcAft>
              <a:buClr>
                <a:schemeClr val="dk1"/>
              </a:buClr>
              <a:buSzPts val="1100"/>
              <a:buFont typeface="Arial"/>
              <a:buChar char="■"/>
            </a:pPr>
            <a:r>
              <a:rPr lang="en">
                <a:solidFill>
                  <a:schemeClr val="dk1"/>
                </a:solidFill>
                <a:highlight>
                  <a:srgbClr val="FFFFFE"/>
                </a:highlight>
              </a:rPr>
              <a:t>create bitmap index occurences_idx on occurences(category_name)</a:t>
            </a:r>
            <a:endParaRPr>
              <a:solidFill>
                <a:schemeClr val="dk1"/>
              </a:solidFill>
              <a:highlight>
                <a:srgbClr val="FFFFFE"/>
              </a:highlight>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highlight>
                  <a:srgbClr val="FFFFFF"/>
                </a:highlight>
              </a:rPr>
              <a:t>B-tree index on image_id column and category_name columns separately:</a:t>
            </a:r>
            <a:endParaRPr>
              <a:solidFill>
                <a:schemeClr val="dk1"/>
              </a:solidFill>
              <a:highlight>
                <a:srgbClr val="FFFFFF"/>
              </a:highlight>
            </a:endParaRPr>
          </a:p>
          <a:p>
            <a:pPr indent="-298450" lvl="2" marL="1371600" rtl="0" algn="l">
              <a:lnSpc>
                <a:spcPct val="135714"/>
              </a:lnSpc>
              <a:spcBef>
                <a:spcPts val="0"/>
              </a:spcBef>
              <a:spcAft>
                <a:spcPts val="0"/>
              </a:spcAft>
              <a:buClr>
                <a:schemeClr val="dk1"/>
              </a:buClr>
              <a:buSzPts val="1100"/>
              <a:buFont typeface="Arial"/>
              <a:buChar char="■"/>
            </a:pPr>
            <a:r>
              <a:rPr lang="en">
                <a:solidFill>
                  <a:schemeClr val="dk1"/>
                </a:solidFill>
                <a:highlight>
                  <a:srgbClr val="FFFFFE"/>
                </a:highlight>
              </a:rPr>
              <a:t>create index occurences_img_idx on occurences(image_id)</a:t>
            </a:r>
            <a:endParaRPr>
              <a:solidFill>
                <a:schemeClr val="dk1"/>
              </a:solidFill>
              <a:highlight>
                <a:srgbClr val="FFFFFE"/>
              </a:highlight>
            </a:endParaRPr>
          </a:p>
          <a:p>
            <a:pPr indent="-298450" lvl="2" marL="1371600" rtl="0" algn="l">
              <a:lnSpc>
                <a:spcPct val="135714"/>
              </a:lnSpc>
              <a:spcBef>
                <a:spcPts val="0"/>
              </a:spcBef>
              <a:spcAft>
                <a:spcPts val="0"/>
              </a:spcAft>
              <a:buClr>
                <a:schemeClr val="dk1"/>
              </a:buClr>
              <a:buSzPts val="1100"/>
              <a:buFont typeface="Arial"/>
              <a:buChar char="■"/>
            </a:pPr>
            <a:r>
              <a:rPr lang="en">
                <a:solidFill>
                  <a:schemeClr val="dk1"/>
                </a:solidFill>
                <a:highlight>
                  <a:srgbClr val="FFFFFE"/>
                </a:highlight>
              </a:rPr>
              <a:t>create index occurences_img_idx on occurences(category_name)</a:t>
            </a:r>
            <a:endParaRPr>
              <a:solidFill>
                <a:schemeClr val="dk1"/>
              </a:solidFill>
              <a:highlight>
                <a:srgbClr val="FFFFFE"/>
              </a:highlight>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highlight>
                  <a:srgbClr val="FFFFFF"/>
                </a:highlight>
              </a:rPr>
              <a:t>Bitmap join for normalized tables and the image table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5ad0dfe6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5ad0dfe6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codataset.org/#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Image Database Architectures</a:t>
            </a:r>
            <a:endParaRPr/>
          </a:p>
        </p:txBody>
      </p:sp>
      <p:sp>
        <p:nvSpPr>
          <p:cNvPr id="278" name="Google Shape;278;p13"/>
          <p:cNvSpPr txBox="1"/>
          <p:nvPr>
            <p:ph idx="1" type="subTitle"/>
          </p:nvPr>
        </p:nvSpPr>
        <p:spPr>
          <a:xfrm>
            <a:off x="824000" y="3596300"/>
            <a:ext cx="4255500" cy="1073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800">
                <a:latin typeface="Arial"/>
                <a:ea typeface="Arial"/>
                <a:cs typeface="Arial"/>
                <a:sym typeface="Arial"/>
              </a:rPr>
              <a:t>By Avinash Akella, Silas Kati, Jason Phadnis, and Raj Vaibhav Gude</a:t>
            </a:r>
            <a:endParaRPr sz="1800"/>
          </a:p>
        </p:txBody>
      </p:sp>
      <p:sp>
        <p:nvSpPr>
          <p:cNvPr id="279" name="Google Shape;279;p13"/>
          <p:cNvSpPr txBox="1"/>
          <p:nvPr/>
        </p:nvSpPr>
        <p:spPr>
          <a:xfrm>
            <a:off x="824000" y="934850"/>
            <a:ext cx="256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Maven Pro"/>
                <a:ea typeface="Maven Pro"/>
                <a:cs typeface="Maven Pro"/>
                <a:sym typeface="Maven Pro"/>
              </a:rPr>
              <a:t>Group 12</a:t>
            </a:r>
            <a:endParaRPr b="1" sz="2500">
              <a:solidFill>
                <a:schemeClr val="lt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28175" y="18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Fetch all images with Bicycles</a:t>
            </a:r>
            <a:endParaRPr/>
          </a:p>
        </p:txBody>
      </p:sp>
      <p:pic>
        <p:nvPicPr>
          <p:cNvPr id="334" name="Google Shape;334;p22"/>
          <p:cNvPicPr preferRelativeResize="0"/>
          <p:nvPr/>
        </p:nvPicPr>
        <p:blipFill>
          <a:blip r:embed="rId3">
            <a:alphaModFix/>
          </a:blip>
          <a:stretch>
            <a:fillRect/>
          </a:stretch>
        </p:blipFill>
        <p:spPr>
          <a:xfrm>
            <a:off x="6113250" y="1174263"/>
            <a:ext cx="2615935" cy="1716275"/>
          </a:xfrm>
          <a:prstGeom prst="rect">
            <a:avLst/>
          </a:prstGeom>
          <a:noFill/>
          <a:ln>
            <a:noFill/>
          </a:ln>
        </p:spPr>
      </p:pic>
      <p:pic>
        <p:nvPicPr>
          <p:cNvPr id="335" name="Google Shape;335;p22"/>
          <p:cNvPicPr preferRelativeResize="0"/>
          <p:nvPr/>
        </p:nvPicPr>
        <p:blipFill>
          <a:blip r:embed="rId4">
            <a:alphaModFix/>
          </a:blip>
          <a:stretch>
            <a:fillRect/>
          </a:stretch>
        </p:blipFill>
        <p:spPr>
          <a:xfrm>
            <a:off x="6133988" y="3277100"/>
            <a:ext cx="2574425" cy="1716283"/>
          </a:xfrm>
          <a:prstGeom prst="rect">
            <a:avLst/>
          </a:prstGeom>
          <a:noFill/>
          <a:ln>
            <a:noFill/>
          </a:ln>
        </p:spPr>
      </p:pic>
      <p:pic>
        <p:nvPicPr>
          <p:cNvPr id="336" name="Google Shape;336;p22"/>
          <p:cNvPicPr preferRelativeResize="0"/>
          <p:nvPr/>
        </p:nvPicPr>
        <p:blipFill>
          <a:blip r:embed="rId5">
            <a:alphaModFix/>
          </a:blip>
          <a:stretch>
            <a:fillRect/>
          </a:stretch>
        </p:blipFill>
        <p:spPr>
          <a:xfrm>
            <a:off x="3151677" y="3290713"/>
            <a:ext cx="2574425" cy="1689036"/>
          </a:xfrm>
          <a:prstGeom prst="rect">
            <a:avLst/>
          </a:prstGeom>
          <a:noFill/>
          <a:ln>
            <a:noFill/>
          </a:ln>
        </p:spPr>
      </p:pic>
      <p:sp>
        <p:nvSpPr>
          <p:cNvPr id="337" name="Google Shape;337;p22"/>
          <p:cNvSpPr txBox="1"/>
          <p:nvPr/>
        </p:nvSpPr>
        <p:spPr>
          <a:xfrm>
            <a:off x="4093938" y="774075"/>
            <a:ext cx="9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No Index</a:t>
            </a:r>
            <a:endParaRPr>
              <a:latin typeface="Nunito"/>
              <a:ea typeface="Nunito"/>
              <a:cs typeface="Nunito"/>
              <a:sym typeface="Nunito"/>
            </a:endParaRPr>
          </a:p>
        </p:txBody>
      </p:sp>
      <p:sp>
        <p:nvSpPr>
          <p:cNvPr id="338" name="Google Shape;338;p22"/>
          <p:cNvSpPr txBox="1"/>
          <p:nvPr/>
        </p:nvSpPr>
        <p:spPr>
          <a:xfrm>
            <a:off x="6777113" y="774075"/>
            <a:ext cx="12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index</a:t>
            </a:r>
            <a:endParaRPr>
              <a:latin typeface="Nunito"/>
              <a:ea typeface="Nunito"/>
              <a:cs typeface="Nunito"/>
              <a:sym typeface="Nunito"/>
            </a:endParaRPr>
          </a:p>
        </p:txBody>
      </p:sp>
      <p:sp>
        <p:nvSpPr>
          <p:cNvPr id="339" name="Google Shape;339;p22"/>
          <p:cNvSpPr txBox="1"/>
          <p:nvPr/>
        </p:nvSpPr>
        <p:spPr>
          <a:xfrm>
            <a:off x="3754275" y="2890525"/>
            <a:ext cx="136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Bitmap Index</a:t>
            </a:r>
            <a:endParaRPr>
              <a:latin typeface="Nunito"/>
              <a:ea typeface="Nunito"/>
              <a:cs typeface="Nunito"/>
              <a:sym typeface="Nunito"/>
            </a:endParaRPr>
          </a:p>
        </p:txBody>
      </p:sp>
      <p:sp>
        <p:nvSpPr>
          <p:cNvPr id="340" name="Google Shape;340;p22"/>
          <p:cNvSpPr txBox="1"/>
          <p:nvPr/>
        </p:nvSpPr>
        <p:spPr>
          <a:xfrm>
            <a:off x="6538625" y="2890525"/>
            <a:ext cx="17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Separate</a:t>
            </a:r>
            <a:endParaRPr>
              <a:latin typeface="Nunito"/>
              <a:ea typeface="Nunito"/>
              <a:cs typeface="Nunito"/>
              <a:sym typeface="Nunito"/>
            </a:endParaRPr>
          </a:p>
        </p:txBody>
      </p:sp>
      <p:sp>
        <p:nvSpPr>
          <p:cNvPr id="341" name="Google Shape;341;p22"/>
          <p:cNvSpPr/>
          <p:nvPr/>
        </p:nvSpPr>
        <p:spPr>
          <a:xfrm>
            <a:off x="169350" y="1573325"/>
            <a:ext cx="363000" cy="133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169350" y="190726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169350" y="224120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txBox="1"/>
          <p:nvPr/>
        </p:nvSpPr>
        <p:spPr>
          <a:xfrm>
            <a:off x="831575" y="1439825"/>
            <a:ext cx="17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Images Table</a:t>
            </a:r>
            <a:endParaRPr>
              <a:latin typeface="Nunito"/>
              <a:ea typeface="Nunito"/>
              <a:cs typeface="Nunito"/>
              <a:sym typeface="Nunito"/>
            </a:endParaRPr>
          </a:p>
        </p:txBody>
      </p:sp>
      <p:sp>
        <p:nvSpPr>
          <p:cNvPr id="345" name="Google Shape;345;p22"/>
          <p:cNvSpPr txBox="1"/>
          <p:nvPr/>
        </p:nvSpPr>
        <p:spPr>
          <a:xfrm>
            <a:off x="804025" y="1773775"/>
            <a:ext cx="19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Occurrence table</a:t>
            </a:r>
            <a:endParaRPr>
              <a:latin typeface="Nunito"/>
              <a:ea typeface="Nunito"/>
              <a:cs typeface="Nunito"/>
              <a:sym typeface="Nunito"/>
            </a:endParaRPr>
          </a:p>
        </p:txBody>
      </p:sp>
      <p:sp>
        <p:nvSpPr>
          <p:cNvPr id="346" name="Google Shape;346;p22"/>
          <p:cNvSpPr txBox="1"/>
          <p:nvPr/>
        </p:nvSpPr>
        <p:spPr>
          <a:xfrm>
            <a:off x="798750" y="2117900"/>
            <a:ext cx="15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Normalized table</a:t>
            </a:r>
            <a:endParaRPr>
              <a:latin typeface="Nunito"/>
              <a:ea typeface="Nunito"/>
              <a:cs typeface="Nunito"/>
              <a:sym typeface="Nunito"/>
            </a:endParaRPr>
          </a:p>
        </p:txBody>
      </p:sp>
      <p:pic>
        <p:nvPicPr>
          <p:cNvPr id="347" name="Google Shape;347;p22"/>
          <p:cNvPicPr preferRelativeResize="0"/>
          <p:nvPr/>
        </p:nvPicPr>
        <p:blipFill>
          <a:blip r:embed="rId6">
            <a:alphaModFix/>
          </a:blip>
          <a:stretch>
            <a:fillRect/>
          </a:stretch>
        </p:blipFill>
        <p:spPr>
          <a:xfrm>
            <a:off x="3172138" y="1187887"/>
            <a:ext cx="2533511" cy="168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2: </a:t>
            </a:r>
            <a:r>
              <a:rPr lang="en"/>
              <a:t>Airplane, Snow, Sand, Net, and Cup (Few to None results)</a:t>
            </a:r>
            <a:endParaRPr/>
          </a:p>
        </p:txBody>
      </p:sp>
      <p:sp>
        <p:nvSpPr>
          <p:cNvPr id="353" name="Google Shape;35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354" name="Google Shape;354;p23"/>
          <p:cNvPicPr preferRelativeResize="0"/>
          <p:nvPr/>
        </p:nvPicPr>
        <p:blipFill>
          <a:blip r:embed="rId3">
            <a:alphaModFix/>
          </a:blip>
          <a:stretch>
            <a:fillRect/>
          </a:stretch>
        </p:blipFill>
        <p:spPr>
          <a:xfrm>
            <a:off x="0" y="1512862"/>
            <a:ext cx="9143998" cy="349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1309425" y="254100"/>
            <a:ext cx="7068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Airplane, Snow, Sand, Net, and Cup</a:t>
            </a:r>
            <a:endParaRPr/>
          </a:p>
        </p:txBody>
      </p:sp>
      <p:sp>
        <p:nvSpPr>
          <p:cNvPr id="360" name="Google Shape;360;p24"/>
          <p:cNvSpPr txBox="1"/>
          <p:nvPr/>
        </p:nvSpPr>
        <p:spPr>
          <a:xfrm>
            <a:off x="4093938" y="853200"/>
            <a:ext cx="9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No Index</a:t>
            </a:r>
            <a:endParaRPr>
              <a:latin typeface="Nunito"/>
              <a:ea typeface="Nunito"/>
              <a:cs typeface="Nunito"/>
              <a:sym typeface="Nunito"/>
            </a:endParaRPr>
          </a:p>
        </p:txBody>
      </p:sp>
      <p:sp>
        <p:nvSpPr>
          <p:cNvPr id="361" name="Google Shape;361;p24"/>
          <p:cNvSpPr txBox="1"/>
          <p:nvPr/>
        </p:nvSpPr>
        <p:spPr>
          <a:xfrm>
            <a:off x="6777100" y="853200"/>
            <a:ext cx="12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index</a:t>
            </a:r>
            <a:endParaRPr>
              <a:latin typeface="Nunito"/>
              <a:ea typeface="Nunito"/>
              <a:cs typeface="Nunito"/>
              <a:sym typeface="Nunito"/>
            </a:endParaRPr>
          </a:p>
        </p:txBody>
      </p:sp>
      <p:sp>
        <p:nvSpPr>
          <p:cNvPr id="362" name="Google Shape;362;p24"/>
          <p:cNvSpPr txBox="1"/>
          <p:nvPr/>
        </p:nvSpPr>
        <p:spPr>
          <a:xfrm>
            <a:off x="3887400" y="2890525"/>
            <a:ext cx="136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Bitmap Index</a:t>
            </a:r>
            <a:endParaRPr>
              <a:latin typeface="Nunito"/>
              <a:ea typeface="Nunito"/>
              <a:cs typeface="Nunito"/>
              <a:sym typeface="Nunito"/>
            </a:endParaRPr>
          </a:p>
        </p:txBody>
      </p:sp>
      <p:sp>
        <p:nvSpPr>
          <p:cNvPr id="363" name="Google Shape;363;p24"/>
          <p:cNvSpPr txBox="1"/>
          <p:nvPr/>
        </p:nvSpPr>
        <p:spPr>
          <a:xfrm>
            <a:off x="6538600" y="2890525"/>
            <a:ext cx="17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Separate</a:t>
            </a:r>
            <a:endParaRPr>
              <a:latin typeface="Nunito"/>
              <a:ea typeface="Nunito"/>
              <a:cs typeface="Nunito"/>
              <a:sym typeface="Nunito"/>
            </a:endParaRPr>
          </a:p>
        </p:txBody>
      </p:sp>
      <p:sp>
        <p:nvSpPr>
          <p:cNvPr id="364" name="Google Shape;364;p24"/>
          <p:cNvSpPr/>
          <p:nvPr/>
        </p:nvSpPr>
        <p:spPr>
          <a:xfrm>
            <a:off x="169350" y="1573325"/>
            <a:ext cx="363000" cy="133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169350" y="190726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txBox="1"/>
          <p:nvPr/>
        </p:nvSpPr>
        <p:spPr>
          <a:xfrm>
            <a:off x="831575" y="1439825"/>
            <a:ext cx="17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Images </a:t>
            </a:r>
            <a:r>
              <a:rPr lang="en">
                <a:latin typeface="Nunito"/>
                <a:ea typeface="Nunito"/>
                <a:cs typeface="Nunito"/>
                <a:sym typeface="Nunito"/>
              </a:rPr>
              <a:t>Table</a:t>
            </a:r>
            <a:endParaRPr>
              <a:latin typeface="Nunito"/>
              <a:ea typeface="Nunito"/>
              <a:cs typeface="Nunito"/>
              <a:sym typeface="Nunito"/>
            </a:endParaRPr>
          </a:p>
        </p:txBody>
      </p:sp>
      <p:sp>
        <p:nvSpPr>
          <p:cNvPr id="367" name="Google Shape;367;p24"/>
          <p:cNvSpPr txBox="1"/>
          <p:nvPr/>
        </p:nvSpPr>
        <p:spPr>
          <a:xfrm>
            <a:off x="804025" y="1773775"/>
            <a:ext cx="19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Occurrence table</a:t>
            </a:r>
            <a:endParaRPr>
              <a:latin typeface="Nunito"/>
              <a:ea typeface="Nunito"/>
              <a:cs typeface="Nunito"/>
              <a:sym typeface="Nunito"/>
            </a:endParaRPr>
          </a:p>
        </p:txBody>
      </p:sp>
      <p:pic>
        <p:nvPicPr>
          <p:cNvPr id="368" name="Google Shape;368;p24"/>
          <p:cNvPicPr preferRelativeResize="0"/>
          <p:nvPr/>
        </p:nvPicPr>
        <p:blipFill>
          <a:blip r:embed="rId3">
            <a:alphaModFix/>
          </a:blip>
          <a:stretch>
            <a:fillRect/>
          </a:stretch>
        </p:blipFill>
        <p:spPr>
          <a:xfrm>
            <a:off x="3318138" y="1137975"/>
            <a:ext cx="2507700" cy="1671800"/>
          </a:xfrm>
          <a:prstGeom prst="rect">
            <a:avLst/>
          </a:prstGeom>
          <a:noFill/>
          <a:ln>
            <a:noFill/>
          </a:ln>
        </p:spPr>
      </p:pic>
      <p:pic>
        <p:nvPicPr>
          <p:cNvPr id="369" name="Google Shape;369;p24"/>
          <p:cNvPicPr preferRelativeResize="0"/>
          <p:nvPr/>
        </p:nvPicPr>
        <p:blipFill>
          <a:blip r:embed="rId4">
            <a:alphaModFix/>
          </a:blip>
          <a:stretch>
            <a:fillRect/>
          </a:stretch>
        </p:blipFill>
        <p:spPr>
          <a:xfrm>
            <a:off x="6254663" y="3237396"/>
            <a:ext cx="2517691" cy="1671800"/>
          </a:xfrm>
          <a:prstGeom prst="rect">
            <a:avLst/>
          </a:prstGeom>
          <a:noFill/>
          <a:ln>
            <a:noFill/>
          </a:ln>
        </p:spPr>
      </p:pic>
      <p:pic>
        <p:nvPicPr>
          <p:cNvPr id="370" name="Google Shape;370;p24"/>
          <p:cNvPicPr preferRelativeResize="0"/>
          <p:nvPr/>
        </p:nvPicPr>
        <p:blipFill>
          <a:blip r:embed="rId5">
            <a:alphaModFix/>
          </a:blip>
          <a:stretch>
            <a:fillRect/>
          </a:stretch>
        </p:blipFill>
        <p:spPr>
          <a:xfrm>
            <a:off x="3284788" y="3228775"/>
            <a:ext cx="2574425" cy="1689041"/>
          </a:xfrm>
          <a:prstGeom prst="rect">
            <a:avLst/>
          </a:prstGeom>
          <a:noFill/>
          <a:ln>
            <a:noFill/>
          </a:ln>
        </p:spPr>
      </p:pic>
      <p:pic>
        <p:nvPicPr>
          <p:cNvPr id="371" name="Google Shape;371;p24"/>
          <p:cNvPicPr preferRelativeResize="0"/>
          <p:nvPr/>
        </p:nvPicPr>
        <p:blipFill>
          <a:blip r:embed="rId6">
            <a:alphaModFix/>
          </a:blip>
          <a:stretch>
            <a:fillRect/>
          </a:stretch>
        </p:blipFill>
        <p:spPr>
          <a:xfrm>
            <a:off x="6226288" y="1174225"/>
            <a:ext cx="2574425" cy="17162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3: </a:t>
            </a:r>
            <a:r>
              <a:rPr lang="en"/>
              <a:t>Cup, Knife, Fork, and Spoon (Medium sized results)</a:t>
            </a:r>
            <a:endParaRPr/>
          </a:p>
        </p:txBody>
      </p:sp>
      <p:sp>
        <p:nvSpPr>
          <p:cNvPr id="377" name="Google Shape;377;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378" name="Google Shape;378;p25"/>
          <p:cNvPicPr preferRelativeResize="0"/>
          <p:nvPr/>
        </p:nvPicPr>
        <p:blipFill>
          <a:blip r:embed="rId3">
            <a:alphaModFix/>
          </a:blip>
          <a:stretch>
            <a:fillRect/>
          </a:stretch>
        </p:blipFill>
        <p:spPr>
          <a:xfrm>
            <a:off x="0" y="1462638"/>
            <a:ext cx="9144001" cy="3596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txBox="1"/>
          <p:nvPr>
            <p:ph type="title"/>
          </p:nvPr>
        </p:nvSpPr>
        <p:spPr>
          <a:xfrm>
            <a:off x="1328175" y="18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Cup, Knife, Fork, and Spoon</a:t>
            </a:r>
            <a:endParaRPr/>
          </a:p>
        </p:txBody>
      </p:sp>
      <p:sp>
        <p:nvSpPr>
          <p:cNvPr id="384" name="Google Shape;384;p26"/>
          <p:cNvSpPr txBox="1"/>
          <p:nvPr/>
        </p:nvSpPr>
        <p:spPr>
          <a:xfrm>
            <a:off x="4093938" y="774075"/>
            <a:ext cx="9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No Index</a:t>
            </a:r>
            <a:endParaRPr>
              <a:latin typeface="Nunito"/>
              <a:ea typeface="Nunito"/>
              <a:cs typeface="Nunito"/>
              <a:sym typeface="Nunito"/>
            </a:endParaRPr>
          </a:p>
        </p:txBody>
      </p:sp>
      <p:sp>
        <p:nvSpPr>
          <p:cNvPr id="385" name="Google Shape;385;p26"/>
          <p:cNvSpPr txBox="1"/>
          <p:nvPr/>
        </p:nvSpPr>
        <p:spPr>
          <a:xfrm>
            <a:off x="6869388" y="774075"/>
            <a:ext cx="12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index</a:t>
            </a:r>
            <a:endParaRPr>
              <a:latin typeface="Nunito"/>
              <a:ea typeface="Nunito"/>
              <a:cs typeface="Nunito"/>
              <a:sym typeface="Nunito"/>
            </a:endParaRPr>
          </a:p>
        </p:txBody>
      </p:sp>
      <p:sp>
        <p:nvSpPr>
          <p:cNvPr id="386" name="Google Shape;386;p26"/>
          <p:cNvSpPr txBox="1"/>
          <p:nvPr/>
        </p:nvSpPr>
        <p:spPr>
          <a:xfrm>
            <a:off x="3982575" y="2890525"/>
            <a:ext cx="136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Bitmap Index</a:t>
            </a:r>
            <a:endParaRPr>
              <a:latin typeface="Nunito"/>
              <a:ea typeface="Nunito"/>
              <a:cs typeface="Nunito"/>
              <a:sym typeface="Nunito"/>
            </a:endParaRPr>
          </a:p>
        </p:txBody>
      </p:sp>
      <p:sp>
        <p:nvSpPr>
          <p:cNvPr id="387" name="Google Shape;387;p26"/>
          <p:cNvSpPr txBox="1"/>
          <p:nvPr/>
        </p:nvSpPr>
        <p:spPr>
          <a:xfrm>
            <a:off x="6630900" y="2890525"/>
            <a:ext cx="17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Separate</a:t>
            </a:r>
            <a:endParaRPr>
              <a:latin typeface="Nunito"/>
              <a:ea typeface="Nunito"/>
              <a:cs typeface="Nunito"/>
              <a:sym typeface="Nunito"/>
            </a:endParaRPr>
          </a:p>
        </p:txBody>
      </p:sp>
      <p:sp>
        <p:nvSpPr>
          <p:cNvPr id="388" name="Google Shape;388;p26"/>
          <p:cNvSpPr/>
          <p:nvPr/>
        </p:nvSpPr>
        <p:spPr>
          <a:xfrm>
            <a:off x="129800" y="1388625"/>
            <a:ext cx="363000" cy="133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129800" y="165531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129800" y="198925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txBox="1"/>
          <p:nvPr/>
        </p:nvSpPr>
        <p:spPr>
          <a:xfrm>
            <a:off x="792025" y="1255125"/>
            <a:ext cx="17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Image </a:t>
            </a:r>
            <a:r>
              <a:rPr lang="en">
                <a:latin typeface="Nunito"/>
                <a:ea typeface="Nunito"/>
                <a:cs typeface="Nunito"/>
                <a:sym typeface="Nunito"/>
              </a:rPr>
              <a:t>Table</a:t>
            </a:r>
            <a:endParaRPr>
              <a:latin typeface="Nunito"/>
              <a:ea typeface="Nunito"/>
              <a:cs typeface="Nunito"/>
              <a:sym typeface="Nunito"/>
            </a:endParaRPr>
          </a:p>
        </p:txBody>
      </p:sp>
      <p:sp>
        <p:nvSpPr>
          <p:cNvPr id="392" name="Google Shape;392;p26"/>
          <p:cNvSpPr txBox="1"/>
          <p:nvPr/>
        </p:nvSpPr>
        <p:spPr>
          <a:xfrm>
            <a:off x="764475" y="1521825"/>
            <a:ext cx="19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Occurrence table</a:t>
            </a:r>
            <a:endParaRPr>
              <a:latin typeface="Nunito"/>
              <a:ea typeface="Nunito"/>
              <a:cs typeface="Nunito"/>
              <a:sym typeface="Nunito"/>
            </a:endParaRPr>
          </a:p>
        </p:txBody>
      </p:sp>
      <p:sp>
        <p:nvSpPr>
          <p:cNvPr id="393" name="Google Shape;393;p26"/>
          <p:cNvSpPr txBox="1"/>
          <p:nvPr/>
        </p:nvSpPr>
        <p:spPr>
          <a:xfrm>
            <a:off x="759200" y="18659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Normalized-Occurrence table</a:t>
            </a:r>
            <a:endParaRPr>
              <a:latin typeface="Nunito"/>
              <a:ea typeface="Nunito"/>
              <a:cs typeface="Nunito"/>
              <a:sym typeface="Nunito"/>
            </a:endParaRPr>
          </a:p>
        </p:txBody>
      </p:sp>
      <p:sp>
        <p:nvSpPr>
          <p:cNvPr id="394" name="Google Shape;394;p26"/>
          <p:cNvSpPr/>
          <p:nvPr/>
        </p:nvSpPr>
        <p:spPr>
          <a:xfrm>
            <a:off x="129800" y="2505150"/>
            <a:ext cx="363000" cy="13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txBox="1"/>
          <p:nvPr/>
        </p:nvSpPr>
        <p:spPr>
          <a:xfrm>
            <a:off x="759200" y="23716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Normalized-Image table</a:t>
            </a:r>
            <a:endParaRPr>
              <a:latin typeface="Nunito"/>
              <a:ea typeface="Nunito"/>
              <a:cs typeface="Nunito"/>
              <a:sym typeface="Nunito"/>
            </a:endParaRPr>
          </a:p>
        </p:txBody>
      </p:sp>
      <p:pic>
        <p:nvPicPr>
          <p:cNvPr id="396" name="Google Shape;396;p26"/>
          <p:cNvPicPr preferRelativeResize="0"/>
          <p:nvPr/>
        </p:nvPicPr>
        <p:blipFill>
          <a:blip r:embed="rId3">
            <a:alphaModFix/>
          </a:blip>
          <a:stretch>
            <a:fillRect/>
          </a:stretch>
        </p:blipFill>
        <p:spPr>
          <a:xfrm>
            <a:off x="3413325" y="1187871"/>
            <a:ext cx="2507700" cy="1497275"/>
          </a:xfrm>
          <a:prstGeom prst="rect">
            <a:avLst/>
          </a:prstGeom>
          <a:noFill/>
          <a:ln>
            <a:noFill/>
          </a:ln>
        </p:spPr>
      </p:pic>
      <p:pic>
        <p:nvPicPr>
          <p:cNvPr id="397" name="Google Shape;397;p26"/>
          <p:cNvPicPr preferRelativeResize="0"/>
          <p:nvPr/>
        </p:nvPicPr>
        <p:blipFill>
          <a:blip r:embed="rId4">
            <a:alphaModFix/>
          </a:blip>
          <a:stretch>
            <a:fillRect/>
          </a:stretch>
        </p:blipFill>
        <p:spPr>
          <a:xfrm>
            <a:off x="6259650" y="3290727"/>
            <a:ext cx="2507700" cy="1491262"/>
          </a:xfrm>
          <a:prstGeom prst="rect">
            <a:avLst/>
          </a:prstGeom>
          <a:noFill/>
          <a:ln>
            <a:noFill/>
          </a:ln>
        </p:spPr>
      </p:pic>
      <p:pic>
        <p:nvPicPr>
          <p:cNvPr id="398" name="Google Shape;398;p26"/>
          <p:cNvPicPr preferRelativeResize="0"/>
          <p:nvPr/>
        </p:nvPicPr>
        <p:blipFill>
          <a:blip r:embed="rId5">
            <a:alphaModFix/>
          </a:blip>
          <a:stretch>
            <a:fillRect/>
          </a:stretch>
        </p:blipFill>
        <p:spPr>
          <a:xfrm>
            <a:off x="3433227" y="3290727"/>
            <a:ext cx="2467895" cy="1491262"/>
          </a:xfrm>
          <a:prstGeom prst="rect">
            <a:avLst/>
          </a:prstGeom>
          <a:noFill/>
          <a:ln>
            <a:noFill/>
          </a:ln>
        </p:spPr>
      </p:pic>
      <p:pic>
        <p:nvPicPr>
          <p:cNvPr id="399" name="Google Shape;399;p26"/>
          <p:cNvPicPr preferRelativeResize="0"/>
          <p:nvPr/>
        </p:nvPicPr>
        <p:blipFill>
          <a:blip r:embed="rId6">
            <a:alphaModFix/>
          </a:blip>
          <a:stretch>
            <a:fillRect/>
          </a:stretch>
        </p:blipFill>
        <p:spPr>
          <a:xfrm>
            <a:off x="6390550" y="1187875"/>
            <a:ext cx="2245900" cy="14972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4: </a:t>
            </a:r>
            <a:r>
              <a:rPr lang="en"/>
              <a:t>Dog AND Person (Large result size)</a:t>
            </a:r>
            <a:endParaRPr/>
          </a:p>
        </p:txBody>
      </p:sp>
      <p:sp>
        <p:nvSpPr>
          <p:cNvPr id="405" name="Google Shape;405;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6" name="Google Shape;406;p27"/>
          <p:cNvPicPr preferRelativeResize="0"/>
          <p:nvPr/>
        </p:nvPicPr>
        <p:blipFill>
          <a:blip r:embed="rId3">
            <a:alphaModFix/>
          </a:blip>
          <a:stretch>
            <a:fillRect/>
          </a:stretch>
        </p:blipFill>
        <p:spPr>
          <a:xfrm>
            <a:off x="0" y="1225650"/>
            <a:ext cx="9144000" cy="3720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8"/>
          <p:cNvSpPr txBox="1"/>
          <p:nvPr>
            <p:ph type="title"/>
          </p:nvPr>
        </p:nvSpPr>
        <p:spPr>
          <a:xfrm>
            <a:off x="1328175" y="18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Dog AND Person</a:t>
            </a:r>
            <a:endParaRPr/>
          </a:p>
        </p:txBody>
      </p:sp>
      <p:sp>
        <p:nvSpPr>
          <p:cNvPr id="412" name="Google Shape;412;p28"/>
          <p:cNvSpPr txBox="1"/>
          <p:nvPr/>
        </p:nvSpPr>
        <p:spPr>
          <a:xfrm>
            <a:off x="4093938" y="774075"/>
            <a:ext cx="9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No Index</a:t>
            </a:r>
            <a:endParaRPr>
              <a:latin typeface="Nunito"/>
              <a:ea typeface="Nunito"/>
              <a:cs typeface="Nunito"/>
              <a:sym typeface="Nunito"/>
            </a:endParaRPr>
          </a:p>
        </p:txBody>
      </p:sp>
      <p:sp>
        <p:nvSpPr>
          <p:cNvPr id="413" name="Google Shape;413;p28"/>
          <p:cNvSpPr txBox="1"/>
          <p:nvPr/>
        </p:nvSpPr>
        <p:spPr>
          <a:xfrm>
            <a:off x="6869388" y="774075"/>
            <a:ext cx="12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index</a:t>
            </a:r>
            <a:endParaRPr>
              <a:latin typeface="Nunito"/>
              <a:ea typeface="Nunito"/>
              <a:cs typeface="Nunito"/>
              <a:sym typeface="Nunito"/>
            </a:endParaRPr>
          </a:p>
        </p:txBody>
      </p:sp>
      <p:sp>
        <p:nvSpPr>
          <p:cNvPr id="414" name="Google Shape;414;p28"/>
          <p:cNvSpPr txBox="1"/>
          <p:nvPr/>
        </p:nvSpPr>
        <p:spPr>
          <a:xfrm>
            <a:off x="3998950" y="2890525"/>
            <a:ext cx="136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Bitmap Index</a:t>
            </a:r>
            <a:endParaRPr>
              <a:latin typeface="Nunito"/>
              <a:ea typeface="Nunito"/>
              <a:cs typeface="Nunito"/>
              <a:sym typeface="Nunito"/>
            </a:endParaRPr>
          </a:p>
        </p:txBody>
      </p:sp>
      <p:sp>
        <p:nvSpPr>
          <p:cNvPr id="415" name="Google Shape;415;p28"/>
          <p:cNvSpPr txBox="1"/>
          <p:nvPr/>
        </p:nvSpPr>
        <p:spPr>
          <a:xfrm>
            <a:off x="6763725" y="2890525"/>
            <a:ext cx="17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Separate</a:t>
            </a:r>
            <a:endParaRPr>
              <a:latin typeface="Nunito"/>
              <a:ea typeface="Nunito"/>
              <a:cs typeface="Nunito"/>
              <a:sym typeface="Nunito"/>
            </a:endParaRPr>
          </a:p>
        </p:txBody>
      </p:sp>
      <p:sp>
        <p:nvSpPr>
          <p:cNvPr id="416" name="Google Shape;416;p28"/>
          <p:cNvSpPr/>
          <p:nvPr/>
        </p:nvSpPr>
        <p:spPr>
          <a:xfrm>
            <a:off x="129800" y="1388625"/>
            <a:ext cx="363000" cy="133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129800" y="165531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129800" y="198925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txBox="1"/>
          <p:nvPr/>
        </p:nvSpPr>
        <p:spPr>
          <a:xfrm>
            <a:off x="792025" y="1255125"/>
            <a:ext cx="17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Image </a:t>
            </a:r>
            <a:r>
              <a:rPr lang="en">
                <a:latin typeface="Nunito"/>
                <a:ea typeface="Nunito"/>
                <a:cs typeface="Nunito"/>
                <a:sym typeface="Nunito"/>
              </a:rPr>
              <a:t>Table</a:t>
            </a:r>
            <a:endParaRPr>
              <a:latin typeface="Nunito"/>
              <a:ea typeface="Nunito"/>
              <a:cs typeface="Nunito"/>
              <a:sym typeface="Nunito"/>
            </a:endParaRPr>
          </a:p>
        </p:txBody>
      </p:sp>
      <p:sp>
        <p:nvSpPr>
          <p:cNvPr id="420" name="Google Shape;420;p28"/>
          <p:cNvSpPr txBox="1"/>
          <p:nvPr/>
        </p:nvSpPr>
        <p:spPr>
          <a:xfrm>
            <a:off x="764475" y="1521825"/>
            <a:ext cx="19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Occurrence table</a:t>
            </a:r>
            <a:endParaRPr>
              <a:latin typeface="Nunito"/>
              <a:ea typeface="Nunito"/>
              <a:cs typeface="Nunito"/>
              <a:sym typeface="Nunito"/>
            </a:endParaRPr>
          </a:p>
        </p:txBody>
      </p:sp>
      <p:sp>
        <p:nvSpPr>
          <p:cNvPr id="421" name="Google Shape;421;p28"/>
          <p:cNvSpPr txBox="1"/>
          <p:nvPr/>
        </p:nvSpPr>
        <p:spPr>
          <a:xfrm>
            <a:off x="759200" y="18659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Normalized-Occurrence table</a:t>
            </a:r>
            <a:endParaRPr>
              <a:latin typeface="Nunito"/>
              <a:ea typeface="Nunito"/>
              <a:cs typeface="Nunito"/>
              <a:sym typeface="Nunito"/>
            </a:endParaRPr>
          </a:p>
        </p:txBody>
      </p:sp>
      <p:sp>
        <p:nvSpPr>
          <p:cNvPr id="422" name="Google Shape;422;p28"/>
          <p:cNvSpPr/>
          <p:nvPr/>
        </p:nvSpPr>
        <p:spPr>
          <a:xfrm>
            <a:off x="129800" y="2505150"/>
            <a:ext cx="363000" cy="13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txBox="1"/>
          <p:nvPr/>
        </p:nvSpPr>
        <p:spPr>
          <a:xfrm>
            <a:off x="759200" y="23716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Normalized-Images table</a:t>
            </a:r>
            <a:endParaRPr>
              <a:latin typeface="Nunito"/>
              <a:ea typeface="Nunito"/>
              <a:cs typeface="Nunito"/>
              <a:sym typeface="Nunito"/>
            </a:endParaRPr>
          </a:p>
        </p:txBody>
      </p:sp>
      <p:pic>
        <p:nvPicPr>
          <p:cNvPr id="424" name="Google Shape;424;p28"/>
          <p:cNvPicPr preferRelativeResize="0"/>
          <p:nvPr/>
        </p:nvPicPr>
        <p:blipFill>
          <a:blip r:embed="rId3">
            <a:alphaModFix/>
          </a:blip>
          <a:stretch>
            <a:fillRect/>
          </a:stretch>
        </p:blipFill>
        <p:spPr>
          <a:xfrm>
            <a:off x="6501125" y="3290725"/>
            <a:ext cx="2290400" cy="1497275"/>
          </a:xfrm>
          <a:prstGeom prst="rect">
            <a:avLst/>
          </a:prstGeom>
          <a:noFill/>
          <a:ln>
            <a:noFill/>
          </a:ln>
        </p:spPr>
      </p:pic>
      <p:pic>
        <p:nvPicPr>
          <p:cNvPr id="425" name="Google Shape;425;p28"/>
          <p:cNvPicPr preferRelativeResize="0"/>
          <p:nvPr/>
        </p:nvPicPr>
        <p:blipFill>
          <a:blip r:embed="rId4">
            <a:alphaModFix/>
          </a:blip>
          <a:stretch>
            <a:fillRect/>
          </a:stretch>
        </p:blipFill>
        <p:spPr>
          <a:xfrm>
            <a:off x="3467850" y="3290725"/>
            <a:ext cx="2290400" cy="1497275"/>
          </a:xfrm>
          <a:prstGeom prst="rect">
            <a:avLst/>
          </a:prstGeom>
          <a:noFill/>
          <a:ln>
            <a:noFill/>
          </a:ln>
        </p:spPr>
      </p:pic>
      <p:pic>
        <p:nvPicPr>
          <p:cNvPr id="426" name="Google Shape;426;p28"/>
          <p:cNvPicPr preferRelativeResize="0"/>
          <p:nvPr/>
        </p:nvPicPr>
        <p:blipFill>
          <a:blip r:embed="rId5">
            <a:alphaModFix/>
          </a:blip>
          <a:stretch>
            <a:fillRect/>
          </a:stretch>
        </p:blipFill>
        <p:spPr>
          <a:xfrm>
            <a:off x="6501125" y="1174275"/>
            <a:ext cx="2290400" cy="1497275"/>
          </a:xfrm>
          <a:prstGeom prst="rect">
            <a:avLst/>
          </a:prstGeom>
          <a:noFill/>
          <a:ln>
            <a:noFill/>
          </a:ln>
        </p:spPr>
      </p:pic>
      <p:pic>
        <p:nvPicPr>
          <p:cNvPr id="427" name="Google Shape;427;p28"/>
          <p:cNvPicPr preferRelativeResize="0"/>
          <p:nvPr/>
        </p:nvPicPr>
        <p:blipFill>
          <a:blip r:embed="rId6">
            <a:alphaModFix/>
          </a:blip>
          <a:stretch>
            <a:fillRect/>
          </a:stretch>
        </p:blipFill>
        <p:spPr>
          <a:xfrm>
            <a:off x="3467850" y="1174275"/>
            <a:ext cx="2290400" cy="149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5: Dog OR Person</a:t>
            </a:r>
            <a:endParaRPr/>
          </a:p>
        </p:txBody>
      </p:sp>
      <p:sp>
        <p:nvSpPr>
          <p:cNvPr id="433" name="Google Shape;43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4" name="Google Shape;434;p29"/>
          <p:cNvPicPr preferRelativeResize="0"/>
          <p:nvPr/>
        </p:nvPicPr>
        <p:blipFill>
          <a:blip r:embed="rId3">
            <a:alphaModFix/>
          </a:blip>
          <a:stretch>
            <a:fillRect/>
          </a:stretch>
        </p:blipFill>
        <p:spPr>
          <a:xfrm>
            <a:off x="0" y="1245700"/>
            <a:ext cx="9143999" cy="366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type="title"/>
          </p:nvPr>
        </p:nvSpPr>
        <p:spPr>
          <a:xfrm>
            <a:off x="1328175" y="18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Dog OR Person </a:t>
            </a:r>
            <a:endParaRPr/>
          </a:p>
        </p:txBody>
      </p:sp>
      <p:sp>
        <p:nvSpPr>
          <p:cNvPr id="440" name="Google Shape;440;p30"/>
          <p:cNvSpPr txBox="1"/>
          <p:nvPr/>
        </p:nvSpPr>
        <p:spPr>
          <a:xfrm>
            <a:off x="4093938" y="774075"/>
            <a:ext cx="9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No Index</a:t>
            </a:r>
            <a:endParaRPr>
              <a:latin typeface="Nunito"/>
              <a:ea typeface="Nunito"/>
              <a:cs typeface="Nunito"/>
              <a:sym typeface="Nunito"/>
            </a:endParaRPr>
          </a:p>
        </p:txBody>
      </p:sp>
      <p:sp>
        <p:nvSpPr>
          <p:cNvPr id="441" name="Google Shape;441;p30"/>
          <p:cNvSpPr txBox="1"/>
          <p:nvPr/>
        </p:nvSpPr>
        <p:spPr>
          <a:xfrm>
            <a:off x="6869388" y="774075"/>
            <a:ext cx="12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index</a:t>
            </a:r>
            <a:endParaRPr>
              <a:latin typeface="Nunito"/>
              <a:ea typeface="Nunito"/>
              <a:cs typeface="Nunito"/>
              <a:sym typeface="Nunito"/>
            </a:endParaRPr>
          </a:p>
        </p:txBody>
      </p:sp>
      <p:sp>
        <p:nvSpPr>
          <p:cNvPr id="442" name="Google Shape;442;p30"/>
          <p:cNvSpPr txBox="1"/>
          <p:nvPr/>
        </p:nvSpPr>
        <p:spPr>
          <a:xfrm>
            <a:off x="4028713" y="2810150"/>
            <a:ext cx="136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Bitmap Index</a:t>
            </a:r>
            <a:endParaRPr>
              <a:latin typeface="Nunito"/>
              <a:ea typeface="Nunito"/>
              <a:cs typeface="Nunito"/>
              <a:sym typeface="Nunito"/>
            </a:endParaRPr>
          </a:p>
        </p:txBody>
      </p:sp>
      <p:sp>
        <p:nvSpPr>
          <p:cNvPr id="443" name="Google Shape;443;p30"/>
          <p:cNvSpPr txBox="1"/>
          <p:nvPr/>
        </p:nvSpPr>
        <p:spPr>
          <a:xfrm>
            <a:off x="6630900" y="2810150"/>
            <a:ext cx="17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B-Tree Separate</a:t>
            </a:r>
            <a:endParaRPr>
              <a:latin typeface="Nunito"/>
              <a:ea typeface="Nunito"/>
              <a:cs typeface="Nunito"/>
              <a:sym typeface="Nunito"/>
            </a:endParaRPr>
          </a:p>
        </p:txBody>
      </p:sp>
      <p:sp>
        <p:nvSpPr>
          <p:cNvPr id="444" name="Google Shape;444;p30"/>
          <p:cNvSpPr/>
          <p:nvPr/>
        </p:nvSpPr>
        <p:spPr>
          <a:xfrm>
            <a:off x="129800" y="1388625"/>
            <a:ext cx="363000" cy="133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129800" y="165531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29800" y="198925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txBox="1"/>
          <p:nvPr/>
        </p:nvSpPr>
        <p:spPr>
          <a:xfrm>
            <a:off x="792025" y="1255125"/>
            <a:ext cx="17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Image </a:t>
            </a:r>
            <a:r>
              <a:rPr lang="en">
                <a:latin typeface="Nunito"/>
                <a:ea typeface="Nunito"/>
                <a:cs typeface="Nunito"/>
                <a:sym typeface="Nunito"/>
              </a:rPr>
              <a:t>Table</a:t>
            </a:r>
            <a:endParaRPr>
              <a:latin typeface="Nunito"/>
              <a:ea typeface="Nunito"/>
              <a:cs typeface="Nunito"/>
              <a:sym typeface="Nunito"/>
            </a:endParaRPr>
          </a:p>
        </p:txBody>
      </p:sp>
      <p:sp>
        <p:nvSpPr>
          <p:cNvPr id="448" name="Google Shape;448;p30"/>
          <p:cNvSpPr txBox="1"/>
          <p:nvPr/>
        </p:nvSpPr>
        <p:spPr>
          <a:xfrm>
            <a:off x="764475" y="1521825"/>
            <a:ext cx="19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Occurrence table</a:t>
            </a:r>
            <a:endParaRPr>
              <a:latin typeface="Nunito"/>
              <a:ea typeface="Nunito"/>
              <a:cs typeface="Nunito"/>
              <a:sym typeface="Nunito"/>
            </a:endParaRPr>
          </a:p>
        </p:txBody>
      </p:sp>
      <p:sp>
        <p:nvSpPr>
          <p:cNvPr id="449" name="Google Shape;449;p30"/>
          <p:cNvSpPr txBox="1"/>
          <p:nvPr/>
        </p:nvSpPr>
        <p:spPr>
          <a:xfrm>
            <a:off x="759200" y="18659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Normalized-Occurrence table</a:t>
            </a:r>
            <a:endParaRPr>
              <a:latin typeface="Nunito"/>
              <a:ea typeface="Nunito"/>
              <a:cs typeface="Nunito"/>
              <a:sym typeface="Nunito"/>
            </a:endParaRPr>
          </a:p>
        </p:txBody>
      </p:sp>
      <p:sp>
        <p:nvSpPr>
          <p:cNvPr id="450" name="Google Shape;450;p30"/>
          <p:cNvSpPr/>
          <p:nvPr/>
        </p:nvSpPr>
        <p:spPr>
          <a:xfrm>
            <a:off x="129800" y="2505150"/>
            <a:ext cx="363000" cy="13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txBox="1"/>
          <p:nvPr/>
        </p:nvSpPr>
        <p:spPr>
          <a:xfrm>
            <a:off x="759200" y="23716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Normalized-Images table</a:t>
            </a:r>
            <a:endParaRPr>
              <a:latin typeface="Nunito"/>
              <a:ea typeface="Nunito"/>
              <a:cs typeface="Nunito"/>
              <a:sym typeface="Nunito"/>
            </a:endParaRPr>
          </a:p>
        </p:txBody>
      </p:sp>
      <p:pic>
        <p:nvPicPr>
          <p:cNvPr id="452" name="Google Shape;452;p30"/>
          <p:cNvPicPr preferRelativeResize="0"/>
          <p:nvPr/>
        </p:nvPicPr>
        <p:blipFill>
          <a:blip r:embed="rId3">
            <a:alphaModFix/>
          </a:blip>
          <a:stretch>
            <a:fillRect/>
          </a:stretch>
        </p:blipFill>
        <p:spPr>
          <a:xfrm>
            <a:off x="3393557" y="1174264"/>
            <a:ext cx="2639510" cy="1491262"/>
          </a:xfrm>
          <a:prstGeom prst="rect">
            <a:avLst/>
          </a:prstGeom>
          <a:noFill/>
          <a:ln>
            <a:noFill/>
          </a:ln>
        </p:spPr>
      </p:pic>
      <p:pic>
        <p:nvPicPr>
          <p:cNvPr id="453" name="Google Shape;453;p30"/>
          <p:cNvPicPr preferRelativeResize="0"/>
          <p:nvPr/>
        </p:nvPicPr>
        <p:blipFill>
          <a:blip r:embed="rId4">
            <a:alphaModFix/>
          </a:blip>
          <a:stretch>
            <a:fillRect/>
          </a:stretch>
        </p:blipFill>
        <p:spPr>
          <a:xfrm>
            <a:off x="6230195" y="3354970"/>
            <a:ext cx="2639510" cy="1497275"/>
          </a:xfrm>
          <a:prstGeom prst="rect">
            <a:avLst/>
          </a:prstGeom>
          <a:noFill/>
          <a:ln>
            <a:noFill/>
          </a:ln>
        </p:spPr>
      </p:pic>
      <p:pic>
        <p:nvPicPr>
          <p:cNvPr id="454" name="Google Shape;454;p30"/>
          <p:cNvPicPr preferRelativeResize="0"/>
          <p:nvPr/>
        </p:nvPicPr>
        <p:blipFill>
          <a:blip r:embed="rId5">
            <a:alphaModFix/>
          </a:blip>
          <a:stretch>
            <a:fillRect/>
          </a:stretch>
        </p:blipFill>
        <p:spPr>
          <a:xfrm>
            <a:off x="3357100" y="3354970"/>
            <a:ext cx="2712425" cy="1497275"/>
          </a:xfrm>
          <a:prstGeom prst="rect">
            <a:avLst/>
          </a:prstGeom>
          <a:noFill/>
          <a:ln>
            <a:noFill/>
          </a:ln>
        </p:spPr>
      </p:pic>
      <p:pic>
        <p:nvPicPr>
          <p:cNvPr id="455" name="Google Shape;455;p30"/>
          <p:cNvPicPr preferRelativeResize="0"/>
          <p:nvPr/>
        </p:nvPicPr>
        <p:blipFill>
          <a:blip r:embed="rId6">
            <a:alphaModFix/>
          </a:blip>
          <a:stretch>
            <a:fillRect/>
          </a:stretch>
        </p:blipFill>
        <p:spPr>
          <a:xfrm>
            <a:off x="6157288" y="1174264"/>
            <a:ext cx="2712425" cy="14912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6: Joins</a:t>
            </a:r>
            <a:endParaRPr/>
          </a:p>
        </p:txBody>
      </p:sp>
      <p:pic>
        <p:nvPicPr>
          <p:cNvPr id="461" name="Google Shape;461;p31"/>
          <p:cNvPicPr preferRelativeResize="0"/>
          <p:nvPr/>
        </p:nvPicPr>
        <p:blipFill>
          <a:blip r:embed="rId3">
            <a:alphaModFix/>
          </a:blip>
          <a:stretch>
            <a:fillRect/>
          </a:stretch>
        </p:blipFill>
        <p:spPr>
          <a:xfrm>
            <a:off x="1380563" y="1214600"/>
            <a:ext cx="6110226" cy="39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and Goals</a:t>
            </a:r>
            <a:endParaRPr/>
          </a:p>
        </p:txBody>
      </p:sp>
      <p:sp>
        <p:nvSpPr>
          <p:cNvPr id="285" name="Google Shape;285;p14"/>
          <p:cNvSpPr txBox="1"/>
          <p:nvPr>
            <p:ph idx="1" type="body"/>
          </p:nvPr>
        </p:nvSpPr>
        <p:spPr>
          <a:xfrm>
            <a:off x="1149225" y="1387475"/>
            <a:ext cx="7185000" cy="3602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222"/>
              <a:t>Challenges</a:t>
            </a:r>
            <a:endParaRPr b="1" sz="2222"/>
          </a:p>
          <a:p>
            <a:pPr indent="-322580" lvl="0" marL="457200" rtl="0" algn="l">
              <a:spcBef>
                <a:spcPts val="1200"/>
              </a:spcBef>
              <a:spcAft>
                <a:spcPts val="0"/>
              </a:spcAft>
              <a:buSzPct val="100000"/>
              <a:buChar char="●"/>
            </a:pPr>
            <a:r>
              <a:rPr lang="en" sz="1600"/>
              <a:t>Many reasons for wanting fast image lookup</a:t>
            </a:r>
            <a:endParaRPr sz="1600"/>
          </a:p>
          <a:p>
            <a:pPr indent="-322580" lvl="1" marL="914400" rtl="0" algn="l">
              <a:spcBef>
                <a:spcPts val="0"/>
              </a:spcBef>
              <a:spcAft>
                <a:spcPts val="0"/>
              </a:spcAft>
              <a:buSzPct val="100000"/>
              <a:buChar char="○"/>
            </a:pPr>
            <a:r>
              <a:rPr lang="en" sz="1600"/>
              <a:t>Presentation</a:t>
            </a:r>
            <a:endParaRPr sz="1600"/>
          </a:p>
          <a:p>
            <a:pPr indent="-322580" lvl="1" marL="914400" rtl="0" algn="l">
              <a:spcBef>
                <a:spcPts val="0"/>
              </a:spcBef>
              <a:spcAft>
                <a:spcPts val="0"/>
              </a:spcAft>
              <a:buSzPct val="100000"/>
              <a:buChar char="○"/>
            </a:pPr>
            <a:r>
              <a:rPr lang="en" sz="1600"/>
              <a:t>Website</a:t>
            </a:r>
            <a:endParaRPr sz="1600"/>
          </a:p>
          <a:p>
            <a:pPr indent="-322580" lvl="0" marL="457200" rtl="0" algn="l">
              <a:spcBef>
                <a:spcPts val="0"/>
              </a:spcBef>
              <a:spcAft>
                <a:spcPts val="0"/>
              </a:spcAft>
              <a:buSzPct val="100000"/>
              <a:buChar char="●"/>
            </a:pPr>
            <a:r>
              <a:rPr lang="en" sz="1600"/>
              <a:t>All use </a:t>
            </a:r>
            <a:r>
              <a:rPr lang="en" sz="1600"/>
              <a:t>images</a:t>
            </a:r>
            <a:r>
              <a:rPr lang="en" sz="1600"/>
              <a:t> to convey some information or message</a:t>
            </a:r>
            <a:endParaRPr sz="1600"/>
          </a:p>
          <a:p>
            <a:pPr indent="-322580" lvl="0" marL="457200" rtl="0" algn="l">
              <a:spcBef>
                <a:spcPts val="0"/>
              </a:spcBef>
              <a:spcAft>
                <a:spcPts val="0"/>
              </a:spcAft>
              <a:buSzPct val="100000"/>
              <a:buChar char="●"/>
            </a:pPr>
            <a:r>
              <a:rPr lang="en" sz="1600"/>
              <a:t>We want to get images most relevant to our purpose as quickly as possible</a:t>
            </a:r>
            <a:endParaRPr sz="1600"/>
          </a:p>
          <a:p>
            <a:pPr indent="0" lvl="0" marL="0" rtl="0" algn="l">
              <a:spcBef>
                <a:spcPts val="1200"/>
              </a:spcBef>
              <a:spcAft>
                <a:spcPts val="0"/>
              </a:spcAft>
              <a:buNone/>
            </a:pPr>
            <a:r>
              <a:rPr b="1" lang="en" sz="2245"/>
              <a:t>What’s favorable</a:t>
            </a:r>
            <a:endParaRPr b="1" sz="2245"/>
          </a:p>
          <a:p>
            <a:pPr indent="-322580" lvl="0" marL="457200" rtl="0" algn="l">
              <a:spcBef>
                <a:spcPts val="1200"/>
              </a:spcBef>
              <a:spcAft>
                <a:spcPts val="0"/>
              </a:spcAft>
              <a:buSzPct val="100000"/>
              <a:buChar char="●"/>
            </a:pPr>
            <a:r>
              <a:rPr lang="en" sz="1600"/>
              <a:t>Wish to avoid blind search over database</a:t>
            </a:r>
            <a:endParaRPr sz="1600"/>
          </a:p>
          <a:p>
            <a:pPr indent="-322580" lvl="0" marL="457200" rtl="0" algn="l">
              <a:spcBef>
                <a:spcPts val="0"/>
              </a:spcBef>
              <a:spcAft>
                <a:spcPts val="0"/>
              </a:spcAft>
              <a:buSzPct val="100000"/>
              <a:buChar char="●"/>
            </a:pPr>
            <a:r>
              <a:rPr lang="en" sz="1600"/>
              <a:t>Query over image metadata instead</a:t>
            </a:r>
            <a:endParaRPr sz="1600"/>
          </a:p>
          <a:p>
            <a:pPr indent="-322580" lvl="0" marL="457200" rtl="0" algn="l">
              <a:spcBef>
                <a:spcPts val="0"/>
              </a:spcBef>
              <a:spcAft>
                <a:spcPts val="0"/>
              </a:spcAft>
              <a:buSzPct val="100000"/>
              <a:buChar char="●"/>
            </a:pPr>
            <a:r>
              <a:rPr lang="en" sz="1600"/>
              <a:t>Different database structures </a:t>
            </a:r>
            <a:r>
              <a:rPr lang="en" sz="1600"/>
              <a:t>could affect performance</a:t>
            </a:r>
            <a:endParaRPr sz="1600"/>
          </a:p>
          <a:p>
            <a:pPr indent="-322580" lvl="1" marL="914400" rtl="0" algn="l">
              <a:spcBef>
                <a:spcPts val="0"/>
              </a:spcBef>
              <a:spcAft>
                <a:spcPts val="0"/>
              </a:spcAft>
              <a:buSzPct val="100000"/>
              <a:buChar char="○"/>
            </a:pPr>
            <a:r>
              <a:rPr lang="en" sz="1600"/>
              <a:t>What’s best when?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32"/>
          <p:cNvPicPr preferRelativeResize="0"/>
          <p:nvPr/>
        </p:nvPicPr>
        <p:blipFill>
          <a:blip r:embed="rId3">
            <a:alphaModFix/>
          </a:blip>
          <a:stretch>
            <a:fillRect/>
          </a:stretch>
        </p:blipFill>
        <p:spPr>
          <a:xfrm>
            <a:off x="3295688" y="1956538"/>
            <a:ext cx="2499276" cy="1638668"/>
          </a:xfrm>
          <a:prstGeom prst="rect">
            <a:avLst/>
          </a:prstGeom>
          <a:noFill/>
          <a:ln>
            <a:noFill/>
          </a:ln>
        </p:spPr>
      </p:pic>
      <p:pic>
        <p:nvPicPr>
          <p:cNvPr id="467" name="Google Shape;467;p32"/>
          <p:cNvPicPr preferRelativeResize="0"/>
          <p:nvPr/>
        </p:nvPicPr>
        <p:blipFill>
          <a:blip r:embed="rId4">
            <a:alphaModFix/>
          </a:blip>
          <a:stretch>
            <a:fillRect/>
          </a:stretch>
        </p:blipFill>
        <p:spPr>
          <a:xfrm>
            <a:off x="6196900" y="1928250"/>
            <a:ext cx="2499275" cy="1695250"/>
          </a:xfrm>
          <a:prstGeom prst="rect">
            <a:avLst/>
          </a:prstGeom>
          <a:noFill/>
          <a:ln>
            <a:noFill/>
          </a:ln>
        </p:spPr>
      </p:pic>
      <p:sp>
        <p:nvSpPr>
          <p:cNvPr id="468" name="Google Shape;468;p32"/>
          <p:cNvSpPr/>
          <p:nvPr/>
        </p:nvSpPr>
        <p:spPr>
          <a:xfrm>
            <a:off x="129800" y="270926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129800" y="238000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txBox="1"/>
          <p:nvPr/>
        </p:nvSpPr>
        <p:spPr>
          <a:xfrm>
            <a:off x="805525" y="2575775"/>
            <a:ext cx="19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Index on Image ID</a:t>
            </a:r>
            <a:endParaRPr>
              <a:latin typeface="Nunito"/>
              <a:ea typeface="Nunito"/>
              <a:cs typeface="Nunito"/>
              <a:sym typeface="Nunito"/>
            </a:endParaRPr>
          </a:p>
        </p:txBody>
      </p:sp>
      <p:sp>
        <p:nvSpPr>
          <p:cNvPr id="471" name="Google Shape;471;p32"/>
          <p:cNvSpPr txBox="1"/>
          <p:nvPr/>
        </p:nvSpPr>
        <p:spPr>
          <a:xfrm>
            <a:off x="805525" y="2138800"/>
            <a:ext cx="159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Join without any indices</a:t>
            </a:r>
            <a:endParaRPr>
              <a:latin typeface="Nunito"/>
              <a:ea typeface="Nunito"/>
              <a:cs typeface="Nunito"/>
              <a:sym typeface="Nunito"/>
            </a:endParaRPr>
          </a:p>
        </p:txBody>
      </p:sp>
      <p:sp>
        <p:nvSpPr>
          <p:cNvPr id="472" name="Google Shape;472;p32"/>
          <p:cNvSpPr/>
          <p:nvPr/>
        </p:nvSpPr>
        <p:spPr>
          <a:xfrm>
            <a:off x="129800" y="3038550"/>
            <a:ext cx="363000" cy="13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nvSpPr>
        <p:spPr>
          <a:xfrm>
            <a:off x="791063" y="28926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Index on Category Name and Image ID</a:t>
            </a:r>
            <a:endParaRPr>
              <a:latin typeface="Nunito"/>
              <a:ea typeface="Nunito"/>
              <a:cs typeface="Nunito"/>
              <a:sym typeface="Nunito"/>
            </a:endParaRPr>
          </a:p>
        </p:txBody>
      </p:sp>
      <p:sp>
        <p:nvSpPr>
          <p:cNvPr id="474" name="Google Shape;474;p32"/>
          <p:cNvSpPr txBox="1"/>
          <p:nvPr/>
        </p:nvSpPr>
        <p:spPr>
          <a:xfrm>
            <a:off x="3295712" y="3683788"/>
            <a:ext cx="27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Fetching cup, knife, fork, spoon</a:t>
            </a:r>
            <a:endParaRPr>
              <a:latin typeface="Nunito"/>
              <a:ea typeface="Nunito"/>
              <a:cs typeface="Nunito"/>
              <a:sym typeface="Nunito"/>
            </a:endParaRPr>
          </a:p>
        </p:txBody>
      </p:sp>
      <p:sp>
        <p:nvSpPr>
          <p:cNvPr id="475" name="Google Shape;475;p32"/>
          <p:cNvSpPr txBox="1"/>
          <p:nvPr/>
        </p:nvSpPr>
        <p:spPr>
          <a:xfrm>
            <a:off x="6447363" y="3683800"/>
            <a:ext cx="224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Fetching spoon</a:t>
            </a:r>
            <a:endParaRPr>
              <a:latin typeface="Nunito"/>
              <a:ea typeface="Nunito"/>
              <a:cs typeface="Nunito"/>
              <a:sym typeface="Nunito"/>
            </a:endParaRPr>
          </a:p>
        </p:txBody>
      </p:sp>
      <p:sp>
        <p:nvSpPr>
          <p:cNvPr id="476" name="Google Shape;476;p32"/>
          <p:cNvSpPr txBox="1"/>
          <p:nvPr>
            <p:ph type="title"/>
          </p:nvPr>
        </p:nvSpPr>
        <p:spPr>
          <a:xfrm>
            <a:off x="1328175" y="18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t>
            </a:r>
            <a:r>
              <a:rPr lang="en"/>
              <a:t>Index on Occurrence table</a:t>
            </a:r>
            <a:r>
              <a:rPr lang="en"/>
              <a:t> </a:t>
            </a:r>
            <a:endParaRPr/>
          </a:p>
        </p:txBody>
      </p:sp>
      <p:sp>
        <p:nvSpPr>
          <p:cNvPr id="477" name="Google Shape;477;p32"/>
          <p:cNvSpPr txBox="1"/>
          <p:nvPr/>
        </p:nvSpPr>
        <p:spPr>
          <a:xfrm>
            <a:off x="919175" y="4372200"/>
            <a:ext cx="7030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Time taken for Index on Category Name and ImageID: 0.494s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Time taken for BTree on ImageID: 0.490s</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33"/>
          <p:cNvPicPr preferRelativeResize="0"/>
          <p:nvPr/>
        </p:nvPicPr>
        <p:blipFill>
          <a:blip r:embed="rId3">
            <a:alphaModFix/>
          </a:blip>
          <a:stretch>
            <a:fillRect/>
          </a:stretch>
        </p:blipFill>
        <p:spPr>
          <a:xfrm>
            <a:off x="3467575" y="1024500"/>
            <a:ext cx="4266274" cy="2844175"/>
          </a:xfrm>
          <a:prstGeom prst="rect">
            <a:avLst/>
          </a:prstGeom>
          <a:noFill/>
          <a:ln>
            <a:noFill/>
          </a:ln>
        </p:spPr>
      </p:pic>
      <p:sp>
        <p:nvSpPr>
          <p:cNvPr id="483" name="Google Shape;483;p33"/>
          <p:cNvSpPr txBox="1"/>
          <p:nvPr>
            <p:ph type="title"/>
          </p:nvPr>
        </p:nvSpPr>
        <p:spPr>
          <a:xfrm>
            <a:off x="1328175" y="18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Index on two tables</a:t>
            </a:r>
            <a:endParaRPr/>
          </a:p>
        </p:txBody>
      </p:sp>
      <p:sp>
        <p:nvSpPr>
          <p:cNvPr id="484" name="Google Shape;484;p33"/>
          <p:cNvSpPr/>
          <p:nvPr/>
        </p:nvSpPr>
        <p:spPr>
          <a:xfrm>
            <a:off x="129800" y="270926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129800" y="238000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txBox="1"/>
          <p:nvPr/>
        </p:nvSpPr>
        <p:spPr>
          <a:xfrm>
            <a:off x="805525" y="2575775"/>
            <a:ext cx="19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Index on Occurrence table</a:t>
            </a:r>
            <a:endParaRPr>
              <a:latin typeface="Nunito"/>
              <a:ea typeface="Nunito"/>
              <a:cs typeface="Nunito"/>
              <a:sym typeface="Nunito"/>
            </a:endParaRPr>
          </a:p>
        </p:txBody>
      </p:sp>
      <p:sp>
        <p:nvSpPr>
          <p:cNvPr id="487" name="Google Shape;487;p33"/>
          <p:cNvSpPr txBox="1"/>
          <p:nvPr/>
        </p:nvSpPr>
        <p:spPr>
          <a:xfrm>
            <a:off x="805525" y="2138800"/>
            <a:ext cx="159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Join without any indices</a:t>
            </a:r>
            <a:endParaRPr>
              <a:latin typeface="Nunito"/>
              <a:ea typeface="Nunito"/>
              <a:cs typeface="Nunito"/>
              <a:sym typeface="Nunito"/>
            </a:endParaRPr>
          </a:p>
        </p:txBody>
      </p:sp>
      <p:sp>
        <p:nvSpPr>
          <p:cNvPr id="488" name="Google Shape;488;p33"/>
          <p:cNvSpPr/>
          <p:nvPr/>
        </p:nvSpPr>
        <p:spPr>
          <a:xfrm>
            <a:off x="129800" y="3249250"/>
            <a:ext cx="363000" cy="13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txBox="1"/>
          <p:nvPr/>
        </p:nvSpPr>
        <p:spPr>
          <a:xfrm>
            <a:off x="805525" y="30080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Index on Occurrence and Normalized tables</a:t>
            </a:r>
            <a:endParaRPr>
              <a:latin typeface="Nunito"/>
              <a:ea typeface="Nunito"/>
              <a:cs typeface="Nunito"/>
              <a:sym typeface="Nunito"/>
            </a:endParaRPr>
          </a:p>
        </p:txBody>
      </p:sp>
      <p:sp>
        <p:nvSpPr>
          <p:cNvPr id="490" name="Google Shape;490;p33"/>
          <p:cNvSpPr txBox="1"/>
          <p:nvPr/>
        </p:nvSpPr>
        <p:spPr>
          <a:xfrm>
            <a:off x="4485400" y="3868663"/>
            <a:ext cx="27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Fetching cup, knife, fork, spoon</a:t>
            </a:r>
            <a:endParaRPr>
              <a:latin typeface="Nunito"/>
              <a:ea typeface="Nunito"/>
              <a:cs typeface="Nunito"/>
              <a:sym typeface="Nunito"/>
            </a:endParaRPr>
          </a:p>
        </p:txBody>
      </p:sp>
      <p:sp>
        <p:nvSpPr>
          <p:cNvPr id="491" name="Google Shape;491;p33"/>
          <p:cNvSpPr txBox="1"/>
          <p:nvPr/>
        </p:nvSpPr>
        <p:spPr>
          <a:xfrm>
            <a:off x="919175" y="4372200"/>
            <a:ext cx="7030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Time taken  for BTree on Occurrence: 0.0568s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Time </a:t>
            </a:r>
            <a:r>
              <a:rPr lang="en">
                <a:latin typeface="Nunito"/>
                <a:ea typeface="Nunito"/>
                <a:cs typeface="Nunito"/>
                <a:sym typeface="Nunito"/>
              </a:rPr>
              <a:t>taken for BTree on Occurrence and Normalized table: 0.0562s</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4"/>
          <p:cNvSpPr txBox="1"/>
          <p:nvPr>
            <p:ph type="title"/>
          </p:nvPr>
        </p:nvSpPr>
        <p:spPr>
          <a:xfrm>
            <a:off x="1328175" y="18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Comparison of Bitmap and BTree Indices</a:t>
            </a:r>
            <a:endParaRPr/>
          </a:p>
        </p:txBody>
      </p:sp>
      <p:sp>
        <p:nvSpPr>
          <p:cNvPr id="497" name="Google Shape;497;p34"/>
          <p:cNvSpPr/>
          <p:nvPr/>
        </p:nvSpPr>
        <p:spPr>
          <a:xfrm>
            <a:off x="129800" y="270926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129800" y="238000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txBox="1"/>
          <p:nvPr/>
        </p:nvSpPr>
        <p:spPr>
          <a:xfrm>
            <a:off x="805525" y="2575775"/>
            <a:ext cx="19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BTree Index on Occurrence table</a:t>
            </a:r>
            <a:endParaRPr>
              <a:latin typeface="Nunito"/>
              <a:ea typeface="Nunito"/>
              <a:cs typeface="Nunito"/>
              <a:sym typeface="Nunito"/>
            </a:endParaRPr>
          </a:p>
        </p:txBody>
      </p:sp>
      <p:sp>
        <p:nvSpPr>
          <p:cNvPr id="500" name="Google Shape;500;p34"/>
          <p:cNvSpPr txBox="1"/>
          <p:nvPr/>
        </p:nvSpPr>
        <p:spPr>
          <a:xfrm>
            <a:off x="805525" y="2138800"/>
            <a:ext cx="159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Join without any indices</a:t>
            </a:r>
            <a:endParaRPr>
              <a:latin typeface="Nunito"/>
              <a:ea typeface="Nunito"/>
              <a:cs typeface="Nunito"/>
              <a:sym typeface="Nunito"/>
            </a:endParaRPr>
          </a:p>
        </p:txBody>
      </p:sp>
      <p:sp>
        <p:nvSpPr>
          <p:cNvPr id="501" name="Google Shape;501;p34"/>
          <p:cNvSpPr/>
          <p:nvPr/>
        </p:nvSpPr>
        <p:spPr>
          <a:xfrm>
            <a:off x="129800" y="3249250"/>
            <a:ext cx="363000" cy="133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txBox="1"/>
          <p:nvPr/>
        </p:nvSpPr>
        <p:spPr>
          <a:xfrm>
            <a:off x="805525" y="30080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Bitmap </a:t>
            </a:r>
            <a:r>
              <a:rPr lang="en">
                <a:latin typeface="Nunito"/>
                <a:ea typeface="Nunito"/>
                <a:cs typeface="Nunito"/>
                <a:sym typeface="Nunito"/>
              </a:rPr>
              <a:t>Index on Occurrence</a:t>
            </a:r>
            <a:endParaRPr>
              <a:latin typeface="Nunito"/>
              <a:ea typeface="Nunito"/>
              <a:cs typeface="Nunito"/>
              <a:sym typeface="Nunito"/>
            </a:endParaRPr>
          </a:p>
        </p:txBody>
      </p:sp>
      <p:sp>
        <p:nvSpPr>
          <p:cNvPr id="503" name="Google Shape;503;p34"/>
          <p:cNvSpPr txBox="1"/>
          <p:nvPr/>
        </p:nvSpPr>
        <p:spPr>
          <a:xfrm>
            <a:off x="4444662" y="3921038"/>
            <a:ext cx="27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Fetching cup, knife, fork, spoon</a:t>
            </a:r>
            <a:endParaRPr>
              <a:latin typeface="Nunito"/>
              <a:ea typeface="Nunito"/>
              <a:cs typeface="Nunito"/>
              <a:sym typeface="Nunito"/>
            </a:endParaRPr>
          </a:p>
        </p:txBody>
      </p:sp>
      <p:pic>
        <p:nvPicPr>
          <p:cNvPr id="504" name="Google Shape;504;p34"/>
          <p:cNvPicPr preferRelativeResize="0"/>
          <p:nvPr/>
        </p:nvPicPr>
        <p:blipFill>
          <a:blip r:embed="rId3">
            <a:alphaModFix/>
          </a:blip>
          <a:stretch>
            <a:fillRect/>
          </a:stretch>
        </p:blipFill>
        <p:spPr>
          <a:xfrm>
            <a:off x="3656200" y="972150"/>
            <a:ext cx="4303325" cy="2948900"/>
          </a:xfrm>
          <a:prstGeom prst="rect">
            <a:avLst/>
          </a:prstGeom>
          <a:noFill/>
          <a:ln>
            <a:noFill/>
          </a:ln>
        </p:spPr>
      </p:pic>
      <p:sp>
        <p:nvSpPr>
          <p:cNvPr id="505" name="Google Shape;505;p34"/>
          <p:cNvSpPr txBox="1"/>
          <p:nvPr/>
        </p:nvSpPr>
        <p:spPr>
          <a:xfrm>
            <a:off x="919175" y="4372200"/>
            <a:ext cx="7030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Time taken for BTree on Occurrence: 0.0642s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Time taken for Bitmap on Occurrence: 0.0629s</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5"/>
          <p:cNvSpPr txBox="1"/>
          <p:nvPr>
            <p:ph type="title"/>
          </p:nvPr>
        </p:nvSpPr>
        <p:spPr>
          <a:xfrm>
            <a:off x="1328175" y="18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B-Tree join and Bitmap join indices for AND and OR</a:t>
            </a:r>
            <a:endParaRPr/>
          </a:p>
        </p:txBody>
      </p:sp>
      <p:sp>
        <p:nvSpPr>
          <p:cNvPr id="511" name="Google Shape;511;p35"/>
          <p:cNvSpPr/>
          <p:nvPr/>
        </p:nvSpPr>
        <p:spPr>
          <a:xfrm>
            <a:off x="129800" y="2709263"/>
            <a:ext cx="363000" cy="133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129800" y="2380000"/>
            <a:ext cx="363000" cy="133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txBox="1"/>
          <p:nvPr/>
        </p:nvSpPr>
        <p:spPr>
          <a:xfrm>
            <a:off x="805525" y="2575775"/>
            <a:ext cx="19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Bitmap Index on both tables</a:t>
            </a:r>
            <a:endParaRPr>
              <a:latin typeface="Nunito"/>
              <a:ea typeface="Nunito"/>
              <a:cs typeface="Nunito"/>
              <a:sym typeface="Nunito"/>
            </a:endParaRPr>
          </a:p>
        </p:txBody>
      </p:sp>
      <p:sp>
        <p:nvSpPr>
          <p:cNvPr id="514" name="Google Shape;514;p35"/>
          <p:cNvSpPr txBox="1"/>
          <p:nvPr/>
        </p:nvSpPr>
        <p:spPr>
          <a:xfrm>
            <a:off x="805525" y="2138800"/>
            <a:ext cx="159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Join without any indices</a:t>
            </a:r>
            <a:endParaRPr>
              <a:latin typeface="Nunito"/>
              <a:ea typeface="Nunito"/>
              <a:cs typeface="Nunito"/>
              <a:sym typeface="Nunito"/>
            </a:endParaRPr>
          </a:p>
        </p:txBody>
      </p:sp>
      <p:sp>
        <p:nvSpPr>
          <p:cNvPr id="515" name="Google Shape;515;p35"/>
          <p:cNvSpPr/>
          <p:nvPr/>
        </p:nvSpPr>
        <p:spPr>
          <a:xfrm>
            <a:off x="129800" y="3249250"/>
            <a:ext cx="363000" cy="1332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txBox="1"/>
          <p:nvPr/>
        </p:nvSpPr>
        <p:spPr>
          <a:xfrm>
            <a:off x="805525" y="3008050"/>
            <a:ext cx="21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B-Tree Index on both tables</a:t>
            </a:r>
            <a:endParaRPr>
              <a:latin typeface="Nunito"/>
              <a:ea typeface="Nunito"/>
              <a:cs typeface="Nunito"/>
              <a:sym typeface="Nunito"/>
            </a:endParaRPr>
          </a:p>
        </p:txBody>
      </p:sp>
      <p:sp>
        <p:nvSpPr>
          <p:cNvPr id="517" name="Google Shape;517;p35"/>
          <p:cNvSpPr txBox="1"/>
          <p:nvPr/>
        </p:nvSpPr>
        <p:spPr>
          <a:xfrm>
            <a:off x="2858237" y="3382438"/>
            <a:ext cx="27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Fetching Dog AND Person</a:t>
            </a:r>
            <a:endParaRPr>
              <a:latin typeface="Nunito"/>
              <a:ea typeface="Nunito"/>
              <a:cs typeface="Nunito"/>
              <a:sym typeface="Nunito"/>
            </a:endParaRPr>
          </a:p>
        </p:txBody>
      </p:sp>
      <p:sp>
        <p:nvSpPr>
          <p:cNvPr id="518" name="Google Shape;518;p35"/>
          <p:cNvSpPr txBox="1"/>
          <p:nvPr/>
        </p:nvSpPr>
        <p:spPr>
          <a:xfrm>
            <a:off x="919175" y="4372200"/>
            <a:ext cx="7030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B-Tree performs better in both the cases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Bitmap performs worse in the case of OR</a:t>
            </a:r>
            <a:endParaRPr>
              <a:latin typeface="Nunito"/>
              <a:ea typeface="Nunito"/>
              <a:cs typeface="Nunito"/>
              <a:sym typeface="Nunito"/>
            </a:endParaRPr>
          </a:p>
        </p:txBody>
      </p:sp>
      <p:pic>
        <p:nvPicPr>
          <p:cNvPr id="519" name="Google Shape;519;p35"/>
          <p:cNvPicPr preferRelativeResize="0"/>
          <p:nvPr/>
        </p:nvPicPr>
        <p:blipFill>
          <a:blip r:embed="rId3">
            <a:alphaModFix/>
          </a:blip>
          <a:stretch>
            <a:fillRect/>
          </a:stretch>
        </p:blipFill>
        <p:spPr>
          <a:xfrm>
            <a:off x="2582573" y="1232423"/>
            <a:ext cx="3076045" cy="2016825"/>
          </a:xfrm>
          <a:prstGeom prst="rect">
            <a:avLst/>
          </a:prstGeom>
          <a:noFill/>
          <a:ln>
            <a:noFill/>
          </a:ln>
        </p:spPr>
      </p:pic>
      <p:pic>
        <p:nvPicPr>
          <p:cNvPr id="520" name="Google Shape;520;p35"/>
          <p:cNvPicPr preferRelativeResize="0"/>
          <p:nvPr/>
        </p:nvPicPr>
        <p:blipFill>
          <a:blip r:embed="rId4">
            <a:alphaModFix/>
          </a:blip>
          <a:stretch>
            <a:fillRect/>
          </a:stretch>
        </p:blipFill>
        <p:spPr>
          <a:xfrm>
            <a:off x="5955100" y="1232425"/>
            <a:ext cx="3076049" cy="2072117"/>
          </a:xfrm>
          <a:prstGeom prst="rect">
            <a:avLst/>
          </a:prstGeom>
          <a:noFill/>
          <a:ln>
            <a:noFill/>
          </a:ln>
        </p:spPr>
      </p:pic>
      <p:sp>
        <p:nvSpPr>
          <p:cNvPr id="521" name="Google Shape;521;p35"/>
          <p:cNvSpPr txBox="1"/>
          <p:nvPr/>
        </p:nvSpPr>
        <p:spPr>
          <a:xfrm>
            <a:off x="6129937" y="3382438"/>
            <a:ext cx="27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Fetching Dog OR Person</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Queries</a:t>
            </a:r>
            <a:endParaRPr/>
          </a:p>
        </p:txBody>
      </p:sp>
      <p:sp>
        <p:nvSpPr>
          <p:cNvPr id="527" name="Google Shape;527;p3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When we want only images of one category, a normalized table is the best choice</a:t>
            </a:r>
            <a:endParaRPr sz="1600"/>
          </a:p>
          <a:p>
            <a:pPr indent="-330200" lvl="0" marL="457200" rtl="0" algn="l">
              <a:spcBef>
                <a:spcPts val="0"/>
              </a:spcBef>
              <a:spcAft>
                <a:spcPts val="0"/>
              </a:spcAft>
              <a:buSzPts val="1600"/>
              <a:buChar char="●"/>
            </a:pPr>
            <a:r>
              <a:rPr lang="en" sz="1600"/>
              <a:t>When we want images with a high number of categories:</a:t>
            </a:r>
            <a:endParaRPr sz="1600"/>
          </a:p>
          <a:p>
            <a:pPr indent="-330200" lvl="1" marL="914400" rtl="0" algn="l">
              <a:spcBef>
                <a:spcPts val="0"/>
              </a:spcBef>
              <a:spcAft>
                <a:spcPts val="0"/>
              </a:spcAft>
              <a:buSzPts val="1600"/>
              <a:buChar char="○"/>
            </a:pPr>
            <a:r>
              <a:rPr lang="en" sz="1600"/>
              <a:t>Normalized tables along with the Occurrences table with a separate B-tree index on category_name and image_id of Occurrences OR</a:t>
            </a:r>
            <a:endParaRPr sz="1600"/>
          </a:p>
          <a:p>
            <a:pPr indent="-330200" lvl="1" marL="914400" rtl="0" algn="l">
              <a:spcBef>
                <a:spcPts val="0"/>
              </a:spcBef>
              <a:spcAft>
                <a:spcPts val="0"/>
              </a:spcAft>
              <a:buSzPts val="1600"/>
              <a:buChar char="○"/>
            </a:pPr>
            <a:r>
              <a:rPr lang="en" sz="1600"/>
              <a:t>Bitmap join index between normalized and Images table</a:t>
            </a:r>
            <a:endParaRPr sz="1600"/>
          </a:p>
          <a:p>
            <a:pPr indent="-330200" lvl="0" marL="457200" rtl="0" algn="l">
              <a:spcBef>
                <a:spcPts val="0"/>
              </a:spcBef>
              <a:spcAft>
                <a:spcPts val="0"/>
              </a:spcAft>
              <a:buSzPts val="1600"/>
              <a:buChar char="●"/>
            </a:pPr>
            <a:r>
              <a:rPr lang="en" sz="1600"/>
              <a:t>For fewer categories Images table performs best</a:t>
            </a:r>
            <a:endParaRPr sz="1600"/>
          </a:p>
          <a:p>
            <a:pPr indent="-330200" lvl="0" marL="457200" rtl="0" algn="l">
              <a:spcBef>
                <a:spcPts val="0"/>
              </a:spcBef>
              <a:spcAft>
                <a:spcPts val="0"/>
              </a:spcAft>
              <a:buSzPts val="1600"/>
              <a:buChar char="●"/>
            </a:pPr>
            <a:r>
              <a:rPr lang="en" sz="1600"/>
              <a:t>AND vs OR: </a:t>
            </a:r>
            <a:r>
              <a:rPr lang="en" sz="1600">
                <a:solidFill>
                  <a:srgbClr val="212121"/>
                </a:solidFill>
                <a:highlight>
                  <a:srgbClr val="FFFFFF"/>
                </a:highlight>
              </a:rPr>
              <a:t>The O</a:t>
            </a:r>
            <a:r>
              <a:rPr lang="en" sz="1600">
                <a:solidFill>
                  <a:srgbClr val="212121"/>
                </a:solidFill>
                <a:highlight>
                  <a:srgbClr val="FFFFFF"/>
                </a:highlight>
              </a:rPr>
              <a:t>ccurrences</a:t>
            </a:r>
            <a:r>
              <a:rPr lang="en" sz="1600">
                <a:solidFill>
                  <a:srgbClr val="212121"/>
                </a:solidFill>
                <a:highlight>
                  <a:srgbClr val="FFFFFF"/>
                </a:highlight>
              </a:rPr>
              <a:t> table significantly outperforms all of the rest for OR queries. </a:t>
            </a:r>
            <a:endParaRPr sz="1600">
              <a:solidFill>
                <a:srgbClr val="212121"/>
              </a:solidFill>
              <a:highlight>
                <a:srgbClr val="FFFFFF"/>
              </a:highlight>
            </a:endParaRPr>
          </a:p>
          <a:p>
            <a:pPr indent="-330200" lvl="1" marL="914400" rtl="0" algn="l">
              <a:spcBef>
                <a:spcPts val="0"/>
              </a:spcBef>
              <a:spcAft>
                <a:spcPts val="0"/>
              </a:spcAft>
              <a:buSzPts val="1600"/>
              <a:buChar char="○"/>
            </a:pPr>
            <a:r>
              <a:rPr lang="en" sz="1600">
                <a:solidFill>
                  <a:srgbClr val="212121"/>
                </a:solidFill>
                <a:highlight>
                  <a:srgbClr val="FFFFFF"/>
                </a:highlight>
              </a:rPr>
              <a:t>Likely due to its compact nature and absence of any joins.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Space</a:t>
            </a:r>
            <a:endParaRPr/>
          </a:p>
        </p:txBody>
      </p:sp>
      <p:sp>
        <p:nvSpPr>
          <p:cNvPr id="533" name="Google Shape;533;p3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Table space:</a:t>
            </a:r>
            <a:endParaRPr sz="1600"/>
          </a:p>
          <a:p>
            <a:pPr indent="-330200" lvl="1" marL="914400" rtl="0" algn="l">
              <a:spcBef>
                <a:spcPts val="0"/>
              </a:spcBef>
              <a:spcAft>
                <a:spcPts val="0"/>
              </a:spcAft>
              <a:buSzPts val="1600"/>
              <a:buChar char="○"/>
            </a:pPr>
            <a:r>
              <a:rPr lang="en" sz="1600"/>
              <a:t>Images table has large, sparse rows</a:t>
            </a:r>
            <a:endParaRPr sz="1600"/>
          </a:p>
          <a:p>
            <a:pPr indent="-330200" lvl="1" marL="914400" rtl="0" algn="l">
              <a:spcBef>
                <a:spcPts val="0"/>
              </a:spcBef>
              <a:spcAft>
                <a:spcPts val="0"/>
              </a:spcAft>
              <a:buSzPts val="1600"/>
              <a:buChar char="○"/>
            </a:pPr>
            <a:r>
              <a:rPr lang="en" sz="1600"/>
              <a:t>Normalized tables have creation and maintenance overhead for very little info as number of categories </a:t>
            </a:r>
            <a:r>
              <a:rPr lang="en" sz="1600"/>
              <a:t>increases</a:t>
            </a:r>
            <a:endParaRPr sz="1600"/>
          </a:p>
          <a:p>
            <a:pPr indent="-330200" lvl="1" marL="914400" rtl="0" algn="l">
              <a:spcBef>
                <a:spcPts val="0"/>
              </a:spcBef>
              <a:spcAft>
                <a:spcPts val="0"/>
              </a:spcAft>
              <a:buSzPts val="1600"/>
              <a:buChar char="○"/>
            </a:pPr>
            <a:r>
              <a:rPr lang="en" sz="1600"/>
              <a:t>Occurrences table is a good compromise</a:t>
            </a:r>
            <a:endParaRPr sz="1600"/>
          </a:p>
          <a:p>
            <a:pPr indent="-330200" lvl="0" marL="457200" rtl="0" algn="l">
              <a:spcBef>
                <a:spcPts val="0"/>
              </a:spcBef>
              <a:spcAft>
                <a:spcPts val="0"/>
              </a:spcAft>
              <a:buSzPts val="1600"/>
              <a:buChar char="●"/>
            </a:pPr>
            <a:r>
              <a:rPr lang="en" sz="1600"/>
              <a:t>Index space:</a:t>
            </a:r>
            <a:endParaRPr sz="1600"/>
          </a:p>
          <a:p>
            <a:pPr indent="-330200" lvl="1" marL="914400" rtl="0" algn="l">
              <a:spcBef>
                <a:spcPts val="0"/>
              </a:spcBef>
              <a:spcAft>
                <a:spcPts val="0"/>
              </a:spcAft>
              <a:buSzPts val="1600"/>
              <a:buChar char="○"/>
            </a:pPr>
            <a:r>
              <a:rPr lang="en" sz="1600"/>
              <a:t>Bitmap and bitmap join useful for low-cardinality columns</a:t>
            </a:r>
            <a:endParaRPr sz="1600"/>
          </a:p>
          <a:p>
            <a:pPr indent="-330200" lvl="1" marL="914400" rtl="0" algn="l">
              <a:spcBef>
                <a:spcPts val="0"/>
              </a:spcBef>
              <a:spcAft>
                <a:spcPts val="0"/>
              </a:spcAft>
              <a:buSzPts val="1600"/>
              <a:buChar char="○"/>
            </a:pPr>
            <a:r>
              <a:rPr lang="en" sz="1600"/>
              <a:t>B-trees work well for cardinality &gt; 200</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Multi-domain Data</a:t>
            </a:r>
            <a:endParaRPr/>
          </a:p>
        </p:txBody>
      </p:sp>
      <p:sp>
        <p:nvSpPr>
          <p:cNvPr id="539" name="Google Shape;539;p38"/>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Normalized vs unnormalized</a:t>
            </a:r>
            <a:endParaRPr sz="1600"/>
          </a:p>
          <a:p>
            <a:pPr indent="-330200" lvl="1" marL="914400" rtl="0" algn="l">
              <a:spcBef>
                <a:spcPts val="0"/>
              </a:spcBef>
              <a:spcAft>
                <a:spcPts val="0"/>
              </a:spcAft>
              <a:buSzPts val="1600"/>
              <a:buChar char="○"/>
            </a:pPr>
            <a:r>
              <a:rPr lang="en" sz="1600"/>
              <a:t>Normalized is useful when each </a:t>
            </a:r>
            <a:r>
              <a:rPr lang="en" sz="1600"/>
              <a:t>category</a:t>
            </a:r>
            <a:r>
              <a:rPr lang="en" sz="1600"/>
              <a:t> has different metadata</a:t>
            </a:r>
            <a:endParaRPr sz="1600"/>
          </a:p>
          <a:p>
            <a:pPr indent="-330200" lvl="1" marL="914400" rtl="0" algn="l">
              <a:spcBef>
                <a:spcPts val="0"/>
              </a:spcBef>
              <a:spcAft>
                <a:spcPts val="0"/>
              </a:spcAft>
              <a:buSzPts val="1600"/>
              <a:buChar char="○"/>
            </a:pPr>
            <a:r>
              <a:rPr lang="en" sz="1600"/>
              <a:t>Both single and occurrence tables can be hit by sparsity</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545" name="Google Shape;545;p3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Look for more scalable architectures. Compare performance in a distributed setting.</a:t>
            </a:r>
            <a:endParaRPr sz="1600"/>
          </a:p>
          <a:p>
            <a:pPr indent="-330200" lvl="0" marL="457200" rtl="0" algn="l">
              <a:spcBef>
                <a:spcPts val="0"/>
              </a:spcBef>
              <a:spcAft>
                <a:spcPts val="0"/>
              </a:spcAft>
              <a:buSzPts val="1600"/>
              <a:buChar char="●"/>
            </a:pPr>
            <a:r>
              <a:rPr lang="en" sz="1600"/>
              <a:t>Implement and improve the image segmentation/object detection algorithm to get better metadata.</a:t>
            </a:r>
            <a:endParaRPr sz="1600"/>
          </a:p>
          <a:p>
            <a:pPr indent="-330200" lvl="0" marL="457200" rtl="0" algn="l">
              <a:spcBef>
                <a:spcPts val="0"/>
              </a:spcBef>
              <a:spcAft>
                <a:spcPts val="0"/>
              </a:spcAft>
              <a:buSzPts val="1600"/>
              <a:buChar char="●"/>
            </a:pPr>
            <a:r>
              <a:rPr lang="en" sz="1600"/>
              <a:t>Gather more metadata that can help with search.</a:t>
            </a:r>
            <a:endParaRPr sz="1600"/>
          </a:p>
          <a:p>
            <a:pPr indent="-330200" lvl="0" marL="457200" rtl="0" algn="l">
              <a:spcBef>
                <a:spcPts val="0"/>
              </a:spcBef>
              <a:spcAft>
                <a:spcPts val="0"/>
              </a:spcAft>
              <a:buSzPts val="1600"/>
              <a:buChar char="●"/>
            </a:pPr>
            <a:r>
              <a:rPr lang="en" sz="1600"/>
              <a:t>Explore methods for similarity search:</a:t>
            </a:r>
            <a:endParaRPr sz="1600"/>
          </a:p>
          <a:p>
            <a:pPr indent="-330200" lvl="1" marL="914400" rtl="0" algn="l">
              <a:spcBef>
                <a:spcPts val="0"/>
              </a:spcBef>
              <a:spcAft>
                <a:spcPts val="0"/>
              </a:spcAft>
              <a:buSzPts val="1600"/>
              <a:buChar char="○"/>
            </a:pPr>
            <a:r>
              <a:rPr lang="en" sz="1600"/>
              <a:t>Store Hash value of images and create b-tree index on it.</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551" name="Google Shape;551;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https://cocodataset.org/#overview</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Used</a:t>
            </a:r>
            <a:endParaRPr/>
          </a:p>
        </p:txBody>
      </p:sp>
      <p:sp>
        <p:nvSpPr>
          <p:cNvPr id="291" name="Google Shape;291;p15"/>
          <p:cNvSpPr txBox="1"/>
          <p:nvPr>
            <p:ph idx="1" type="body"/>
          </p:nvPr>
        </p:nvSpPr>
        <p:spPr>
          <a:xfrm>
            <a:off x="1303800" y="1695725"/>
            <a:ext cx="7030500" cy="291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Python</a:t>
            </a:r>
            <a:endParaRPr sz="1800"/>
          </a:p>
          <a:p>
            <a:pPr indent="-342900" lvl="0" marL="457200" rtl="0" algn="l">
              <a:spcBef>
                <a:spcPts val="0"/>
              </a:spcBef>
              <a:spcAft>
                <a:spcPts val="0"/>
              </a:spcAft>
              <a:buSzPts val="1800"/>
              <a:buChar char="●"/>
            </a:pPr>
            <a:r>
              <a:rPr lang="en" sz="1800"/>
              <a:t>Oracle DB</a:t>
            </a:r>
            <a:endParaRPr sz="1800"/>
          </a:p>
          <a:p>
            <a:pPr indent="-342900" lvl="0" marL="457200" rtl="0" algn="l">
              <a:spcBef>
                <a:spcPts val="0"/>
              </a:spcBef>
              <a:spcAft>
                <a:spcPts val="0"/>
              </a:spcAft>
              <a:buSzPts val="1800"/>
              <a:buChar char="●"/>
            </a:pPr>
            <a:r>
              <a:rPr lang="en" sz="1800"/>
              <a:t>SQL Developer</a:t>
            </a:r>
            <a:endParaRPr sz="1800"/>
          </a:p>
          <a:p>
            <a:pPr indent="-342900" lvl="0" marL="457200" rtl="0" algn="l">
              <a:spcBef>
                <a:spcPts val="0"/>
              </a:spcBef>
              <a:spcAft>
                <a:spcPts val="0"/>
              </a:spcAft>
              <a:buSzPts val="1800"/>
              <a:buChar char="●"/>
            </a:pPr>
            <a:r>
              <a:rPr lang="en" sz="1800"/>
              <a:t>Microsoft COCO Dataset</a:t>
            </a:r>
            <a:endParaRPr sz="1800"/>
          </a:p>
          <a:p>
            <a:pPr indent="-342900" lvl="1" marL="914400" rtl="0" algn="l">
              <a:lnSpc>
                <a:spcPct val="110795"/>
              </a:lnSpc>
              <a:spcBef>
                <a:spcPts val="0"/>
              </a:spcBef>
              <a:spcAft>
                <a:spcPts val="0"/>
              </a:spcAft>
              <a:buClr>
                <a:srgbClr val="424242"/>
              </a:buClr>
              <a:buSzPts val="1800"/>
              <a:buChar char="○"/>
            </a:pPr>
            <a:r>
              <a:rPr lang="en" sz="1800">
                <a:solidFill>
                  <a:srgbClr val="424242"/>
                </a:solidFill>
                <a:highlight>
                  <a:srgbClr val="FFFFFF"/>
                </a:highlight>
              </a:rPr>
              <a:t>12 supercategories: outdoor, food, indoor, appliance, sports, person, animal, vehicle, furniture, accessory, electronic, and kitchen</a:t>
            </a:r>
            <a:endParaRPr sz="1800">
              <a:solidFill>
                <a:srgbClr val="424242"/>
              </a:solidFill>
            </a:endParaRPr>
          </a:p>
          <a:p>
            <a:pPr indent="-342900" lvl="1" marL="914400" rtl="0" algn="l">
              <a:spcBef>
                <a:spcPts val="0"/>
              </a:spcBef>
              <a:spcAft>
                <a:spcPts val="0"/>
              </a:spcAft>
              <a:buClr>
                <a:srgbClr val="424242"/>
              </a:buClr>
              <a:buSzPts val="1800"/>
              <a:buChar char="○"/>
            </a:pPr>
            <a:r>
              <a:rPr lang="en" sz="1800">
                <a:solidFill>
                  <a:srgbClr val="424242"/>
                </a:solidFill>
              </a:rPr>
              <a:t>80 categories to search on: car, tennis, keyboard, clock, etc.</a:t>
            </a:r>
            <a:endParaRPr sz="1800">
              <a:solidFill>
                <a:srgbClr val="424242"/>
              </a:solidFill>
            </a:endParaRPr>
          </a:p>
          <a:p>
            <a:pPr indent="-342900" lvl="1" marL="914400" rtl="0" algn="l">
              <a:spcBef>
                <a:spcPts val="0"/>
              </a:spcBef>
              <a:spcAft>
                <a:spcPts val="0"/>
              </a:spcAft>
              <a:buClr>
                <a:srgbClr val="424242"/>
              </a:buClr>
              <a:buSzPts val="1800"/>
              <a:buChar char="○"/>
            </a:pPr>
            <a:r>
              <a:rPr lang="en" sz="1800">
                <a:solidFill>
                  <a:srgbClr val="424242"/>
                </a:solidFill>
              </a:rPr>
              <a:t>328K images in dataset</a:t>
            </a:r>
            <a:endParaRPr sz="1800">
              <a:solidFill>
                <a:srgbClr val="42424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 1 - Image</a:t>
            </a:r>
            <a:endParaRPr/>
          </a:p>
        </p:txBody>
      </p:sp>
      <p:pic>
        <p:nvPicPr>
          <p:cNvPr id="297" name="Google Shape;297;p16"/>
          <p:cNvPicPr preferRelativeResize="0"/>
          <p:nvPr/>
        </p:nvPicPr>
        <p:blipFill>
          <a:blip r:embed="rId3">
            <a:alphaModFix/>
          </a:blip>
          <a:stretch>
            <a:fillRect/>
          </a:stretch>
        </p:blipFill>
        <p:spPr>
          <a:xfrm>
            <a:off x="894025" y="1597875"/>
            <a:ext cx="7629525" cy="286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 2 - Occurrences</a:t>
            </a:r>
            <a:endParaRPr/>
          </a:p>
        </p:txBody>
      </p:sp>
      <p:pic>
        <p:nvPicPr>
          <p:cNvPr id="303" name="Google Shape;303;p17"/>
          <p:cNvPicPr preferRelativeResize="0"/>
          <p:nvPr/>
        </p:nvPicPr>
        <p:blipFill>
          <a:blip r:embed="rId3">
            <a:alphaModFix/>
          </a:blip>
          <a:stretch>
            <a:fillRect/>
          </a:stretch>
        </p:blipFill>
        <p:spPr>
          <a:xfrm>
            <a:off x="684125" y="1597875"/>
            <a:ext cx="7775750" cy="313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742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 3 - Normalized</a:t>
            </a:r>
            <a:endParaRPr/>
          </a:p>
        </p:txBody>
      </p:sp>
      <p:pic>
        <p:nvPicPr>
          <p:cNvPr id="309" name="Google Shape;309;p18"/>
          <p:cNvPicPr preferRelativeResize="0"/>
          <p:nvPr/>
        </p:nvPicPr>
        <p:blipFill>
          <a:blip r:embed="rId3">
            <a:alphaModFix/>
          </a:blip>
          <a:stretch>
            <a:fillRect/>
          </a:stretch>
        </p:blipFill>
        <p:spPr>
          <a:xfrm>
            <a:off x="1824100" y="1256325"/>
            <a:ext cx="5495799" cy="3480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and DB Setup</a:t>
            </a:r>
            <a:endParaRPr/>
          </a:p>
        </p:txBody>
      </p:sp>
      <p:sp>
        <p:nvSpPr>
          <p:cNvPr id="315" name="Google Shape;315;p19"/>
          <p:cNvSpPr txBox="1"/>
          <p:nvPr>
            <p:ph idx="1" type="body"/>
          </p:nvPr>
        </p:nvSpPr>
        <p:spPr>
          <a:xfrm>
            <a:off x="1303800" y="1446300"/>
            <a:ext cx="7030500" cy="32757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AutoNum type="arabicPeriod"/>
            </a:pPr>
            <a:r>
              <a:rPr lang="en" sz="1600"/>
              <a:t>Read in CSV data of images and JSON data of </a:t>
            </a:r>
            <a:r>
              <a:rPr lang="en" sz="1600"/>
              <a:t>annotations, and categories</a:t>
            </a:r>
            <a:r>
              <a:rPr lang="en" sz="1600"/>
              <a:t> for those images</a:t>
            </a:r>
            <a:endParaRPr sz="1600"/>
          </a:p>
          <a:p>
            <a:pPr indent="-330200" lvl="0" marL="457200" rtl="0" algn="l">
              <a:spcBef>
                <a:spcPts val="0"/>
              </a:spcBef>
              <a:spcAft>
                <a:spcPts val="0"/>
              </a:spcAft>
              <a:buSzPts val="1600"/>
              <a:buAutoNum type="arabicPeriod"/>
            </a:pPr>
            <a:r>
              <a:rPr lang="en" sz="1600"/>
              <a:t>Mapped category_id and name of annotations and categories to form category_name as a column</a:t>
            </a:r>
            <a:endParaRPr sz="1600"/>
          </a:p>
          <a:p>
            <a:pPr indent="-330200" lvl="0" marL="457200" rtl="0" algn="l">
              <a:spcBef>
                <a:spcPts val="0"/>
              </a:spcBef>
              <a:spcAft>
                <a:spcPts val="0"/>
              </a:spcAft>
              <a:buSzPts val="1600"/>
              <a:buAutoNum type="arabicPeriod"/>
            </a:pPr>
            <a:r>
              <a:rPr lang="en" sz="1600"/>
              <a:t>To create a dataset for Image table design</a:t>
            </a:r>
            <a:endParaRPr sz="1600"/>
          </a:p>
          <a:p>
            <a:pPr indent="-330200" lvl="1" marL="914400" rtl="0" algn="l">
              <a:spcBef>
                <a:spcPts val="0"/>
              </a:spcBef>
              <a:spcAft>
                <a:spcPts val="0"/>
              </a:spcAft>
              <a:buSzPts val="1600"/>
              <a:buAutoNum type="alphaLcPeriod"/>
            </a:pPr>
            <a:r>
              <a:rPr lang="en" sz="1600"/>
              <a:t>Merged image and annotations info together</a:t>
            </a:r>
            <a:endParaRPr sz="1600"/>
          </a:p>
          <a:p>
            <a:pPr indent="-330200" lvl="1" marL="914400" rtl="0" algn="l">
              <a:spcBef>
                <a:spcPts val="0"/>
              </a:spcBef>
              <a:spcAft>
                <a:spcPts val="0"/>
              </a:spcAft>
              <a:buSzPts val="1600"/>
              <a:buAutoNum type="alphaLcPeriod"/>
            </a:pPr>
            <a:r>
              <a:rPr lang="en" sz="1600"/>
              <a:t>Created one-hot representation of each category count</a:t>
            </a:r>
            <a:endParaRPr sz="1600"/>
          </a:p>
          <a:p>
            <a:pPr indent="-330200" lvl="0" marL="457200" rtl="0" algn="l">
              <a:spcBef>
                <a:spcPts val="0"/>
              </a:spcBef>
              <a:spcAft>
                <a:spcPts val="0"/>
              </a:spcAft>
              <a:buSzPts val="1600"/>
              <a:buAutoNum type="arabicPeriod"/>
            </a:pPr>
            <a:r>
              <a:rPr lang="en" sz="1600"/>
              <a:t>Created </a:t>
            </a:r>
            <a:r>
              <a:rPr lang="en" sz="1600"/>
              <a:t>occurrences</a:t>
            </a:r>
            <a:r>
              <a:rPr lang="en" sz="1600"/>
              <a:t> dataset for Occurrences table design (normalized and unnormalized)</a:t>
            </a:r>
            <a:endParaRPr sz="1600"/>
          </a:p>
          <a:p>
            <a:pPr indent="-330200" lvl="0" marL="457200" rtl="0" algn="l">
              <a:spcBef>
                <a:spcPts val="0"/>
              </a:spcBef>
              <a:spcAft>
                <a:spcPts val="0"/>
              </a:spcAft>
              <a:buSzPts val="1600"/>
              <a:buAutoNum type="arabicPeriod"/>
            </a:pPr>
            <a:r>
              <a:rPr lang="en" sz="1600"/>
              <a:t>Created separate CSV files for datasets in 3 and 4</a:t>
            </a:r>
            <a:endParaRPr sz="1600"/>
          </a:p>
          <a:p>
            <a:pPr indent="-330200" lvl="0" marL="457200" rtl="0" algn="l">
              <a:spcBef>
                <a:spcPts val="0"/>
              </a:spcBef>
              <a:spcAft>
                <a:spcPts val="0"/>
              </a:spcAft>
              <a:buSzPts val="1600"/>
              <a:buAutoNum type="arabicPeriod"/>
            </a:pPr>
            <a:r>
              <a:rPr lang="en" sz="1600"/>
              <a:t>Dumped them into the Oracle DB using Python</a:t>
            </a:r>
            <a:endParaRPr sz="1600"/>
          </a:p>
          <a:p>
            <a:pPr indent="-330200" lvl="0" marL="457200" rtl="0" algn="l">
              <a:spcBef>
                <a:spcPts val="0"/>
              </a:spcBef>
              <a:spcAft>
                <a:spcPts val="0"/>
              </a:spcAft>
              <a:buSzPts val="1600"/>
              <a:buAutoNum type="arabicPeriod"/>
            </a:pPr>
            <a:r>
              <a:rPr lang="en" sz="1600"/>
              <a:t>Used Python embedded SQL queries to generate normalized tables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Method</a:t>
            </a:r>
            <a:endParaRPr/>
          </a:p>
        </p:txBody>
      </p:sp>
      <p:sp>
        <p:nvSpPr>
          <p:cNvPr id="321" name="Google Shape;321;p20"/>
          <p:cNvSpPr txBox="1"/>
          <p:nvPr>
            <p:ph idx="1" type="body"/>
          </p:nvPr>
        </p:nvSpPr>
        <p:spPr>
          <a:xfrm>
            <a:off x="1303800" y="1695275"/>
            <a:ext cx="7030500" cy="25416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Char char="●"/>
            </a:pPr>
            <a:r>
              <a:rPr lang="en" sz="1600"/>
              <a:t>Equivalent</a:t>
            </a:r>
            <a:r>
              <a:rPr lang="en" sz="1600"/>
              <a:t> queries on each database design</a:t>
            </a:r>
            <a:endParaRPr sz="1600"/>
          </a:p>
          <a:p>
            <a:pPr indent="-322580" lvl="0" marL="457200" rtl="0" algn="l">
              <a:spcBef>
                <a:spcPts val="0"/>
              </a:spcBef>
              <a:spcAft>
                <a:spcPts val="0"/>
              </a:spcAft>
              <a:buSzPct val="100000"/>
              <a:buChar char="●"/>
            </a:pPr>
            <a:r>
              <a:rPr lang="en" sz="1600"/>
              <a:t>100 runs of each query</a:t>
            </a:r>
            <a:endParaRPr sz="1600"/>
          </a:p>
          <a:p>
            <a:pPr indent="-322580" lvl="0" marL="457200" rtl="0" algn="l">
              <a:spcBef>
                <a:spcPts val="0"/>
              </a:spcBef>
              <a:spcAft>
                <a:spcPts val="0"/>
              </a:spcAft>
              <a:buSzPct val="100000"/>
              <a:buChar char="●"/>
            </a:pPr>
            <a:r>
              <a:rPr lang="en" sz="1600"/>
              <a:t>Indices:</a:t>
            </a:r>
            <a:endParaRPr sz="1600"/>
          </a:p>
          <a:p>
            <a:pPr indent="-322580" lvl="1" marL="914400" rtl="0" algn="l">
              <a:lnSpc>
                <a:spcPct val="135714"/>
              </a:lnSpc>
              <a:spcBef>
                <a:spcPts val="0"/>
              </a:spcBef>
              <a:spcAft>
                <a:spcPts val="0"/>
              </a:spcAft>
              <a:buSzPct val="100000"/>
              <a:buChar char="○"/>
            </a:pPr>
            <a:r>
              <a:rPr lang="en" sz="1600">
                <a:highlight>
                  <a:srgbClr val="FFFFFE"/>
                </a:highlight>
              </a:rPr>
              <a:t>Composite B-tree index on </a:t>
            </a:r>
            <a:r>
              <a:rPr lang="en" sz="1600">
                <a:highlight>
                  <a:srgbClr val="FFFFFE"/>
                </a:highlight>
              </a:rPr>
              <a:t>category_name and image_id of Occurrences</a:t>
            </a:r>
            <a:endParaRPr sz="1600">
              <a:highlight>
                <a:srgbClr val="FFFFFE"/>
              </a:highlight>
            </a:endParaRPr>
          </a:p>
          <a:p>
            <a:pPr indent="-322580" lvl="1" marL="914400" rtl="0" algn="l">
              <a:lnSpc>
                <a:spcPct val="135714"/>
              </a:lnSpc>
              <a:spcBef>
                <a:spcPts val="0"/>
              </a:spcBef>
              <a:spcAft>
                <a:spcPts val="0"/>
              </a:spcAft>
              <a:buSzPct val="100000"/>
              <a:buChar char="○"/>
            </a:pPr>
            <a:r>
              <a:rPr lang="en" sz="1600">
                <a:highlight>
                  <a:srgbClr val="FFFFFE"/>
                </a:highlight>
              </a:rPr>
              <a:t>Bitmap on category_name of Occurrences </a:t>
            </a:r>
            <a:endParaRPr sz="1600">
              <a:highlight>
                <a:srgbClr val="FFFFFE"/>
              </a:highlight>
            </a:endParaRPr>
          </a:p>
          <a:p>
            <a:pPr indent="-322580" lvl="1" marL="914400" rtl="0" algn="l">
              <a:spcBef>
                <a:spcPts val="0"/>
              </a:spcBef>
              <a:spcAft>
                <a:spcPts val="0"/>
              </a:spcAft>
              <a:buSzPct val="100000"/>
              <a:buChar char="○"/>
            </a:pPr>
            <a:r>
              <a:rPr lang="en" sz="1600">
                <a:highlight>
                  <a:srgbClr val="FFFFFF"/>
                </a:highlight>
              </a:rPr>
              <a:t>Separate B-tree index on image_id and category_name of Occurrences</a:t>
            </a:r>
            <a:endParaRPr sz="1600">
              <a:highlight>
                <a:srgbClr val="FFFFFE"/>
              </a:highlight>
            </a:endParaRPr>
          </a:p>
          <a:p>
            <a:pPr indent="-322580" lvl="1" marL="914400" rtl="0" algn="l">
              <a:spcBef>
                <a:spcPts val="0"/>
              </a:spcBef>
              <a:spcAft>
                <a:spcPts val="0"/>
              </a:spcAft>
              <a:buSzPct val="100000"/>
              <a:buChar char="○"/>
            </a:pPr>
            <a:r>
              <a:rPr lang="en" sz="1600">
                <a:highlight>
                  <a:srgbClr val="FFFFFF"/>
                </a:highlight>
              </a:rPr>
              <a:t>Bitmap join between image_id of normalized tables and id of Image table</a:t>
            </a:r>
            <a:endParaRPr sz="16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1: </a:t>
            </a:r>
            <a:r>
              <a:rPr lang="en"/>
              <a:t>Fetch all images with Bicycles</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8" name="Google Shape;328;p21"/>
          <p:cNvPicPr preferRelativeResize="0"/>
          <p:nvPr/>
        </p:nvPicPr>
        <p:blipFill>
          <a:blip r:embed="rId3">
            <a:alphaModFix/>
          </a:blip>
          <a:stretch>
            <a:fillRect/>
          </a:stretch>
        </p:blipFill>
        <p:spPr>
          <a:xfrm>
            <a:off x="0" y="1547640"/>
            <a:ext cx="9143999" cy="26115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