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7" r:id="rId7"/>
    <p:sldId id="268" r:id="rId8"/>
    <p:sldId id="269" r:id="rId9"/>
    <p:sldId id="27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91ECF-95FC-4F25-A1FB-6FEF3D90B2F8}" v="755" dt="2021-03-16T10:06:00.488"/>
    <p1510:client id="{55010616-9AE1-49A7-A6F6-9948F32DAE53}" v="72" dt="2021-03-16T09:51:49.153"/>
    <p1510:client id="{5EF5B06A-8863-4D86-B43D-C9FFFC0BB37B}" v="277" dt="2021-03-16T09:46:32.079"/>
    <p1510:client id="{7DE6F902-6D0C-46F3-9A46-C64CBB5D848F}" v="9" dt="2021-03-15T13:28:39.231"/>
    <p1510:client id="{A8974470-5585-4FF0-8D94-1AB3C59A9E00}" v="2351" dt="2021-03-16T10:55:25.361"/>
    <p1510:client id="{E89C4879-50DB-451D-B69A-3B45E80AD874}" v="1" dt="2021-03-16T10:07:27.110"/>
    <p1510:client id="{F9A720BD-3795-4BE8-8398-178704597CAE}" v="874" dt="2021-03-24T17:54:57.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0645" y="2241461"/>
            <a:ext cx="9144000" cy="2104243"/>
          </a:xfrm>
        </p:spPr>
        <p:txBody>
          <a:bodyPr/>
          <a:lstStyle/>
          <a:p>
            <a:r>
              <a:rPr lang="en-US" b="1" dirty="0">
                <a:cs typeface="Calibri Light"/>
              </a:rPr>
              <a:t>Internet of Things with Arduino</a:t>
            </a:r>
            <a:endParaRPr lang="en-US" b="1" dirty="0"/>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38E868B4-1F4B-4D5E-A414-A711BAD8C46E}"/>
              </a:ext>
            </a:extLst>
          </p:cNvPr>
          <p:cNvPicPr>
            <a:picLocks noGrp="1" noChangeAspect="1"/>
          </p:cNvPicPr>
          <p:nvPr>
            <p:ph idx="1"/>
          </p:nvPr>
        </p:nvPicPr>
        <p:blipFill>
          <a:blip r:embed="rId2"/>
          <a:stretch>
            <a:fillRect/>
          </a:stretch>
        </p:blipFill>
        <p:spPr>
          <a:xfrm>
            <a:off x="1756064" y="1958403"/>
            <a:ext cx="8208817" cy="4294909"/>
          </a:xfrm>
        </p:spPr>
      </p:pic>
    </p:spTree>
    <p:extLst>
      <p:ext uri="{BB962C8B-B14F-4D97-AF65-F5344CB8AC3E}">
        <p14:creationId xmlns:p14="http://schemas.microsoft.com/office/powerpoint/2010/main" val="297074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1239530"/>
          </a:xfrm>
        </p:spPr>
        <p:txBody>
          <a:bodyPr/>
          <a:lstStyle/>
          <a:p>
            <a:pPr algn="ctr"/>
            <a:r>
              <a:rPr lang="en-US" b="1" dirty="0">
                <a:cs typeface="Calibri Light"/>
              </a:rPr>
              <a:t>Introduction to IoT</a:t>
            </a:r>
            <a:endParaRPr lang="en-US"/>
          </a:p>
        </p:txBody>
      </p:sp>
      <p:sp>
        <p:nvSpPr>
          <p:cNvPr id="3" name="Content Placeholder 2"/>
          <p:cNvSpPr>
            <a:spLocks noGrp="1"/>
          </p:cNvSpPr>
          <p:nvPr>
            <p:ph idx="1"/>
          </p:nvPr>
        </p:nvSpPr>
        <p:spPr>
          <a:xfrm>
            <a:off x="838200" y="2360064"/>
            <a:ext cx="10515600" cy="4197434"/>
          </a:xfrm>
        </p:spPr>
        <p:txBody>
          <a:bodyPr vert="horz" lIns="91440" tIns="45720" rIns="91440" bIns="45720" rtlCol="0" anchor="t">
            <a:normAutofit/>
          </a:bodyPr>
          <a:lstStyle/>
          <a:p>
            <a:r>
              <a:rPr lang="en-US" dirty="0">
                <a:cs typeface="Calibri"/>
              </a:rPr>
              <a:t>IoT is simply the network (internet) of physical objects.</a:t>
            </a:r>
          </a:p>
          <a:p>
            <a:r>
              <a:rPr lang="en-US" dirty="0">
                <a:cs typeface="Calibri"/>
              </a:rPr>
              <a:t>IoT refers to the connection of objects to each other and to humans through the  internet</a:t>
            </a:r>
          </a:p>
          <a:p>
            <a:r>
              <a:rPr lang="en-US" dirty="0">
                <a:cs typeface="Calibri"/>
              </a:rPr>
              <a:t>The physical things are added with computational intelligence and an internet connection.</a:t>
            </a:r>
          </a:p>
          <a:p>
            <a:r>
              <a:rPr lang="en-US" dirty="0">
                <a:cs typeface="Calibri"/>
              </a:rPr>
              <a:t>Example a refrigerator ( IoT refrigerator ).</a:t>
            </a:r>
          </a:p>
          <a:p>
            <a:r>
              <a:rPr lang="en-US" dirty="0">
                <a:cs typeface="Calibri"/>
              </a:rPr>
              <a:t>IoT does not change the simplicity of a thing, instead it enhance its simplicity and basically simplifies the complexity.</a:t>
            </a: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C43B-200B-4C45-93A0-53D2383B3812}"/>
              </a:ext>
            </a:extLst>
          </p:cNvPr>
          <p:cNvSpPr>
            <a:spLocks noGrp="1"/>
          </p:cNvSpPr>
          <p:nvPr>
            <p:ph type="title"/>
          </p:nvPr>
        </p:nvSpPr>
        <p:spPr>
          <a:xfrm>
            <a:off x="838200" y="1413937"/>
            <a:ext cx="10515600" cy="956854"/>
          </a:xfrm>
        </p:spPr>
        <p:txBody>
          <a:bodyPr/>
          <a:lstStyle/>
          <a:p>
            <a:pPr algn="ctr"/>
            <a:r>
              <a:rPr lang="en-US" b="1" dirty="0">
                <a:cs typeface="Calibri Light"/>
              </a:rPr>
              <a:t>Introduction to IoT </a:t>
            </a:r>
            <a:r>
              <a:rPr lang="en-US" b="1" dirty="0" err="1">
                <a:cs typeface="Calibri Light"/>
              </a:rPr>
              <a:t>Cont</a:t>
            </a:r>
            <a:r>
              <a:rPr lang="en-US" b="1" dirty="0">
                <a:cs typeface="Calibri Light"/>
              </a:rPr>
              <a:t> ....</a:t>
            </a:r>
          </a:p>
        </p:txBody>
      </p:sp>
      <p:sp>
        <p:nvSpPr>
          <p:cNvPr id="3" name="Content Placeholder 2">
            <a:extLst>
              <a:ext uri="{FF2B5EF4-FFF2-40B4-BE49-F238E27FC236}">
                <a16:creationId xmlns:a16="http://schemas.microsoft.com/office/drawing/2014/main" id="{050207A8-FA5E-4BCA-8463-99DFD104C760}"/>
              </a:ext>
            </a:extLst>
          </p:cNvPr>
          <p:cNvSpPr>
            <a:spLocks noGrp="1"/>
          </p:cNvSpPr>
          <p:nvPr>
            <p:ph idx="1"/>
          </p:nvPr>
        </p:nvSpPr>
        <p:spPr>
          <a:xfrm>
            <a:off x="838200" y="2441225"/>
            <a:ext cx="10515600" cy="4104446"/>
          </a:xfrm>
        </p:spPr>
        <p:txBody>
          <a:bodyPr vert="horz" lIns="91440" tIns="45720" rIns="91440" bIns="45720" rtlCol="0" anchor="t">
            <a:normAutofit/>
          </a:bodyPr>
          <a:lstStyle/>
          <a:p>
            <a:r>
              <a:rPr lang="en-US" dirty="0">
                <a:cs typeface="Calibri"/>
              </a:rPr>
              <a:t>IoT devices are not computers because the main function of a computer is to compute ( to run instructions) but IoT devices do not compute also Computers are general-purpose while IoT devices are specific-purpose.</a:t>
            </a:r>
          </a:p>
          <a:p>
            <a:r>
              <a:rPr lang="en-US" dirty="0">
                <a:cs typeface="Calibri"/>
              </a:rPr>
              <a:t>Embedded systems are related to IoT devices and generally IoT devices are typically embedded systems.</a:t>
            </a:r>
          </a:p>
          <a:p>
            <a:r>
              <a:rPr lang="en-US" dirty="0">
                <a:cs typeface="Calibri"/>
              </a:rPr>
              <a:t>Embedded systems are computer-based systems, but they do not appear to be computers.</a:t>
            </a:r>
          </a:p>
          <a:p>
            <a:r>
              <a:rPr lang="en-US" dirty="0">
                <a:cs typeface="Calibri"/>
              </a:rPr>
              <a:t>Complexity is hidden from the user.</a:t>
            </a:r>
          </a:p>
        </p:txBody>
      </p:sp>
    </p:spTree>
    <p:extLst>
      <p:ext uri="{BB962C8B-B14F-4D97-AF65-F5344CB8AC3E}">
        <p14:creationId xmlns:p14="http://schemas.microsoft.com/office/powerpoint/2010/main" val="344013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290"/>
            <a:ext cx="10515600" cy="4989349"/>
          </a:xfrm>
        </p:spPr>
        <p:txBody>
          <a:bodyPr vert="horz" lIns="91440" tIns="45720" rIns="91440" bIns="45720" rtlCol="0" anchor="t">
            <a:normAutofit fontScale="92500" lnSpcReduction="10000"/>
          </a:bodyPr>
          <a:lstStyle/>
          <a:p>
            <a:r>
              <a:rPr lang="en-US" dirty="0">
                <a:cs typeface="Calibri"/>
              </a:rPr>
              <a:t>Embedded means something is attached to another thing.</a:t>
            </a:r>
          </a:p>
          <a:p>
            <a:r>
              <a:rPr lang="en-US" dirty="0">
                <a:cs typeface="Calibri"/>
              </a:rPr>
              <a:t>A system is an arrangement in which all its unit assemble work together according to a set of rules.</a:t>
            </a:r>
          </a:p>
          <a:p>
            <a:r>
              <a:rPr lang="en-US" dirty="0">
                <a:cs typeface="Calibri"/>
              </a:rPr>
              <a:t>Embedded system is a microcontroller of microprocessor based system which is designed to perform a specific task.</a:t>
            </a:r>
          </a:p>
          <a:p>
            <a:r>
              <a:rPr lang="en-US" dirty="0">
                <a:cs typeface="Calibri"/>
              </a:rPr>
              <a:t>Example a fire alarm that sense only smoke and sound an alarm, an automatic light control gives light when it is dark, this only sense darkness, </a:t>
            </a:r>
            <a:r>
              <a:rPr lang="en-US" dirty="0" err="1">
                <a:cs typeface="Calibri"/>
              </a:rPr>
              <a:t>e.t.c</a:t>
            </a:r>
            <a:endParaRPr lang="en-US" dirty="0">
              <a:cs typeface="Calibri"/>
            </a:endParaRPr>
          </a:p>
          <a:p>
            <a:r>
              <a:rPr lang="en-US" dirty="0">
                <a:cs typeface="Calibri"/>
              </a:rPr>
              <a:t>An embedded system has 3 components namely Hardware, Software and RTOS ( Real Time Operating System ) that supervise the application software.</a:t>
            </a:r>
          </a:p>
          <a:p>
            <a:r>
              <a:rPr lang="en-US" dirty="0">
                <a:cs typeface="Calibri"/>
              </a:rPr>
              <a:t>A small scale embedded system may not have RTOS.</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A320-0B3F-45B6-A83C-03D775412712}"/>
              </a:ext>
            </a:extLst>
          </p:cNvPr>
          <p:cNvSpPr>
            <a:spLocks noGrp="1"/>
          </p:cNvSpPr>
          <p:nvPr>
            <p:ph type="title"/>
          </p:nvPr>
        </p:nvSpPr>
        <p:spPr>
          <a:xfrm>
            <a:off x="838200" y="1401647"/>
            <a:ext cx="10515600" cy="1042886"/>
          </a:xfrm>
        </p:spPr>
        <p:txBody>
          <a:bodyPr/>
          <a:lstStyle/>
          <a:p>
            <a:pPr algn="ctr"/>
            <a:r>
              <a:rPr lang="en-US" b="1" dirty="0">
                <a:cs typeface="Calibri Light"/>
              </a:rPr>
              <a:t>Introduction to IoT </a:t>
            </a:r>
            <a:r>
              <a:rPr lang="en-US" b="1" dirty="0" err="1">
                <a:cs typeface="Calibri Light"/>
              </a:rPr>
              <a:t>Cont</a:t>
            </a:r>
            <a:r>
              <a:rPr lang="en-US" b="1" dirty="0">
                <a:cs typeface="Calibri Light"/>
              </a:rPr>
              <a:t> ...</a:t>
            </a:r>
            <a:endParaRPr lang="en-US" b="1">
              <a:cs typeface="Calibri Light"/>
            </a:endParaRPr>
          </a:p>
        </p:txBody>
      </p:sp>
      <p:sp>
        <p:nvSpPr>
          <p:cNvPr id="3" name="Content Placeholder 2">
            <a:extLst>
              <a:ext uri="{FF2B5EF4-FFF2-40B4-BE49-F238E27FC236}">
                <a16:creationId xmlns:a16="http://schemas.microsoft.com/office/drawing/2014/main" id="{DD3EB865-FE2B-4552-B692-CA53CB626B29}"/>
              </a:ext>
            </a:extLst>
          </p:cNvPr>
          <p:cNvSpPr>
            <a:spLocks noGrp="1"/>
          </p:cNvSpPr>
          <p:nvPr>
            <p:ph idx="1"/>
          </p:nvPr>
        </p:nvSpPr>
        <p:spPr>
          <a:xfrm>
            <a:off x="838200" y="2379774"/>
            <a:ext cx="10515600" cy="3797188"/>
          </a:xfrm>
        </p:spPr>
        <p:txBody>
          <a:bodyPr vert="horz" lIns="91440" tIns="45720" rIns="91440" bIns="45720" rtlCol="0" anchor="t">
            <a:normAutofit/>
          </a:bodyPr>
          <a:lstStyle/>
          <a:p>
            <a:r>
              <a:rPr lang="en-US" dirty="0">
                <a:cs typeface="Calibri"/>
              </a:rPr>
              <a:t>An embedded system contains a microcontroller or microprocessor, a memory and other components to enable its operations.</a:t>
            </a:r>
          </a:p>
          <a:p>
            <a:r>
              <a:rPr lang="en-US" dirty="0">
                <a:cs typeface="Calibri"/>
              </a:rPr>
              <a:t>Microprocessor consists of only a CPU while a Microcontroller consists of CPU, Memory and I/0 all integrated into a single chip</a:t>
            </a:r>
          </a:p>
          <a:p>
            <a:pPr marL="0" indent="0">
              <a:buNone/>
            </a:pPr>
            <a:endParaRPr lang="en-US" dirty="0">
              <a:cs typeface="Calibri"/>
            </a:endParaRPr>
          </a:p>
        </p:txBody>
      </p:sp>
      <p:pic>
        <p:nvPicPr>
          <p:cNvPr id="4" name="Picture 4" descr="A picture containing letter&#10;&#10;Description automatically generated">
            <a:extLst>
              <a:ext uri="{FF2B5EF4-FFF2-40B4-BE49-F238E27FC236}">
                <a16:creationId xmlns:a16="http://schemas.microsoft.com/office/drawing/2014/main" id="{A24E024C-D056-4D0A-B53C-0EA5A5D16BA9}"/>
              </a:ext>
            </a:extLst>
          </p:cNvPr>
          <p:cNvPicPr>
            <a:picLocks noChangeAspect="1"/>
          </p:cNvPicPr>
          <p:nvPr/>
        </p:nvPicPr>
        <p:blipFill>
          <a:blip r:embed="rId2"/>
          <a:stretch>
            <a:fillRect/>
          </a:stretch>
        </p:blipFill>
        <p:spPr>
          <a:xfrm>
            <a:off x="2216727" y="4408295"/>
            <a:ext cx="6470072" cy="1934538"/>
          </a:xfrm>
          <a:prstGeom prst="rect">
            <a:avLst/>
          </a:prstGeom>
        </p:spPr>
      </p:pic>
    </p:spTree>
    <p:extLst>
      <p:ext uri="{BB962C8B-B14F-4D97-AF65-F5344CB8AC3E}">
        <p14:creationId xmlns:p14="http://schemas.microsoft.com/office/powerpoint/2010/main" val="370565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E5B7-8DE1-41CE-8F9A-B58938471B56}"/>
              </a:ext>
            </a:extLst>
          </p:cNvPr>
          <p:cNvSpPr>
            <a:spLocks noGrp="1"/>
          </p:cNvSpPr>
          <p:nvPr>
            <p:ph type="title"/>
          </p:nvPr>
        </p:nvSpPr>
        <p:spPr>
          <a:xfrm>
            <a:off x="838200" y="1401647"/>
            <a:ext cx="10515600" cy="849313"/>
          </a:xfrm>
        </p:spPr>
        <p:txBody>
          <a:bodyPr/>
          <a:lstStyle/>
          <a:p>
            <a:pPr algn="ctr"/>
            <a:r>
              <a:rPr lang="en-US" b="1" dirty="0">
                <a:cs typeface="Calibri Light"/>
              </a:rPr>
              <a:t>Applications of IoT</a:t>
            </a:r>
            <a:endParaRPr lang="en-US" b="1">
              <a:cs typeface="Calibri Light"/>
            </a:endParaRPr>
          </a:p>
        </p:txBody>
      </p:sp>
      <p:sp>
        <p:nvSpPr>
          <p:cNvPr id="3" name="Content Placeholder 2">
            <a:extLst>
              <a:ext uri="{FF2B5EF4-FFF2-40B4-BE49-F238E27FC236}">
                <a16:creationId xmlns:a16="http://schemas.microsoft.com/office/drawing/2014/main" id="{8B7229E2-07DF-4F13-88F9-8DF776649240}"/>
              </a:ext>
            </a:extLst>
          </p:cNvPr>
          <p:cNvSpPr>
            <a:spLocks noGrp="1"/>
          </p:cNvSpPr>
          <p:nvPr>
            <p:ph idx="1"/>
          </p:nvPr>
        </p:nvSpPr>
        <p:spPr>
          <a:xfrm>
            <a:off x="838200" y="2240630"/>
            <a:ext cx="10515600" cy="3936332"/>
          </a:xfrm>
        </p:spPr>
        <p:txBody>
          <a:bodyPr vert="horz" lIns="91440" tIns="45720" rIns="91440" bIns="45720" rtlCol="0" anchor="t">
            <a:normAutofit/>
          </a:bodyPr>
          <a:lstStyle/>
          <a:p>
            <a:r>
              <a:rPr lang="en-US" dirty="0">
                <a:cs typeface="Calibri"/>
              </a:rPr>
              <a:t>The applications of IoT technologies are multiple, because it is adjustable to almost any technology that is capable of providing relevant information about its own operation, about the performance of an activity and even about the environmental conditions that we need to monitor and control at a distance.</a:t>
            </a:r>
          </a:p>
          <a:p>
            <a:r>
              <a:rPr lang="en-US" dirty="0">
                <a:cs typeface="Calibri"/>
              </a:rPr>
              <a:t>Some of the applications of IoT includes Wearables, Health, Traffic monitoring, Agriculture, Hospitality, Smart grid and energy saving, Water supply, Maintenance management among others.</a:t>
            </a:r>
          </a:p>
        </p:txBody>
      </p:sp>
    </p:spTree>
    <p:extLst>
      <p:ext uri="{BB962C8B-B14F-4D97-AF65-F5344CB8AC3E}">
        <p14:creationId xmlns:p14="http://schemas.microsoft.com/office/powerpoint/2010/main" val="366557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C536-8DFB-45B8-8DF8-EBBD9C147748}"/>
              </a:ext>
            </a:extLst>
          </p:cNvPr>
          <p:cNvSpPr>
            <a:spLocks noGrp="1"/>
          </p:cNvSpPr>
          <p:nvPr>
            <p:ph type="title"/>
          </p:nvPr>
        </p:nvSpPr>
        <p:spPr>
          <a:xfrm>
            <a:off x="838200" y="1401647"/>
            <a:ext cx="10515600" cy="740456"/>
          </a:xfrm>
        </p:spPr>
        <p:txBody>
          <a:bodyPr/>
          <a:lstStyle/>
          <a:p>
            <a:pPr algn="ctr"/>
            <a:r>
              <a:rPr lang="en-US" b="1" dirty="0">
                <a:cs typeface="Calibri Light"/>
              </a:rPr>
              <a:t>Challenges facing IoT</a:t>
            </a:r>
          </a:p>
        </p:txBody>
      </p:sp>
      <p:sp>
        <p:nvSpPr>
          <p:cNvPr id="3" name="Content Placeholder 2">
            <a:extLst>
              <a:ext uri="{FF2B5EF4-FFF2-40B4-BE49-F238E27FC236}">
                <a16:creationId xmlns:a16="http://schemas.microsoft.com/office/drawing/2014/main" id="{D8BB9D8C-2B74-4640-859F-9F47F73D8B83}"/>
              </a:ext>
            </a:extLst>
          </p:cNvPr>
          <p:cNvSpPr>
            <a:spLocks noGrp="1"/>
          </p:cNvSpPr>
          <p:nvPr>
            <p:ph idx="1"/>
          </p:nvPr>
        </p:nvSpPr>
        <p:spPr>
          <a:xfrm>
            <a:off x="838200" y="2199809"/>
            <a:ext cx="10515600" cy="3977153"/>
          </a:xfrm>
        </p:spPr>
        <p:txBody>
          <a:bodyPr vert="horz" lIns="91440" tIns="45720" rIns="91440" bIns="45720" rtlCol="0" anchor="t">
            <a:normAutofit/>
          </a:bodyPr>
          <a:lstStyle/>
          <a:p>
            <a:r>
              <a:rPr lang="en-US" dirty="0">
                <a:cs typeface="Calibri"/>
              </a:rPr>
              <a:t>Security</a:t>
            </a:r>
          </a:p>
          <a:p>
            <a:r>
              <a:rPr lang="en-US" dirty="0">
                <a:cs typeface="Calibri"/>
              </a:rPr>
              <a:t>Regulation</a:t>
            </a:r>
          </a:p>
          <a:p>
            <a:r>
              <a:rPr lang="en-US" dirty="0">
                <a:cs typeface="Calibri"/>
              </a:rPr>
              <a:t>Compatibility</a:t>
            </a:r>
          </a:p>
          <a:p>
            <a:r>
              <a:rPr lang="en-US" dirty="0">
                <a:cs typeface="Calibri"/>
              </a:rPr>
              <a:t>Bandwidth</a:t>
            </a:r>
          </a:p>
          <a:p>
            <a:r>
              <a:rPr lang="en-US" dirty="0">
                <a:cs typeface="Calibri"/>
              </a:rPr>
              <a:t>Customer expectations(under promise and over deliver)</a:t>
            </a:r>
          </a:p>
        </p:txBody>
      </p:sp>
    </p:spTree>
    <p:extLst>
      <p:ext uri="{BB962C8B-B14F-4D97-AF65-F5344CB8AC3E}">
        <p14:creationId xmlns:p14="http://schemas.microsoft.com/office/powerpoint/2010/main" val="209116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EF55-E1DE-410B-8172-041D59C98CF9}"/>
              </a:ext>
            </a:extLst>
          </p:cNvPr>
          <p:cNvSpPr>
            <a:spLocks noGrp="1"/>
          </p:cNvSpPr>
          <p:nvPr>
            <p:ph type="title"/>
          </p:nvPr>
        </p:nvSpPr>
        <p:spPr>
          <a:xfrm>
            <a:off x="838200" y="1401647"/>
            <a:ext cx="10515600" cy="1148671"/>
          </a:xfrm>
        </p:spPr>
        <p:txBody>
          <a:bodyPr/>
          <a:lstStyle/>
          <a:p>
            <a:pPr algn="ctr"/>
            <a:r>
              <a:rPr lang="en-US" b="1" dirty="0">
                <a:cs typeface="Calibri Light"/>
              </a:rPr>
              <a:t>Future of IoT</a:t>
            </a:r>
          </a:p>
        </p:txBody>
      </p:sp>
      <p:sp>
        <p:nvSpPr>
          <p:cNvPr id="3" name="Content Placeholder 2">
            <a:extLst>
              <a:ext uri="{FF2B5EF4-FFF2-40B4-BE49-F238E27FC236}">
                <a16:creationId xmlns:a16="http://schemas.microsoft.com/office/drawing/2014/main" id="{D208FF6E-B4F2-404E-99BB-A39C1009A64C}"/>
              </a:ext>
            </a:extLst>
          </p:cNvPr>
          <p:cNvSpPr>
            <a:spLocks noGrp="1"/>
          </p:cNvSpPr>
          <p:nvPr>
            <p:ph idx="1"/>
          </p:nvPr>
        </p:nvSpPr>
        <p:spPr>
          <a:xfrm>
            <a:off x="838200" y="2676058"/>
            <a:ext cx="10515600" cy="3500904"/>
          </a:xfrm>
        </p:spPr>
        <p:txBody>
          <a:bodyPr vert="horz" lIns="91440" tIns="45720" rIns="91440" bIns="45720" rtlCol="0" anchor="t">
            <a:normAutofit/>
          </a:bodyPr>
          <a:lstStyle/>
          <a:p>
            <a:r>
              <a:rPr lang="en-US" dirty="0">
                <a:cs typeface="Calibri"/>
              </a:rPr>
              <a:t>The future of IoT has the potential to be limitless.</a:t>
            </a:r>
          </a:p>
          <a:p>
            <a:r>
              <a:rPr lang="en-US" dirty="0">
                <a:cs typeface="Calibri"/>
              </a:rPr>
              <a:t>Advances to the industrial internet will be accelerated through increased network agility, integrated AI,  and the capacity to deploy, automate, orchestrate and secure diverse use case at hyperscale.</a:t>
            </a:r>
          </a:p>
        </p:txBody>
      </p:sp>
    </p:spTree>
    <p:extLst>
      <p:ext uri="{BB962C8B-B14F-4D97-AF65-F5344CB8AC3E}">
        <p14:creationId xmlns:p14="http://schemas.microsoft.com/office/powerpoint/2010/main" val="148578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448C-775A-4BAB-A8AA-94A549E6E98B}"/>
              </a:ext>
            </a:extLst>
          </p:cNvPr>
          <p:cNvSpPr>
            <a:spLocks noGrp="1"/>
          </p:cNvSpPr>
          <p:nvPr>
            <p:ph type="title"/>
          </p:nvPr>
        </p:nvSpPr>
        <p:spPr>
          <a:xfrm>
            <a:off x="838200" y="1401647"/>
            <a:ext cx="10515600" cy="917349"/>
          </a:xfrm>
        </p:spPr>
        <p:txBody>
          <a:bodyPr/>
          <a:lstStyle/>
          <a:p>
            <a:pPr algn="ctr"/>
            <a:r>
              <a:rPr lang="en-US" b="1" dirty="0">
                <a:cs typeface="Calibri Light"/>
              </a:rPr>
              <a:t>Interaction of Arduino with IoT devices</a:t>
            </a:r>
          </a:p>
        </p:txBody>
      </p:sp>
      <p:sp>
        <p:nvSpPr>
          <p:cNvPr id="3" name="Content Placeholder 2">
            <a:extLst>
              <a:ext uri="{FF2B5EF4-FFF2-40B4-BE49-F238E27FC236}">
                <a16:creationId xmlns:a16="http://schemas.microsoft.com/office/drawing/2014/main" id="{64C36C5C-BE5B-47F5-A429-6A0C82DFDF15}"/>
              </a:ext>
            </a:extLst>
          </p:cNvPr>
          <p:cNvSpPr>
            <a:spLocks noGrp="1"/>
          </p:cNvSpPr>
          <p:nvPr>
            <p:ph idx="1"/>
          </p:nvPr>
        </p:nvSpPr>
        <p:spPr>
          <a:xfrm>
            <a:off x="838200" y="2308666"/>
            <a:ext cx="10515600" cy="3868296"/>
          </a:xfrm>
        </p:spPr>
        <p:txBody>
          <a:bodyPr vert="horz" lIns="91440" tIns="45720" rIns="91440" bIns="45720" rtlCol="0" anchor="t">
            <a:normAutofit/>
          </a:bodyPr>
          <a:lstStyle/>
          <a:p>
            <a:r>
              <a:rPr lang="en-US" dirty="0">
                <a:cs typeface="Calibri"/>
              </a:rPr>
              <a:t>Microcontrollers also have peripherals that allow them to interact with the physical world through sensors (</a:t>
            </a:r>
            <a:r>
              <a:rPr lang="en-US" dirty="0" err="1">
                <a:cs typeface="Calibri"/>
              </a:rPr>
              <a:t>e.g</a:t>
            </a:r>
            <a:r>
              <a:rPr lang="en-US" dirty="0">
                <a:cs typeface="Calibri"/>
              </a:rPr>
              <a:t> temp sensor) and actuators (</a:t>
            </a:r>
            <a:r>
              <a:rPr lang="en-US" dirty="0" err="1">
                <a:cs typeface="Calibri"/>
              </a:rPr>
              <a:t>e.g</a:t>
            </a:r>
            <a:r>
              <a:rPr lang="en-US" dirty="0">
                <a:cs typeface="Calibri"/>
              </a:rPr>
              <a:t> motors)</a:t>
            </a:r>
          </a:p>
          <a:p>
            <a:r>
              <a:rPr lang="en-US" dirty="0">
                <a:cs typeface="Calibri"/>
              </a:rPr>
              <a:t>IoT devices must be able to connect to the internet.</a:t>
            </a:r>
          </a:p>
          <a:p>
            <a:r>
              <a:rPr lang="en-US" dirty="0">
                <a:cs typeface="Calibri"/>
              </a:rPr>
              <a:t>List of modules that help Arduino interact with IoT devices are such as GSM/GPRS shield, ESP8266 Wi-Fi module, </a:t>
            </a:r>
            <a:r>
              <a:rPr lang="en-US" dirty="0" err="1">
                <a:cs typeface="Calibri"/>
              </a:rPr>
              <a:t>bluetooth</a:t>
            </a:r>
            <a:r>
              <a:rPr lang="en-US" dirty="0">
                <a:cs typeface="Calibri"/>
              </a:rPr>
              <a:t> module among others.</a:t>
            </a:r>
          </a:p>
        </p:txBody>
      </p:sp>
    </p:spTree>
    <p:extLst>
      <p:ext uri="{BB962C8B-B14F-4D97-AF65-F5344CB8AC3E}">
        <p14:creationId xmlns:p14="http://schemas.microsoft.com/office/powerpoint/2010/main" val="34896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Internet of Things with Arduino</vt:lpstr>
      <vt:lpstr>Introduction to IoT</vt:lpstr>
      <vt:lpstr>Introduction to IoT Cont ....</vt:lpstr>
      <vt:lpstr>PowerPoint Presentation</vt:lpstr>
      <vt:lpstr>Introduction to IoT Cont ...</vt:lpstr>
      <vt:lpstr>Applications of IoT</vt:lpstr>
      <vt:lpstr>Challenges facing IoT</vt:lpstr>
      <vt:lpstr>Future of IoT</vt:lpstr>
      <vt:lpstr>Interaction of Arduino with IoT devices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revision>362</cp:revision>
  <dcterms:created xsi:type="dcterms:W3CDTF">2019-09-23T18:48:47Z</dcterms:created>
  <dcterms:modified xsi:type="dcterms:W3CDTF">2021-03-24T17:58:27Z</dcterms:modified>
</cp:coreProperties>
</file>