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7" r:id="rId5"/>
    <p:sldId id="274" r:id="rId6"/>
    <p:sldId id="275" r:id="rId7"/>
    <p:sldId id="276" r:id="rId8"/>
    <p:sldId id="278" r:id="rId9"/>
    <p:sldId id="272" r:id="rId10"/>
    <p:sldId id="273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2E45A2-F847-4168-B85D-2A6E15CA05F9}" v="937" dt="2021-03-18T11:25:37.716"/>
    <p1510:client id="{4DF9E816-8842-4C54-9538-EB279F492630}" v="1100" dt="2021-03-18T09:50:27.738"/>
    <p1510:client id="{7AA2D569-56AE-4B47-8103-3BBF1A9DE3DB}" v="174" dt="2021-03-21T22:19:54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9" autoAdjust="0"/>
    <p:restoredTop sz="94674" autoAdjust="0"/>
  </p:normalViewPr>
  <p:slideViewPr>
    <p:cSldViewPr snapToGrid="0">
      <p:cViewPr varScale="1">
        <p:scale>
          <a:sx n="65" d="100"/>
          <a:sy n="65" d="100"/>
        </p:scale>
        <p:origin x="66" y="2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05719"/>
            <a:ext cx="9144000" cy="210424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0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7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1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3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8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8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3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1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0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7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016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043451"/>
            <a:ext cx="10515600" cy="3133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DE604-6095-4678-BC07-E2D82692C32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3"/>
            </p:custDataLst>
          </p:nvPr>
        </p:nvSpPr>
        <p:spPr>
          <a:xfrm>
            <a:off x="0" y="-6522"/>
            <a:ext cx="12192000" cy="13444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4"/>
            </p:custDataLst>
          </p:nvPr>
        </p:nvSpPr>
        <p:spPr>
          <a:xfrm>
            <a:off x="2196509" y="204056"/>
            <a:ext cx="8377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Bodoni MT" panose="02070603080606020203" pitchFamily="18" charset="0"/>
              </a:rPr>
              <a:t>University of Dar es Salaam</a:t>
            </a:r>
          </a:p>
        </p:txBody>
      </p:sp>
      <p:pic>
        <p:nvPicPr>
          <p:cNvPr id="11" name="Picture 10"/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15"/>
            </p:custDataLst>
          </p:nvPr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5418" b="89955" l="3837" r="85214">
                        <a14:foregroundMark x1="8126" y1="74041" x2="48081" y2="88713"/>
                        <a14:foregroundMark x1="14673" y1="73025" x2="8691" y2="78104"/>
                        <a14:foregroundMark x1="76298" y1="74944" x2="81941" y2="787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6" t="5714" r="15078" b="10053"/>
          <a:stretch/>
        </p:blipFill>
        <p:spPr>
          <a:xfrm>
            <a:off x="838200" y="19640"/>
            <a:ext cx="1236969" cy="129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7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686C8-9797-4738-B48A-459A34309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3478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Project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55560-D7EF-40E1-888C-F8770C144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973" y="3468009"/>
            <a:ext cx="9926053" cy="13255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/>
              <a:t>Distance Measurement System</a:t>
            </a:r>
          </a:p>
        </p:txBody>
      </p:sp>
    </p:spTree>
    <p:extLst>
      <p:ext uri="{BB962C8B-B14F-4D97-AF65-F5344CB8AC3E}">
        <p14:creationId xmlns:p14="http://schemas.microsoft.com/office/powerpoint/2010/main" val="344529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B564-E24F-4CCE-BE57-5F50688F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3" y="1235242"/>
            <a:ext cx="10567737" cy="75398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Breadboard circuit with LCD screen.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681E9D-649B-4D27-9F47-A01C8A126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1432" y="1932871"/>
            <a:ext cx="6424863" cy="4846473"/>
          </a:xfrm>
        </p:spPr>
      </p:pic>
    </p:spTree>
    <p:extLst>
      <p:ext uri="{BB962C8B-B14F-4D97-AF65-F5344CB8AC3E}">
        <p14:creationId xmlns:p14="http://schemas.microsoft.com/office/powerpoint/2010/main" val="119652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CB205F9F-0A5B-4FAF-9B61-846E6894D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249" y="1465053"/>
            <a:ext cx="9011727" cy="507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3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C5B7-3745-4065-8744-1BB1594C1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909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872B8-40F1-452A-A266-EE896EAEA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4653"/>
            <a:ext cx="10515600" cy="4860757"/>
          </a:xfrm>
        </p:spPr>
        <p:txBody>
          <a:bodyPr/>
          <a:lstStyle/>
          <a:p>
            <a:r>
              <a:rPr lang="en-US" dirty="0"/>
              <a:t>This project aims at designing and implementing the electronic system for measuring distances by using </a:t>
            </a:r>
            <a:r>
              <a:rPr lang="en-US" b="1" dirty="0"/>
              <a:t>ultrasonic sensor HC-SR04.</a:t>
            </a:r>
          </a:p>
          <a:p>
            <a:r>
              <a:rPr lang="en-US" dirty="0"/>
              <a:t>Ultrasonic sensor HC-SR04 emits ultrasound at 40kHz which travels through the air and if there is an obstacle on its path it will bounce back to the module.</a:t>
            </a:r>
          </a:p>
          <a:p>
            <a:r>
              <a:rPr lang="en-US" dirty="0"/>
              <a:t>Taking the travel time and the speed of sound in air you can calculate the distance.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37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EF7C-2BF1-4E02-8ACB-E5482127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306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Ultrasonic Sensor HC-SR04 specifications and Configuration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3B7CCE-C281-42FE-BC87-5F18C0E5E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4586" y="2113214"/>
            <a:ext cx="5582827" cy="4692316"/>
          </a:xfrm>
        </p:spPr>
      </p:pic>
    </p:spTree>
    <p:extLst>
      <p:ext uri="{BB962C8B-B14F-4D97-AF65-F5344CB8AC3E}">
        <p14:creationId xmlns:p14="http://schemas.microsoft.com/office/powerpoint/2010/main" val="39318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7523D-3C0C-41E3-8098-AE298A119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37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Working Principle of Ultrasonic Sensor.</a:t>
            </a:r>
          </a:p>
        </p:txBody>
      </p:sp>
      <p:pic>
        <p:nvPicPr>
          <p:cNvPr id="2050" name="Picture 2" descr="HC-SR04 Ultrasonic Sensor Interfacing with TM4C123 Tiva C Launchpad">
            <a:extLst>
              <a:ext uri="{FF2B5EF4-FFF2-40B4-BE49-F238E27FC236}">
                <a16:creationId xmlns:a16="http://schemas.microsoft.com/office/drawing/2014/main" id="{F113F7C5-4369-441B-82B8-9338953DBB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206" y="2238126"/>
            <a:ext cx="5741665" cy="451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3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76B6-8798-436E-8CED-E68F2FB1F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Working principle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5D2A0-315E-423E-B5BC-BDF72EDEF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0749"/>
            <a:ext cx="10515600" cy="38762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typonine sans regula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yponine sans regular"/>
              </a:rPr>
              <a:t>To generate the ultrasound ,the </a:t>
            </a:r>
            <a:r>
              <a:rPr lang="en-US" b="0" i="0" dirty="0">
                <a:solidFill>
                  <a:srgbClr val="000000"/>
                </a:solidFill>
                <a:effectLst/>
                <a:latin typeface="typonine sans medium"/>
              </a:rPr>
              <a:t>Trigger Pin is set </a:t>
            </a:r>
            <a:r>
              <a:rPr lang="en-US" b="0" i="0" dirty="0">
                <a:solidFill>
                  <a:srgbClr val="000000"/>
                </a:solidFill>
                <a:effectLst/>
                <a:latin typeface="typonine sans regular"/>
              </a:rPr>
              <a:t>on a </a:t>
            </a:r>
            <a:r>
              <a:rPr lang="en-US" b="0" i="0" dirty="0">
                <a:solidFill>
                  <a:srgbClr val="000000"/>
                </a:solidFill>
                <a:effectLst/>
                <a:latin typeface="typonine sans medium"/>
              </a:rPr>
              <a:t>High </a:t>
            </a:r>
            <a:r>
              <a:rPr lang="en-US" b="0" i="0" dirty="0">
                <a:solidFill>
                  <a:srgbClr val="000000"/>
                </a:solidFill>
                <a:effectLst/>
                <a:latin typeface="typonine sans regular"/>
              </a:rPr>
              <a:t>State for </a:t>
            </a:r>
            <a:r>
              <a:rPr lang="en-US" b="0" i="0" dirty="0">
                <a:solidFill>
                  <a:srgbClr val="000000"/>
                </a:solidFill>
                <a:effectLst/>
                <a:latin typeface="typonine sans medium"/>
              </a:rPr>
              <a:t>10 µs</a:t>
            </a:r>
            <a:r>
              <a:rPr lang="en-US" b="0" i="0" dirty="0">
                <a:solidFill>
                  <a:srgbClr val="000000"/>
                </a:solidFill>
                <a:effectLst/>
                <a:latin typeface="typonine sans regular"/>
              </a:rPr>
              <a:t>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yponine sans regular"/>
              </a:rPr>
              <a:t>That will send out an 8 cycle sonic burst which will travel at the speed sound and it will be received in the Echo Pin.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yponine sans regular"/>
              </a:rPr>
              <a:t>The Echo Pin will </a:t>
            </a:r>
            <a:r>
              <a:rPr lang="en-US" b="0" i="0" dirty="0">
                <a:solidFill>
                  <a:srgbClr val="000000"/>
                </a:solidFill>
                <a:effectLst/>
                <a:latin typeface="typonine sans medium"/>
              </a:rPr>
              <a:t>output </a:t>
            </a:r>
            <a:r>
              <a:rPr lang="en-US" b="0" i="0" dirty="0">
                <a:solidFill>
                  <a:srgbClr val="000000"/>
                </a:solidFill>
                <a:effectLst/>
                <a:latin typeface="typonine sans regular"/>
              </a:rPr>
              <a:t>the </a:t>
            </a:r>
            <a:r>
              <a:rPr lang="en-US" b="0" i="0" dirty="0">
                <a:solidFill>
                  <a:srgbClr val="000000"/>
                </a:solidFill>
                <a:effectLst/>
                <a:latin typeface="typonine sans medium"/>
              </a:rPr>
              <a:t>time</a:t>
            </a:r>
            <a:r>
              <a:rPr lang="en-US" b="0" i="0" dirty="0">
                <a:solidFill>
                  <a:srgbClr val="000000"/>
                </a:solidFill>
                <a:effectLst/>
                <a:latin typeface="typonine sans regular"/>
              </a:rPr>
              <a:t> in microseconds the sound wave traveled.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23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7674-55A1-4A12-84A1-E855CA28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37" y="106476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Ultrasonic module Timing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A227CA-902B-418F-82B6-C5F8213FC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102" y="2390326"/>
            <a:ext cx="9354291" cy="3591227"/>
          </a:xfrm>
        </p:spPr>
      </p:pic>
    </p:spTree>
    <p:extLst>
      <p:ext uri="{BB962C8B-B14F-4D97-AF65-F5344CB8AC3E}">
        <p14:creationId xmlns:p14="http://schemas.microsoft.com/office/powerpoint/2010/main" val="212881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FBB4-119C-4A64-B280-5B54DBD05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464" y="988693"/>
            <a:ext cx="10515600" cy="1223566"/>
          </a:xfrm>
        </p:spPr>
        <p:txBody>
          <a:bodyPr/>
          <a:lstStyle/>
          <a:p>
            <a:pPr algn="ctr"/>
            <a:r>
              <a:rPr lang="en-US" b="1" dirty="0"/>
              <a:t>Components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DB799E-89EE-4BAF-8210-88E6772F9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24" y="3043451"/>
            <a:ext cx="10751576" cy="41685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/>
              <a:t>Arduino UNO                               Ultrasonic Sensor HC-SR04                                 Breadboard 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16x2 LCD                                   Variable resistor(10k</a:t>
            </a:r>
            <a:r>
              <a:rPr lang="el-GR" sz="2000" b="1" dirty="0"/>
              <a:t>Ω</a:t>
            </a:r>
            <a:r>
              <a:rPr lang="en-US" sz="2000" b="1" dirty="0"/>
              <a:t>)     fixed resistor(220</a:t>
            </a:r>
            <a:r>
              <a:rPr lang="el-GR" sz="2000" b="1" dirty="0"/>
              <a:t>Ω</a:t>
            </a:r>
            <a:r>
              <a:rPr lang="en-US" sz="2000" b="1" dirty="0"/>
              <a:t>)         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91667B-E0AB-4191-82C3-86C05D8D2B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24" y="1976284"/>
            <a:ext cx="2029543" cy="20295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7A26C1-4051-4D79-9E93-E7290FCC8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096" y="2114304"/>
            <a:ext cx="2391424" cy="17935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69D50A-B138-4927-A5CE-31DECA9926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837" y="1530391"/>
            <a:ext cx="2391424" cy="23914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49760E8-714B-45F5-9F94-9BC2490846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24" y="4837019"/>
            <a:ext cx="2968849" cy="16554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9EBA8E5-CE0B-440E-866D-C1E57413605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988" y="4739064"/>
            <a:ext cx="1828800" cy="1828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344E316-B86B-463F-A2C8-3BE90157971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214" y="4955008"/>
            <a:ext cx="1533542" cy="153354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B84BD04-CBAC-491F-BE08-97A3FA0897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29639" y="4498760"/>
            <a:ext cx="2391425" cy="225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1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BF43B-732D-46BF-979E-77DE681BA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869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Schematic Circuit Diagram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28E2EF2-C298-4E27-9C75-E8DF9BAC4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519" y="2005782"/>
            <a:ext cx="8712036" cy="4716872"/>
          </a:xfrm>
        </p:spPr>
      </p:pic>
    </p:spTree>
    <p:extLst>
      <p:ext uri="{BB962C8B-B14F-4D97-AF65-F5344CB8AC3E}">
        <p14:creationId xmlns:p14="http://schemas.microsoft.com/office/powerpoint/2010/main" val="349464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9B6C8-22DF-404A-9BD4-F5F1850B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32" y="1267325"/>
            <a:ext cx="10503568" cy="72189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Bread board circuit without LCD screen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51386E-EADC-4715-8220-BABD2ACCC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0" y="1845682"/>
            <a:ext cx="5021180" cy="4962224"/>
          </a:xfrm>
        </p:spPr>
      </p:pic>
    </p:spTree>
    <p:extLst>
      <p:ext uri="{BB962C8B-B14F-4D97-AF65-F5344CB8AC3E}">
        <p14:creationId xmlns:p14="http://schemas.microsoft.com/office/powerpoint/2010/main" val="270007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186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Bodoni MT</vt:lpstr>
      <vt:lpstr>Calibri</vt:lpstr>
      <vt:lpstr>Calibri Light</vt:lpstr>
      <vt:lpstr>typonine sans medium</vt:lpstr>
      <vt:lpstr>typonine sans regular</vt:lpstr>
      <vt:lpstr>Office Theme</vt:lpstr>
      <vt:lpstr>Project 3</vt:lpstr>
      <vt:lpstr>Project Description</vt:lpstr>
      <vt:lpstr>Ultrasonic Sensor HC-SR04 specifications and Configuration</vt:lpstr>
      <vt:lpstr>Working Principle of Ultrasonic Sensor.</vt:lpstr>
      <vt:lpstr>Working principle cont…</vt:lpstr>
      <vt:lpstr>Ultrasonic module Timing Diagram</vt:lpstr>
      <vt:lpstr>Components</vt:lpstr>
      <vt:lpstr>Schematic Circuit Diagram</vt:lpstr>
      <vt:lpstr>Bread board circuit without LCD screen</vt:lpstr>
      <vt:lpstr>Breadboard circuit with LCD screen.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Baraka Maiseli</dc:creator>
  <cp:lastModifiedBy>Issah</cp:lastModifiedBy>
  <cp:revision>349</cp:revision>
  <dcterms:created xsi:type="dcterms:W3CDTF">2019-09-23T18:48:47Z</dcterms:created>
  <dcterms:modified xsi:type="dcterms:W3CDTF">2021-03-31T05:27:45Z</dcterms:modified>
</cp:coreProperties>
</file>