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F83EB-9709-4366-8028-22F07D7EF90B}" v="1866" dt="2021-03-28T08:17:4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434" y="2728435"/>
            <a:ext cx="9144000" cy="139975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Wireless Lighting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7986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Arduino UNO R3 Board</a:t>
            </a:r>
          </a:p>
          <a:p>
            <a:r>
              <a:rPr lang="en-US" dirty="0">
                <a:cs typeface="Calibri"/>
              </a:rPr>
              <a:t>Relay</a:t>
            </a:r>
          </a:p>
          <a:p>
            <a:r>
              <a:rPr lang="en-US" dirty="0">
                <a:cs typeface="Calibri"/>
              </a:rPr>
              <a:t>AC Bulb</a:t>
            </a:r>
          </a:p>
          <a:p>
            <a:r>
              <a:rPr lang="en-US" dirty="0">
                <a:cs typeface="Calibri"/>
              </a:rPr>
              <a:t>IR Receiver sensor</a:t>
            </a:r>
          </a:p>
          <a:p>
            <a:r>
              <a:rPr lang="en-US" dirty="0">
                <a:cs typeface="Calibri"/>
              </a:rPr>
              <a:t>Jumpers and connecting wires</a:t>
            </a:r>
          </a:p>
          <a:p>
            <a:r>
              <a:rPr lang="en-US" dirty="0">
                <a:cs typeface="Calibri"/>
              </a:rPr>
              <a:t>AC power source (Socket)</a:t>
            </a:r>
          </a:p>
          <a:p>
            <a:r>
              <a:rPr lang="en-US" dirty="0">
                <a:cs typeface="Calibri"/>
              </a:rPr>
              <a:t>Breadboard (for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rench, device&#10;&#10;Description automatically generated">
            <a:extLst>
              <a:ext uri="{FF2B5EF4-FFF2-40B4-BE49-F238E27FC236}">
                <a16:creationId xmlns:a16="http://schemas.microsoft.com/office/drawing/2014/main" id="{2490B114-576E-4681-B3A7-A6C5E55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1393489"/>
            <a:ext cx="2455653" cy="20438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3C24F79-0A22-4DDB-8A2B-8A89B88A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51" y="1667056"/>
            <a:ext cx="2656936" cy="2043022"/>
          </a:xfrm>
          <a:prstGeom prst="rect">
            <a:avLst/>
          </a:prstGeom>
        </p:spPr>
      </p:pic>
      <p:pic>
        <p:nvPicPr>
          <p:cNvPr id="6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62F0711-B52C-4005-B350-BF55C46C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98" y="1476307"/>
            <a:ext cx="2383767" cy="2093839"/>
          </a:xfrm>
          <a:prstGeom prst="rect">
            <a:avLst/>
          </a:prstGeom>
        </p:spPr>
      </p:pic>
      <p:pic>
        <p:nvPicPr>
          <p:cNvPr id="7" name="Picture 7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C71D173B-00D8-4B32-B98C-16D7E614B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47" y="3906160"/>
            <a:ext cx="2081842" cy="23093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DAD5E48-9F22-4BAE-A671-2954CFA6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52" y="4172921"/>
            <a:ext cx="2484408" cy="2250273"/>
          </a:xfrm>
          <a:prstGeom prst="rect">
            <a:avLst/>
          </a:prstGeom>
        </p:spPr>
      </p:pic>
      <p:pic>
        <p:nvPicPr>
          <p:cNvPr id="9" name="Picture 9" descr="A picture containing kite, sky, flying, colorful&#10;&#10;Description automatically generated">
            <a:extLst>
              <a:ext uri="{FF2B5EF4-FFF2-40B4-BE49-F238E27FC236}">
                <a16:creationId xmlns:a16="http://schemas.microsoft.com/office/drawing/2014/main" id="{DFEEFB1C-C76B-4A69-9D79-E2D3CDCA1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07" y="3561116"/>
            <a:ext cx="3203275" cy="2985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2B63B-5548-49C8-8D59-F12651338BD2}"/>
              </a:ext>
            </a:extLst>
          </p:cNvPr>
          <p:cNvSpPr txBox="1"/>
          <p:nvPr/>
        </p:nvSpPr>
        <p:spPr>
          <a:xfrm>
            <a:off x="1115683" y="2682816"/>
            <a:ext cx="1938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IR Receiver sensor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8B96B-8278-4048-B18C-4F13B1DE0279}"/>
              </a:ext>
            </a:extLst>
          </p:cNvPr>
          <p:cNvSpPr txBox="1"/>
          <p:nvPr/>
        </p:nvSpPr>
        <p:spPr>
          <a:xfrm>
            <a:off x="4709124" y="3616445"/>
            <a:ext cx="2383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Arduino UNO R3 board</a:t>
            </a:r>
            <a:endParaRPr lang="en-US" b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59942-9125-4DA1-B1C6-8D885A8C48A4}"/>
              </a:ext>
            </a:extLst>
          </p:cNvPr>
          <p:cNvSpPr txBox="1"/>
          <p:nvPr/>
        </p:nvSpPr>
        <p:spPr>
          <a:xfrm>
            <a:off x="9452754" y="2867924"/>
            <a:ext cx="228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Relay Module (1 </a:t>
            </a:r>
            <a:r>
              <a:rPr lang="en-US" b="1" dirty="0" err="1"/>
              <a:t>ch</a:t>
            </a:r>
            <a:r>
              <a:rPr lang="en-US" b="1" dirty="0"/>
              <a:t>)</a:t>
            </a:r>
            <a:endParaRPr lang="en-US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37010-59A3-418C-8587-B31E30B2D97B}"/>
              </a:ext>
            </a:extLst>
          </p:cNvPr>
          <p:cNvSpPr txBox="1"/>
          <p:nvPr/>
        </p:nvSpPr>
        <p:spPr>
          <a:xfrm>
            <a:off x="983591" y="6202572"/>
            <a:ext cx="1463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AC Bulb</a:t>
            </a:r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DA02B-8CED-4EA3-A704-85810007D8B6}"/>
              </a:ext>
            </a:extLst>
          </p:cNvPr>
          <p:cNvSpPr txBox="1"/>
          <p:nvPr/>
        </p:nvSpPr>
        <p:spPr>
          <a:xfrm>
            <a:off x="3728768" y="6201674"/>
            <a:ext cx="170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Breadboard</a:t>
            </a:r>
            <a:endParaRPr lang="en-US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0169D-6056-442E-AE7F-22A7D234EFAF}"/>
              </a:ext>
            </a:extLst>
          </p:cNvPr>
          <p:cNvSpPr txBox="1"/>
          <p:nvPr/>
        </p:nvSpPr>
        <p:spPr>
          <a:xfrm>
            <a:off x="10499605" y="5898850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Jumpers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82F-C774-406F-9402-6BC52C7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50469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a 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9D6D-3433-42F4-B18C-9D9A0441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works on the principle of an electromagnetic attraction.</a:t>
            </a:r>
          </a:p>
          <a:p>
            <a:r>
              <a:rPr lang="en-US" dirty="0">
                <a:cs typeface="Calibri"/>
              </a:rPr>
              <a:t>When the circuit of the relay senses the fault current, it </a:t>
            </a:r>
            <a:r>
              <a:rPr lang="en-US">
                <a:cs typeface="Calibri"/>
              </a:rPr>
              <a:t>energizes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the</a:t>
            </a:r>
            <a:r>
              <a:rPr lang="en-US" dirty="0">
                <a:cs typeface="Calibri"/>
              </a:rPr>
              <a:t> electromagnetic field which produces the temporary magnetic field.</a:t>
            </a:r>
          </a:p>
          <a:p>
            <a:r>
              <a:rPr lang="en-US" dirty="0">
                <a:cs typeface="Calibri"/>
              </a:rPr>
              <a:t>This magnetic field moves the relay </a:t>
            </a:r>
            <a:r>
              <a:rPr lang="en-US">
                <a:cs typeface="Calibri"/>
              </a:rPr>
              <a:t>armature</a:t>
            </a:r>
            <a:r>
              <a:rPr lang="en-US" dirty="0">
                <a:cs typeface="Calibri"/>
              </a:rPr>
              <a:t> for opening of closing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2273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8F92DA-0927-443D-8964-EE9542F4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1719935"/>
            <a:ext cx="6768859" cy="45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C6D-1460-4897-8B8B-69AFA038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15303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IR Receiver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9E61-5753-452A-AC01-05F3AD76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93"/>
            <a:ext cx="10515600" cy="3794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 Receiver is also called a photodiode.</a:t>
            </a:r>
          </a:p>
          <a:p>
            <a:r>
              <a:rPr lang="en-US" dirty="0">
                <a:cs typeface="Calibri"/>
              </a:rPr>
              <a:t>The emitter is an IR LED and the detector is an IR photodiode.</a:t>
            </a:r>
          </a:p>
          <a:p>
            <a:r>
              <a:rPr lang="en-US" dirty="0">
                <a:cs typeface="Calibri"/>
              </a:rPr>
              <a:t>The IR photodiode is sensitive to the IR light emitted by an IR LED. The photodiode's resistance and output voltage change in proportion to the IR light received.</a:t>
            </a:r>
          </a:p>
        </p:txBody>
      </p:sp>
    </p:spTree>
    <p:extLst>
      <p:ext uri="{BB962C8B-B14F-4D97-AF65-F5344CB8AC3E}">
        <p14:creationId xmlns:p14="http://schemas.microsoft.com/office/powerpoint/2010/main" val="24625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FA7A03-238C-43B7-82C5-E0070439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5" y="1804990"/>
            <a:ext cx="7602746" cy="39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7549BA95-D0DB-4279-9F7D-84A9988D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1551317"/>
            <a:ext cx="8666670" cy="4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Wireless Lighting System</vt:lpstr>
      <vt:lpstr>Components involved</vt:lpstr>
      <vt:lpstr>PowerPoint Presentation</vt:lpstr>
      <vt:lpstr>Working Principle of a Relay</vt:lpstr>
      <vt:lpstr>PowerPoint Presentation</vt:lpstr>
      <vt:lpstr>Working Principle of IR Receiver Sensor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183</cp:revision>
  <dcterms:created xsi:type="dcterms:W3CDTF">2019-09-23T18:48:47Z</dcterms:created>
  <dcterms:modified xsi:type="dcterms:W3CDTF">2021-03-28T08:17:48Z</dcterms:modified>
</cp:coreProperties>
</file>