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9" r:id="rId4"/>
    <p:sldId id="270" r:id="rId5"/>
    <p:sldId id="272" r:id="rId6"/>
    <p:sldId id="273" r:id="rId7"/>
    <p:sldId id="279" r:id="rId8"/>
    <p:sldId id="280" r:id="rId9"/>
    <p:sldId id="281" r:id="rId10"/>
    <p:sldId id="282" r:id="rId11"/>
    <p:sldId id="283" r:id="rId12"/>
    <p:sldId id="274" r:id="rId13"/>
    <p:sldId id="275" r:id="rId14"/>
    <p:sldId id="276" r:id="rId15"/>
    <p:sldId id="277" r:id="rId16"/>
    <p:sldId id="278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2E45A2-F847-4168-B85D-2A6E15CA05F9}" v="937" dt="2021-03-18T11:25:37.716"/>
    <p1510:client id="{4DF9E816-8842-4C54-9538-EB279F492630}" v="1100" dt="2021-03-18T09:50:27.738"/>
    <p1510:client id="{5BA4B771-7383-46FB-A81D-1957F9A752FF}" v="10" dt="2021-03-23T18:06:34.281"/>
    <p1510:client id="{7AA2D569-56AE-4B47-8103-3BBF1A9DE3DB}" v="174" dt="2021-03-21T22:19:54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05719"/>
            <a:ext cx="9144000" cy="210424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0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7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1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3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8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8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3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1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0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7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016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043451"/>
            <a:ext cx="10515600" cy="3133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DE604-6095-4678-BC07-E2D82692C32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3"/>
            </p:custDataLst>
          </p:nvPr>
        </p:nvSpPr>
        <p:spPr>
          <a:xfrm>
            <a:off x="0" y="-6522"/>
            <a:ext cx="12192000" cy="13444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4"/>
            </p:custDataLst>
          </p:nvPr>
        </p:nvSpPr>
        <p:spPr>
          <a:xfrm>
            <a:off x="2196509" y="204056"/>
            <a:ext cx="8377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Bodoni MT" panose="02070603080606020203" pitchFamily="18" charset="0"/>
              </a:rPr>
              <a:t>University of Dar es Salaam</a:t>
            </a:r>
          </a:p>
        </p:txBody>
      </p:sp>
      <p:pic>
        <p:nvPicPr>
          <p:cNvPr id="11" name="Picture 10"/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15"/>
            </p:custDataLst>
          </p:nvPr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5418" b="89955" l="3837" r="85214">
                        <a14:foregroundMark x1="8126" y1="74041" x2="48081" y2="88713"/>
                        <a14:foregroundMark x1="14673" y1="73025" x2="8691" y2="78104"/>
                        <a14:foregroundMark x1="76298" y1="74944" x2="81941" y2="787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6" t="5714" r="15078" b="10053"/>
          <a:stretch/>
        </p:blipFill>
        <p:spPr>
          <a:xfrm>
            <a:off x="838200" y="19640"/>
            <a:ext cx="1236969" cy="129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7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72" y="2140506"/>
            <a:ext cx="11157856" cy="2893456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/>
                <a:cs typeface="Calibri Light"/>
              </a:rPr>
              <a:t>Introduction to Embedded C Programming.</a:t>
            </a:r>
            <a:endParaRPr lang="en-US" b="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599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88BF-6DAD-4ADC-BF1E-4BC73FE3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896" y="1549132"/>
            <a:ext cx="10409903" cy="67787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Functions in Arduino program </a:t>
            </a:r>
            <a:r>
              <a:rPr lang="en-US" b="1" dirty="0" err="1"/>
              <a:t>cont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A1FB7-6414-4BF0-8578-6E71D0E9F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632" y="2536723"/>
            <a:ext cx="10277167" cy="36402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analogRead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b="0" i="0" dirty="0">
                <a:solidFill>
                  <a:srgbClr val="4F4E4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Reads the value from the specified analog pin.</a:t>
            </a:r>
          </a:p>
          <a:p>
            <a:pPr marL="0" indent="0">
              <a:buNone/>
            </a:pPr>
            <a:r>
              <a:rPr lang="en-US" dirty="0">
                <a:solidFill>
                  <a:srgbClr val="4F4E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dirty="0" err="1">
                <a:solidFill>
                  <a:srgbClr val="4F4E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eg.</a:t>
            </a:r>
            <a:r>
              <a:rPr lang="en-US" dirty="0">
                <a:solidFill>
                  <a:srgbClr val="4F4E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float value=</a:t>
            </a:r>
            <a:r>
              <a:rPr lang="en-US" dirty="0" err="1">
                <a:solidFill>
                  <a:srgbClr val="4F4E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analogRead</a:t>
            </a:r>
            <a:r>
              <a:rPr lang="en-US" dirty="0">
                <a:solidFill>
                  <a:srgbClr val="4F4E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solidFill>
                  <a:srgbClr val="4F4E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inPin</a:t>
            </a:r>
            <a:r>
              <a:rPr lang="en-US" dirty="0">
                <a:solidFill>
                  <a:srgbClr val="4F4E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err="1">
                <a:solidFill>
                  <a:srgbClr val="4F4E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analogWrite</a:t>
            </a:r>
            <a:r>
              <a:rPr lang="en-US" b="1" dirty="0">
                <a:solidFill>
                  <a:srgbClr val="4F4E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b="0" i="0" dirty="0">
                <a:solidFill>
                  <a:srgbClr val="4F4E4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Writes an analog value (PWM wave) to a </a:t>
            </a:r>
            <a:r>
              <a:rPr lang="en-US" b="0" i="0" dirty="0">
                <a:solidFill>
                  <a:srgbClr val="4F4E4E"/>
                </a:solidFill>
                <a:effectLst/>
                <a:latin typeface="TyponineSans Regular 18"/>
              </a:rPr>
              <a:t>pin.</a:t>
            </a:r>
          </a:p>
          <a:p>
            <a:pPr marL="0" indent="0">
              <a:buNone/>
            </a:pPr>
            <a:r>
              <a:rPr lang="en-US" dirty="0">
                <a:solidFill>
                  <a:srgbClr val="4F4E4E"/>
                </a:solidFill>
                <a:latin typeface="TyponineSans Regular 18"/>
                <a:cs typeface="Arial" panose="020B0604020202020204" pitchFamily="34" charset="0"/>
              </a:rPr>
              <a:t>   </a:t>
            </a:r>
            <a:r>
              <a:rPr lang="en-US" dirty="0" err="1">
                <a:solidFill>
                  <a:srgbClr val="4F4E4E"/>
                </a:solidFill>
                <a:latin typeface="TyponineSans Regular 18"/>
                <a:cs typeface="Arial" panose="020B0604020202020204" pitchFamily="34" charset="0"/>
              </a:rPr>
              <a:t>eg.</a:t>
            </a:r>
            <a:r>
              <a:rPr lang="en-US" dirty="0">
                <a:solidFill>
                  <a:srgbClr val="4F4E4E"/>
                </a:solidFill>
                <a:latin typeface="TyponineSans Regular 18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F4E4E"/>
                </a:solidFill>
                <a:latin typeface="TyponineSans Regular 18"/>
                <a:cs typeface="Arial" panose="020B0604020202020204" pitchFamily="34" charset="0"/>
              </a:rPr>
              <a:t>analogWrite</a:t>
            </a:r>
            <a:r>
              <a:rPr lang="en-US" dirty="0">
                <a:solidFill>
                  <a:srgbClr val="4F4E4E"/>
                </a:solidFill>
                <a:latin typeface="TyponineSans Regular 18"/>
                <a:cs typeface="Arial" panose="020B0604020202020204" pitchFamily="34" charset="0"/>
              </a:rPr>
              <a:t> (</a:t>
            </a:r>
            <a:r>
              <a:rPr lang="en-US" dirty="0" err="1">
                <a:solidFill>
                  <a:srgbClr val="4F4E4E"/>
                </a:solidFill>
                <a:latin typeface="TyponineSans Regular 18"/>
                <a:cs typeface="Arial" panose="020B0604020202020204" pitchFamily="34" charset="0"/>
              </a:rPr>
              <a:t>ledPin</a:t>
            </a:r>
            <a:r>
              <a:rPr lang="en-US" dirty="0">
                <a:solidFill>
                  <a:srgbClr val="4F4E4E"/>
                </a:solidFill>
                <a:latin typeface="TyponineSans Regular 18"/>
                <a:cs typeface="Arial" panose="020B0604020202020204" pitchFamily="34" charset="0"/>
              </a:rPr>
              <a:t>, Value/4); </a:t>
            </a:r>
          </a:p>
          <a:p>
            <a:pPr marL="0" indent="0">
              <a:buNone/>
            </a:pPr>
            <a:endParaRPr lang="en-US" dirty="0">
              <a:solidFill>
                <a:srgbClr val="4F4E4E"/>
              </a:solidFill>
              <a:latin typeface="TyponineSans Regular 1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4F4E4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34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A342-09D9-4E8E-990C-63748722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1648"/>
            <a:ext cx="10515600" cy="781114"/>
          </a:xfrm>
        </p:spPr>
        <p:txBody>
          <a:bodyPr/>
          <a:lstStyle/>
          <a:p>
            <a:pPr algn="ctr"/>
            <a:r>
              <a:rPr lang="en-US" b="1" dirty="0"/>
              <a:t>Time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F8B5B-822E-4449-BE1A-A239F7BBA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2981"/>
            <a:ext cx="10515600" cy="371398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delay()</a:t>
            </a:r>
          </a:p>
          <a:p>
            <a:r>
              <a:rPr lang="en-US" dirty="0"/>
              <a:t>Pauses the program for the amount of time (in </a:t>
            </a:r>
            <a:r>
              <a:rPr lang="en-US" dirty="0" err="1"/>
              <a:t>miliseconds</a:t>
            </a:r>
            <a:r>
              <a:rPr lang="en-US" dirty="0"/>
              <a:t>) specified as parameter. (There are 1000 milliseconds in a second.)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eg.</a:t>
            </a:r>
            <a:r>
              <a:rPr lang="en-US" dirty="0"/>
              <a:t> delay(1000);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err="1"/>
              <a:t>delayMicrosecods</a:t>
            </a:r>
            <a:r>
              <a:rPr lang="en-US" b="1" dirty="0"/>
              <a:t>()</a:t>
            </a:r>
          </a:p>
          <a:p>
            <a:r>
              <a:rPr lang="en-US" dirty="0"/>
              <a:t>Pauses the program for the amount of time (in microseconds) specified as parameter. There are million microseconds in a second.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dirty="0" err="1"/>
              <a:t>delayMicroseconds</a:t>
            </a:r>
            <a:r>
              <a:rPr lang="en-US" dirty="0"/>
              <a:t>(10000)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Other time functions include; </a:t>
            </a:r>
            <a:r>
              <a:rPr lang="en-US" b="1" dirty="0" err="1"/>
              <a:t>millis</a:t>
            </a:r>
            <a:r>
              <a:rPr lang="en-US" b="1" dirty="0"/>
              <a:t>() </a:t>
            </a:r>
            <a:r>
              <a:rPr lang="en-US" dirty="0"/>
              <a:t>and </a:t>
            </a:r>
            <a:r>
              <a:rPr lang="en-US" b="1" dirty="0"/>
              <a:t>micros()</a:t>
            </a:r>
          </a:p>
        </p:txBody>
      </p:sp>
    </p:spTree>
    <p:extLst>
      <p:ext uri="{BB962C8B-B14F-4D97-AF65-F5344CB8AC3E}">
        <p14:creationId xmlns:p14="http://schemas.microsoft.com/office/powerpoint/2010/main" val="97437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F16DD-5104-4BCE-B7A2-24DB8FA9F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644" y="1401647"/>
            <a:ext cx="10395155" cy="51564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Some control structures in Arduino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76EA3-31DB-411F-BF6C-2B1E865D6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644" y="2109019"/>
            <a:ext cx="10395156" cy="406794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If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(conditional) and ==, !=, &lt;, &gt; (comparison operators)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If,is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used in conjunction with a comparison operator, tests whether a certain condition has been reached, such as an input being above a certain number.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Syntax;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if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SensorValue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&lt;25) {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//do something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}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34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E787C-5788-49A0-BBD4-C0F51F0DF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128" y="1401648"/>
            <a:ext cx="10247671" cy="63363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Control structure </a:t>
            </a:r>
            <a:r>
              <a:rPr lang="en-US" b="1" dirty="0" err="1"/>
              <a:t>cont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6998D-F31C-45C6-A163-FE361084F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128" y="1887795"/>
            <a:ext cx="10247672" cy="428916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If…else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if/else allows greater control over the flow of code than the basic if statement, by allowing multiple tests to be grouped together.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Syntax;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if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SensorValue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&lt;25) {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//Action A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else {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//Action B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4755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AD421-296E-4E25-9D86-4304FFF6C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142" y="1401648"/>
            <a:ext cx="10365658" cy="39765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Control structure </a:t>
            </a:r>
            <a:r>
              <a:rPr lang="en-US" b="1" dirty="0" err="1"/>
              <a:t>cont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D9014-FDB0-4CD4-B2F4-E53B14BEE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161" y="1932039"/>
            <a:ext cx="10542639" cy="42449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for statement</a:t>
            </a:r>
          </a:p>
          <a:p>
            <a:r>
              <a:rPr lang="en-US" dirty="0"/>
              <a:t>The for statement is used to repeat a block of statements enclosed in curly braces. An increment counter is usually used to increment and terminate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dirty="0"/>
              <a:t> loop.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0D9C9-7CF5-44AD-8EBE-AC035DF8B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084" y="3643364"/>
            <a:ext cx="5352743" cy="321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0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395F-1F33-44E4-83A0-6ED6A90E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1647"/>
            <a:ext cx="10515600" cy="48614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Control structure </a:t>
            </a:r>
            <a:r>
              <a:rPr lang="en-US" b="1" dirty="0" err="1"/>
              <a:t>cont</a:t>
            </a:r>
            <a:r>
              <a:rPr lang="en-US" b="1" dirty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210A6-F379-4A14-A082-37750D35B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7795"/>
            <a:ext cx="10515600" cy="42891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while</a:t>
            </a:r>
          </a:p>
          <a:p>
            <a:r>
              <a:rPr lang="en-US" dirty="0">
                <a:solidFill>
                  <a:srgbClr val="4F4E4E"/>
                </a:solidFill>
                <a:latin typeface="TyponineSans Regular 18"/>
              </a:rPr>
              <a:t>w</a:t>
            </a:r>
            <a:r>
              <a:rPr lang="en-US" b="0" i="0" dirty="0">
                <a:solidFill>
                  <a:srgbClr val="4F4E4E"/>
                </a:solidFill>
                <a:effectLst/>
                <a:latin typeface="TyponineSans Regular 18"/>
              </a:rPr>
              <a:t>hile loops will loop continuously, and infinitely, until the expression inside the parenthesis, () becomes false.</a:t>
            </a:r>
            <a:r>
              <a:rPr lang="en-US" b="1" dirty="0"/>
              <a:t> </a:t>
            </a:r>
          </a:p>
          <a:p>
            <a:r>
              <a:rPr lang="en-US" dirty="0"/>
              <a:t>Syntax; </a:t>
            </a:r>
          </a:p>
          <a:p>
            <a:pPr marL="0" indent="0">
              <a:buNone/>
            </a:pPr>
            <a:r>
              <a:rPr lang="en-US" dirty="0"/>
              <a:t>	while(expression){</a:t>
            </a:r>
          </a:p>
          <a:p>
            <a:pPr marL="0" indent="0">
              <a:buNone/>
            </a:pPr>
            <a:r>
              <a:rPr lang="en-US" dirty="0"/>
              <a:t>	//statement(s)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     </a:t>
            </a:r>
          </a:p>
        </p:txBody>
      </p:sp>
    </p:spTree>
    <p:extLst>
      <p:ext uri="{BB962C8B-B14F-4D97-AF65-F5344CB8AC3E}">
        <p14:creationId xmlns:p14="http://schemas.microsoft.com/office/powerpoint/2010/main" val="226154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DC6B3-CF84-4D87-B03E-BC79FD97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Other control structures you need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B1B69-5182-4832-A511-3B2F681A1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7211"/>
            <a:ext cx="10515600" cy="3449752"/>
          </a:xfrm>
        </p:spPr>
        <p:txBody>
          <a:bodyPr/>
          <a:lstStyle/>
          <a:p>
            <a:r>
              <a:rPr lang="en-US" dirty="0"/>
              <a:t>switch case</a:t>
            </a:r>
          </a:p>
          <a:p>
            <a:r>
              <a:rPr lang="en-US" dirty="0"/>
              <a:t>do…while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continue</a:t>
            </a:r>
          </a:p>
          <a:p>
            <a:r>
              <a:rPr lang="en-US" dirty="0"/>
              <a:t>return</a:t>
            </a:r>
          </a:p>
          <a:p>
            <a:r>
              <a:rPr lang="en-US" dirty="0" err="1"/>
              <a:t>goto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43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CB205F9F-0A5B-4FAF-9B61-846E6894D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249" y="1465053"/>
            <a:ext cx="9011727" cy="507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3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05648-0BF8-47E3-A9FD-78C11D1E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1647"/>
            <a:ext cx="10515600" cy="1164572"/>
          </a:xfrm>
        </p:spPr>
        <p:txBody>
          <a:bodyPr/>
          <a:lstStyle/>
          <a:p>
            <a:pPr algn="ctr"/>
            <a:r>
              <a:rPr lang="en-US" b="1" dirty="0"/>
              <a:t>Introduction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C2B03-FAF3-4B35-A235-8785F19A0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2194"/>
            <a:ext cx="10515600" cy="4055805"/>
          </a:xfrm>
        </p:spPr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Programming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the process of creating a set of instructions that tell a 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computer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how to perform a task. 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Programming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can be done using a variety of computer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programming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languages, such as JavaScript, Python, C and C++.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1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7681C-E575-4D14-992C-2F8C927F4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1648"/>
            <a:ext cx="10515600" cy="928598"/>
          </a:xfrm>
        </p:spPr>
        <p:txBody>
          <a:bodyPr/>
          <a:lstStyle/>
          <a:p>
            <a:pPr algn="ctr"/>
            <a:r>
              <a:rPr lang="en-US" b="1" dirty="0"/>
              <a:t>Embedded 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EB79-5442-4580-A82D-1EE9600D3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0246"/>
            <a:ext cx="10515600" cy="4527753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Embedded C is one of the most popular and most commonly used Programming Languages in the development of Embedded Systems.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 Embedded System is a system which has both the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hardware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software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is designed to do a specific task.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Embedded Software or Program allow Hardware to monitor external events (Inputs) and control external devices (Outputs) accordingly.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13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90B30-884E-4F8B-A924-A341EEB9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154" y="1401647"/>
            <a:ext cx="10483645" cy="795863"/>
          </a:xfrm>
        </p:spPr>
        <p:txBody>
          <a:bodyPr/>
          <a:lstStyle/>
          <a:p>
            <a:pPr algn="ctr"/>
            <a:r>
              <a:rPr lang="en-US" b="1" dirty="0"/>
              <a:t>Embedded C programming </a:t>
            </a:r>
            <a:r>
              <a:rPr lang="en-US" b="1" dirty="0" err="1"/>
              <a:t>cont</a:t>
            </a:r>
            <a:r>
              <a:rPr lang="en-US" b="1" dirty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2B0EB-3D64-4024-B060-8F0AB6AD6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884" y="2197510"/>
            <a:ext cx="10291916" cy="3979453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software program is written on a special IDE (Integrated Development Environment) on a computer and uploaded to the microcontroller for execution.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Embedded C is basically an extension to the Standard C Programming Language with additional features.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It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uses the same syntax and semantics of the C Programming Language like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main 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declaration of datatypes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defining variables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loops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functions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statements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2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5686-4006-4CF9-BE3D-9DAF0E60A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6853"/>
            <a:ext cx="10515600" cy="825908"/>
          </a:xfrm>
        </p:spPr>
        <p:txBody>
          <a:bodyPr/>
          <a:lstStyle/>
          <a:p>
            <a:pPr algn="ctr"/>
            <a:r>
              <a:rPr lang="en-US" b="1" dirty="0"/>
              <a:t>Parts of Arduino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F4CC2-3436-4926-B1E6-7F3550C00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2477"/>
            <a:ext cx="10515600" cy="3684485"/>
          </a:xfrm>
        </p:spPr>
        <p:txBody>
          <a:bodyPr/>
          <a:lstStyle/>
          <a:p>
            <a:r>
              <a:rPr lang="en-US" dirty="0"/>
              <a:t>Arduino program can be divided in three main parts;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values(variables and constants),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structure and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functions.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8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3A5411-03BE-4229-8F0E-AF7085104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851" y="1415254"/>
            <a:ext cx="6175552" cy="5201339"/>
          </a:xfrm>
        </p:spPr>
      </p:pic>
    </p:spTree>
    <p:extLst>
      <p:ext uri="{BB962C8B-B14F-4D97-AF65-F5344CB8AC3E}">
        <p14:creationId xmlns:p14="http://schemas.microsoft.com/office/powerpoint/2010/main" val="253562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FF62-207D-4631-9502-A38964C58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1648"/>
            <a:ext cx="10515600" cy="69262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Variables(constants &amp; data types)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A221A-C338-48F7-ABCF-6B32889DA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5880"/>
            <a:ext cx="10515600" cy="384108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q"/>
            </a:pPr>
            <a:r>
              <a:rPr lang="en-US" b="1" dirty="0"/>
              <a:t>Constants</a:t>
            </a:r>
            <a:r>
              <a:rPr lang="en-US" dirty="0"/>
              <a:t> </a:t>
            </a:r>
            <a:endParaRPr lang="en-US">
              <a:cs typeface="Calibri" panose="020F0502020204030204"/>
            </a:endParaRPr>
          </a:p>
          <a:p>
            <a:r>
              <a:rPr lang="en-US" dirty="0"/>
              <a:t>HIGH | LOW</a:t>
            </a:r>
          </a:p>
          <a:p>
            <a:r>
              <a:rPr lang="en-US" dirty="0"/>
              <a:t>INPUT | OUTPUT</a:t>
            </a:r>
          </a:p>
          <a:p>
            <a:r>
              <a:rPr lang="en-US" dirty="0"/>
              <a:t>true | false</a:t>
            </a:r>
          </a:p>
          <a:p>
            <a:r>
              <a:rPr lang="en-US" dirty="0"/>
              <a:t>integer constants</a:t>
            </a:r>
          </a:p>
          <a:p>
            <a:r>
              <a:rPr lang="en-US" dirty="0"/>
              <a:t>floating point constants,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07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6C2CB-7AE8-4F95-B71B-BC9E62CBE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1648"/>
            <a:ext cx="10252587" cy="100234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Data types</a:t>
            </a:r>
            <a:br>
              <a:rPr lang="en-US" b="1" dirty="0"/>
            </a:b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38389E3-4636-438D-98A9-909700234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3620" y="1853379"/>
            <a:ext cx="7164759" cy="4901382"/>
          </a:xfrm>
        </p:spPr>
      </p:pic>
    </p:spTree>
    <p:extLst>
      <p:ext uri="{BB962C8B-B14F-4D97-AF65-F5344CB8AC3E}">
        <p14:creationId xmlns:p14="http://schemas.microsoft.com/office/powerpoint/2010/main" val="317186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BEDF-5104-4DFC-AC96-5389CD604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890" y="1401648"/>
            <a:ext cx="10350910" cy="60413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Some functions in Arduino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A111F-7BB8-4B40-9634-962BC6FD7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658" y="2536722"/>
            <a:ext cx="10633587" cy="432127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i="0" dirty="0" err="1">
                <a:solidFill>
                  <a:srgbClr val="4F4E4E"/>
                </a:solidFill>
                <a:effectLst/>
                <a:latin typeface="TyponineSans Regular 18"/>
              </a:rPr>
              <a:t>pinMode</a:t>
            </a:r>
            <a:r>
              <a:rPr lang="en-US" b="1" i="0" dirty="0">
                <a:solidFill>
                  <a:srgbClr val="4F4E4E"/>
                </a:solidFill>
                <a:effectLst/>
                <a:latin typeface="TyponineSans Regular 18"/>
              </a:rPr>
              <a:t>()</a:t>
            </a:r>
          </a:p>
          <a:p>
            <a:r>
              <a:rPr lang="en-US" dirty="0">
                <a:solidFill>
                  <a:srgbClr val="4F4E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</a:t>
            </a:r>
            <a:r>
              <a:rPr lang="en-US" b="0" i="0" dirty="0">
                <a:solidFill>
                  <a:srgbClr val="4F4E4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onfigures the specified pin to behave either as an input or an output. </a:t>
            </a:r>
            <a:r>
              <a:rPr lang="en-US" b="0" i="0" dirty="0" err="1">
                <a:solidFill>
                  <a:srgbClr val="4F4E4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Eg.</a:t>
            </a:r>
            <a:r>
              <a:rPr lang="en-US" b="0" i="0" dirty="0">
                <a:solidFill>
                  <a:srgbClr val="4F4E4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4F4E4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pinMode</a:t>
            </a:r>
            <a:r>
              <a:rPr lang="en-US" b="0" i="0" dirty="0">
                <a:solidFill>
                  <a:srgbClr val="4F4E4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US" b="0" i="0" dirty="0" err="1">
                <a:solidFill>
                  <a:srgbClr val="4F4E4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ledPin</a:t>
            </a:r>
            <a:r>
              <a:rPr lang="en-US" b="0" i="0" dirty="0">
                <a:solidFill>
                  <a:srgbClr val="4F4E4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OUTPUT);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err="1">
                <a:solidFill>
                  <a:srgbClr val="4F4E4E"/>
                </a:solidFill>
                <a:latin typeface="TyponineSans Regular 18"/>
              </a:rPr>
              <a:t>digitalWrite</a:t>
            </a:r>
            <a:r>
              <a:rPr lang="en-US" b="1" dirty="0">
                <a:solidFill>
                  <a:srgbClr val="4F4E4E"/>
                </a:solidFill>
                <a:latin typeface="TyponineSans Regular 18"/>
              </a:rPr>
              <a:t>()</a:t>
            </a:r>
          </a:p>
          <a:p>
            <a:r>
              <a:rPr lang="en-US" dirty="0"/>
              <a:t>Write a HIGH or a LOW value to a digital pin.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dirty="0" err="1"/>
              <a:t>digitalWrite</a:t>
            </a:r>
            <a:r>
              <a:rPr lang="en-US" dirty="0"/>
              <a:t> (</a:t>
            </a:r>
            <a:r>
              <a:rPr lang="en-US" dirty="0" err="1"/>
              <a:t>ledPin</a:t>
            </a:r>
            <a:r>
              <a:rPr lang="en-US" dirty="0"/>
              <a:t>, HIGH);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err="1"/>
              <a:t>digitalRead</a:t>
            </a:r>
            <a:r>
              <a:rPr lang="en-US" b="1" dirty="0"/>
              <a:t>()</a:t>
            </a:r>
          </a:p>
          <a:p>
            <a:r>
              <a:rPr lang="en-US" dirty="0"/>
              <a:t>Reads the value from a specified digital pin, either HIGH or LOW.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dirty="0" err="1"/>
              <a:t>digitalRead</a:t>
            </a:r>
            <a:r>
              <a:rPr lang="en-US" dirty="0"/>
              <a:t>(pin);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124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672</Words>
  <Application>Microsoft Office PowerPoint</Application>
  <PresentationFormat>Widescreen</PresentationFormat>
  <Paragraphs>89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Introduction to Embedded C Programming.</vt:lpstr>
      <vt:lpstr>Introduction </vt:lpstr>
      <vt:lpstr>Embedded C programming</vt:lpstr>
      <vt:lpstr>Embedded C programming cont…</vt:lpstr>
      <vt:lpstr>Parts of Arduino Program</vt:lpstr>
      <vt:lpstr>PowerPoint Presentation</vt:lpstr>
      <vt:lpstr>Variables(constants &amp; data types)</vt:lpstr>
      <vt:lpstr>Data types </vt:lpstr>
      <vt:lpstr>Some functions in Arduino program</vt:lpstr>
      <vt:lpstr>Functions in Arduino program cont…</vt:lpstr>
      <vt:lpstr>Time functions</vt:lpstr>
      <vt:lpstr>Some control structures in Arduino program</vt:lpstr>
      <vt:lpstr>Control structure cont…</vt:lpstr>
      <vt:lpstr>Control structure cont…</vt:lpstr>
      <vt:lpstr>Control structure cont…</vt:lpstr>
      <vt:lpstr>Other control structures you need to know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Baraka Maiseli</dc:creator>
  <cp:lastModifiedBy>Issah</cp:lastModifiedBy>
  <cp:revision>341</cp:revision>
  <dcterms:created xsi:type="dcterms:W3CDTF">2019-09-23T18:48:47Z</dcterms:created>
  <dcterms:modified xsi:type="dcterms:W3CDTF">2021-03-23T18:08:46Z</dcterms:modified>
</cp:coreProperties>
</file>