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2" r:id="rId5"/>
    <p:sldId id="261" r:id="rId6"/>
    <p:sldId id="263" r:id="rId7"/>
    <p:sldId id="266" r:id="rId8"/>
    <p:sldId id="267" r:id="rId9"/>
    <p:sldId id="26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2633E-0931-4092-80DB-55FB2EE59EDA}" v="1336" dt="2021-03-29T21:36:00.662"/>
    <p1510:client id="{C24F83EB-9709-4366-8028-22F07D7EF90B}" v="1866" dt="2021-03-28T08:17:46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5719"/>
            <a:ext cx="9144000" cy="21042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8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3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0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604-6095-4678-BC07-E2D82692C32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7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043451"/>
            <a:ext cx="10515600" cy="313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E604-6095-4678-BC07-E2D82692C32E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0BFE9-4B9A-47F6-B191-1DB0FEFC830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3"/>
            </p:custDataLst>
          </p:nvPr>
        </p:nvSpPr>
        <p:spPr>
          <a:xfrm>
            <a:off x="0" y="-6522"/>
            <a:ext cx="12192000" cy="13444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>
            <a:spLocks noGrp="1" noSelect="1" noRot="1" noMove="1" noResize="1" noEditPoints="1" noAdjustHandles="1" noChangeArrowheads="1" noChangeShapeType="1" noTextEdit="1"/>
          </p:cNvSpPr>
          <p:nvPr userDrawn="1">
            <p:custDataLst>
              <p:tags r:id="rId14"/>
            </p:custDataLst>
          </p:nvPr>
        </p:nvSpPr>
        <p:spPr>
          <a:xfrm>
            <a:off x="2196509" y="204056"/>
            <a:ext cx="8377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odoni MT" panose="02070603080606020203" pitchFamily="18" charset="0"/>
              </a:rPr>
              <a:t>University of Dar es Salaam</a:t>
            </a:r>
          </a:p>
        </p:txBody>
      </p:sp>
      <p:pic>
        <p:nvPicPr>
          <p:cNvPr id="11" name="Picture 10"/>
          <p:cNvPicPr>
            <a:picLocks noGrp="1" noSelect="1" noRot="1" noMove="1" noResize="1" noEditPoints="1" noAdjustHandles="1" noChangeArrowheads="1" noChangeShapeType="1"/>
          </p:cNvPicPr>
          <p:nvPr userDrawn="1">
            <p:custDataLst>
              <p:tags r:id="rId15"/>
            </p:custDataLst>
          </p:nvPr>
        </p:nvPicPr>
        <p:blipFill rotWithShape="1"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5418" b="89955" l="3837" r="85214">
                        <a14:foregroundMark x1="8126" y1="74041" x2="48081" y2="88713"/>
                        <a14:foregroundMark x1="14673" y1="73025" x2="8691" y2="78104"/>
                        <a14:foregroundMark x1="76298" y1="74944" x2="81941" y2="78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6" t="5714" r="15078" b="10053"/>
          <a:stretch/>
        </p:blipFill>
        <p:spPr>
          <a:xfrm>
            <a:off x="838200" y="19640"/>
            <a:ext cx="1236969" cy="12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7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434" y="2728435"/>
            <a:ext cx="9144000" cy="139975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Wireless Lighting System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15938-E7AD-449D-BDF4-E7F255BA82DF}"/>
              </a:ext>
            </a:extLst>
          </p:cNvPr>
          <p:cNvSpPr txBox="1"/>
          <p:nvPr/>
        </p:nvSpPr>
        <p:spPr>
          <a:xfrm>
            <a:off x="4724400" y="2366513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/>
              <a:t>Project 2</a:t>
            </a:r>
            <a:endParaRPr lang="en-US" sz="5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599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7549BA95-D0DB-4279-9F7D-84A9988D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683" y="1551317"/>
            <a:ext cx="8666670" cy="49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9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AB60-B231-42F6-A31F-863752A6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842" y="1401647"/>
            <a:ext cx="5957978" cy="721715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C0F58-1B74-4528-865F-4EED3F7E9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0810"/>
            <a:ext cx="10515600" cy="39961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This project aims at designing and implementing a Wireless Lighting System by which an LED (or bulb) is being controlled using an IR remote.</a:t>
            </a:r>
          </a:p>
          <a:p>
            <a:r>
              <a:rPr lang="en-US">
                <a:cs typeface="Calibri"/>
              </a:rPr>
              <a:t>The project uses the IR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receiver to demodulate or decode the IR signals from the IR remote, the</a:t>
            </a:r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signals (keys) are then printed on the serial monitor to show the pressed key.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879865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Components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5829"/>
            <a:ext cx="10515600" cy="38811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Arduino UNO R3 Board</a:t>
            </a:r>
          </a:p>
          <a:p>
            <a:r>
              <a:rPr lang="en-US">
                <a:cs typeface="Calibri"/>
              </a:rPr>
              <a:t>IR remote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IR Receiver sensor</a:t>
            </a:r>
          </a:p>
          <a:p>
            <a:r>
              <a:rPr lang="en-US" dirty="0">
                <a:cs typeface="Calibri"/>
              </a:rPr>
              <a:t>Jumpers and connecting wires</a:t>
            </a:r>
          </a:p>
          <a:p>
            <a:r>
              <a:rPr lang="en-US">
                <a:cs typeface="Calibri"/>
              </a:rPr>
              <a:t>LED</a:t>
            </a:r>
          </a:p>
          <a:p>
            <a:r>
              <a:rPr lang="en-US" dirty="0">
                <a:cs typeface="Calibri"/>
              </a:rPr>
              <a:t>Breadboard (for prototyping)</a:t>
            </a:r>
          </a:p>
          <a:p>
            <a:r>
              <a:rPr lang="en-US">
                <a:cs typeface="Calibri"/>
              </a:rPr>
              <a:t>Resistor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680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wrench, device&#10;&#10;Description automatically generated">
            <a:extLst>
              <a:ext uri="{FF2B5EF4-FFF2-40B4-BE49-F238E27FC236}">
                <a16:creationId xmlns:a16="http://schemas.microsoft.com/office/drawing/2014/main" id="{2490B114-576E-4681-B3A7-A6C5E551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6" y="1393489"/>
            <a:ext cx="2455653" cy="204381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3C24F79-0A22-4DDB-8A2B-8A89B88AC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174" y="1623924"/>
            <a:ext cx="2484408" cy="192800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DAD5E48-9F22-4BAE-A671-2954CFA6C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967" y="4417336"/>
            <a:ext cx="2024333" cy="1833330"/>
          </a:xfrm>
          <a:prstGeom prst="rect">
            <a:avLst/>
          </a:prstGeom>
        </p:spPr>
      </p:pic>
      <p:pic>
        <p:nvPicPr>
          <p:cNvPr id="9" name="Picture 9" descr="A picture containing kite, sky, flying, colorful&#10;&#10;Description automatically generated">
            <a:extLst>
              <a:ext uri="{FF2B5EF4-FFF2-40B4-BE49-F238E27FC236}">
                <a16:creationId xmlns:a16="http://schemas.microsoft.com/office/drawing/2014/main" id="{DFEEFB1C-C76B-4A69-9D79-E2D3CDCA1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115" y="4136210"/>
            <a:ext cx="2412521" cy="2266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72B63B-5548-49C8-8D59-F12651338BD2}"/>
              </a:ext>
            </a:extLst>
          </p:cNvPr>
          <p:cNvSpPr txBox="1"/>
          <p:nvPr/>
        </p:nvSpPr>
        <p:spPr>
          <a:xfrm>
            <a:off x="1115683" y="2682816"/>
            <a:ext cx="19380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IR Receiver sensor</a:t>
            </a:r>
            <a:endParaRPr lang="en-US" b="1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38B96B-8278-4048-B18C-4F13B1DE0279}"/>
              </a:ext>
            </a:extLst>
          </p:cNvPr>
          <p:cNvSpPr txBox="1"/>
          <p:nvPr/>
        </p:nvSpPr>
        <p:spPr>
          <a:xfrm>
            <a:off x="3602067" y="3429539"/>
            <a:ext cx="23837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Arduino UNO R3 board</a:t>
            </a:r>
            <a:endParaRPr lang="en-US" b="1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1DA02B-8CED-4EA3-A704-85810007D8B6}"/>
              </a:ext>
            </a:extLst>
          </p:cNvPr>
          <p:cNvSpPr txBox="1"/>
          <p:nvPr/>
        </p:nvSpPr>
        <p:spPr>
          <a:xfrm>
            <a:off x="3728768" y="6201674"/>
            <a:ext cx="17080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Breadboard</a:t>
            </a:r>
            <a:endParaRPr lang="en-US" b="1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10169D-6056-442E-AE7F-22A7D234EFAF}"/>
              </a:ext>
            </a:extLst>
          </p:cNvPr>
          <p:cNvSpPr txBox="1"/>
          <p:nvPr/>
        </p:nvSpPr>
        <p:spPr>
          <a:xfrm>
            <a:off x="7796662" y="5740699"/>
            <a:ext cx="11329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Jumpers</a:t>
            </a:r>
            <a:endParaRPr lang="en-US" b="1" dirty="0">
              <a:cs typeface="Calibri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722DAB3-20D0-4FC1-BA9D-F2BC57659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944" y="4780112"/>
            <a:ext cx="1800225" cy="1409700"/>
          </a:xfrm>
          <a:prstGeom prst="rect">
            <a:avLst/>
          </a:prstGeom>
        </p:spPr>
      </p:pic>
      <p:sp>
        <p:nvSpPr>
          <p:cNvPr id="16" name="TextBox 1">
            <a:extLst>
              <a:ext uri="{FF2B5EF4-FFF2-40B4-BE49-F238E27FC236}">
                <a16:creationId xmlns:a16="http://schemas.microsoft.com/office/drawing/2014/main" id="{473E4C2E-986E-416B-BC0D-C92A6D09FA25}"/>
              </a:ext>
            </a:extLst>
          </p:cNvPr>
          <p:cNvSpPr txBox="1"/>
          <p:nvPr/>
        </p:nvSpPr>
        <p:spPr>
          <a:xfrm>
            <a:off x="1027622" y="5786528"/>
            <a:ext cx="211059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Light Emitting Diode (LED)</a:t>
            </a:r>
            <a:endParaRPr lang="en-US" b="1">
              <a:cs typeface="Calibri"/>
            </a:endParaRPr>
          </a:p>
        </p:txBody>
      </p:sp>
      <p:pic>
        <p:nvPicPr>
          <p:cNvPr id="3" name="Picture 16">
            <a:extLst>
              <a:ext uri="{FF2B5EF4-FFF2-40B4-BE49-F238E27FC236}">
                <a16:creationId xmlns:a16="http://schemas.microsoft.com/office/drawing/2014/main" id="{D3CA2093-DE61-4B6E-BE9A-B639EEE481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9002" y="1626529"/>
            <a:ext cx="1266825" cy="13620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9B615E-E50F-4AC7-9121-795EC71A7C21}"/>
              </a:ext>
            </a:extLst>
          </p:cNvPr>
          <p:cNvSpPr txBox="1"/>
          <p:nvPr/>
        </p:nvSpPr>
        <p:spPr>
          <a:xfrm>
            <a:off x="6579079" y="2639683"/>
            <a:ext cx="1521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220 ohms</a:t>
            </a:r>
            <a:endParaRPr lang="en-US"/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2C5C11F3-3F45-46AE-97F8-D74D8DC89D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6928" y="1710007"/>
            <a:ext cx="2743200" cy="31360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BC2719-5508-421E-B785-080920C1A6BA}"/>
              </a:ext>
            </a:extLst>
          </p:cNvPr>
          <p:cNvSpPr txBox="1"/>
          <p:nvPr/>
        </p:nvSpPr>
        <p:spPr>
          <a:xfrm>
            <a:off x="9109494" y="48394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IR Remote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8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BC6D-1460-4897-8B8B-69AFA038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1153035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Working Principle of IR Receiver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9E61-5753-452A-AC01-05F3AD76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093"/>
            <a:ext cx="10515600" cy="42261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IR Receiver is also called a photodiode.</a:t>
            </a:r>
          </a:p>
          <a:p>
            <a:r>
              <a:rPr lang="en-US" dirty="0">
                <a:cs typeface="Calibri"/>
              </a:rPr>
              <a:t>The emitter is an IR LED and the detector is an IR photodiode.</a:t>
            </a:r>
          </a:p>
          <a:p>
            <a:r>
              <a:rPr lang="en-US" dirty="0">
                <a:cs typeface="Calibri"/>
              </a:rPr>
              <a:t>The IR photodiode is sensitive to the IR light emitted by an IR LED. The photodiode's resistance and output voltage change in proportion to the IR light received.</a:t>
            </a:r>
          </a:p>
          <a:p>
            <a:r>
              <a:rPr lang="en-US">
                <a:cs typeface="Calibri"/>
              </a:rPr>
              <a:t>IR receivers are specially filtered for IR light, they are not good at detecting visible light.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They have a demodulator that looks for modulated IR at 38kHz. Just shining an IR LED</a:t>
            </a:r>
            <a:r>
              <a:rPr lang="en-US" dirty="0">
                <a:cs typeface="Calibri"/>
              </a:rPr>
              <a:t> </a:t>
            </a:r>
            <a:r>
              <a:rPr lang="en-US">
                <a:cs typeface="Calibri"/>
              </a:rPr>
              <a:t>won't be detected, it has to be PWM blinking at 38kHZ.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251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FAFA7A03-238C-43B7-82C5-E0070439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08" y="2581367"/>
            <a:ext cx="7602746" cy="3966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B62CB7-D5AC-4A79-A26E-6CD7BE7CFAC4}"/>
              </a:ext>
            </a:extLst>
          </p:cNvPr>
          <p:cNvSpPr txBox="1"/>
          <p:nvPr/>
        </p:nvSpPr>
        <p:spPr>
          <a:xfrm>
            <a:off x="3142891" y="1633268"/>
            <a:ext cx="64238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cs typeface="Calibri"/>
              </a:rPr>
              <a:t>The Working of an IR Receiver</a:t>
            </a:r>
          </a:p>
        </p:txBody>
      </p:sp>
    </p:spTree>
    <p:extLst>
      <p:ext uri="{BB962C8B-B14F-4D97-AF65-F5344CB8AC3E}">
        <p14:creationId xmlns:p14="http://schemas.microsoft.com/office/powerpoint/2010/main" val="207397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01BAA8F0-14EF-4177-8C62-A133FF1C7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95" y="2390164"/>
            <a:ext cx="9169877" cy="4291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192873-DA70-4965-8FE1-C6338B0D9D79}"/>
              </a:ext>
            </a:extLst>
          </p:cNvPr>
          <p:cNvSpPr txBox="1"/>
          <p:nvPr/>
        </p:nvSpPr>
        <p:spPr>
          <a:xfrm>
            <a:off x="4379344" y="1403230"/>
            <a:ext cx="418093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/>
              <a:t>Schematic Circuit</a:t>
            </a:r>
            <a:endParaRPr lang="en-US" sz="4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50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6D782F0-83C1-482B-B6CF-E9CB706F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70" y="2298886"/>
            <a:ext cx="8307236" cy="44312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4BD857-20F7-45E6-AB6D-588DE3F3FD9B}"/>
              </a:ext>
            </a:extLst>
          </p:cNvPr>
          <p:cNvSpPr txBox="1"/>
          <p:nvPr/>
        </p:nvSpPr>
        <p:spPr>
          <a:xfrm>
            <a:off x="3588589" y="1417608"/>
            <a:ext cx="528799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/>
              <a:t>Breadboard Circuit</a:t>
            </a:r>
            <a:endParaRPr lang="en-US" sz="4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90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344E-2E6E-4F3A-8FAB-D9248803B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1647"/>
            <a:ext cx="10515600" cy="894243"/>
          </a:xfrm>
        </p:spPr>
        <p:txBody>
          <a:bodyPr/>
          <a:lstStyle/>
          <a:p>
            <a:pPr algn="ctr"/>
            <a:r>
              <a:rPr lang="en-US" b="1">
                <a:cs typeface="Calibri Light"/>
              </a:rPr>
              <a:t>Applications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79E28-D054-4256-B32D-02DB144B5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206"/>
            <a:ext cx="10515600" cy="38667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Smart homes and Offices</a:t>
            </a:r>
          </a:p>
          <a:p>
            <a:r>
              <a:rPr lang="en-US">
                <a:cs typeface="Calibri"/>
              </a:rPr>
              <a:t>Hospitals</a:t>
            </a:r>
          </a:p>
          <a:p>
            <a:r>
              <a:rPr lang="en-US">
                <a:cs typeface="Calibri"/>
              </a:rPr>
              <a:t>Underground Mining</a:t>
            </a:r>
          </a:p>
          <a:p>
            <a:r>
              <a:rPr lang="en-US">
                <a:cs typeface="Calibri"/>
              </a:rPr>
              <a:t>With Complex wiring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In Wooden homes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191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Wireless Lighting System</vt:lpstr>
      <vt:lpstr>Project Description</vt:lpstr>
      <vt:lpstr>Components involved</vt:lpstr>
      <vt:lpstr>PowerPoint Presentation</vt:lpstr>
      <vt:lpstr>Working Principle of IR Receiver Sensor</vt:lpstr>
      <vt:lpstr>PowerPoint Presentation</vt:lpstr>
      <vt:lpstr>PowerPoint Presentation</vt:lpstr>
      <vt:lpstr>PowerPoint Presentation</vt:lpstr>
      <vt:lpstr>Applications of the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Baraka Maiseli</dc:creator>
  <cp:lastModifiedBy>Baraka Maiseli</cp:lastModifiedBy>
  <cp:revision>362</cp:revision>
  <dcterms:created xsi:type="dcterms:W3CDTF">2019-09-23T18:48:47Z</dcterms:created>
  <dcterms:modified xsi:type="dcterms:W3CDTF">2021-03-29T21:36:15Z</dcterms:modified>
</cp:coreProperties>
</file>