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7A230-4698-49FC-B6A8-8A0BE8CED527}" v="5542" dt="2021-03-18T16:40:11.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3/18/2021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9536" y="2371826"/>
            <a:ext cx="10912928" cy="2104243"/>
          </a:xfrm>
        </p:spPr>
        <p:txBody>
          <a:bodyPr>
            <a:noAutofit/>
          </a:bodyPr>
          <a:lstStyle/>
          <a:p>
            <a:r>
              <a:rPr lang="en-US" b="1" dirty="0">
                <a:latin typeface="Times New Roman"/>
                <a:cs typeface="Calibri Light"/>
              </a:rPr>
              <a:t>Arduino interfacing techniques and Industrial considerations</a:t>
            </a:r>
            <a:endParaRPr lang="en-US" b="1" dirty="0">
              <a:latin typeface="Times New Roman"/>
            </a:endParaRPr>
          </a:p>
        </p:txBody>
      </p:sp>
    </p:spTree>
    <p:extLst>
      <p:ext uri="{BB962C8B-B14F-4D97-AF65-F5344CB8AC3E}">
        <p14:creationId xmlns:p14="http://schemas.microsoft.com/office/powerpoint/2010/main" val="15859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53CE-A699-4242-A361-E76FCF7D091C}"/>
              </a:ext>
            </a:extLst>
          </p:cNvPr>
          <p:cNvSpPr>
            <a:spLocks noGrp="1"/>
          </p:cNvSpPr>
          <p:nvPr>
            <p:ph type="title"/>
          </p:nvPr>
        </p:nvSpPr>
        <p:spPr/>
        <p:txBody>
          <a:bodyPr/>
          <a:lstStyle/>
          <a:p>
            <a:pPr algn="ctr"/>
            <a:r>
              <a:rPr lang="en-US" b="1" dirty="0">
                <a:cs typeface="Calibri Light"/>
              </a:rPr>
              <a:t>Protection of Arduino against Industrial hazards</a:t>
            </a:r>
            <a:endParaRPr lang="en-US"/>
          </a:p>
        </p:txBody>
      </p:sp>
      <p:sp>
        <p:nvSpPr>
          <p:cNvPr id="3" name="Content Placeholder 2">
            <a:extLst>
              <a:ext uri="{FF2B5EF4-FFF2-40B4-BE49-F238E27FC236}">
                <a16:creationId xmlns:a16="http://schemas.microsoft.com/office/drawing/2014/main" id="{2AF28667-C502-4FEE-A164-4FA6677D9BD3}"/>
              </a:ext>
            </a:extLst>
          </p:cNvPr>
          <p:cNvSpPr>
            <a:spLocks noGrp="1"/>
          </p:cNvSpPr>
          <p:nvPr>
            <p:ph idx="1"/>
          </p:nvPr>
        </p:nvSpPr>
        <p:spPr>
          <a:xfrm>
            <a:off x="838200" y="2635237"/>
            <a:ext cx="10515600" cy="3963546"/>
          </a:xfrm>
        </p:spPr>
        <p:txBody>
          <a:bodyPr vert="horz" lIns="91440" tIns="45720" rIns="91440" bIns="45720" rtlCol="0" anchor="t">
            <a:normAutofit/>
          </a:bodyPr>
          <a:lstStyle/>
          <a:p>
            <a:r>
              <a:rPr lang="en-US" dirty="0">
                <a:cs typeface="Calibri"/>
              </a:rPr>
              <a:t>It is very important to protect </a:t>
            </a:r>
            <a:r>
              <a:rPr lang="en-US" dirty="0" err="1">
                <a:cs typeface="Calibri"/>
              </a:rPr>
              <a:t>arduino</a:t>
            </a:r>
            <a:r>
              <a:rPr lang="en-US" dirty="0">
                <a:cs typeface="Calibri"/>
              </a:rPr>
              <a:t> electrically against power supply over voltages, I/O pins over current and voltage and electrostatic discharge.</a:t>
            </a:r>
          </a:p>
          <a:p>
            <a:r>
              <a:rPr lang="en-US" dirty="0">
                <a:cs typeface="Calibri"/>
              </a:rPr>
              <a:t>To protect against over voltages, a </a:t>
            </a:r>
            <a:r>
              <a:rPr lang="en-US" dirty="0" err="1">
                <a:cs typeface="Calibri"/>
              </a:rPr>
              <a:t>zenor</a:t>
            </a:r>
            <a:r>
              <a:rPr lang="en-US" dirty="0">
                <a:cs typeface="Calibri"/>
              </a:rPr>
              <a:t> diode is used because it works in reverse bias with a predictable breakdown voltage. A </a:t>
            </a:r>
            <a:r>
              <a:rPr lang="en-US" dirty="0" err="1">
                <a:cs typeface="Calibri"/>
              </a:rPr>
              <a:t>schottky</a:t>
            </a:r>
            <a:r>
              <a:rPr lang="en-US" dirty="0">
                <a:cs typeface="Calibri"/>
              </a:rPr>
              <a:t> diode can be helpful since it has a low voltage drop.</a:t>
            </a:r>
          </a:p>
          <a:p>
            <a:r>
              <a:rPr lang="en-US" dirty="0">
                <a:cs typeface="Calibri"/>
              </a:rPr>
              <a:t>To protect against I/O pins over current and voltage, add an optimal resistor in series with the I/O pin. Care is needed because the current limiting resistor may have an effect on ADC accuracy.</a:t>
            </a:r>
          </a:p>
        </p:txBody>
      </p:sp>
    </p:spTree>
    <p:extLst>
      <p:ext uri="{BB962C8B-B14F-4D97-AF65-F5344CB8AC3E}">
        <p14:creationId xmlns:p14="http://schemas.microsoft.com/office/powerpoint/2010/main" val="223168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40BF008E-72B0-447F-947B-28454CD98D00}"/>
              </a:ext>
            </a:extLst>
          </p:cNvPr>
          <p:cNvPicPr>
            <a:picLocks noChangeAspect="1"/>
          </p:cNvPicPr>
          <p:nvPr/>
        </p:nvPicPr>
        <p:blipFill>
          <a:blip r:embed="rId2"/>
          <a:stretch>
            <a:fillRect/>
          </a:stretch>
        </p:blipFill>
        <p:spPr>
          <a:xfrm>
            <a:off x="1676400" y="1676278"/>
            <a:ext cx="8975270" cy="4566800"/>
          </a:xfrm>
          <a:prstGeom prst="rect">
            <a:avLst/>
          </a:prstGeom>
        </p:spPr>
      </p:pic>
      <p:sp>
        <p:nvSpPr>
          <p:cNvPr id="5" name="Rectangle 4">
            <a:extLst>
              <a:ext uri="{FF2B5EF4-FFF2-40B4-BE49-F238E27FC236}">
                <a16:creationId xmlns:a16="http://schemas.microsoft.com/office/drawing/2014/main" id="{2C36E359-A29F-413F-B39C-EF0001636108}"/>
              </a:ext>
            </a:extLst>
          </p:cNvPr>
          <p:cNvSpPr/>
          <p:nvPr/>
        </p:nvSpPr>
        <p:spPr>
          <a:xfrm>
            <a:off x="7121979" y="5366657"/>
            <a:ext cx="3673928" cy="2313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4906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whiteboard&#10;&#10;Description automatically generated">
            <a:extLst>
              <a:ext uri="{FF2B5EF4-FFF2-40B4-BE49-F238E27FC236}">
                <a16:creationId xmlns:a16="http://schemas.microsoft.com/office/drawing/2014/main" id="{C0D4352A-5C68-438A-9257-0962557D7141}"/>
              </a:ext>
            </a:extLst>
          </p:cNvPr>
          <p:cNvPicPr>
            <a:picLocks noChangeAspect="1"/>
          </p:cNvPicPr>
          <p:nvPr/>
        </p:nvPicPr>
        <p:blipFill>
          <a:blip r:embed="rId2"/>
          <a:stretch>
            <a:fillRect/>
          </a:stretch>
        </p:blipFill>
        <p:spPr>
          <a:xfrm>
            <a:off x="2247900" y="1589314"/>
            <a:ext cx="7981948" cy="5012870"/>
          </a:xfrm>
          <a:prstGeom prst="rect">
            <a:avLst/>
          </a:prstGeom>
        </p:spPr>
      </p:pic>
    </p:spTree>
    <p:extLst>
      <p:ext uri="{BB962C8B-B14F-4D97-AF65-F5344CB8AC3E}">
        <p14:creationId xmlns:p14="http://schemas.microsoft.com/office/powerpoint/2010/main" val="407400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8630"/>
            <a:ext cx="10515600" cy="4698332"/>
          </a:xfrm>
        </p:spPr>
        <p:txBody>
          <a:bodyPr vert="horz" lIns="91440" tIns="45720" rIns="91440" bIns="45720" rtlCol="0" anchor="t">
            <a:normAutofit fontScale="92500"/>
          </a:bodyPr>
          <a:lstStyle/>
          <a:p>
            <a:r>
              <a:rPr lang="en-US" dirty="0">
                <a:cs typeface="Calibri"/>
              </a:rPr>
              <a:t>IoT components are designed from software and hardware combined. The hardware interacts with the world while the software performs intelligence.</a:t>
            </a:r>
          </a:p>
          <a:p>
            <a:r>
              <a:rPr lang="en-US" dirty="0">
                <a:cs typeface="Calibri"/>
              </a:rPr>
              <a:t>In electronics, you write a software for a specific hardware platform.</a:t>
            </a:r>
          </a:p>
          <a:p>
            <a:r>
              <a:rPr lang="en-US" dirty="0">
                <a:cs typeface="Calibri"/>
              </a:rPr>
              <a:t>In simple words, interfacing means connecting things together, wiring or combining peripherals with modules, boards or shields.</a:t>
            </a:r>
          </a:p>
          <a:p>
            <a:r>
              <a:rPr lang="en-US" dirty="0">
                <a:cs typeface="Calibri"/>
              </a:rPr>
              <a:t>To understand interfacing, the concepts of electrical circuits need to be applied because we are going to be building intelligent circuits.</a:t>
            </a:r>
          </a:p>
          <a:p>
            <a:r>
              <a:rPr lang="en-US" dirty="0">
                <a:cs typeface="Calibri"/>
              </a:rPr>
              <a:t>Understanding Ohm's law, few concepts of electromagnetics, switches, active and passive electronic components, potentiometers and also the basic concepts of signals and systems will be advantageous</a:t>
            </a:r>
          </a:p>
        </p:txBody>
      </p:sp>
    </p:spTree>
    <p:extLst>
      <p:ext uri="{BB962C8B-B14F-4D97-AF65-F5344CB8AC3E}">
        <p14:creationId xmlns:p14="http://schemas.microsoft.com/office/powerpoint/2010/main" val="18195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1647"/>
            <a:ext cx="10515600" cy="998992"/>
          </a:xfrm>
        </p:spPr>
        <p:txBody>
          <a:bodyPr/>
          <a:lstStyle/>
          <a:p>
            <a:pPr algn="ctr"/>
            <a:r>
              <a:rPr lang="en-US" b="1" dirty="0">
                <a:cs typeface="Calibri Light"/>
              </a:rPr>
              <a:t>Wiring</a:t>
            </a:r>
          </a:p>
        </p:txBody>
      </p:sp>
      <p:sp>
        <p:nvSpPr>
          <p:cNvPr id="3" name="Content Placeholder 2"/>
          <p:cNvSpPr>
            <a:spLocks noGrp="1"/>
          </p:cNvSpPr>
          <p:nvPr>
            <p:ph idx="1"/>
          </p:nvPr>
        </p:nvSpPr>
        <p:spPr>
          <a:xfrm>
            <a:off x="838200" y="2390309"/>
            <a:ext cx="10515600" cy="3786653"/>
          </a:xfrm>
        </p:spPr>
        <p:txBody>
          <a:bodyPr vert="horz" lIns="91440" tIns="45720" rIns="91440" bIns="45720" rtlCol="0" anchor="t">
            <a:normAutofit/>
          </a:bodyPr>
          <a:lstStyle/>
          <a:p>
            <a:r>
              <a:rPr lang="en-US" dirty="0">
                <a:cs typeface="Calibri"/>
              </a:rPr>
              <a:t>Schematic are very important.</a:t>
            </a:r>
          </a:p>
          <a:p>
            <a:r>
              <a:rPr lang="en-US" dirty="0">
                <a:cs typeface="Calibri"/>
              </a:rPr>
              <a:t>Schematic circuit is simple a graphical representation of an electrical or electronic circuit by using symbols.</a:t>
            </a:r>
          </a:p>
          <a:p>
            <a:r>
              <a:rPr lang="en-US" dirty="0">
                <a:cs typeface="Calibri"/>
              </a:rPr>
              <a:t>Schematic circuit shows how components are supposed to look like, how components will be connected in a real circuit.</a:t>
            </a:r>
          </a:p>
          <a:p>
            <a:r>
              <a:rPr lang="en-US" dirty="0">
                <a:cs typeface="Calibri"/>
              </a:rPr>
              <a:t>Any wiring needs to follow standards. Standards are vital since they make every circuit common, meaning that anyone from anywhere can understand the circuit.</a:t>
            </a:r>
          </a:p>
        </p:txBody>
      </p:sp>
    </p:spTree>
    <p:extLst>
      <p:ext uri="{BB962C8B-B14F-4D97-AF65-F5344CB8AC3E}">
        <p14:creationId xmlns:p14="http://schemas.microsoft.com/office/powerpoint/2010/main" val="7768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DFBF3-1A90-4542-A64C-BFB0B8B802DE}"/>
              </a:ext>
            </a:extLst>
          </p:cNvPr>
          <p:cNvSpPr>
            <a:spLocks noGrp="1"/>
          </p:cNvSpPr>
          <p:nvPr>
            <p:ph type="title"/>
          </p:nvPr>
        </p:nvSpPr>
        <p:spPr>
          <a:xfrm>
            <a:off x="838200" y="1388039"/>
            <a:ext cx="10515600" cy="849314"/>
          </a:xfrm>
        </p:spPr>
        <p:txBody>
          <a:bodyPr/>
          <a:lstStyle/>
          <a:p>
            <a:pPr algn="ctr"/>
            <a:r>
              <a:rPr lang="en-US" b="1" dirty="0">
                <a:cs typeface="Calibri Light"/>
              </a:rPr>
              <a:t>A simple schematic circuit</a:t>
            </a:r>
          </a:p>
        </p:txBody>
      </p:sp>
      <p:pic>
        <p:nvPicPr>
          <p:cNvPr id="4" name="Picture 4" descr="Diagram, schematic&#10;&#10;Description automatically generated">
            <a:extLst>
              <a:ext uri="{FF2B5EF4-FFF2-40B4-BE49-F238E27FC236}">
                <a16:creationId xmlns:a16="http://schemas.microsoft.com/office/drawing/2014/main" id="{8E4AC6D9-EC63-4426-8FE4-1E1D20DD665C}"/>
              </a:ext>
            </a:extLst>
          </p:cNvPr>
          <p:cNvPicPr>
            <a:picLocks noChangeAspect="1"/>
          </p:cNvPicPr>
          <p:nvPr/>
        </p:nvPicPr>
        <p:blipFill>
          <a:blip r:embed="rId2"/>
          <a:stretch>
            <a:fillRect/>
          </a:stretch>
        </p:blipFill>
        <p:spPr>
          <a:xfrm>
            <a:off x="2002972" y="2286146"/>
            <a:ext cx="8158841" cy="4394814"/>
          </a:xfrm>
          <a:prstGeom prst="rect">
            <a:avLst/>
          </a:prstGeom>
        </p:spPr>
      </p:pic>
    </p:spTree>
    <p:extLst>
      <p:ext uri="{BB962C8B-B14F-4D97-AF65-F5344CB8AC3E}">
        <p14:creationId xmlns:p14="http://schemas.microsoft.com/office/powerpoint/2010/main" val="34013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5164-C5A4-46D5-B9E2-808D6C16EBB1}"/>
              </a:ext>
            </a:extLst>
          </p:cNvPr>
          <p:cNvSpPr>
            <a:spLocks noGrp="1"/>
          </p:cNvSpPr>
          <p:nvPr>
            <p:ph type="title"/>
          </p:nvPr>
        </p:nvSpPr>
        <p:spPr>
          <a:xfrm>
            <a:off x="838200" y="1415254"/>
            <a:ext cx="10515600" cy="971778"/>
          </a:xfrm>
        </p:spPr>
        <p:txBody>
          <a:bodyPr/>
          <a:lstStyle/>
          <a:p>
            <a:pPr algn="ctr"/>
            <a:r>
              <a:rPr lang="en-US" b="1" dirty="0">
                <a:cs typeface="Calibri Light"/>
              </a:rPr>
              <a:t>A simple breadboard circuit</a:t>
            </a:r>
          </a:p>
        </p:txBody>
      </p:sp>
      <p:pic>
        <p:nvPicPr>
          <p:cNvPr id="4" name="Picture 4" descr="Diagram&#10;&#10;Description automatically generated">
            <a:extLst>
              <a:ext uri="{FF2B5EF4-FFF2-40B4-BE49-F238E27FC236}">
                <a16:creationId xmlns:a16="http://schemas.microsoft.com/office/drawing/2014/main" id="{7C2A79EC-0E03-4BC0-B3D2-1D0DF82F8422}"/>
              </a:ext>
            </a:extLst>
          </p:cNvPr>
          <p:cNvPicPr>
            <a:picLocks noChangeAspect="1"/>
          </p:cNvPicPr>
          <p:nvPr/>
        </p:nvPicPr>
        <p:blipFill>
          <a:blip r:embed="rId2"/>
          <a:stretch>
            <a:fillRect/>
          </a:stretch>
        </p:blipFill>
        <p:spPr>
          <a:xfrm>
            <a:off x="2465615" y="2292545"/>
            <a:ext cx="7260769" cy="4082659"/>
          </a:xfrm>
          <a:prstGeom prst="rect">
            <a:avLst/>
          </a:prstGeom>
        </p:spPr>
      </p:pic>
    </p:spTree>
    <p:extLst>
      <p:ext uri="{BB962C8B-B14F-4D97-AF65-F5344CB8AC3E}">
        <p14:creationId xmlns:p14="http://schemas.microsoft.com/office/powerpoint/2010/main" val="202411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859822-0944-497A-B098-DC78B9AFEA7E}"/>
              </a:ext>
            </a:extLst>
          </p:cNvPr>
          <p:cNvSpPr>
            <a:spLocks noGrp="1"/>
          </p:cNvSpPr>
          <p:nvPr>
            <p:ph idx="1"/>
          </p:nvPr>
        </p:nvSpPr>
        <p:spPr>
          <a:xfrm>
            <a:off x="838200" y="1573880"/>
            <a:ext cx="10515600" cy="4603082"/>
          </a:xfrm>
        </p:spPr>
        <p:txBody>
          <a:bodyPr vert="horz" lIns="91440" tIns="45720" rIns="91440" bIns="45720" rtlCol="0" anchor="t">
            <a:normAutofit/>
          </a:bodyPr>
          <a:lstStyle/>
          <a:p>
            <a:r>
              <a:rPr lang="en-US" dirty="0">
                <a:cs typeface="Calibri"/>
              </a:rPr>
              <a:t>A prototype is a first full-scale and usually functional form of a new type or design of a circuit</a:t>
            </a:r>
          </a:p>
          <a:p>
            <a:r>
              <a:rPr lang="en-US" dirty="0" err="1">
                <a:cs typeface="Calibri"/>
              </a:rPr>
              <a:t>Breadboads</a:t>
            </a:r>
            <a:r>
              <a:rPr lang="en-US" dirty="0">
                <a:cs typeface="Calibri"/>
              </a:rPr>
              <a:t> are great for prototyping.</a:t>
            </a:r>
          </a:p>
          <a:p>
            <a:r>
              <a:rPr lang="en-US" dirty="0">
                <a:cs typeface="Calibri"/>
              </a:rPr>
              <a:t>PCB prototyping is simply a sub-process of the actual electronic product prototyping process.</a:t>
            </a:r>
          </a:p>
          <a:p>
            <a:r>
              <a:rPr lang="en-US" dirty="0">
                <a:cs typeface="Calibri"/>
              </a:rPr>
              <a:t>While computer interfacing uses the unidirectional and </a:t>
            </a:r>
            <a:r>
              <a:rPr lang="en-US" dirty="0" err="1">
                <a:cs typeface="Calibri"/>
              </a:rPr>
              <a:t>bidrectional</a:t>
            </a:r>
            <a:r>
              <a:rPr lang="en-US" dirty="0">
                <a:cs typeface="Calibri"/>
              </a:rPr>
              <a:t> input and output ports to drive various peripheral devices, many simple electronic circuits can be used to interface to the real world either using mechanical switches as inputs, or individual LEDs as outputs.</a:t>
            </a:r>
          </a:p>
        </p:txBody>
      </p:sp>
    </p:spTree>
    <p:extLst>
      <p:ext uri="{BB962C8B-B14F-4D97-AF65-F5344CB8AC3E}">
        <p14:creationId xmlns:p14="http://schemas.microsoft.com/office/powerpoint/2010/main" val="130329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A223A-6105-45FA-BAE2-EA1A5A0DED99}"/>
              </a:ext>
            </a:extLst>
          </p:cNvPr>
          <p:cNvSpPr>
            <a:spLocks noGrp="1"/>
          </p:cNvSpPr>
          <p:nvPr>
            <p:ph idx="1"/>
          </p:nvPr>
        </p:nvSpPr>
        <p:spPr>
          <a:xfrm>
            <a:off x="838200" y="1601094"/>
            <a:ext cx="10515600" cy="4575868"/>
          </a:xfrm>
        </p:spPr>
        <p:txBody>
          <a:bodyPr vert="horz" lIns="91440" tIns="45720" rIns="91440" bIns="45720" rtlCol="0" anchor="t">
            <a:normAutofit fontScale="92500" lnSpcReduction="10000"/>
          </a:bodyPr>
          <a:lstStyle/>
          <a:p>
            <a:r>
              <a:rPr lang="en-US" dirty="0">
                <a:cs typeface="Calibri"/>
              </a:rPr>
              <a:t>For an electronic or micro-electronic circuit to be useful and effective, it has to interface with something.</a:t>
            </a:r>
          </a:p>
          <a:p>
            <a:r>
              <a:rPr lang="en-US" dirty="0">
                <a:cs typeface="Calibri"/>
              </a:rPr>
              <a:t>Input interface circuits connect electronic circuits such as op-amps, logic gates, </a:t>
            </a:r>
            <a:r>
              <a:rPr lang="en-US" dirty="0" err="1">
                <a:cs typeface="Calibri"/>
              </a:rPr>
              <a:t>e.t.c</a:t>
            </a:r>
            <a:r>
              <a:rPr lang="en-US" dirty="0">
                <a:cs typeface="Calibri"/>
              </a:rPr>
              <a:t> to the outside world expanding its capabilities.</a:t>
            </a:r>
          </a:p>
          <a:p>
            <a:r>
              <a:rPr lang="en-US" dirty="0">
                <a:cs typeface="Calibri"/>
              </a:rPr>
              <a:t>Electronic circuits amplify, buffer or process signals from sensors or switches as input information or to control lamps, relays or actuators for output control.</a:t>
            </a:r>
          </a:p>
          <a:p>
            <a:r>
              <a:rPr lang="en-US" dirty="0">
                <a:cs typeface="Calibri"/>
              </a:rPr>
              <a:t>Input interfacing circuits convert the voltage and current output of one circuit to the equivalent of another</a:t>
            </a:r>
          </a:p>
          <a:p>
            <a:r>
              <a:rPr lang="en-US" dirty="0">
                <a:cs typeface="Calibri"/>
              </a:rPr>
              <a:t>Input sensors provide an input for information about an environment</a:t>
            </a:r>
          </a:p>
          <a:p>
            <a:r>
              <a:rPr lang="en-US" dirty="0">
                <a:cs typeface="Calibri"/>
              </a:rPr>
              <a:t>Most of the sensors we can use in our </a:t>
            </a:r>
            <a:r>
              <a:rPr lang="en-US" dirty="0" err="1">
                <a:cs typeface="Calibri"/>
              </a:rPr>
              <a:t>electroni</a:t>
            </a:r>
            <a:r>
              <a:rPr lang="en-US" dirty="0">
                <a:cs typeface="Calibri"/>
              </a:rPr>
              <a:t> circuits and projects are resistive (resistance changes with the measured quantity)</a:t>
            </a:r>
          </a:p>
        </p:txBody>
      </p:sp>
    </p:spTree>
    <p:extLst>
      <p:ext uri="{BB962C8B-B14F-4D97-AF65-F5344CB8AC3E}">
        <p14:creationId xmlns:p14="http://schemas.microsoft.com/office/powerpoint/2010/main" val="278321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B0E25-2497-47CF-B84E-9D6391FA3BCF}"/>
              </a:ext>
            </a:extLst>
          </p:cNvPr>
          <p:cNvSpPr>
            <a:spLocks noGrp="1"/>
          </p:cNvSpPr>
          <p:nvPr>
            <p:ph idx="1"/>
          </p:nvPr>
        </p:nvSpPr>
        <p:spPr>
          <a:xfrm>
            <a:off x="838200" y="1546666"/>
            <a:ext cx="10515600" cy="4630296"/>
          </a:xfrm>
        </p:spPr>
        <p:txBody>
          <a:bodyPr vert="horz" lIns="91440" tIns="45720" rIns="91440" bIns="45720" rtlCol="0" anchor="t">
            <a:normAutofit fontScale="92500" lnSpcReduction="10000"/>
          </a:bodyPr>
          <a:lstStyle/>
          <a:p>
            <a:r>
              <a:rPr lang="en-US" dirty="0">
                <a:cs typeface="Calibri"/>
              </a:rPr>
              <a:t>Input Interfacing circuits</a:t>
            </a:r>
          </a:p>
          <a:p>
            <a:r>
              <a:rPr lang="en-US" dirty="0">
                <a:cs typeface="Calibri"/>
              </a:rPr>
              <a:t>Input interfacing a single switch</a:t>
            </a:r>
          </a:p>
          <a:p>
            <a:r>
              <a:rPr lang="en-US" dirty="0">
                <a:cs typeface="Calibri"/>
              </a:rPr>
              <a:t>DIP switch input interfacing</a:t>
            </a:r>
          </a:p>
          <a:p>
            <a:r>
              <a:rPr lang="en-US" dirty="0">
                <a:cs typeface="Calibri"/>
              </a:rPr>
              <a:t>Switch bounce waveform</a:t>
            </a:r>
          </a:p>
          <a:p>
            <a:r>
              <a:rPr lang="en-US" dirty="0">
                <a:cs typeface="Calibri"/>
              </a:rPr>
              <a:t>RC Switch debounce circuit</a:t>
            </a:r>
          </a:p>
          <a:p>
            <a:r>
              <a:rPr lang="en-US" dirty="0">
                <a:cs typeface="Calibri"/>
              </a:rPr>
              <a:t>Switch debounce with NAND gates</a:t>
            </a:r>
          </a:p>
          <a:p>
            <a:r>
              <a:rPr lang="en-US" dirty="0">
                <a:cs typeface="Calibri"/>
              </a:rPr>
              <a:t>Switch debounce with NOR gates</a:t>
            </a:r>
          </a:p>
          <a:p>
            <a:r>
              <a:rPr lang="en-US" dirty="0">
                <a:cs typeface="Calibri"/>
              </a:rPr>
              <a:t>Interfacing with Opto devices</a:t>
            </a:r>
          </a:p>
          <a:p>
            <a:r>
              <a:rPr lang="en-US" dirty="0">
                <a:cs typeface="Calibri"/>
              </a:rPr>
              <a:t>Slotted optical switch and Slotted opto-switch circuit</a:t>
            </a:r>
          </a:p>
          <a:p>
            <a:r>
              <a:rPr lang="en-US" dirty="0">
                <a:cs typeface="Calibri"/>
              </a:rPr>
              <a:t>Interfacing Photodiodes and LDR Photoresistors</a:t>
            </a:r>
          </a:p>
        </p:txBody>
      </p:sp>
    </p:spTree>
    <p:extLst>
      <p:ext uri="{BB962C8B-B14F-4D97-AF65-F5344CB8AC3E}">
        <p14:creationId xmlns:p14="http://schemas.microsoft.com/office/powerpoint/2010/main" val="54559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C719B-2B58-41E4-8A74-0903463AE3B3}"/>
              </a:ext>
            </a:extLst>
          </p:cNvPr>
          <p:cNvSpPr>
            <a:spLocks noGrp="1"/>
          </p:cNvSpPr>
          <p:nvPr>
            <p:ph idx="1"/>
          </p:nvPr>
        </p:nvSpPr>
        <p:spPr>
          <a:xfrm>
            <a:off x="838200" y="1478630"/>
            <a:ext cx="10515600" cy="5024903"/>
          </a:xfrm>
        </p:spPr>
        <p:txBody>
          <a:bodyPr vert="horz" lIns="91440" tIns="45720" rIns="91440" bIns="45720" rtlCol="0" anchor="t">
            <a:normAutofit/>
          </a:bodyPr>
          <a:lstStyle/>
          <a:p>
            <a:r>
              <a:rPr lang="en-US" dirty="0">
                <a:cs typeface="Calibri"/>
              </a:rPr>
              <a:t>There are many different types of sensors which can be used to convert one or more physical properties into an electrical signal that can then be used and processed by a suitable electronic, microcontroller or digital circuit.</a:t>
            </a:r>
          </a:p>
          <a:p>
            <a:r>
              <a:rPr lang="en-US" dirty="0">
                <a:cs typeface="Calibri"/>
              </a:rPr>
              <a:t>The problem is that just about all of the physical properties being measured cannot be directly connected to the processing or amplifying circuit. Then some form of input interfacing circuit is required to interface the wide range of different analogue input voltages and currents to a microprocessor digital circuit.</a:t>
            </a:r>
          </a:p>
          <a:p>
            <a:r>
              <a:rPr lang="en-US" dirty="0">
                <a:cs typeface="Calibri"/>
              </a:rPr>
              <a:t>Input interfacing circuits allow external devices to exchange signals (data or codes) with another circuit (the processing circuits).</a:t>
            </a:r>
          </a:p>
        </p:txBody>
      </p:sp>
    </p:spTree>
    <p:extLst>
      <p:ext uri="{BB962C8B-B14F-4D97-AF65-F5344CB8AC3E}">
        <p14:creationId xmlns:p14="http://schemas.microsoft.com/office/powerpoint/2010/main" val="112966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Arduino interfacing techniques and Industrial considerations</vt:lpstr>
      <vt:lpstr>PowerPoint Presentation</vt:lpstr>
      <vt:lpstr>Wiring</vt:lpstr>
      <vt:lpstr>A simple schematic circuit</vt:lpstr>
      <vt:lpstr>A simple breadboard circuit</vt:lpstr>
      <vt:lpstr>PowerPoint Presentation</vt:lpstr>
      <vt:lpstr>PowerPoint Presentation</vt:lpstr>
      <vt:lpstr>PowerPoint Presentation</vt:lpstr>
      <vt:lpstr>PowerPoint Presentation</vt:lpstr>
      <vt:lpstr>Protection of Arduino against Industrial hazards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lastModifiedBy>Baraka Maiseli</cp:lastModifiedBy>
  <cp:revision>331</cp:revision>
  <dcterms:created xsi:type="dcterms:W3CDTF">2019-09-23T18:48:47Z</dcterms:created>
  <dcterms:modified xsi:type="dcterms:W3CDTF">2021-03-18T16:41:15Z</dcterms:modified>
</cp:coreProperties>
</file>