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9" r:id="rId4"/>
    <p:sldId id="259" r:id="rId5"/>
    <p:sldId id="260" r:id="rId6"/>
    <p:sldId id="270" r:id="rId7"/>
    <p:sldId id="271" r:id="rId8"/>
    <p:sldId id="263" r:id="rId9"/>
    <p:sldId id="272" r:id="rId10"/>
    <p:sldId id="265" r:id="rId11"/>
    <p:sldId id="267" r:id="rId12"/>
    <p:sldId id="266"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2E45A2-F847-4168-B85D-2A6E15CA05F9}" v="937" dt="2021-03-18T11:25:37.716"/>
    <p1510:client id="{4DF9E816-8842-4C54-9538-EB279F492630}" v="1100" dt="2021-03-18T09:50:27.738"/>
    <p1510:client id="{7AA2D569-56AE-4B47-8103-3BBF1A9DE3DB}" v="174" dt="2021-03-21T22:19:54.1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05719"/>
            <a:ext cx="9144000" cy="2104243"/>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EADE604-6095-4678-BC07-E2D82692C32E}" type="datetimeFigureOut">
              <a:rPr lang="en-US" smtClean="0"/>
              <a:t>3/21/2021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1637407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ADE604-6095-4678-BC07-E2D82692C32E}" type="datetimeFigureOut">
              <a:rPr lang="en-US" smtClean="0"/>
              <a:t>3/21/2021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964878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ADE604-6095-4678-BC07-E2D82692C32E}" type="datetimeFigureOut">
              <a:rPr lang="en-US" smtClean="0"/>
              <a:t>3/21/2021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4030112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ADE604-6095-4678-BC07-E2D82692C32E}" type="datetimeFigureOut">
              <a:rPr lang="en-US" smtClean="0"/>
              <a:t>3/21/2021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572138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EADE604-6095-4678-BC07-E2D82692C32E}" type="datetimeFigureOut">
              <a:rPr lang="en-US" smtClean="0"/>
              <a:t>3/21/2021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420192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EADE604-6095-4678-BC07-E2D82692C32E}" type="datetimeFigureOut">
              <a:rPr lang="en-US" smtClean="0"/>
              <a:t>3/21/2021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3832081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EADE604-6095-4678-BC07-E2D82692C32E}" type="datetimeFigureOut">
              <a:rPr lang="en-US" smtClean="0"/>
              <a:t>3/21/2021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3931880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EADE604-6095-4678-BC07-E2D82692C32E}" type="datetimeFigureOut">
              <a:rPr lang="en-US" smtClean="0"/>
              <a:t>3/21/2021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719337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ADE604-6095-4678-BC07-E2D82692C32E}" type="datetimeFigureOut">
              <a:rPr lang="en-US" smtClean="0"/>
              <a:t>3/21/2021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1770417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ADE604-6095-4678-BC07-E2D82692C32E}" type="datetimeFigureOut">
              <a:rPr lang="en-US" smtClean="0"/>
              <a:t>3/21/2021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4105607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ADE604-6095-4678-BC07-E2D82692C32E}" type="datetimeFigureOut">
              <a:rPr lang="en-US" smtClean="0"/>
              <a:t>3/21/2021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1682276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40164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3043451"/>
            <a:ext cx="10515600" cy="313351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ADE604-6095-4678-BC07-E2D82692C32E}" type="datetimeFigureOut">
              <a:rPr lang="en-US" smtClean="0"/>
              <a:t>3/21/2021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50BFE9-4B9A-47F6-B191-1DB0FEFC8304}" type="slidenum">
              <a:rPr lang="en-US" smtClean="0"/>
              <a:t>‹#›</a:t>
            </a:fld>
            <a:endParaRPr lang="en-US"/>
          </a:p>
        </p:txBody>
      </p:sp>
      <p:sp>
        <p:nvSpPr>
          <p:cNvPr id="7" name="Rectangle 6"/>
          <p:cNvSpPr>
            <a:spLocks noGrp="1" noSelect="1" noRot="1" noMove="1" noResize="1" noEditPoints="1" noAdjustHandles="1" noChangeArrowheads="1" noChangeShapeType="1" noTextEdit="1"/>
          </p:cNvSpPr>
          <p:nvPr userDrawn="1">
            <p:custDataLst>
              <p:tags r:id="rId13"/>
            </p:custDataLst>
          </p:nvPr>
        </p:nvSpPr>
        <p:spPr>
          <a:xfrm>
            <a:off x="0" y="-6522"/>
            <a:ext cx="12192000" cy="134448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a:spLocks noGrp="1" noSelect="1" noRot="1" noMove="1" noResize="1" noEditPoints="1" noAdjustHandles="1" noChangeArrowheads="1" noChangeShapeType="1" noTextEdit="1"/>
          </p:cNvSpPr>
          <p:nvPr userDrawn="1">
            <p:custDataLst>
              <p:tags r:id="rId14"/>
            </p:custDataLst>
          </p:nvPr>
        </p:nvSpPr>
        <p:spPr>
          <a:xfrm>
            <a:off x="2196509" y="204056"/>
            <a:ext cx="8377165" cy="923330"/>
          </a:xfrm>
          <a:prstGeom prst="rect">
            <a:avLst/>
          </a:prstGeom>
          <a:noFill/>
        </p:spPr>
        <p:txBody>
          <a:bodyPr wrap="square" rtlCol="0">
            <a:spAutoFit/>
          </a:bodyPr>
          <a:lstStyle/>
          <a:p>
            <a:r>
              <a:rPr lang="en-US" sz="5400" dirty="0">
                <a:solidFill>
                  <a:schemeClr val="bg1"/>
                </a:solidFill>
                <a:latin typeface="Bodoni MT" panose="02070603080606020203" pitchFamily="18" charset="0"/>
              </a:rPr>
              <a:t>University of Dar es Salaam</a:t>
            </a:r>
          </a:p>
        </p:txBody>
      </p:sp>
      <p:pic>
        <p:nvPicPr>
          <p:cNvPr id="11" name="Picture 10"/>
          <p:cNvPicPr>
            <a:picLocks noGrp="1" noSelect="1" noRot="1" noMove="1" noResize="1" noEditPoints="1" noAdjustHandles="1" noChangeArrowheads="1" noChangeShapeType="1"/>
          </p:cNvPicPr>
          <p:nvPr userDrawn="1">
            <p:custDataLst>
              <p:tags r:id="rId15"/>
            </p:custDataLst>
          </p:nvPr>
        </p:nvPicPr>
        <p:blipFill rotWithShape="1">
          <a:blip r:embed="rId16" cstate="print">
            <a:extLst>
              <a:ext uri="{BEBA8EAE-BF5A-486C-A8C5-ECC9F3942E4B}">
                <a14:imgProps xmlns:a14="http://schemas.microsoft.com/office/drawing/2010/main">
                  <a14:imgLayer r:embed="rId17">
                    <a14:imgEffect>
                      <a14:backgroundRemoval t="5418" b="89955" l="3837" r="85214">
                        <a14:foregroundMark x1="8126" y1="74041" x2="48081" y2="88713"/>
                        <a14:foregroundMark x1="14673" y1="73025" x2="8691" y2="78104"/>
                        <a14:foregroundMark x1="76298" y1="74944" x2="81941" y2="78781"/>
                      </a14:backgroundRemoval>
                    </a14:imgEffect>
                  </a14:imgLayer>
                </a14:imgProps>
              </a:ext>
              <a:ext uri="{28A0092B-C50C-407E-A947-70E740481C1C}">
                <a14:useLocalDpi xmlns:a14="http://schemas.microsoft.com/office/drawing/2010/main" val="0"/>
              </a:ext>
            </a:extLst>
          </a:blip>
          <a:srcRect l="4286" t="5714" r="15078" b="10053"/>
          <a:stretch/>
        </p:blipFill>
        <p:spPr>
          <a:xfrm>
            <a:off x="838200" y="19640"/>
            <a:ext cx="1236969" cy="1292162"/>
          </a:xfrm>
          <a:prstGeom prst="rect">
            <a:avLst/>
          </a:prstGeom>
        </p:spPr>
      </p:pic>
    </p:spTree>
    <p:extLst>
      <p:ext uri="{BB962C8B-B14F-4D97-AF65-F5344CB8AC3E}">
        <p14:creationId xmlns:p14="http://schemas.microsoft.com/office/powerpoint/2010/main" val="2150977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tinkercad.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7072" y="2140506"/>
            <a:ext cx="11157856" cy="2893456"/>
          </a:xfrm>
        </p:spPr>
        <p:txBody>
          <a:bodyPr>
            <a:normAutofit/>
          </a:bodyPr>
          <a:lstStyle/>
          <a:p>
            <a:r>
              <a:rPr lang="en-US" b="1" dirty="0">
                <a:latin typeface="Times New Roman"/>
                <a:cs typeface="Calibri Light"/>
              </a:rPr>
              <a:t>Architecture, Components and real-world applications of Arduino</a:t>
            </a:r>
            <a:endParaRPr lang="en-US" b="1" dirty="0">
              <a:latin typeface="Times New Roman"/>
            </a:endParaRPr>
          </a:p>
        </p:txBody>
      </p:sp>
    </p:spTree>
    <p:extLst>
      <p:ext uri="{BB962C8B-B14F-4D97-AF65-F5344CB8AC3E}">
        <p14:creationId xmlns:p14="http://schemas.microsoft.com/office/powerpoint/2010/main" val="1585996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17C41-FB68-41B3-9319-E44E527F4C0B}"/>
              </a:ext>
            </a:extLst>
          </p:cNvPr>
          <p:cNvSpPr>
            <a:spLocks noGrp="1"/>
          </p:cNvSpPr>
          <p:nvPr>
            <p:ph type="title"/>
          </p:nvPr>
        </p:nvSpPr>
        <p:spPr>
          <a:xfrm>
            <a:off x="838200" y="1401647"/>
            <a:ext cx="10515600" cy="937375"/>
          </a:xfrm>
        </p:spPr>
        <p:txBody>
          <a:bodyPr/>
          <a:lstStyle/>
          <a:p>
            <a:pPr algn="ctr"/>
            <a:r>
              <a:rPr lang="en-US" b="1" dirty="0">
                <a:cs typeface="Calibri Light"/>
              </a:rPr>
              <a:t>Real-world Applications of Arduino</a:t>
            </a:r>
            <a:endParaRPr lang="en-US" dirty="0">
              <a:cs typeface="Calibri Light"/>
            </a:endParaRPr>
          </a:p>
        </p:txBody>
      </p:sp>
      <p:sp>
        <p:nvSpPr>
          <p:cNvPr id="3" name="Content Placeholder 2">
            <a:extLst>
              <a:ext uri="{FF2B5EF4-FFF2-40B4-BE49-F238E27FC236}">
                <a16:creationId xmlns:a16="http://schemas.microsoft.com/office/drawing/2014/main" id="{3EA8C052-30A4-42B4-9F7F-41B2B8F70681}"/>
              </a:ext>
            </a:extLst>
          </p:cNvPr>
          <p:cNvSpPr>
            <a:spLocks noGrp="1"/>
          </p:cNvSpPr>
          <p:nvPr>
            <p:ph idx="1"/>
          </p:nvPr>
        </p:nvSpPr>
        <p:spPr>
          <a:xfrm>
            <a:off x="838200" y="2353338"/>
            <a:ext cx="10515600" cy="3823624"/>
          </a:xfrm>
        </p:spPr>
        <p:txBody>
          <a:bodyPr vert="horz" lIns="91440" tIns="45720" rIns="91440" bIns="45720" rtlCol="0" anchor="t">
            <a:normAutofit fontScale="92500"/>
          </a:bodyPr>
          <a:lstStyle/>
          <a:p>
            <a:r>
              <a:rPr lang="en-US" dirty="0">
                <a:cs typeface="Calibri"/>
              </a:rPr>
              <a:t>With the Arduino board we can control the Home, Office and Industrial activities with the control systems such as motion sensors, outlet control, temperature sensors, blower control, garage door control, air flow control and many others.</a:t>
            </a:r>
          </a:p>
          <a:p>
            <a:r>
              <a:rPr lang="en-US" dirty="0">
                <a:cs typeface="Calibri"/>
              </a:rPr>
              <a:t>Arduino can be used in many industrial control and automation systems.</a:t>
            </a:r>
          </a:p>
          <a:p>
            <a:r>
              <a:rPr lang="en-US" dirty="0">
                <a:cs typeface="Calibri"/>
              </a:rPr>
              <a:t>Using different top technologies like AI, ML, IoT and many others, we can interface an Arduino board to produce more and more intelligent devices and systems.</a:t>
            </a:r>
          </a:p>
          <a:p>
            <a:r>
              <a:rPr lang="en-US" dirty="0">
                <a:cs typeface="Calibri"/>
              </a:rPr>
              <a:t>Arduino is an open-source, it is just an electronics prototyping board.</a:t>
            </a:r>
          </a:p>
        </p:txBody>
      </p:sp>
    </p:spTree>
    <p:extLst>
      <p:ext uri="{BB962C8B-B14F-4D97-AF65-F5344CB8AC3E}">
        <p14:creationId xmlns:p14="http://schemas.microsoft.com/office/powerpoint/2010/main" val="1219236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AEBF3-1A28-4904-8626-7D8AFAB400A5}"/>
              </a:ext>
            </a:extLst>
          </p:cNvPr>
          <p:cNvSpPr>
            <a:spLocks noGrp="1"/>
          </p:cNvSpPr>
          <p:nvPr>
            <p:ph type="title"/>
          </p:nvPr>
        </p:nvSpPr>
        <p:spPr/>
        <p:txBody>
          <a:bodyPr/>
          <a:lstStyle/>
          <a:p>
            <a:pPr algn="ctr"/>
            <a:r>
              <a:rPr lang="en-US" b="1" dirty="0">
                <a:cs typeface="Calibri Light"/>
              </a:rPr>
              <a:t>Must-have Tools ….</a:t>
            </a:r>
          </a:p>
        </p:txBody>
      </p:sp>
      <p:sp>
        <p:nvSpPr>
          <p:cNvPr id="3" name="Content Placeholder 2">
            <a:extLst>
              <a:ext uri="{FF2B5EF4-FFF2-40B4-BE49-F238E27FC236}">
                <a16:creationId xmlns:a16="http://schemas.microsoft.com/office/drawing/2014/main" id="{67A02BCE-7241-4F42-BB56-2A8B71CE1657}"/>
              </a:ext>
            </a:extLst>
          </p:cNvPr>
          <p:cNvSpPr>
            <a:spLocks noGrp="1"/>
          </p:cNvSpPr>
          <p:nvPr>
            <p:ph idx="1"/>
          </p:nvPr>
        </p:nvSpPr>
        <p:spPr/>
        <p:txBody>
          <a:bodyPr vert="horz" lIns="91440" tIns="45720" rIns="91440" bIns="45720" rtlCol="0" anchor="t">
            <a:normAutofit/>
          </a:bodyPr>
          <a:lstStyle/>
          <a:p>
            <a:r>
              <a:rPr lang="en-US" dirty="0">
                <a:cs typeface="Calibri"/>
              </a:rPr>
              <a:t>Simulation </a:t>
            </a:r>
            <a:r>
              <a:rPr lang="en-US">
                <a:cs typeface="Calibri"/>
              </a:rPr>
              <a:t>software</a:t>
            </a:r>
            <a:r>
              <a:rPr lang="en-US" dirty="0">
                <a:cs typeface="Calibri"/>
              </a:rPr>
              <a:t> (</a:t>
            </a:r>
            <a:r>
              <a:rPr lang="en-US" err="1">
                <a:cs typeface="Calibri"/>
              </a:rPr>
              <a:t>e.g</a:t>
            </a:r>
            <a:r>
              <a:rPr lang="en-US" dirty="0">
                <a:cs typeface="Calibri"/>
              </a:rPr>
              <a:t> Proteus, Fritzing)</a:t>
            </a:r>
          </a:p>
          <a:p>
            <a:r>
              <a:rPr lang="en-US">
                <a:cs typeface="Calibri"/>
              </a:rPr>
              <a:t>Circuit designing tools (e.g Fritzing, Proteus, LibrePCB)</a:t>
            </a:r>
            <a:endParaRPr lang="en-US" dirty="0">
              <a:cs typeface="Calibri"/>
            </a:endParaRPr>
          </a:p>
          <a:p>
            <a:r>
              <a:rPr lang="en-US" dirty="0">
                <a:cs typeface="Calibri"/>
              </a:rPr>
              <a:t>Arduino IDE (very important)</a:t>
            </a:r>
          </a:p>
          <a:p>
            <a:r>
              <a:rPr lang="en-US">
                <a:cs typeface="Calibri"/>
              </a:rPr>
              <a:t>Arduino Kit</a:t>
            </a:r>
            <a:endParaRPr lang="en-US" dirty="0">
              <a:cs typeface="Calibri"/>
            </a:endParaRPr>
          </a:p>
        </p:txBody>
      </p:sp>
    </p:spTree>
    <p:extLst>
      <p:ext uri="{BB962C8B-B14F-4D97-AF65-F5344CB8AC3E}">
        <p14:creationId xmlns:p14="http://schemas.microsoft.com/office/powerpoint/2010/main" val="3406205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B3812-4607-4E23-8DB2-37785B6A1EE1}"/>
              </a:ext>
            </a:extLst>
          </p:cNvPr>
          <p:cNvSpPr>
            <a:spLocks noGrp="1"/>
          </p:cNvSpPr>
          <p:nvPr>
            <p:ph type="title"/>
          </p:nvPr>
        </p:nvSpPr>
        <p:spPr/>
        <p:txBody>
          <a:bodyPr/>
          <a:lstStyle/>
          <a:p>
            <a:pPr algn="ctr"/>
            <a:r>
              <a:rPr lang="en-US" b="1" dirty="0">
                <a:cs typeface="Calibri Light"/>
              </a:rPr>
              <a:t>Simulation of Arduino Projects</a:t>
            </a:r>
          </a:p>
        </p:txBody>
      </p:sp>
      <p:sp>
        <p:nvSpPr>
          <p:cNvPr id="3" name="Content Placeholder 2">
            <a:extLst>
              <a:ext uri="{FF2B5EF4-FFF2-40B4-BE49-F238E27FC236}">
                <a16:creationId xmlns:a16="http://schemas.microsoft.com/office/drawing/2014/main" id="{86EAE0C5-E2BE-42C3-8EE5-13657B3B01C2}"/>
              </a:ext>
            </a:extLst>
          </p:cNvPr>
          <p:cNvSpPr>
            <a:spLocks noGrp="1"/>
          </p:cNvSpPr>
          <p:nvPr>
            <p:ph idx="1"/>
          </p:nvPr>
        </p:nvSpPr>
        <p:spPr>
          <a:xfrm>
            <a:off x="838200" y="2741527"/>
            <a:ext cx="10515600" cy="3435435"/>
          </a:xfrm>
        </p:spPr>
        <p:txBody>
          <a:bodyPr vert="horz" lIns="91440" tIns="45720" rIns="91440" bIns="45720" rtlCol="0" anchor="t">
            <a:normAutofit/>
          </a:bodyPr>
          <a:lstStyle/>
          <a:p>
            <a:r>
              <a:rPr lang="en-US" dirty="0">
                <a:cs typeface="Calibri"/>
              </a:rPr>
              <a:t>A number of tools are used to simulate Arduino circuits</a:t>
            </a:r>
          </a:p>
          <a:p>
            <a:r>
              <a:rPr lang="en-US" dirty="0">
                <a:cs typeface="Calibri"/>
              </a:rPr>
              <a:t>Proteus Profession configured with Arduino Libraries</a:t>
            </a:r>
          </a:p>
          <a:p>
            <a:r>
              <a:rPr lang="en-US" dirty="0">
                <a:cs typeface="Calibri"/>
              </a:rPr>
              <a:t>Licensed Fritzing</a:t>
            </a:r>
          </a:p>
          <a:p>
            <a:r>
              <a:rPr lang="en-US" dirty="0">
                <a:cs typeface="Calibri"/>
              </a:rPr>
              <a:t>Online tools such as </a:t>
            </a:r>
            <a:r>
              <a:rPr lang="en-US" dirty="0" err="1">
                <a:cs typeface="Calibri"/>
              </a:rPr>
              <a:t>Tinkercad</a:t>
            </a:r>
            <a:r>
              <a:rPr lang="en-US" dirty="0">
                <a:cs typeface="Calibri"/>
              </a:rPr>
              <a:t> from </a:t>
            </a:r>
            <a:r>
              <a:rPr lang="en-US" dirty="0">
                <a:cs typeface="Calibri"/>
                <a:hlinkClick r:id="rId2"/>
              </a:rPr>
              <a:t>https://www.tinkercad.com</a:t>
            </a:r>
          </a:p>
          <a:p>
            <a:r>
              <a:rPr lang="en-US" dirty="0">
                <a:cs typeface="Calibri"/>
              </a:rPr>
              <a:t>Blinking an LED.</a:t>
            </a:r>
          </a:p>
        </p:txBody>
      </p:sp>
    </p:spTree>
    <p:extLst>
      <p:ext uri="{BB962C8B-B14F-4D97-AF65-F5344CB8AC3E}">
        <p14:creationId xmlns:p14="http://schemas.microsoft.com/office/powerpoint/2010/main" val="1247154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xt, whiteboard&#10;&#10;Description automatically generated">
            <a:extLst>
              <a:ext uri="{FF2B5EF4-FFF2-40B4-BE49-F238E27FC236}">
                <a16:creationId xmlns:a16="http://schemas.microsoft.com/office/drawing/2014/main" id="{CB205F9F-0A5B-4FAF-9B61-846E6894D3C2}"/>
              </a:ext>
            </a:extLst>
          </p:cNvPr>
          <p:cNvPicPr>
            <a:picLocks noChangeAspect="1"/>
          </p:cNvPicPr>
          <p:nvPr/>
        </p:nvPicPr>
        <p:blipFill>
          <a:blip r:embed="rId2"/>
          <a:stretch>
            <a:fillRect/>
          </a:stretch>
        </p:blipFill>
        <p:spPr>
          <a:xfrm>
            <a:off x="1518249" y="1465053"/>
            <a:ext cx="9011727" cy="5078081"/>
          </a:xfrm>
          <a:prstGeom prst="rect">
            <a:avLst/>
          </a:prstGeom>
        </p:spPr>
      </p:pic>
    </p:spTree>
    <p:extLst>
      <p:ext uri="{BB962C8B-B14F-4D97-AF65-F5344CB8AC3E}">
        <p14:creationId xmlns:p14="http://schemas.microsoft.com/office/powerpoint/2010/main" val="2900139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3771" y="1401647"/>
            <a:ext cx="10515600" cy="1094241"/>
          </a:xfrm>
        </p:spPr>
        <p:txBody>
          <a:bodyPr/>
          <a:lstStyle/>
          <a:p>
            <a:pPr algn="ctr"/>
            <a:r>
              <a:rPr lang="en-US" b="1" dirty="0">
                <a:latin typeface="Times New Roman"/>
                <a:cs typeface="Calibri Light"/>
              </a:rPr>
              <a:t>Introduction to Arduino</a:t>
            </a:r>
          </a:p>
        </p:txBody>
      </p:sp>
      <p:sp>
        <p:nvSpPr>
          <p:cNvPr id="3" name="Content Placeholder 2"/>
          <p:cNvSpPr>
            <a:spLocks noGrp="1"/>
          </p:cNvSpPr>
          <p:nvPr>
            <p:ph idx="1"/>
          </p:nvPr>
        </p:nvSpPr>
        <p:spPr>
          <a:xfrm>
            <a:off x="838200" y="2485559"/>
            <a:ext cx="10515600" cy="4072403"/>
          </a:xfrm>
        </p:spPr>
        <p:txBody>
          <a:bodyPr vert="horz" lIns="91440" tIns="45720" rIns="91440" bIns="45720" rtlCol="0" anchor="t">
            <a:normAutofit fontScale="92500" lnSpcReduction="20000"/>
          </a:bodyPr>
          <a:lstStyle/>
          <a:p>
            <a:r>
              <a:rPr lang="en-US" dirty="0">
                <a:latin typeface="Calibri"/>
                <a:cs typeface="Calibri"/>
              </a:rPr>
              <a:t>Arduino is an open-source hardware and software company, project and user community that designs and manufacture single-board microcontrollers and microcontroller kits for building digital devices.</a:t>
            </a:r>
          </a:p>
          <a:p>
            <a:r>
              <a:rPr lang="en-US" dirty="0">
                <a:latin typeface="Calibri"/>
                <a:cs typeface="Calibri"/>
              </a:rPr>
              <a:t>It is an open-source electronics prototyping platform based on easy-to-use hardware and software.</a:t>
            </a:r>
          </a:p>
          <a:p>
            <a:r>
              <a:rPr lang="en-US" dirty="0">
                <a:latin typeface="Calibri"/>
                <a:cs typeface="Calibri"/>
              </a:rPr>
              <a:t>Arduino is written in C++ with some additional of specific methods and functions.</a:t>
            </a:r>
          </a:p>
          <a:p>
            <a:r>
              <a:rPr lang="en-US" dirty="0">
                <a:latin typeface="Calibri"/>
                <a:cs typeface="Calibri"/>
              </a:rPr>
              <a:t>Arduino is simple a programmable microcontroller. It does not have RTOS when compared to other computer systems.</a:t>
            </a:r>
          </a:p>
          <a:p>
            <a:r>
              <a:rPr lang="en-US" dirty="0">
                <a:latin typeface="Calibri"/>
                <a:cs typeface="Calibri"/>
              </a:rPr>
              <a:t>There are variety of Arduino boards such as Arduino UNO, Arduino Nano, Arduino Mega, </a:t>
            </a:r>
            <a:r>
              <a:rPr lang="en-US" dirty="0" err="1">
                <a:latin typeface="Calibri"/>
                <a:cs typeface="Calibri"/>
              </a:rPr>
              <a:t>e.t.c</a:t>
            </a:r>
            <a:endParaRPr lang="en-US">
              <a:latin typeface="Calibri"/>
              <a:cs typeface="Calibri"/>
            </a:endParaRPr>
          </a:p>
        </p:txBody>
      </p:sp>
    </p:spTree>
    <p:extLst>
      <p:ext uri="{BB962C8B-B14F-4D97-AF65-F5344CB8AC3E}">
        <p14:creationId xmlns:p14="http://schemas.microsoft.com/office/powerpoint/2010/main" val="1819586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AB029-ADB7-471A-A70D-EF78E8EE034D}"/>
              </a:ext>
            </a:extLst>
          </p:cNvPr>
          <p:cNvSpPr>
            <a:spLocks noGrp="1"/>
          </p:cNvSpPr>
          <p:nvPr>
            <p:ph type="title"/>
          </p:nvPr>
        </p:nvSpPr>
        <p:spPr>
          <a:xfrm>
            <a:off x="838200" y="1401647"/>
            <a:ext cx="10515600" cy="971778"/>
          </a:xfrm>
        </p:spPr>
        <p:txBody>
          <a:bodyPr/>
          <a:lstStyle/>
          <a:p>
            <a:pPr algn="ctr"/>
            <a:r>
              <a:rPr lang="en-US" b="1" dirty="0">
                <a:cs typeface="Calibri Light"/>
              </a:rPr>
              <a:t>Arduino UNO board</a:t>
            </a:r>
          </a:p>
        </p:txBody>
      </p:sp>
      <p:pic>
        <p:nvPicPr>
          <p:cNvPr id="4" name="Picture 4" descr="A picture containing electronics&#10;&#10;Description automatically generated">
            <a:extLst>
              <a:ext uri="{FF2B5EF4-FFF2-40B4-BE49-F238E27FC236}">
                <a16:creationId xmlns:a16="http://schemas.microsoft.com/office/drawing/2014/main" id="{E32F84D7-EC0E-4291-A2FF-136C99E50D62}"/>
              </a:ext>
            </a:extLst>
          </p:cNvPr>
          <p:cNvPicPr>
            <a:picLocks noChangeAspect="1"/>
          </p:cNvPicPr>
          <p:nvPr/>
        </p:nvPicPr>
        <p:blipFill>
          <a:blip r:embed="rId2"/>
          <a:stretch>
            <a:fillRect/>
          </a:stretch>
        </p:blipFill>
        <p:spPr>
          <a:xfrm>
            <a:off x="3404507" y="2495303"/>
            <a:ext cx="5369378" cy="3745180"/>
          </a:xfrm>
          <a:prstGeom prst="rect">
            <a:avLst/>
          </a:prstGeom>
        </p:spPr>
      </p:pic>
    </p:spTree>
    <p:extLst>
      <p:ext uri="{BB962C8B-B14F-4D97-AF65-F5344CB8AC3E}">
        <p14:creationId xmlns:p14="http://schemas.microsoft.com/office/powerpoint/2010/main" val="1203945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EC55C-27E4-4F36-8781-8D26C0AED41E}"/>
              </a:ext>
            </a:extLst>
          </p:cNvPr>
          <p:cNvSpPr>
            <a:spLocks noGrp="1"/>
          </p:cNvSpPr>
          <p:nvPr>
            <p:ph type="title"/>
          </p:nvPr>
        </p:nvSpPr>
        <p:spPr>
          <a:xfrm>
            <a:off x="838200" y="1224754"/>
            <a:ext cx="10515600" cy="1175885"/>
          </a:xfrm>
        </p:spPr>
        <p:txBody>
          <a:bodyPr/>
          <a:lstStyle/>
          <a:p>
            <a:pPr algn="ctr"/>
            <a:r>
              <a:rPr lang="en-US" b="1" dirty="0">
                <a:latin typeface="Times New Roman"/>
                <a:cs typeface="Calibri Light"/>
              </a:rPr>
              <a:t>Arduino Architecture</a:t>
            </a:r>
            <a:endParaRPr lang="en-US">
              <a:latin typeface="Times New Roman"/>
            </a:endParaRPr>
          </a:p>
        </p:txBody>
      </p:sp>
      <p:sp>
        <p:nvSpPr>
          <p:cNvPr id="3" name="Content Placeholder 2">
            <a:extLst>
              <a:ext uri="{FF2B5EF4-FFF2-40B4-BE49-F238E27FC236}">
                <a16:creationId xmlns:a16="http://schemas.microsoft.com/office/drawing/2014/main" id="{34C672AA-2A87-4807-A18D-AFB348166407}"/>
              </a:ext>
            </a:extLst>
          </p:cNvPr>
          <p:cNvSpPr>
            <a:spLocks noGrp="1"/>
          </p:cNvSpPr>
          <p:nvPr>
            <p:ph idx="1"/>
          </p:nvPr>
        </p:nvSpPr>
        <p:spPr>
          <a:xfrm>
            <a:off x="838200" y="2390309"/>
            <a:ext cx="10515600" cy="3786653"/>
          </a:xfrm>
        </p:spPr>
        <p:txBody>
          <a:bodyPr vert="horz" lIns="91440" tIns="45720" rIns="91440" bIns="45720" rtlCol="0" anchor="t">
            <a:normAutofit/>
          </a:bodyPr>
          <a:lstStyle/>
          <a:p>
            <a:r>
              <a:rPr lang="en-US" dirty="0">
                <a:cs typeface="Calibri"/>
              </a:rPr>
              <a:t>Simply, Arduino's processor uses the Harvard architecture where the program code and program data have separate memory.</a:t>
            </a:r>
          </a:p>
          <a:p>
            <a:r>
              <a:rPr lang="en-US" dirty="0">
                <a:cs typeface="Calibri"/>
              </a:rPr>
              <a:t>It consists of two memory namely Program memory and Data memory.</a:t>
            </a:r>
          </a:p>
          <a:p>
            <a:r>
              <a:rPr lang="en-US" dirty="0">
                <a:cs typeface="Calibri"/>
              </a:rPr>
              <a:t>The code is stored in the flash memory, whereas the data is stored in the data memory.</a:t>
            </a:r>
          </a:p>
          <a:p>
            <a:r>
              <a:rPr lang="en-US" dirty="0">
                <a:cs typeface="Calibri"/>
              </a:rPr>
              <a:t>The Harvard architecture allows more </a:t>
            </a:r>
            <a:r>
              <a:rPr lang="en-US" dirty="0" err="1">
                <a:cs typeface="Calibri"/>
              </a:rPr>
              <a:t>that</a:t>
            </a:r>
            <a:r>
              <a:rPr lang="en-US" dirty="0">
                <a:cs typeface="Calibri"/>
              </a:rPr>
              <a:t> one memory transaction simultaneously through the use of two memory spaces.</a:t>
            </a:r>
          </a:p>
          <a:p>
            <a:endParaRPr lang="en-US" dirty="0">
              <a:cs typeface="Calibri"/>
            </a:endParaRPr>
          </a:p>
        </p:txBody>
      </p:sp>
    </p:spTree>
    <p:extLst>
      <p:ext uri="{BB962C8B-B14F-4D97-AF65-F5344CB8AC3E}">
        <p14:creationId xmlns:p14="http://schemas.microsoft.com/office/powerpoint/2010/main" val="3772470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5113C-D4FA-456D-A98C-74F1F7691ED7}"/>
              </a:ext>
            </a:extLst>
          </p:cNvPr>
          <p:cNvSpPr>
            <a:spLocks noGrp="1"/>
          </p:cNvSpPr>
          <p:nvPr>
            <p:ph type="title"/>
          </p:nvPr>
        </p:nvSpPr>
        <p:spPr>
          <a:xfrm>
            <a:off x="838200" y="1401647"/>
            <a:ext cx="10515600" cy="1107849"/>
          </a:xfrm>
        </p:spPr>
        <p:txBody>
          <a:bodyPr/>
          <a:lstStyle/>
          <a:p>
            <a:pPr algn="ctr"/>
            <a:r>
              <a:rPr lang="en-US" b="1" dirty="0">
                <a:cs typeface="Calibri Light"/>
              </a:rPr>
              <a:t>Arduino Architecture </a:t>
            </a:r>
            <a:r>
              <a:rPr lang="en-US" b="1" dirty="0" err="1">
                <a:cs typeface="Calibri Light"/>
              </a:rPr>
              <a:t>Cont</a:t>
            </a:r>
            <a:r>
              <a:rPr lang="en-US" b="1" dirty="0">
                <a:cs typeface="Calibri Light"/>
              </a:rPr>
              <a:t> ...</a:t>
            </a:r>
          </a:p>
        </p:txBody>
      </p:sp>
      <p:sp>
        <p:nvSpPr>
          <p:cNvPr id="3" name="Content Placeholder 2">
            <a:extLst>
              <a:ext uri="{FF2B5EF4-FFF2-40B4-BE49-F238E27FC236}">
                <a16:creationId xmlns:a16="http://schemas.microsoft.com/office/drawing/2014/main" id="{46EB9C78-9B4C-4FD5-ABA4-229B858B5EB0}"/>
              </a:ext>
            </a:extLst>
          </p:cNvPr>
          <p:cNvSpPr>
            <a:spLocks noGrp="1"/>
          </p:cNvSpPr>
          <p:nvPr>
            <p:ph idx="1"/>
          </p:nvPr>
        </p:nvSpPr>
        <p:spPr>
          <a:xfrm>
            <a:off x="838200" y="2444737"/>
            <a:ext cx="10515600" cy="3732225"/>
          </a:xfrm>
        </p:spPr>
        <p:txBody>
          <a:bodyPr vert="horz" lIns="91440" tIns="45720" rIns="91440" bIns="45720" rtlCol="0" anchor="t">
            <a:normAutofit fontScale="92500" lnSpcReduction="20000"/>
          </a:bodyPr>
          <a:lstStyle/>
          <a:p>
            <a:r>
              <a:rPr lang="en-US" dirty="0">
                <a:cs typeface="Calibri"/>
              </a:rPr>
              <a:t>In the Harvard architecture the un-occupied data memory cannot be used by instructions and the free instructions cannot be used by data.</a:t>
            </a:r>
          </a:p>
          <a:p>
            <a:r>
              <a:rPr lang="en-US" dirty="0">
                <a:cs typeface="Calibri"/>
              </a:rPr>
              <a:t>Memory dedicated to each unit has to be balanced carefully.</a:t>
            </a:r>
          </a:p>
          <a:p>
            <a:r>
              <a:rPr lang="en-US" dirty="0">
                <a:cs typeface="Calibri"/>
              </a:rPr>
              <a:t>Harvard architecture is primarily for small embedded systems and signal processing.</a:t>
            </a:r>
          </a:p>
          <a:p>
            <a:r>
              <a:rPr lang="en-US" dirty="0">
                <a:cs typeface="Calibri"/>
              </a:rPr>
              <a:t>A Harvard architecture system can be thus faster for a given circuit complexity because instruction fetches and data access do not contend for a single memory pathway.</a:t>
            </a:r>
          </a:p>
          <a:p>
            <a:r>
              <a:rPr lang="en-US" dirty="0">
                <a:cs typeface="Calibri"/>
              </a:rPr>
              <a:t>Also the Harvard architecture has distinct code and data address spaces meaning address zero is not the same as data address zero.</a:t>
            </a:r>
          </a:p>
        </p:txBody>
      </p:sp>
    </p:spTree>
    <p:extLst>
      <p:ext uri="{BB962C8B-B14F-4D97-AF65-F5344CB8AC3E}">
        <p14:creationId xmlns:p14="http://schemas.microsoft.com/office/powerpoint/2010/main" val="1170506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708D4-78D7-44C0-9167-B57E1F13D382}"/>
              </a:ext>
            </a:extLst>
          </p:cNvPr>
          <p:cNvSpPr>
            <a:spLocks noGrp="1"/>
          </p:cNvSpPr>
          <p:nvPr>
            <p:ph type="title"/>
          </p:nvPr>
        </p:nvSpPr>
        <p:spPr>
          <a:xfrm>
            <a:off x="838200" y="1401647"/>
            <a:ext cx="10515600" cy="958171"/>
          </a:xfrm>
        </p:spPr>
        <p:txBody>
          <a:bodyPr/>
          <a:lstStyle/>
          <a:p>
            <a:pPr algn="ctr"/>
            <a:r>
              <a:rPr lang="en-US" b="1" dirty="0">
                <a:cs typeface="Calibri Light"/>
              </a:rPr>
              <a:t>Harvard Architecture</a:t>
            </a:r>
          </a:p>
        </p:txBody>
      </p:sp>
      <p:pic>
        <p:nvPicPr>
          <p:cNvPr id="4" name="Picture 4" descr="Diagram, schematic&#10;&#10;Description automatically generated">
            <a:extLst>
              <a:ext uri="{FF2B5EF4-FFF2-40B4-BE49-F238E27FC236}">
                <a16:creationId xmlns:a16="http://schemas.microsoft.com/office/drawing/2014/main" id="{302C8E11-442B-4A79-98DC-65CC3D09D0D2}"/>
              </a:ext>
            </a:extLst>
          </p:cNvPr>
          <p:cNvPicPr>
            <a:picLocks noChangeAspect="1"/>
          </p:cNvPicPr>
          <p:nvPr/>
        </p:nvPicPr>
        <p:blipFill>
          <a:blip r:embed="rId2"/>
          <a:stretch>
            <a:fillRect/>
          </a:stretch>
        </p:blipFill>
        <p:spPr>
          <a:xfrm>
            <a:off x="2492829" y="2265410"/>
            <a:ext cx="7206342" cy="4218571"/>
          </a:xfrm>
          <a:prstGeom prst="rect">
            <a:avLst/>
          </a:prstGeom>
        </p:spPr>
      </p:pic>
    </p:spTree>
    <p:extLst>
      <p:ext uri="{BB962C8B-B14F-4D97-AF65-F5344CB8AC3E}">
        <p14:creationId xmlns:p14="http://schemas.microsoft.com/office/powerpoint/2010/main" val="3267371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928AA-6E37-4B58-B24B-5A4EFA526ADB}"/>
              </a:ext>
            </a:extLst>
          </p:cNvPr>
          <p:cNvSpPr>
            <a:spLocks noGrp="1"/>
          </p:cNvSpPr>
          <p:nvPr>
            <p:ph type="title"/>
          </p:nvPr>
        </p:nvSpPr>
        <p:spPr>
          <a:xfrm>
            <a:off x="838200" y="1401647"/>
            <a:ext cx="10515600" cy="849313"/>
          </a:xfrm>
        </p:spPr>
        <p:txBody>
          <a:bodyPr/>
          <a:lstStyle/>
          <a:p>
            <a:pPr algn="ctr"/>
            <a:r>
              <a:rPr lang="en-US" b="1" dirty="0">
                <a:cs typeface="Calibri Light"/>
              </a:rPr>
              <a:t>Harvard Architecture block diagram</a:t>
            </a:r>
          </a:p>
        </p:txBody>
      </p:sp>
      <p:sp>
        <p:nvSpPr>
          <p:cNvPr id="4" name="Rectangle 3">
            <a:extLst>
              <a:ext uri="{FF2B5EF4-FFF2-40B4-BE49-F238E27FC236}">
                <a16:creationId xmlns:a16="http://schemas.microsoft.com/office/drawing/2014/main" id="{22241A58-33ED-4AFF-AC1C-B2DA37C74FA8}"/>
              </a:ext>
            </a:extLst>
          </p:cNvPr>
          <p:cNvSpPr/>
          <p:nvPr/>
        </p:nvSpPr>
        <p:spPr>
          <a:xfrm>
            <a:off x="5006196" y="2626743"/>
            <a:ext cx="2185357" cy="181154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dirty="0">
                <a:cs typeface="Calibri"/>
              </a:rPr>
              <a:t>DSP CORE</a:t>
            </a:r>
            <a:endParaRPr lang="en-US" sz="2400" b="1" dirty="0"/>
          </a:p>
        </p:txBody>
      </p:sp>
      <p:sp>
        <p:nvSpPr>
          <p:cNvPr id="5" name="Rectangle 4">
            <a:extLst>
              <a:ext uri="{FF2B5EF4-FFF2-40B4-BE49-F238E27FC236}">
                <a16:creationId xmlns:a16="http://schemas.microsoft.com/office/drawing/2014/main" id="{2C494090-093A-44FC-B6D1-28B2911A41D3}"/>
              </a:ext>
            </a:extLst>
          </p:cNvPr>
          <p:cNvSpPr/>
          <p:nvPr/>
        </p:nvSpPr>
        <p:spPr>
          <a:xfrm>
            <a:off x="9348158" y="2626743"/>
            <a:ext cx="2185357" cy="1811545"/>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dirty="0">
                <a:cs typeface="Calibri"/>
              </a:rPr>
              <a:t>DATA MEMORY</a:t>
            </a:r>
            <a:endParaRPr lang="en-US" sz="2400" b="1" dirty="0"/>
          </a:p>
        </p:txBody>
      </p:sp>
      <p:sp>
        <p:nvSpPr>
          <p:cNvPr id="6" name="Rectangle 5">
            <a:extLst>
              <a:ext uri="{FF2B5EF4-FFF2-40B4-BE49-F238E27FC236}">
                <a16:creationId xmlns:a16="http://schemas.microsoft.com/office/drawing/2014/main" id="{34BEDB2D-55D6-4C4F-A350-0001776D7C42}"/>
              </a:ext>
            </a:extLst>
          </p:cNvPr>
          <p:cNvSpPr/>
          <p:nvPr/>
        </p:nvSpPr>
        <p:spPr>
          <a:xfrm>
            <a:off x="664234" y="2626743"/>
            <a:ext cx="2185357" cy="1811545"/>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dirty="0">
                <a:cs typeface="Calibri"/>
              </a:rPr>
              <a:t>PROGRAM MEMORY</a:t>
            </a:r>
          </a:p>
        </p:txBody>
      </p:sp>
      <p:sp>
        <p:nvSpPr>
          <p:cNvPr id="7" name="Arrow: Left 6">
            <a:extLst>
              <a:ext uri="{FF2B5EF4-FFF2-40B4-BE49-F238E27FC236}">
                <a16:creationId xmlns:a16="http://schemas.microsoft.com/office/drawing/2014/main" id="{4F857FD2-3722-4E5A-AD96-48C7A154C5A7}"/>
              </a:ext>
            </a:extLst>
          </p:cNvPr>
          <p:cNvSpPr/>
          <p:nvPr/>
        </p:nvSpPr>
        <p:spPr>
          <a:xfrm>
            <a:off x="2845445" y="2696955"/>
            <a:ext cx="2170981" cy="63260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b="1" dirty="0">
                <a:cs typeface="Calibri"/>
              </a:rPr>
              <a:t>PM Address bus</a:t>
            </a:r>
            <a:endParaRPr lang="en-US" sz="2000" b="1" dirty="0"/>
          </a:p>
        </p:txBody>
      </p:sp>
      <p:sp>
        <p:nvSpPr>
          <p:cNvPr id="8" name="Arrow: Right 7">
            <a:extLst>
              <a:ext uri="{FF2B5EF4-FFF2-40B4-BE49-F238E27FC236}">
                <a16:creationId xmlns:a16="http://schemas.microsoft.com/office/drawing/2014/main" id="{CE1DE7CC-43C4-43F4-A88A-839A2E2B04BD}"/>
              </a:ext>
            </a:extLst>
          </p:cNvPr>
          <p:cNvSpPr/>
          <p:nvPr/>
        </p:nvSpPr>
        <p:spPr>
          <a:xfrm>
            <a:off x="7143376" y="2696057"/>
            <a:ext cx="2271622" cy="6326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b="1" dirty="0">
                <a:cs typeface="Calibri"/>
              </a:rPr>
              <a:t>DM Address bus</a:t>
            </a:r>
            <a:endParaRPr lang="en-US" b="1" dirty="0">
              <a:cs typeface="Calibri" panose="020F0502020204030204"/>
            </a:endParaRPr>
          </a:p>
        </p:txBody>
      </p:sp>
      <p:sp>
        <p:nvSpPr>
          <p:cNvPr id="9" name="Arrow: Left-Right 8">
            <a:extLst>
              <a:ext uri="{FF2B5EF4-FFF2-40B4-BE49-F238E27FC236}">
                <a16:creationId xmlns:a16="http://schemas.microsoft.com/office/drawing/2014/main" id="{FCEF11F2-F29D-495D-B7E6-216139B5CEF5}"/>
              </a:ext>
            </a:extLst>
          </p:cNvPr>
          <p:cNvSpPr/>
          <p:nvPr/>
        </p:nvSpPr>
        <p:spPr>
          <a:xfrm>
            <a:off x="2839794" y="3845347"/>
            <a:ext cx="2185358" cy="63260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b="1" dirty="0">
                <a:cs typeface="Calibri"/>
              </a:rPr>
              <a:t>PM Data bus</a:t>
            </a:r>
            <a:endParaRPr lang="en-US" sz="2000" b="1" dirty="0"/>
          </a:p>
        </p:txBody>
      </p:sp>
      <p:sp>
        <p:nvSpPr>
          <p:cNvPr id="10" name="Arrow: Left-Right 9">
            <a:extLst>
              <a:ext uri="{FF2B5EF4-FFF2-40B4-BE49-F238E27FC236}">
                <a16:creationId xmlns:a16="http://schemas.microsoft.com/office/drawing/2014/main" id="{148CFDEB-B550-48BB-A10C-97488ABC0D6E}"/>
              </a:ext>
            </a:extLst>
          </p:cNvPr>
          <p:cNvSpPr/>
          <p:nvPr/>
        </p:nvSpPr>
        <p:spPr>
          <a:xfrm>
            <a:off x="7196133" y="3802214"/>
            <a:ext cx="2185358" cy="63260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b="1" dirty="0">
                <a:cs typeface="Calibri"/>
              </a:rPr>
              <a:t>DM Data bus</a:t>
            </a:r>
            <a:endParaRPr lang="en-US" sz="2000" b="1" dirty="0"/>
          </a:p>
        </p:txBody>
      </p:sp>
    </p:spTree>
    <p:extLst>
      <p:ext uri="{BB962C8B-B14F-4D97-AF65-F5344CB8AC3E}">
        <p14:creationId xmlns:p14="http://schemas.microsoft.com/office/powerpoint/2010/main" val="1879048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7D1A7-D09D-46C4-96D5-D56A8FCF0795}"/>
              </a:ext>
            </a:extLst>
          </p:cNvPr>
          <p:cNvSpPr>
            <a:spLocks noGrp="1"/>
          </p:cNvSpPr>
          <p:nvPr>
            <p:ph type="title"/>
          </p:nvPr>
        </p:nvSpPr>
        <p:spPr>
          <a:xfrm>
            <a:off x="838200" y="1401647"/>
            <a:ext cx="10515600" cy="894243"/>
          </a:xfrm>
        </p:spPr>
        <p:txBody>
          <a:bodyPr/>
          <a:lstStyle/>
          <a:p>
            <a:pPr algn="ctr"/>
            <a:r>
              <a:rPr lang="en-US" b="1" dirty="0">
                <a:cs typeface="Calibri Light"/>
              </a:rPr>
              <a:t>Arduino Components</a:t>
            </a:r>
          </a:p>
        </p:txBody>
      </p:sp>
      <p:sp>
        <p:nvSpPr>
          <p:cNvPr id="3" name="Content Placeholder 2">
            <a:extLst>
              <a:ext uri="{FF2B5EF4-FFF2-40B4-BE49-F238E27FC236}">
                <a16:creationId xmlns:a16="http://schemas.microsoft.com/office/drawing/2014/main" id="{8B502495-6848-4FF2-BF28-3B54F55A30D6}"/>
              </a:ext>
            </a:extLst>
          </p:cNvPr>
          <p:cNvSpPr>
            <a:spLocks noGrp="1"/>
          </p:cNvSpPr>
          <p:nvPr>
            <p:ph idx="1"/>
          </p:nvPr>
        </p:nvSpPr>
        <p:spPr>
          <a:xfrm>
            <a:off x="838200" y="2180810"/>
            <a:ext cx="10515600" cy="4427472"/>
          </a:xfrm>
        </p:spPr>
        <p:txBody>
          <a:bodyPr vert="horz" lIns="91440" tIns="45720" rIns="91440" bIns="45720" rtlCol="0" anchor="t">
            <a:normAutofit lnSpcReduction="10000"/>
          </a:bodyPr>
          <a:lstStyle/>
          <a:p>
            <a:r>
              <a:rPr lang="en-US" dirty="0">
                <a:cs typeface="Calibri"/>
              </a:rPr>
              <a:t>The major components of Arduino UNO board are as follows:</a:t>
            </a:r>
          </a:p>
          <a:p>
            <a:pPr marL="514350" indent="-514350">
              <a:buAutoNum type="romanLcPeriod"/>
            </a:pPr>
            <a:r>
              <a:rPr lang="en-US" dirty="0">
                <a:cs typeface="Calibri"/>
              </a:rPr>
              <a:t>USB Connector</a:t>
            </a:r>
          </a:p>
          <a:p>
            <a:pPr marL="514350" indent="-514350">
              <a:buAutoNum type="romanLcPeriod"/>
            </a:pPr>
            <a:r>
              <a:rPr lang="en-US" dirty="0">
                <a:cs typeface="Calibri"/>
              </a:rPr>
              <a:t>Power port</a:t>
            </a:r>
          </a:p>
          <a:p>
            <a:pPr marL="514350" indent="-514350">
              <a:buAutoNum type="romanLcPeriod"/>
            </a:pPr>
            <a:r>
              <a:rPr lang="en-US" dirty="0">
                <a:cs typeface="Calibri"/>
              </a:rPr>
              <a:t>Microcontroller</a:t>
            </a:r>
          </a:p>
          <a:p>
            <a:pPr marL="514350" indent="-514350">
              <a:buAutoNum type="romanLcPeriod"/>
            </a:pPr>
            <a:r>
              <a:rPr lang="en-US" dirty="0">
                <a:cs typeface="Calibri"/>
              </a:rPr>
              <a:t>Analog input and Digital pins</a:t>
            </a:r>
          </a:p>
          <a:p>
            <a:pPr marL="514350" indent="-514350">
              <a:buAutoNum type="romanLcPeriod"/>
            </a:pPr>
            <a:r>
              <a:rPr lang="en-US" dirty="0">
                <a:cs typeface="Calibri"/>
              </a:rPr>
              <a:t>Reset switch</a:t>
            </a:r>
          </a:p>
          <a:p>
            <a:pPr marL="514350" indent="-514350">
              <a:buAutoNum type="romanLcPeriod"/>
            </a:pPr>
            <a:r>
              <a:rPr lang="en-US" dirty="0">
                <a:cs typeface="Calibri"/>
              </a:rPr>
              <a:t>Crystal oscillator</a:t>
            </a:r>
          </a:p>
          <a:p>
            <a:pPr marL="514350" indent="-514350">
              <a:buAutoNum type="romanLcPeriod"/>
            </a:pPr>
            <a:r>
              <a:rPr lang="en-US" dirty="0">
                <a:cs typeface="Calibri"/>
              </a:rPr>
              <a:t>USB interface chip</a:t>
            </a:r>
          </a:p>
          <a:p>
            <a:pPr marL="514350" indent="-514350">
              <a:buAutoNum type="romanLcPeriod"/>
            </a:pPr>
            <a:r>
              <a:rPr lang="en-US" dirty="0">
                <a:cs typeface="Calibri"/>
              </a:rPr>
              <a:t>TX RX LEDs</a:t>
            </a:r>
          </a:p>
          <a:p>
            <a:pPr marL="514350" indent="-514350">
              <a:buAutoNum type="romanLcPeriod"/>
            </a:pPr>
            <a:endParaRPr lang="en-US" dirty="0">
              <a:cs typeface="Calibri"/>
            </a:endParaRPr>
          </a:p>
        </p:txBody>
      </p:sp>
    </p:spTree>
    <p:extLst>
      <p:ext uri="{BB962C8B-B14F-4D97-AF65-F5344CB8AC3E}">
        <p14:creationId xmlns:p14="http://schemas.microsoft.com/office/powerpoint/2010/main" val="3483218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B3E64-09AE-468F-8DAE-E32D1D77160A}"/>
              </a:ext>
            </a:extLst>
          </p:cNvPr>
          <p:cNvSpPr>
            <a:spLocks noGrp="1"/>
          </p:cNvSpPr>
          <p:nvPr>
            <p:ph type="title"/>
          </p:nvPr>
        </p:nvSpPr>
        <p:spPr>
          <a:xfrm>
            <a:off x="838200" y="1401647"/>
            <a:ext cx="10515600" cy="672421"/>
          </a:xfrm>
        </p:spPr>
        <p:txBody>
          <a:bodyPr>
            <a:normAutofit fontScale="90000"/>
          </a:bodyPr>
          <a:lstStyle/>
          <a:p>
            <a:pPr algn="ctr"/>
            <a:r>
              <a:rPr lang="en-US" b="1" dirty="0">
                <a:cs typeface="Calibri Light"/>
              </a:rPr>
              <a:t>Arduino Components</a:t>
            </a:r>
            <a:endParaRPr lang="en-US">
              <a:cs typeface="Calibri Light"/>
            </a:endParaRPr>
          </a:p>
        </p:txBody>
      </p:sp>
      <p:pic>
        <p:nvPicPr>
          <p:cNvPr id="5" name="Picture 4" descr="A picture containing text, electronics, circuit&#10;&#10;Description automatically generated">
            <a:extLst>
              <a:ext uri="{FF2B5EF4-FFF2-40B4-BE49-F238E27FC236}">
                <a16:creationId xmlns:a16="http://schemas.microsoft.com/office/drawing/2014/main" id="{956DBD88-B644-4781-A7BC-406DEDE47509}"/>
              </a:ext>
            </a:extLst>
          </p:cNvPr>
          <p:cNvPicPr>
            <a:picLocks noChangeAspect="1"/>
          </p:cNvPicPr>
          <p:nvPr/>
        </p:nvPicPr>
        <p:blipFill>
          <a:blip r:embed="rId2"/>
          <a:stretch>
            <a:fillRect/>
          </a:stretch>
        </p:blipFill>
        <p:spPr>
          <a:xfrm>
            <a:off x="2237117" y="2219556"/>
            <a:ext cx="7889523" cy="4497441"/>
          </a:xfrm>
          <a:prstGeom prst="rect">
            <a:avLst/>
          </a:prstGeom>
        </p:spPr>
      </p:pic>
    </p:spTree>
    <p:extLst>
      <p:ext uri="{BB962C8B-B14F-4D97-AF65-F5344CB8AC3E}">
        <p14:creationId xmlns:p14="http://schemas.microsoft.com/office/powerpoint/2010/main" val="782883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SHAPE_LOCKS" val="1983"/>
</p:tagLst>
</file>

<file path=ppt/tags/tag2.xml><?xml version="1.0" encoding="utf-8"?>
<p:tagLst xmlns:a="http://schemas.openxmlformats.org/drawingml/2006/main" xmlns:r="http://schemas.openxmlformats.org/officeDocument/2006/relationships" xmlns:p="http://schemas.openxmlformats.org/presentationml/2006/main">
  <p:tag name="SHAPE_LOCKS" val="1983"/>
</p:tagLst>
</file>

<file path=ppt/tags/tag3.xml><?xml version="1.0" encoding="utf-8"?>
<p:tagLst xmlns:a="http://schemas.openxmlformats.org/drawingml/2006/main" xmlns:r="http://schemas.openxmlformats.org/officeDocument/2006/relationships" xmlns:p="http://schemas.openxmlformats.org/presentationml/2006/main">
  <p:tag name="SHAPE_LOCKS" val="198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719</TotalTime>
  <Words>0</Words>
  <Application>Microsoft Office PowerPoint</Application>
  <PresentationFormat>Widescreen</PresentationFormat>
  <Paragraphs>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Architecture, Components and real-world applications of Arduino</vt:lpstr>
      <vt:lpstr>Introduction to Arduino</vt:lpstr>
      <vt:lpstr>Arduino UNO board</vt:lpstr>
      <vt:lpstr>Arduino Architecture</vt:lpstr>
      <vt:lpstr>Arduino Architecture Cont ...</vt:lpstr>
      <vt:lpstr>Harvard Architecture</vt:lpstr>
      <vt:lpstr>Harvard Architecture block diagram</vt:lpstr>
      <vt:lpstr>Arduino Components</vt:lpstr>
      <vt:lpstr>Arduino Components</vt:lpstr>
      <vt:lpstr>Real-world Applications of Arduino</vt:lpstr>
      <vt:lpstr>Must-have Tools ….</vt:lpstr>
      <vt:lpstr>Simulation of Arduino Projects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Baraka Maiseli</dc:creator>
  <cp:lastModifiedBy>Baraka Maiseli</cp:lastModifiedBy>
  <cp:revision>315</cp:revision>
  <dcterms:created xsi:type="dcterms:W3CDTF">2019-09-23T18:48:47Z</dcterms:created>
  <dcterms:modified xsi:type="dcterms:W3CDTF">2021-03-21T22:20:22Z</dcterms:modified>
</cp:coreProperties>
</file>