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5"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60D4E8-39F9-4716-B4E1-C8183C8772F4}" v="2271" dt="2021-03-22T11:10:19.7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05719"/>
            <a:ext cx="9144000" cy="2104243"/>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EADE604-6095-4678-BC07-E2D82692C32E}"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1637407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ADE604-6095-4678-BC07-E2D82692C32E}"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964878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ADE604-6095-4678-BC07-E2D82692C32E}"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4030112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ADE604-6095-4678-BC07-E2D82692C32E}"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572138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ADE604-6095-4678-BC07-E2D82692C32E}" type="datetimeFigureOut">
              <a:rPr lang="en-US" smtClean="0"/>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420192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EADE604-6095-4678-BC07-E2D82692C32E}" type="datetimeFigureOut">
              <a:rPr lang="en-US" smtClean="0"/>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3832081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EADE604-6095-4678-BC07-E2D82692C32E}" type="datetimeFigureOut">
              <a:rPr lang="en-US" smtClean="0"/>
              <a:t>3/22/2021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3931880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EADE604-6095-4678-BC07-E2D82692C32E}" type="datetimeFigureOut">
              <a:rPr lang="en-US" smtClean="0"/>
              <a:t>3/22/2021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719337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ADE604-6095-4678-BC07-E2D82692C32E}" type="datetimeFigureOut">
              <a:rPr lang="en-US" smtClean="0"/>
              <a:t>3/22/2021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1770417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ADE604-6095-4678-BC07-E2D82692C32E}" type="datetimeFigureOut">
              <a:rPr lang="en-US" smtClean="0"/>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4105607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ADE604-6095-4678-BC07-E2D82692C32E}" type="datetimeFigureOut">
              <a:rPr lang="en-US" smtClean="0"/>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50BFE9-4B9A-47F6-B191-1DB0FEFC8304}" type="slidenum">
              <a:rPr lang="en-US" smtClean="0"/>
              <a:t>‹#›</a:t>
            </a:fld>
            <a:endParaRPr lang="en-US"/>
          </a:p>
        </p:txBody>
      </p:sp>
    </p:spTree>
    <p:extLst>
      <p:ext uri="{BB962C8B-B14F-4D97-AF65-F5344CB8AC3E}">
        <p14:creationId xmlns:p14="http://schemas.microsoft.com/office/powerpoint/2010/main" val="168227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40164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3043451"/>
            <a:ext cx="10515600" cy="313351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ADE604-6095-4678-BC07-E2D82692C32E}" type="datetimeFigureOut">
              <a:rPr lang="en-US" smtClean="0"/>
              <a:t>3/22/2021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50BFE9-4B9A-47F6-B191-1DB0FEFC8304}" type="slidenum">
              <a:rPr lang="en-US" smtClean="0"/>
              <a:t>‹#›</a:t>
            </a:fld>
            <a:endParaRPr lang="en-US"/>
          </a:p>
        </p:txBody>
      </p:sp>
      <p:sp>
        <p:nvSpPr>
          <p:cNvPr id="7" name="Rectangle 6"/>
          <p:cNvSpPr>
            <a:spLocks noGrp="1" noSelect="1" noRot="1" noMove="1" noResize="1" noEditPoints="1" noAdjustHandles="1" noChangeArrowheads="1" noChangeShapeType="1" noTextEdit="1"/>
          </p:cNvSpPr>
          <p:nvPr userDrawn="1">
            <p:custDataLst>
              <p:tags r:id="rId13"/>
            </p:custDataLst>
          </p:nvPr>
        </p:nvSpPr>
        <p:spPr>
          <a:xfrm>
            <a:off x="0" y="-6522"/>
            <a:ext cx="12192000" cy="134448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a:spLocks noGrp="1" noSelect="1" noRot="1" noMove="1" noResize="1" noEditPoints="1" noAdjustHandles="1" noChangeArrowheads="1" noChangeShapeType="1" noTextEdit="1"/>
          </p:cNvSpPr>
          <p:nvPr userDrawn="1">
            <p:custDataLst>
              <p:tags r:id="rId14"/>
            </p:custDataLst>
          </p:nvPr>
        </p:nvSpPr>
        <p:spPr>
          <a:xfrm>
            <a:off x="2196509" y="204056"/>
            <a:ext cx="8377165" cy="923330"/>
          </a:xfrm>
          <a:prstGeom prst="rect">
            <a:avLst/>
          </a:prstGeom>
          <a:noFill/>
        </p:spPr>
        <p:txBody>
          <a:bodyPr wrap="square" rtlCol="0">
            <a:spAutoFit/>
          </a:bodyPr>
          <a:lstStyle/>
          <a:p>
            <a:r>
              <a:rPr lang="en-US" sz="5400" dirty="0">
                <a:solidFill>
                  <a:schemeClr val="bg1"/>
                </a:solidFill>
                <a:latin typeface="Bodoni MT" panose="02070603080606020203" pitchFamily="18" charset="0"/>
              </a:rPr>
              <a:t>University of Dar es Salaam</a:t>
            </a:r>
          </a:p>
        </p:txBody>
      </p:sp>
      <p:pic>
        <p:nvPicPr>
          <p:cNvPr id="11" name="Picture 10"/>
          <p:cNvPicPr>
            <a:picLocks noGrp="1" noSelect="1" noRot="1" noMove="1" noResize="1" noEditPoints="1" noAdjustHandles="1" noChangeArrowheads="1" noChangeShapeType="1"/>
          </p:cNvPicPr>
          <p:nvPr userDrawn="1">
            <p:custDataLst>
              <p:tags r:id="rId15"/>
            </p:custDataLst>
          </p:nvPr>
        </p:nvPicPr>
        <p:blipFill rotWithShape="1">
          <a:blip r:embed="rId16" cstate="print">
            <a:extLst>
              <a:ext uri="{BEBA8EAE-BF5A-486C-A8C5-ECC9F3942E4B}">
                <a14:imgProps xmlns:a14="http://schemas.microsoft.com/office/drawing/2010/main">
                  <a14:imgLayer r:embed="rId17">
                    <a14:imgEffect>
                      <a14:backgroundRemoval t="5418" b="89955" l="3837" r="85214">
                        <a14:foregroundMark x1="8126" y1="74041" x2="48081" y2="88713"/>
                        <a14:foregroundMark x1="14673" y1="73025" x2="8691" y2="78104"/>
                        <a14:foregroundMark x1="76298" y1="74944" x2="81941" y2="78781"/>
                      </a14:backgroundRemoval>
                    </a14:imgEffect>
                  </a14:imgLayer>
                </a14:imgProps>
              </a:ext>
              <a:ext uri="{28A0092B-C50C-407E-A947-70E740481C1C}">
                <a14:useLocalDpi xmlns:a14="http://schemas.microsoft.com/office/drawing/2010/main" val="0"/>
              </a:ext>
            </a:extLst>
          </a:blip>
          <a:srcRect l="4286" t="5714" r="15078" b="10053"/>
          <a:stretch/>
        </p:blipFill>
        <p:spPr>
          <a:xfrm>
            <a:off x="838200" y="19640"/>
            <a:ext cx="1236969" cy="1292162"/>
          </a:xfrm>
          <a:prstGeom prst="rect">
            <a:avLst/>
          </a:prstGeom>
        </p:spPr>
      </p:pic>
    </p:spTree>
    <p:extLst>
      <p:ext uri="{BB962C8B-B14F-4D97-AF65-F5344CB8AC3E}">
        <p14:creationId xmlns:p14="http://schemas.microsoft.com/office/powerpoint/2010/main" val="2150977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2857" y="2616755"/>
            <a:ext cx="9144000" cy="2104243"/>
          </a:xfrm>
        </p:spPr>
        <p:txBody>
          <a:bodyPr/>
          <a:lstStyle/>
          <a:p>
            <a:r>
              <a:rPr lang="en-US" b="1">
                <a:latin typeface="Times New Roman"/>
                <a:cs typeface="Calibri Light"/>
              </a:rPr>
              <a:t>Arduino Target Processor</a:t>
            </a:r>
            <a:br>
              <a:rPr lang="en-US" b="1" dirty="0">
                <a:latin typeface="Times New Roman"/>
                <a:cs typeface="Calibri Light"/>
              </a:rPr>
            </a:br>
            <a:r>
              <a:rPr lang="en-US" b="1">
                <a:latin typeface="Times New Roman"/>
                <a:cs typeface="Calibri Light"/>
              </a:rPr>
              <a:t>(ATmega 328)</a:t>
            </a:r>
            <a:endParaRPr lang="en-US" b="1">
              <a:latin typeface="Times New Roman"/>
            </a:endParaRPr>
          </a:p>
        </p:txBody>
      </p:sp>
    </p:spTree>
    <p:extLst>
      <p:ext uri="{BB962C8B-B14F-4D97-AF65-F5344CB8AC3E}">
        <p14:creationId xmlns:p14="http://schemas.microsoft.com/office/powerpoint/2010/main" val="1585996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01647"/>
            <a:ext cx="10515600" cy="1067028"/>
          </a:xfrm>
        </p:spPr>
        <p:txBody>
          <a:bodyPr/>
          <a:lstStyle/>
          <a:p>
            <a:pPr algn="ctr"/>
            <a:r>
              <a:rPr lang="en-US" b="1" dirty="0">
                <a:cs typeface="Calibri Light"/>
              </a:rPr>
              <a:t>Physical structure</a:t>
            </a:r>
          </a:p>
        </p:txBody>
      </p:sp>
      <p:pic>
        <p:nvPicPr>
          <p:cNvPr id="4" name="Picture 4" descr="A picture containing electronics, circuit&#10;&#10;Description automatically generated">
            <a:extLst>
              <a:ext uri="{FF2B5EF4-FFF2-40B4-BE49-F238E27FC236}">
                <a16:creationId xmlns:a16="http://schemas.microsoft.com/office/drawing/2014/main" id="{7E00440A-A60A-4489-9FE9-E083EF6DE3AE}"/>
              </a:ext>
            </a:extLst>
          </p:cNvPr>
          <p:cNvPicPr>
            <a:picLocks noChangeAspect="1"/>
          </p:cNvPicPr>
          <p:nvPr/>
        </p:nvPicPr>
        <p:blipFill>
          <a:blip r:embed="rId2"/>
          <a:stretch>
            <a:fillRect/>
          </a:stretch>
        </p:blipFill>
        <p:spPr>
          <a:xfrm>
            <a:off x="3186023" y="2692273"/>
            <a:ext cx="6078747" cy="3601302"/>
          </a:xfrm>
          <a:prstGeom prst="rect">
            <a:avLst/>
          </a:prstGeom>
        </p:spPr>
      </p:pic>
    </p:spTree>
    <p:extLst>
      <p:ext uri="{BB962C8B-B14F-4D97-AF65-F5344CB8AC3E}">
        <p14:creationId xmlns:p14="http://schemas.microsoft.com/office/powerpoint/2010/main" val="1819586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cs typeface="Calibri Light"/>
              </a:rPr>
              <a:t>Pinout Diagram</a:t>
            </a:r>
          </a:p>
        </p:txBody>
      </p:sp>
      <p:pic>
        <p:nvPicPr>
          <p:cNvPr id="5" name="Picture 5" descr="A picture containing text, receipt&#10;&#10;Description automatically generated">
            <a:extLst>
              <a:ext uri="{FF2B5EF4-FFF2-40B4-BE49-F238E27FC236}">
                <a16:creationId xmlns:a16="http://schemas.microsoft.com/office/drawing/2014/main" id="{3CB7D3E8-F164-4562-8C5C-554C9539A0EA}"/>
              </a:ext>
            </a:extLst>
          </p:cNvPr>
          <p:cNvPicPr>
            <a:picLocks noChangeAspect="1"/>
          </p:cNvPicPr>
          <p:nvPr/>
        </p:nvPicPr>
        <p:blipFill>
          <a:blip r:embed="rId2"/>
          <a:stretch>
            <a:fillRect/>
          </a:stretch>
        </p:blipFill>
        <p:spPr>
          <a:xfrm>
            <a:off x="2941608" y="2740933"/>
            <a:ext cx="6337538" cy="4007191"/>
          </a:xfrm>
          <a:prstGeom prst="rect">
            <a:avLst/>
          </a:prstGeom>
        </p:spPr>
      </p:pic>
    </p:spTree>
    <p:extLst>
      <p:ext uri="{BB962C8B-B14F-4D97-AF65-F5344CB8AC3E}">
        <p14:creationId xmlns:p14="http://schemas.microsoft.com/office/powerpoint/2010/main" val="776806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04DC17-FDBF-4AA3-B538-E4855285C4B9}"/>
              </a:ext>
            </a:extLst>
          </p:cNvPr>
          <p:cNvSpPr>
            <a:spLocks noGrp="1"/>
          </p:cNvSpPr>
          <p:nvPr>
            <p:ph idx="1"/>
          </p:nvPr>
        </p:nvSpPr>
        <p:spPr>
          <a:xfrm>
            <a:off x="838200" y="1591338"/>
            <a:ext cx="10515600" cy="4585624"/>
          </a:xfrm>
        </p:spPr>
        <p:txBody>
          <a:bodyPr vert="horz" lIns="91440" tIns="45720" rIns="91440" bIns="45720" rtlCol="0" anchor="t">
            <a:normAutofit/>
          </a:bodyPr>
          <a:lstStyle/>
          <a:p>
            <a:r>
              <a:rPr lang="en-US">
                <a:cs typeface="Calibri"/>
              </a:rPr>
              <a:t>The ATmega328 is a low-power CMOS 8-bit microcontroller based </a:t>
            </a:r>
            <a:r>
              <a:rPr lang="en-US" dirty="0">
                <a:cs typeface="Calibri"/>
              </a:rPr>
              <a:t>on AVR enhanced RISC (Reduced Instruction Set Computer) architecture.</a:t>
            </a:r>
          </a:p>
          <a:p>
            <a:r>
              <a:rPr lang="en-US" dirty="0">
                <a:cs typeface="Calibri"/>
              </a:rPr>
              <a:t>In order to maximize performance and parallelism, it uses Harvard </a:t>
            </a:r>
            <a:r>
              <a:rPr lang="en-US">
                <a:cs typeface="Calibri"/>
              </a:rPr>
              <a:t>architecture.</a:t>
            </a:r>
            <a:endParaRPr lang="en-US" dirty="0">
              <a:cs typeface="Calibri"/>
            </a:endParaRPr>
          </a:p>
          <a:p>
            <a:r>
              <a:rPr lang="en-US">
                <a:cs typeface="Calibri"/>
              </a:rPr>
              <a:t>It</a:t>
            </a:r>
            <a:r>
              <a:rPr lang="en-US" dirty="0">
                <a:cs typeface="Calibri"/>
              </a:rPr>
              <a:t> </a:t>
            </a:r>
            <a:r>
              <a:rPr lang="en-US">
                <a:cs typeface="Calibri"/>
              </a:rPr>
              <a:t>belongs to AVR family of microcontrollers.</a:t>
            </a:r>
            <a:endParaRPr lang="en-US" dirty="0">
              <a:cs typeface="Calibri"/>
            </a:endParaRPr>
          </a:p>
          <a:p>
            <a:r>
              <a:rPr lang="en-US">
                <a:cs typeface="Calibri"/>
              </a:rPr>
              <a:t>AVR stands for Advanced Virtual RISC (RISC stands for</a:t>
            </a:r>
            <a:r>
              <a:rPr lang="en-US" dirty="0">
                <a:cs typeface="Calibri"/>
              </a:rPr>
              <a:t> </a:t>
            </a:r>
            <a:r>
              <a:rPr lang="en-US">
                <a:cs typeface="Calibri"/>
              </a:rPr>
              <a:t>Reduced Instructions Set Computers).</a:t>
            </a:r>
            <a:endParaRPr lang="en-US" dirty="0">
              <a:cs typeface="Calibri"/>
            </a:endParaRPr>
          </a:p>
          <a:p>
            <a:r>
              <a:rPr lang="en-US">
                <a:cs typeface="Calibri"/>
              </a:rPr>
              <a:t>AVRs executes most of the instructions in single execution cycle, They consume less power and they can be</a:t>
            </a:r>
            <a:r>
              <a:rPr lang="en-US" dirty="0">
                <a:cs typeface="Calibri"/>
              </a:rPr>
              <a:t> </a:t>
            </a:r>
            <a:r>
              <a:rPr lang="en-US">
                <a:cs typeface="Calibri"/>
              </a:rPr>
              <a:t>designed to operate in different power saving modes.</a:t>
            </a:r>
            <a:endParaRPr lang="en-US" dirty="0">
              <a:cs typeface="Calibri"/>
            </a:endParaRPr>
          </a:p>
        </p:txBody>
      </p:sp>
    </p:spTree>
    <p:extLst>
      <p:ext uri="{BB962C8B-B14F-4D97-AF65-F5344CB8AC3E}">
        <p14:creationId xmlns:p14="http://schemas.microsoft.com/office/powerpoint/2010/main" val="474000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AFC08-17C2-4EE6-8E84-F4D67C38279D}"/>
              </a:ext>
            </a:extLst>
          </p:cNvPr>
          <p:cNvSpPr>
            <a:spLocks noGrp="1"/>
          </p:cNvSpPr>
          <p:nvPr>
            <p:ph type="title"/>
          </p:nvPr>
        </p:nvSpPr>
        <p:spPr>
          <a:xfrm>
            <a:off x="838200" y="1401647"/>
            <a:ext cx="10515600" cy="767671"/>
          </a:xfrm>
        </p:spPr>
        <p:txBody>
          <a:bodyPr/>
          <a:lstStyle/>
          <a:p>
            <a:pPr algn="ctr"/>
            <a:r>
              <a:rPr lang="en-US" b="1">
                <a:cs typeface="Calibri Light"/>
              </a:rPr>
              <a:t>AVR microcontrollers categories</a:t>
            </a:r>
          </a:p>
        </p:txBody>
      </p:sp>
      <p:sp>
        <p:nvSpPr>
          <p:cNvPr id="3" name="Content Placeholder 2">
            <a:extLst>
              <a:ext uri="{FF2B5EF4-FFF2-40B4-BE49-F238E27FC236}">
                <a16:creationId xmlns:a16="http://schemas.microsoft.com/office/drawing/2014/main" id="{697F21ED-7A60-49C3-B175-2E46C9626DA1}"/>
              </a:ext>
            </a:extLst>
          </p:cNvPr>
          <p:cNvSpPr>
            <a:spLocks noGrp="1"/>
          </p:cNvSpPr>
          <p:nvPr>
            <p:ph idx="1"/>
          </p:nvPr>
        </p:nvSpPr>
        <p:spPr>
          <a:xfrm>
            <a:off x="838200" y="2308666"/>
            <a:ext cx="10515600" cy="3868296"/>
          </a:xfrm>
        </p:spPr>
        <p:txBody>
          <a:bodyPr vert="horz" lIns="91440" tIns="45720" rIns="91440" bIns="45720" rtlCol="0" anchor="t">
            <a:normAutofit/>
          </a:bodyPr>
          <a:lstStyle/>
          <a:p>
            <a:r>
              <a:rPr lang="en-US">
                <a:cs typeface="Calibri"/>
              </a:rPr>
              <a:t>There are three categories namely TinyAVR, MegaAVR and XMegaAVR</a:t>
            </a:r>
          </a:p>
          <a:p>
            <a:r>
              <a:rPr lang="en-US">
                <a:cs typeface="Calibri"/>
              </a:rPr>
              <a:t>MegaAVR are the most popular ones having good amount of memory (upto 256KB), higher number of inbuilt peripherals and suitable from moderate to complex applications.</a:t>
            </a:r>
          </a:p>
          <a:p>
            <a:r>
              <a:rPr lang="en-US">
                <a:cs typeface="Calibri"/>
              </a:rPr>
              <a:t>The naming convention of the AVR is such that, taking</a:t>
            </a:r>
            <a:r>
              <a:rPr lang="en-US" dirty="0">
                <a:cs typeface="Calibri"/>
              </a:rPr>
              <a:t> </a:t>
            </a:r>
            <a:r>
              <a:rPr lang="en-US">
                <a:cs typeface="Calibri"/>
              </a:rPr>
              <a:t>ATmega328, the "AT" stands for ATMEL the manufacturer, the "mega" means that the microcontroller belong to the MegaAVR category and "32" signify the memory of the microcontroller which is 32KB and the "8" signify the system type which is</a:t>
            </a:r>
            <a:r>
              <a:rPr lang="en-US" dirty="0">
                <a:cs typeface="Calibri"/>
              </a:rPr>
              <a:t> 8-bit</a:t>
            </a:r>
          </a:p>
        </p:txBody>
      </p:sp>
    </p:spTree>
    <p:extLst>
      <p:ext uri="{BB962C8B-B14F-4D97-AF65-F5344CB8AC3E}">
        <p14:creationId xmlns:p14="http://schemas.microsoft.com/office/powerpoint/2010/main" val="4209104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8ADF1-182D-47B4-BBFF-44A20F2489DD}"/>
              </a:ext>
            </a:extLst>
          </p:cNvPr>
          <p:cNvSpPr>
            <a:spLocks noGrp="1"/>
          </p:cNvSpPr>
          <p:nvPr>
            <p:ph type="title"/>
          </p:nvPr>
        </p:nvSpPr>
        <p:spPr>
          <a:xfrm>
            <a:off x="838200" y="1401647"/>
            <a:ext cx="10515600" cy="794885"/>
          </a:xfrm>
        </p:spPr>
        <p:txBody>
          <a:bodyPr/>
          <a:lstStyle/>
          <a:p>
            <a:pPr algn="ctr"/>
            <a:r>
              <a:rPr lang="en-US" b="1">
                <a:cs typeface="Calibri Light"/>
              </a:rPr>
              <a:t>Arduino UNO ATmega328 Features</a:t>
            </a:r>
          </a:p>
        </p:txBody>
      </p:sp>
      <p:sp>
        <p:nvSpPr>
          <p:cNvPr id="3" name="Content Placeholder 2">
            <a:extLst>
              <a:ext uri="{FF2B5EF4-FFF2-40B4-BE49-F238E27FC236}">
                <a16:creationId xmlns:a16="http://schemas.microsoft.com/office/drawing/2014/main" id="{BFA7B7E7-1151-4C93-94E2-B98218445735}"/>
              </a:ext>
            </a:extLst>
          </p:cNvPr>
          <p:cNvSpPr>
            <a:spLocks noGrp="1"/>
          </p:cNvSpPr>
          <p:nvPr>
            <p:ph idx="1"/>
          </p:nvPr>
        </p:nvSpPr>
        <p:spPr>
          <a:xfrm>
            <a:off x="838200" y="2186201"/>
            <a:ext cx="10515600" cy="3990761"/>
          </a:xfrm>
        </p:spPr>
        <p:txBody>
          <a:bodyPr vert="horz" lIns="91440" tIns="45720" rIns="91440" bIns="45720" rtlCol="0" anchor="t">
            <a:normAutofit/>
          </a:bodyPr>
          <a:lstStyle/>
          <a:p>
            <a:r>
              <a:rPr lang="en-US">
                <a:cs typeface="Calibri"/>
              </a:rPr>
              <a:t>The operating voltage ranges from 1.8V to 5.5V (normally it operates in a range of 3.3V to 5.5V)</a:t>
            </a:r>
          </a:p>
          <a:p>
            <a:r>
              <a:rPr lang="en-US">
                <a:cs typeface="Calibri"/>
              </a:rPr>
              <a:t>Many arduino boards operate at 5V but some of the newer cards operates at 3.3V.</a:t>
            </a:r>
          </a:p>
          <a:p>
            <a:r>
              <a:rPr lang="en-US">
                <a:cs typeface="Calibri"/>
              </a:rPr>
              <a:t>It is an 8 – bit and 28 pins AVR microcontroller, 32KB of flash memory, 1KB of EEPROM, 2KB of SRAM, 8 pins for ADC operations, 3 built-in timers (2 are 8-bit timers, 1 is a 16-bit timer) and 6 PWM pins.</a:t>
            </a:r>
          </a:p>
          <a:p>
            <a:r>
              <a:rPr lang="en-US">
                <a:cs typeface="Calibri"/>
              </a:rPr>
              <a:t>It has both general purpose registers and special purpose registers.</a:t>
            </a:r>
            <a:endParaRPr lang="en-US" dirty="0">
              <a:cs typeface="Calibri"/>
            </a:endParaRPr>
          </a:p>
        </p:txBody>
      </p:sp>
    </p:spTree>
    <p:extLst>
      <p:ext uri="{BB962C8B-B14F-4D97-AF65-F5344CB8AC3E}">
        <p14:creationId xmlns:p14="http://schemas.microsoft.com/office/powerpoint/2010/main" val="198505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111D48-8C56-449C-A0F7-95D7B9010CB2}"/>
              </a:ext>
            </a:extLst>
          </p:cNvPr>
          <p:cNvSpPr>
            <a:spLocks noGrp="1"/>
          </p:cNvSpPr>
          <p:nvPr>
            <p:ph idx="1"/>
          </p:nvPr>
        </p:nvSpPr>
        <p:spPr>
          <a:xfrm>
            <a:off x="838200" y="1478630"/>
            <a:ext cx="10515600" cy="4698332"/>
          </a:xfrm>
        </p:spPr>
        <p:txBody>
          <a:bodyPr vert="horz" lIns="91440" tIns="45720" rIns="91440" bIns="45720" rtlCol="0" anchor="t">
            <a:normAutofit lnSpcReduction="10000"/>
          </a:bodyPr>
          <a:lstStyle/>
          <a:p>
            <a:r>
              <a:rPr lang="en-US">
                <a:cs typeface="Calibri"/>
              </a:rPr>
              <a:t>An electronic register is a form of memory that uses a series of flip</a:t>
            </a:r>
            <a:r>
              <a:rPr lang="en-US" dirty="0">
                <a:cs typeface="Calibri"/>
              </a:rPr>
              <a:t> </a:t>
            </a:r>
            <a:r>
              <a:rPr lang="en-US">
                <a:cs typeface="Calibri"/>
              </a:rPr>
              <a:t>flops to store the individual bits of a binary word.</a:t>
            </a:r>
            <a:endParaRPr lang="en-US" dirty="0">
              <a:cs typeface="Calibri"/>
            </a:endParaRPr>
          </a:p>
          <a:p>
            <a:r>
              <a:rPr lang="en-US">
                <a:cs typeface="Calibri"/>
              </a:rPr>
              <a:t>The general purpose registers do not have side effects, they can be used by most instructions. One can do arithmetics with them, use them for memory addresses and so on.</a:t>
            </a:r>
            <a:endParaRPr lang="en-US" dirty="0">
              <a:cs typeface="Calibri"/>
            </a:endParaRPr>
          </a:p>
          <a:p>
            <a:r>
              <a:rPr lang="en-US">
                <a:cs typeface="Calibri"/>
              </a:rPr>
              <a:t>Special purpose registers can only be used for certain purposes and only by certain instructions.</a:t>
            </a:r>
            <a:endParaRPr lang="en-US" dirty="0">
              <a:cs typeface="Calibri"/>
            </a:endParaRPr>
          </a:p>
          <a:p>
            <a:r>
              <a:rPr lang="en-US">
                <a:cs typeface="Calibri"/>
              </a:rPr>
              <a:t>A timer is a control device that outputs a signal at a present time after an input signal is received.</a:t>
            </a:r>
            <a:endParaRPr lang="en-US" dirty="0">
              <a:cs typeface="Calibri"/>
            </a:endParaRPr>
          </a:p>
          <a:p>
            <a:r>
              <a:rPr lang="en-US">
                <a:cs typeface="Calibri"/>
              </a:rPr>
              <a:t>A counter is a device which stores the number of times a particular</a:t>
            </a:r>
            <a:r>
              <a:rPr lang="en-US" dirty="0">
                <a:cs typeface="Calibri"/>
              </a:rPr>
              <a:t> </a:t>
            </a:r>
            <a:r>
              <a:rPr lang="en-US">
                <a:cs typeface="Calibri"/>
              </a:rPr>
              <a:t>event or process has occurred (often in relationship to a clock).</a:t>
            </a:r>
            <a:endParaRPr lang="en-US" dirty="0">
              <a:cs typeface="Calibri"/>
            </a:endParaRPr>
          </a:p>
        </p:txBody>
      </p:sp>
    </p:spTree>
    <p:extLst>
      <p:ext uri="{BB962C8B-B14F-4D97-AF65-F5344CB8AC3E}">
        <p14:creationId xmlns:p14="http://schemas.microsoft.com/office/powerpoint/2010/main" val="1798011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able&#10;&#10;Description automatically generated">
            <a:extLst>
              <a:ext uri="{FF2B5EF4-FFF2-40B4-BE49-F238E27FC236}">
                <a16:creationId xmlns:a16="http://schemas.microsoft.com/office/drawing/2014/main" id="{06071030-84A7-451B-98D0-529F9C80F890}"/>
              </a:ext>
            </a:extLst>
          </p:cNvPr>
          <p:cNvPicPr>
            <a:picLocks noChangeAspect="1"/>
          </p:cNvPicPr>
          <p:nvPr/>
        </p:nvPicPr>
        <p:blipFill>
          <a:blip r:embed="rId2"/>
          <a:stretch>
            <a:fillRect/>
          </a:stretch>
        </p:blipFill>
        <p:spPr>
          <a:xfrm>
            <a:off x="1390650" y="1349829"/>
            <a:ext cx="9750877" cy="5219699"/>
          </a:xfrm>
          <a:prstGeom prst="rect">
            <a:avLst/>
          </a:prstGeom>
        </p:spPr>
      </p:pic>
    </p:spTree>
    <p:extLst>
      <p:ext uri="{BB962C8B-B14F-4D97-AF65-F5344CB8AC3E}">
        <p14:creationId xmlns:p14="http://schemas.microsoft.com/office/powerpoint/2010/main" val="2221885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 whiteboard&#10;&#10;Description automatically generated">
            <a:extLst>
              <a:ext uri="{FF2B5EF4-FFF2-40B4-BE49-F238E27FC236}">
                <a16:creationId xmlns:a16="http://schemas.microsoft.com/office/drawing/2014/main" id="{59659F69-79CE-4F05-81D3-B67E5C68969A}"/>
              </a:ext>
            </a:extLst>
          </p:cNvPr>
          <p:cNvPicPr>
            <a:picLocks noChangeAspect="1"/>
          </p:cNvPicPr>
          <p:nvPr/>
        </p:nvPicPr>
        <p:blipFill>
          <a:blip r:embed="rId2"/>
          <a:stretch>
            <a:fillRect/>
          </a:stretch>
        </p:blipFill>
        <p:spPr>
          <a:xfrm>
            <a:off x="1526721" y="1507672"/>
            <a:ext cx="8458199" cy="5148942"/>
          </a:xfrm>
          <a:prstGeom prst="rect">
            <a:avLst/>
          </a:prstGeom>
        </p:spPr>
      </p:pic>
    </p:spTree>
    <p:extLst>
      <p:ext uri="{BB962C8B-B14F-4D97-AF65-F5344CB8AC3E}">
        <p14:creationId xmlns:p14="http://schemas.microsoft.com/office/powerpoint/2010/main" val="15549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SHAPE_LOCKS" val="1983"/>
</p:tagLst>
</file>

<file path=ppt/tags/tag2.xml><?xml version="1.0" encoding="utf-8"?>
<p:tagLst xmlns:a="http://schemas.openxmlformats.org/drawingml/2006/main" xmlns:r="http://schemas.openxmlformats.org/officeDocument/2006/relationships" xmlns:p="http://schemas.openxmlformats.org/presentationml/2006/main">
  <p:tag name="SHAPE_LOCKS" val="1983"/>
</p:tagLst>
</file>

<file path=ppt/tags/tag3.xml><?xml version="1.0" encoding="utf-8"?>
<p:tagLst xmlns:a="http://schemas.openxmlformats.org/drawingml/2006/main" xmlns:r="http://schemas.openxmlformats.org/officeDocument/2006/relationships" xmlns:p="http://schemas.openxmlformats.org/presentationml/2006/main">
  <p:tag name="SHAPE_LOCKS" val="198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719</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Arduino Target Processor (ATmega 328)</vt:lpstr>
      <vt:lpstr>Physical structure</vt:lpstr>
      <vt:lpstr>Pinout Diagram</vt:lpstr>
      <vt:lpstr>PowerPoint Presentation</vt:lpstr>
      <vt:lpstr>AVR microcontrollers categories</vt:lpstr>
      <vt:lpstr>Arduino UNO ATmega328 Features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Baraka Maiseli</dc:creator>
  <cp:lastModifiedBy>Baraka Maiseli</cp:lastModifiedBy>
  <cp:revision>238</cp:revision>
  <dcterms:created xsi:type="dcterms:W3CDTF">2019-09-23T18:48:47Z</dcterms:created>
  <dcterms:modified xsi:type="dcterms:W3CDTF">2021-03-22T11:11:09Z</dcterms:modified>
</cp:coreProperties>
</file>