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73" r:id="rId6"/>
    <p:sldId id="263" r:id="rId7"/>
    <p:sldId id="272" r:id="rId8"/>
    <p:sldId id="274" r:id="rId9"/>
    <p:sldId id="265" r:id="rId10"/>
    <p:sldId id="26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E45A2-F847-4168-B85D-2A6E15CA05F9}" v="937" dt="2021-03-18T11:25:37.716"/>
    <p1510:client id="{4DF9E816-8842-4C54-9538-EB279F492630}" v="1100" dt="2021-03-18T09:50:27.738"/>
    <p1510:client id="{7AA2D569-56AE-4B47-8103-3BBF1A9DE3DB}" v="174" dt="2021-03-21T22:19:54.194"/>
    <p1510:client id="{884114CD-C0FF-4257-806A-E47D5DC99721}" v="333" dt="2021-03-22T16:25:52.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inkercad.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072" y="2140506"/>
            <a:ext cx="11157856" cy="2893456"/>
          </a:xfrm>
        </p:spPr>
        <p:txBody>
          <a:bodyPr>
            <a:normAutofit/>
          </a:bodyPr>
          <a:lstStyle/>
          <a:p>
            <a:r>
              <a:rPr lang="en-US" b="1" dirty="0">
                <a:latin typeface="Times New Roman"/>
                <a:cs typeface="Calibri Light"/>
              </a:rPr>
              <a:t>Physical Structure, Components and real-world applications of Arduino</a:t>
            </a:r>
            <a:endParaRPr lang="en-US" b="1" dirty="0">
              <a:latin typeface="Times New Roman"/>
            </a:endParaRP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EBF3-1A28-4904-8626-7D8AFAB400A5}"/>
              </a:ext>
            </a:extLst>
          </p:cNvPr>
          <p:cNvSpPr>
            <a:spLocks noGrp="1"/>
          </p:cNvSpPr>
          <p:nvPr>
            <p:ph type="title"/>
          </p:nvPr>
        </p:nvSpPr>
        <p:spPr/>
        <p:txBody>
          <a:bodyPr/>
          <a:lstStyle/>
          <a:p>
            <a:pPr algn="ctr"/>
            <a:r>
              <a:rPr lang="en-US" b="1" dirty="0">
                <a:cs typeface="Calibri Light"/>
              </a:rPr>
              <a:t>Must-have Tools ….</a:t>
            </a:r>
          </a:p>
        </p:txBody>
      </p:sp>
      <p:sp>
        <p:nvSpPr>
          <p:cNvPr id="3" name="Content Placeholder 2">
            <a:extLst>
              <a:ext uri="{FF2B5EF4-FFF2-40B4-BE49-F238E27FC236}">
                <a16:creationId xmlns:a16="http://schemas.microsoft.com/office/drawing/2014/main" id="{67A02BCE-7241-4F42-BB56-2A8B71CE1657}"/>
              </a:ext>
            </a:extLst>
          </p:cNvPr>
          <p:cNvSpPr>
            <a:spLocks noGrp="1"/>
          </p:cNvSpPr>
          <p:nvPr>
            <p:ph idx="1"/>
          </p:nvPr>
        </p:nvSpPr>
        <p:spPr/>
        <p:txBody>
          <a:bodyPr vert="horz" lIns="91440" tIns="45720" rIns="91440" bIns="45720" rtlCol="0" anchor="t">
            <a:normAutofit/>
          </a:bodyPr>
          <a:lstStyle/>
          <a:p>
            <a:r>
              <a:rPr lang="en-US" dirty="0">
                <a:cs typeface="Calibri"/>
              </a:rPr>
              <a:t>Simulation </a:t>
            </a:r>
            <a:r>
              <a:rPr lang="en-US">
                <a:cs typeface="Calibri"/>
              </a:rPr>
              <a:t>software</a:t>
            </a:r>
            <a:r>
              <a:rPr lang="en-US" dirty="0">
                <a:cs typeface="Calibri"/>
              </a:rPr>
              <a:t> (</a:t>
            </a:r>
            <a:r>
              <a:rPr lang="en-US" err="1">
                <a:cs typeface="Calibri"/>
              </a:rPr>
              <a:t>e.g</a:t>
            </a:r>
            <a:r>
              <a:rPr lang="en-US" dirty="0">
                <a:cs typeface="Calibri"/>
              </a:rPr>
              <a:t> Proteus, Fritzing)</a:t>
            </a:r>
          </a:p>
          <a:p>
            <a:r>
              <a:rPr lang="en-US">
                <a:cs typeface="Calibri"/>
              </a:rPr>
              <a:t>Circuit designing tools (e.g Fritzing, Proteus, LibrePCB)</a:t>
            </a:r>
            <a:endParaRPr lang="en-US" dirty="0">
              <a:cs typeface="Calibri"/>
            </a:endParaRPr>
          </a:p>
          <a:p>
            <a:r>
              <a:rPr lang="en-US" dirty="0">
                <a:cs typeface="Calibri"/>
              </a:rPr>
              <a:t>Arduino IDE (very important)</a:t>
            </a:r>
          </a:p>
          <a:p>
            <a:r>
              <a:rPr lang="en-US">
                <a:cs typeface="Calibri"/>
              </a:rPr>
              <a:t>Arduino Kit</a:t>
            </a:r>
            <a:endParaRPr lang="en-US" dirty="0">
              <a:cs typeface="Calibri"/>
            </a:endParaRPr>
          </a:p>
        </p:txBody>
      </p:sp>
    </p:spTree>
    <p:extLst>
      <p:ext uri="{BB962C8B-B14F-4D97-AF65-F5344CB8AC3E}">
        <p14:creationId xmlns:p14="http://schemas.microsoft.com/office/powerpoint/2010/main" val="34062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3812-4607-4E23-8DB2-37785B6A1EE1}"/>
              </a:ext>
            </a:extLst>
          </p:cNvPr>
          <p:cNvSpPr>
            <a:spLocks noGrp="1"/>
          </p:cNvSpPr>
          <p:nvPr>
            <p:ph type="title"/>
          </p:nvPr>
        </p:nvSpPr>
        <p:spPr/>
        <p:txBody>
          <a:bodyPr/>
          <a:lstStyle/>
          <a:p>
            <a:pPr algn="ctr"/>
            <a:r>
              <a:rPr lang="en-US" b="1" dirty="0">
                <a:cs typeface="Calibri Light"/>
              </a:rPr>
              <a:t>Simulation of Arduino Projects</a:t>
            </a:r>
          </a:p>
        </p:txBody>
      </p:sp>
      <p:sp>
        <p:nvSpPr>
          <p:cNvPr id="3" name="Content Placeholder 2">
            <a:extLst>
              <a:ext uri="{FF2B5EF4-FFF2-40B4-BE49-F238E27FC236}">
                <a16:creationId xmlns:a16="http://schemas.microsoft.com/office/drawing/2014/main" id="{86EAE0C5-E2BE-42C3-8EE5-13657B3B01C2}"/>
              </a:ext>
            </a:extLst>
          </p:cNvPr>
          <p:cNvSpPr>
            <a:spLocks noGrp="1"/>
          </p:cNvSpPr>
          <p:nvPr>
            <p:ph idx="1"/>
          </p:nvPr>
        </p:nvSpPr>
        <p:spPr>
          <a:xfrm>
            <a:off x="838200" y="2741527"/>
            <a:ext cx="10515600" cy="3435435"/>
          </a:xfrm>
        </p:spPr>
        <p:txBody>
          <a:bodyPr vert="horz" lIns="91440" tIns="45720" rIns="91440" bIns="45720" rtlCol="0" anchor="t">
            <a:normAutofit/>
          </a:bodyPr>
          <a:lstStyle/>
          <a:p>
            <a:r>
              <a:rPr lang="en-US" dirty="0">
                <a:cs typeface="Calibri"/>
              </a:rPr>
              <a:t>A number of tools are used to simulate Arduino circuits</a:t>
            </a:r>
          </a:p>
          <a:p>
            <a:r>
              <a:rPr lang="en-US" dirty="0">
                <a:cs typeface="Calibri"/>
              </a:rPr>
              <a:t>Proteus Profession configured with Arduino Libraries</a:t>
            </a:r>
          </a:p>
          <a:p>
            <a:r>
              <a:rPr lang="en-US" dirty="0">
                <a:cs typeface="Calibri"/>
              </a:rPr>
              <a:t>Licensed Fritzing</a:t>
            </a:r>
          </a:p>
          <a:p>
            <a:r>
              <a:rPr lang="en-US" dirty="0">
                <a:cs typeface="Calibri"/>
              </a:rPr>
              <a:t>Online tools such as </a:t>
            </a:r>
            <a:r>
              <a:rPr lang="en-US" dirty="0" err="1">
                <a:cs typeface="Calibri"/>
              </a:rPr>
              <a:t>Tinkercad</a:t>
            </a:r>
            <a:r>
              <a:rPr lang="en-US" dirty="0">
                <a:cs typeface="Calibri"/>
              </a:rPr>
              <a:t> from </a:t>
            </a:r>
            <a:r>
              <a:rPr lang="en-US" dirty="0">
                <a:cs typeface="Calibri"/>
                <a:hlinkClick r:id="rId2"/>
              </a:rPr>
              <a:t>https://www.tinkercad.com</a:t>
            </a:r>
          </a:p>
          <a:p>
            <a:r>
              <a:rPr lang="en-US" dirty="0">
                <a:cs typeface="Calibri"/>
              </a:rPr>
              <a:t>Blinking an LED.</a:t>
            </a:r>
          </a:p>
        </p:txBody>
      </p:sp>
    </p:spTree>
    <p:extLst>
      <p:ext uri="{BB962C8B-B14F-4D97-AF65-F5344CB8AC3E}">
        <p14:creationId xmlns:p14="http://schemas.microsoft.com/office/powerpoint/2010/main" val="12471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CB205F9F-0A5B-4FAF-9B61-846E6894D3C2}"/>
              </a:ext>
            </a:extLst>
          </p:cNvPr>
          <p:cNvPicPr>
            <a:picLocks noChangeAspect="1"/>
          </p:cNvPicPr>
          <p:nvPr/>
        </p:nvPicPr>
        <p:blipFill>
          <a:blip r:embed="rId2"/>
          <a:stretch>
            <a:fillRect/>
          </a:stretch>
        </p:blipFill>
        <p:spPr>
          <a:xfrm>
            <a:off x="1518249" y="1465053"/>
            <a:ext cx="9011727" cy="5078081"/>
          </a:xfrm>
          <a:prstGeom prst="rect">
            <a:avLst/>
          </a:prstGeom>
        </p:spPr>
      </p:pic>
    </p:spTree>
    <p:extLst>
      <p:ext uri="{BB962C8B-B14F-4D97-AF65-F5344CB8AC3E}">
        <p14:creationId xmlns:p14="http://schemas.microsoft.com/office/powerpoint/2010/main" val="290013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1401647"/>
            <a:ext cx="10515600" cy="1094241"/>
          </a:xfrm>
        </p:spPr>
        <p:txBody>
          <a:bodyPr/>
          <a:lstStyle/>
          <a:p>
            <a:pPr algn="ctr"/>
            <a:r>
              <a:rPr lang="en-US" b="1" dirty="0">
                <a:latin typeface="Times New Roman"/>
                <a:cs typeface="Calibri Light"/>
              </a:rPr>
              <a:t>Introduction to Arduino</a:t>
            </a:r>
          </a:p>
        </p:txBody>
      </p:sp>
      <p:sp>
        <p:nvSpPr>
          <p:cNvPr id="3" name="Content Placeholder 2"/>
          <p:cNvSpPr>
            <a:spLocks noGrp="1"/>
          </p:cNvSpPr>
          <p:nvPr>
            <p:ph idx="1"/>
          </p:nvPr>
        </p:nvSpPr>
        <p:spPr>
          <a:xfrm>
            <a:off x="838200" y="2485559"/>
            <a:ext cx="10515600" cy="4072403"/>
          </a:xfrm>
        </p:spPr>
        <p:txBody>
          <a:bodyPr vert="horz" lIns="91440" tIns="45720" rIns="91440" bIns="45720" rtlCol="0" anchor="t">
            <a:normAutofit fontScale="92500" lnSpcReduction="20000"/>
          </a:bodyPr>
          <a:lstStyle/>
          <a:p>
            <a:r>
              <a:rPr lang="en-US" dirty="0">
                <a:latin typeface="Calibri"/>
                <a:cs typeface="Calibri"/>
              </a:rPr>
              <a:t>Arduino is an open-source hardware and software company, project and user community that designs and manufacture single-board microcontrollers and microcontroller kits for building digital devices.</a:t>
            </a:r>
          </a:p>
          <a:p>
            <a:r>
              <a:rPr lang="en-US" dirty="0">
                <a:latin typeface="Calibri"/>
                <a:cs typeface="Calibri"/>
              </a:rPr>
              <a:t>It is an open-source electronics prototyping platform based on easy-to-use hardware and software.</a:t>
            </a:r>
          </a:p>
          <a:p>
            <a:r>
              <a:rPr lang="en-US" dirty="0">
                <a:latin typeface="Calibri"/>
                <a:cs typeface="Calibri"/>
              </a:rPr>
              <a:t>Arduino is written in C++ with some additional of specific methods and functions.</a:t>
            </a:r>
          </a:p>
          <a:p>
            <a:r>
              <a:rPr lang="en-US" dirty="0">
                <a:latin typeface="Calibri"/>
                <a:cs typeface="Calibri"/>
              </a:rPr>
              <a:t>Arduino is simple a programmable microcontroller. It does not have RTOS when compared to other computer systems.</a:t>
            </a:r>
          </a:p>
          <a:p>
            <a:r>
              <a:rPr lang="en-US" dirty="0">
                <a:latin typeface="Calibri"/>
                <a:cs typeface="Calibri"/>
              </a:rPr>
              <a:t>There are variety of Arduino boards such as Arduino UNO, Arduino Nano, Arduino Mega, </a:t>
            </a:r>
            <a:r>
              <a:rPr lang="en-US" dirty="0" err="1">
                <a:latin typeface="Calibri"/>
                <a:cs typeface="Calibri"/>
              </a:rPr>
              <a:t>e.t.c</a:t>
            </a:r>
            <a:endParaRPr lang="en-US">
              <a:latin typeface="Calibri"/>
              <a:cs typeface="Calibri"/>
            </a:endParaRPr>
          </a:p>
        </p:txBody>
      </p:sp>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29-ADB7-471A-A70D-EF78E8EE034D}"/>
              </a:ext>
            </a:extLst>
          </p:cNvPr>
          <p:cNvSpPr>
            <a:spLocks noGrp="1"/>
          </p:cNvSpPr>
          <p:nvPr>
            <p:ph type="title"/>
          </p:nvPr>
        </p:nvSpPr>
        <p:spPr>
          <a:xfrm>
            <a:off x="838200" y="1401647"/>
            <a:ext cx="10515600" cy="971778"/>
          </a:xfrm>
        </p:spPr>
        <p:txBody>
          <a:bodyPr/>
          <a:lstStyle/>
          <a:p>
            <a:pPr algn="ctr"/>
            <a:r>
              <a:rPr lang="en-US" b="1" dirty="0">
                <a:cs typeface="Calibri Light"/>
              </a:rPr>
              <a:t>Arduino UNO board</a:t>
            </a:r>
          </a:p>
        </p:txBody>
      </p:sp>
      <p:pic>
        <p:nvPicPr>
          <p:cNvPr id="4" name="Picture 4" descr="A picture containing electronics&#10;&#10;Description automatically generated">
            <a:extLst>
              <a:ext uri="{FF2B5EF4-FFF2-40B4-BE49-F238E27FC236}">
                <a16:creationId xmlns:a16="http://schemas.microsoft.com/office/drawing/2014/main" id="{E32F84D7-EC0E-4291-A2FF-136C99E50D62}"/>
              </a:ext>
            </a:extLst>
          </p:cNvPr>
          <p:cNvPicPr>
            <a:picLocks noChangeAspect="1"/>
          </p:cNvPicPr>
          <p:nvPr/>
        </p:nvPicPr>
        <p:blipFill>
          <a:blip r:embed="rId2"/>
          <a:stretch>
            <a:fillRect/>
          </a:stretch>
        </p:blipFill>
        <p:spPr>
          <a:xfrm>
            <a:off x="3404507" y="2495303"/>
            <a:ext cx="5369378" cy="3745180"/>
          </a:xfrm>
          <a:prstGeom prst="rect">
            <a:avLst/>
          </a:prstGeom>
        </p:spPr>
      </p:pic>
    </p:spTree>
    <p:extLst>
      <p:ext uri="{BB962C8B-B14F-4D97-AF65-F5344CB8AC3E}">
        <p14:creationId xmlns:p14="http://schemas.microsoft.com/office/powerpoint/2010/main" val="120394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55C-27E4-4F36-8781-8D26C0AED41E}"/>
              </a:ext>
            </a:extLst>
          </p:cNvPr>
          <p:cNvSpPr>
            <a:spLocks noGrp="1"/>
          </p:cNvSpPr>
          <p:nvPr>
            <p:ph type="title"/>
          </p:nvPr>
        </p:nvSpPr>
        <p:spPr>
          <a:xfrm>
            <a:off x="838200" y="1224754"/>
            <a:ext cx="10515600" cy="1175885"/>
          </a:xfrm>
        </p:spPr>
        <p:txBody>
          <a:bodyPr/>
          <a:lstStyle/>
          <a:p>
            <a:pPr algn="ctr"/>
            <a:r>
              <a:rPr lang="en-US" b="1" dirty="0">
                <a:latin typeface="Times New Roman"/>
                <a:cs typeface="Calibri Light"/>
              </a:rPr>
              <a:t>Different types of Arduino Boards</a:t>
            </a:r>
          </a:p>
        </p:txBody>
      </p:sp>
      <p:pic>
        <p:nvPicPr>
          <p:cNvPr id="7" name="Picture 7" descr="A picture containing text, electronics, circuit&#10;&#10;Description automatically generated">
            <a:extLst>
              <a:ext uri="{FF2B5EF4-FFF2-40B4-BE49-F238E27FC236}">
                <a16:creationId xmlns:a16="http://schemas.microsoft.com/office/drawing/2014/main" id="{1D672FE7-905A-4DB3-8A3B-C8A199593DFE}"/>
              </a:ext>
            </a:extLst>
          </p:cNvPr>
          <p:cNvPicPr>
            <a:picLocks noChangeAspect="1"/>
          </p:cNvPicPr>
          <p:nvPr/>
        </p:nvPicPr>
        <p:blipFill>
          <a:blip r:embed="rId2"/>
          <a:stretch>
            <a:fillRect/>
          </a:stretch>
        </p:blipFill>
        <p:spPr>
          <a:xfrm>
            <a:off x="2914650" y="2169802"/>
            <a:ext cx="6335485" cy="4110431"/>
          </a:xfrm>
          <a:prstGeom prst="rect">
            <a:avLst/>
          </a:prstGeom>
        </p:spPr>
      </p:pic>
    </p:spTree>
    <p:extLst>
      <p:ext uri="{BB962C8B-B14F-4D97-AF65-F5344CB8AC3E}">
        <p14:creationId xmlns:p14="http://schemas.microsoft.com/office/powerpoint/2010/main" val="377247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FA65-0625-4D69-AA04-0E328B6B895B}"/>
              </a:ext>
            </a:extLst>
          </p:cNvPr>
          <p:cNvSpPr>
            <a:spLocks noGrp="1"/>
          </p:cNvSpPr>
          <p:nvPr>
            <p:ph type="title"/>
          </p:nvPr>
        </p:nvSpPr>
        <p:spPr>
          <a:xfrm>
            <a:off x="838200" y="1401647"/>
            <a:ext cx="10515600" cy="754063"/>
          </a:xfrm>
        </p:spPr>
        <p:txBody>
          <a:bodyPr/>
          <a:lstStyle/>
          <a:p>
            <a:pPr algn="ctr"/>
            <a:r>
              <a:rPr lang="en-US" b="1" dirty="0">
                <a:cs typeface="Calibri Light"/>
              </a:rPr>
              <a:t>Differences of the Arduino Boards</a:t>
            </a:r>
          </a:p>
        </p:txBody>
      </p:sp>
      <p:graphicFrame>
        <p:nvGraphicFramePr>
          <p:cNvPr id="5" name="Table 4">
            <a:extLst>
              <a:ext uri="{FF2B5EF4-FFF2-40B4-BE49-F238E27FC236}">
                <a16:creationId xmlns:a16="http://schemas.microsoft.com/office/drawing/2014/main" id="{69A47D6E-495F-4FCA-9014-76A72612F09F}"/>
              </a:ext>
            </a:extLst>
          </p:cNvPr>
          <p:cNvGraphicFramePr>
            <a:graphicFrameLocks noGrp="1"/>
          </p:cNvGraphicFramePr>
          <p:nvPr>
            <p:extLst>
              <p:ext uri="{D42A27DB-BD31-4B8C-83A1-F6EECF244321}">
                <p14:modId xmlns:p14="http://schemas.microsoft.com/office/powerpoint/2010/main" val="1868156549"/>
              </p:ext>
            </p:extLst>
          </p:nvPr>
        </p:nvGraphicFramePr>
        <p:xfrm>
          <a:off x="979714" y="2122714"/>
          <a:ext cx="9948319" cy="4517570"/>
        </p:xfrm>
        <a:graphic>
          <a:graphicData uri="http://schemas.openxmlformats.org/drawingml/2006/table">
            <a:tbl>
              <a:tblPr firstRow="1" bandRow="1">
                <a:tableStyleId>{5C22544A-7EE6-4342-B048-85BDC9FD1C3A}</a:tableStyleId>
              </a:tblPr>
              <a:tblGrid>
                <a:gridCol w="1757252">
                  <a:extLst>
                    <a:ext uri="{9D8B030D-6E8A-4147-A177-3AD203B41FA5}">
                      <a16:colId xmlns:a16="http://schemas.microsoft.com/office/drawing/2014/main" val="2854702907"/>
                    </a:ext>
                  </a:extLst>
                </a:gridCol>
                <a:gridCol w="1842281">
                  <a:extLst>
                    <a:ext uri="{9D8B030D-6E8A-4147-A177-3AD203B41FA5}">
                      <a16:colId xmlns:a16="http://schemas.microsoft.com/office/drawing/2014/main" val="1656693118"/>
                    </a:ext>
                  </a:extLst>
                </a:gridCol>
                <a:gridCol w="2919309">
                  <a:extLst>
                    <a:ext uri="{9D8B030D-6E8A-4147-A177-3AD203B41FA5}">
                      <a16:colId xmlns:a16="http://schemas.microsoft.com/office/drawing/2014/main" val="2049595652"/>
                    </a:ext>
                  </a:extLst>
                </a:gridCol>
                <a:gridCol w="1564821">
                  <a:extLst>
                    <a:ext uri="{9D8B030D-6E8A-4147-A177-3AD203B41FA5}">
                      <a16:colId xmlns:a16="http://schemas.microsoft.com/office/drawing/2014/main" val="1740149665"/>
                    </a:ext>
                  </a:extLst>
                </a:gridCol>
                <a:gridCol w="1864656">
                  <a:extLst>
                    <a:ext uri="{9D8B030D-6E8A-4147-A177-3AD203B41FA5}">
                      <a16:colId xmlns:a16="http://schemas.microsoft.com/office/drawing/2014/main" val="1422245641"/>
                    </a:ext>
                  </a:extLst>
                </a:gridCol>
              </a:tblGrid>
              <a:tr h="691753">
                <a:tc>
                  <a:txBody>
                    <a:bodyPr/>
                    <a:lstStyle/>
                    <a:p>
                      <a:pPr algn="ctr" fontAlgn="ctr"/>
                      <a:r>
                        <a:rPr lang="en-US">
                          <a:effectLst/>
                        </a:rPr>
                        <a:t>Arduino Board</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pPr algn="ctr" fontAlgn="ctr"/>
                      <a:r>
                        <a:rPr lang="en-US">
                          <a:effectLst/>
                        </a:rPr>
                        <a:t>Core Unit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pPr algn="ctr" fontAlgn="ctr"/>
                      <a:r>
                        <a:rPr lang="en-US">
                          <a:effectLst/>
                        </a:rPr>
                        <a:t>Memory, SRAM, EEPROM</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pPr algn="ctr" fontAlgn="ctr"/>
                      <a:r>
                        <a:rPr lang="en-US">
                          <a:effectLst/>
                        </a:rPr>
                        <a:t>Digital I/O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tc>
                  <a:txBody>
                    <a:bodyPr/>
                    <a:lstStyle/>
                    <a:p>
                      <a:pPr algn="ctr" fontAlgn="ctr"/>
                      <a:r>
                        <a:rPr lang="en-US">
                          <a:effectLst/>
                        </a:rPr>
                        <a:t>Analog I/O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75000"/>
                      </a:schemeClr>
                    </a:solidFill>
                  </a:tcPr>
                </a:tc>
                <a:extLst>
                  <a:ext uri="{0D108BD9-81ED-4DB2-BD59-A6C34878D82A}">
                    <a16:rowId xmlns:a16="http://schemas.microsoft.com/office/drawing/2014/main" val="818921644"/>
                  </a:ext>
                </a:extLst>
              </a:tr>
              <a:tr h="691753">
                <a:tc>
                  <a:txBody>
                    <a:bodyPr/>
                    <a:lstStyle/>
                    <a:p>
                      <a:pPr algn="ctr" fontAlgn="ctr"/>
                      <a:r>
                        <a:rPr lang="en-US">
                          <a:effectLst/>
                        </a:rPr>
                        <a:t>Arduino UNO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6">
                        <a:lumMod val="60000"/>
                        <a:lumOff val="40000"/>
                      </a:schemeClr>
                    </a:solidFill>
                  </a:tcPr>
                </a:tc>
                <a:tc>
                  <a:txBody>
                    <a:bodyPr/>
                    <a:lstStyle/>
                    <a:p>
                      <a:pPr algn="ctr" fontAlgn="b"/>
                      <a:r>
                        <a:rPr lang="en-US">
                          <a:effectLst/>
                        </a:rPr>
                        <a:t>16MHz, ATmega328</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accent6">
                        <a:lumMod val="60000"/>
                        <a:lumOff val="40000"/>
                      </a:schemeClr>
                    </a:solidFill>
                  </a:tcPr>
                </a:tc>
                <a:tc>
                  <a:txBody>
                    <a:bodyPr/>
                    <a:lstStyle/>
                    <a:p>
                      <a:pPr algn="ctr" fontAlgn="ctr"/>
                      <a:r>
                        <a:rPr lang="en-US">
                          <a:effectLst/>
                        </a:rPr>
                        <a:t>2KB SRAM, 1KB EEPROM, 32KB Flash</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6">
                        <a:lumMod val="60000"/>
                        <a:lumOff val="40000"/>
                      </a:schemeClr>
                    </a:solidFill>
                  </a:tcPr>
                </a:tc>
                <a:tc>
                  <a:txBody>
                    <a:bodyPr/>
                    <a:lstStyle/>
                    <a:p>
                      <a:pPr algn="ctr" fontAlgn="ctr"/>
                      <a:r>
                        <a:rPr lang="en-US">
                          <a:effectLst/>
                        </a:rPr>
                        <a:t>14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6">
                        <a:lumMod val="60000"/>
                        <a:lumOff val="40000"/>
                      </a:schemeClr>
                    </a:solidFill>
                  </a:tcPr>
                </a:tc>
                <a:tc>
                  <a:txBody>
                    <a:bodyPr/>
                    <a:lstStyle/>
                    <a:p>
                      <a:pPr algn="ctr" fontAlgn="ctr"/>
                      <a:r>
                        <a:rPr lang="en-US">
                          <a:effectLst/>
                        </a:rPr>
                        <a:t>6 inputs, 0 output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6">
                        <a:lumMod val="60000"/>
                        <a:lumOff val="40000"/>
                      </a:schemeClr>
                    </a:solidFill>
                  </a:tcPr>
                </a:tc>
                <a:extLst>
                  <a:ext uri="{0D108BD9-81ED-4DB2-BD59-A6C34878D82A}">
                    <a16:rowId xmlns:a16="http://schemas.microsoft.com/office/drawing/2014/main" val="3604266271"/>
                  </a:ext>
                </a:extLst>
              </a:tr>
              <a:tr h="1044688">
                <a:tc>
                  <a:txBody>
                    <a:bodyPr/>
                    <a:lstStyle/>
                    <a:p>
                      <a:pPr algn="ctr" fontAlgn="ctr"/>
                      <a:r>
                        <a:rPr lang="en-US">
                          <a:effectLst/>
                        </a:rPr>
                        <a:t>Arduino DUE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4">
                        <a:lumMod val="40000"/>
                        <a:lumOff val="60000"/>
                      </a:schemeClr>
                    </a:solidFill>
                  </a:tcPr>
                </a:tc>
                <a:tc>
                  <a:txBody>
                    <a:bodyPr/>
                    <a:lstStyle/>
                    <a:p>
                      <a:pPr algn="ctr" fontAlgn="b"/>
                      <a:r>
                        <a:rPr lang="en-US">
                          <a:effectLst/>
                        </a:rPr>
                        <a:t>84MHz, AT91SAM3X8E</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accent4">
                        <a:lumMod val="40000"/>
                        <a:lumOff val="60000"/>
                      </a:schemeClr>
                    </a:solidFill>
                  </a:tcPr>
                </a:tc>
                <a:tc>
                  <a:txBody>
                    <a:bodyPr/>
                    <a:lstStyle/>
                    <a:p>
                      <a:pPr algn="ctr" fontAlgn="ctr"/>
                      <a:r>
                        <a:rPr lang="en-US">
                          <a:effectLst/>
                        </a:rPr>
                        <a:t>96KB SRAM, 512KB Flash</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4">
                        <a:lumMod val="40000"/>
                        <a:lumOff val="60000"/>
                      </a:schemeClr>
                    </a:solidFill>
                  </a:tcPr>
                </a:tc>
                <a:tc>
                  <a:txBody>
                    <a:bodyPr/>
                    <a:lstStyle/>
                    <a:p>
                      <a:pPr algn="ctr" fontAlgn="ctr"/>
                      <a:r>
                        <a:rPr lang="en-US">
                          <a:effectLst/>
                        </a:rPr>
                        <a:t>54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4">
                        <a:lumMod val="40000"/>
                        <a:lumOff val="60000"/>
                      </a:schemeClr>
                    </a:solidFill>
                  </a:tcPr>
                </a:tc>
                <a:tc>
                  <a:txBody>
                    <a:bodyPr/>
                    <a:lstStyle/>
                    <a:p>
                      <a:pPr algn="ctr" fontAlgn="b"/>
                      <a:r>
                        <a:rPr lang="en-US">
                          <a:effectLst/>
                        </a:rPr>
                        <a:t>12 inputs, 2 outputs</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accent4">
                        <a:lumMod val="40000"/>
                        <a:lumOff val="60000"/>
                      </a:schemeClr>
                    </a:solidFill>
                  </a:tcPr>
                </a:tc>
                <a:extLst>
                  <a:ext uri="{0D108BD9-81ED-4DB2-BD59-A6C34878D82A}">
                    <a16:rowId xmlns:a16="http://schemas.microsoft.com/office/drawing/2014/main" val="1403657581"/>
                  </a:ext>
                </a:extLst>
              </a:tr>
              <a:tr h="1044688">
                <a:tc>
                  <a:txBody>
                    <a:bodyPr/>
                    <a:lstStyle/>
                    <a:p>
                      <a:pPr algn="ctr" fontAlgn="ctr"/>
                      <a:r>
                        <a:rPr lang="en-US">
                          <a:effectLst/>
                        </a:rPr>
                        <a:t>Arduino Mega</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ctr" fontAlgn="b"/>
                      <a:r>
                        <a:rPr lang="en-US">
                          <a:effectLst/>
                        </a:rPr>
                        <a:t>16MHz,ATMEGA2560</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ctr" fontAlgn="ctr"/>
                      <a:r>
                        <a:rPr lang="en-US">
                          <a:effectLst/>
                        </a:rPr>
                        <a:t>8KB SRAM, 4KB EEPROM, 256KB Flash</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ctr" fontAlgn="ctr"/>
                      <a:r>
                        <a:rPr lang="en-US">
                          <a:effectLst/>
                        </a:rPr>
                        <a:t>54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tc>
                  <a:txBody>
                    <a:bodyPr/>
                    <a:lstStyle/>
                    <a:p>
                      <a:pPr algn="ctr" fontAlgn="b"/>
                      <a:r>
                        <a:rPr lang="en-US">
                          <a:effectLst/>
                        </a:rPr>
                        <a:t>16 inputs, 0 output</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accent2">
                        <a:lumMod val="40000"/>
                        <a:lumOff val="60000"/>
                      </a:schemeClr>
                    </a:solidFill>
                  </a:tcPr>
                </a:tc>
                <a:extLst>
                  <a:ext uri="{0D108BD9-81ED-4DB2-BD59-A6C34878D82A}">
                    <a16:rowId xmlns:a16="http://schemas.microsoft.com/office/drawing/2014/main" val="2197873524"/>
                  </a:ext>
                </a:extLst>
              </a:tr>
              <a:tr h="1044688">
                <a:tc>
                  <a:txBody>
                    <a:bodyPr/>
                    <a:lstStyle/>
                    <a:p>
                      <a:pPr algn="ctr" fontAlgn="ctr"/>
                      <a:r>
                        <a:rPr lang="en-US">
                          <a:effectLst/>
                        </a:rPr>
                        <a:t>Arduino Leaonardo</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60000"/>
                        <a:lumOff val="40000"/>
                      </a:schemeClr>
                    </a:solidFill>
                  </a:tcPr>
                </a:tc>
                <a:tc>
                  <a:txBody>
                    <a:bodyPr/>
                    <a:lstStyle/>
                    <a:p>
                      <a:pPr algn="ctr" fontAlgn="b"/>
                      <a:r>
                        <a:rPr lang="en-US">
                          <a:effectLst/>
                        </a:rPr>
                        <a:t>16MHz, ATMEGA32U4</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accent3">
                        <a:lumMod val="60000"/>
                        <a:lumOff val="40000"/>
                      </a:schemeClr>
                    </a:solidFill>
                  </a:tcPr>
                </a:tc>
                <a:tc>
                  <a:txBody>
                    <a:bodyPr/>
                    <a:lstStyle/>
                    <a:p>
                      <a:pPr algn="ctr" fontAlgn="ctr"/>
                      <a:r>
                        <a:rPr lang="en-US">
                          <a:effectLst/>
                        </a:rPr>
                        <a:t>2.5KB SRAM, 1KB EEPROM,32KB Flash</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60000"/>
                        <a:lumOff val="40000"/>
                      </a:schemeClr>
                    </a:solidFill>
                  </a:tcPr>
                </a:tc>
                <a:tc>
                  <a:txBody>
                    <a:bodyPr/>
                    <a:lstStyle/>
                    <a:p>
                      <a:pPr algn="ctr" fontAlgn="ctr"/>
                      <a:r>
                        <a:rPr lang="en-US">
                          <a:effectLst/>
                        </a:rPr>
                        <a:t>20</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accent3">
                        <a:lumMod val="60000"/>
                        <a:lumOff val="40000"/>
                      </a:schemeClr>
                    </a:solidFill>
                  </a:tcPr>
                </a:tc>
                <a:tc>
                  <a:txBody>
                    <a:bodyPr/>
                    <a:lstStyle/>
                    <a:p>
                      <a:pPr algn="ctr" fontAlgn="b"/>
                      <a:r>
                        <a:rPr lang="en-US">
                          <a:effectLst/>
                        </a:rPr>
                        <a:t>12 inputs, 0 output</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solidFill>
                      <a:schemeClr val="accent3">
                        <a:lumMod val="60000"/>
                        <a:lumOff val="40000"/>
                      </a:schemeClr>
                    </a:solidFill>
                  </a:tcPr>
                </a:tc>
                <a:extLst>
                  <a:ext uri="{0D108BD9-81ED-4DB2-BD59-A6C34878D82A}">
                    <a16:rowId xmlns:a16="http://schemas.microsoft.com/office/drawing/2014/main" val="1108502445"/>
                  </a:ext>
                </a:extLst>
              </a:tr>
            </a:tbl>
          </a:graphicData>
        </a:graphic>
      </p:graphicFrame>
    </p:spTree>
    <p:extLst>
      <p:ext uri="{BB962C8B-B14F-4D97-AF65-F5344CB8AC3E}">
        <p14:creationId xmlns:p14="http://schemas.microsoft.com/office/powerpoint/2010/main" val="24042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D1A7-D09D-46C4-96D5-D56A8FCF0795}"/>
              </a:ext>
            </a:extLst>
          </p:cNvPr>
          <p:cNvSpPr>
            <a:spLocks noGrp="1"/>
          </p:cNvSpPr>
          <p:nvPr>
            <p:ph type="title"/>
          </p:nvPr>
        </p:nvSpPr>
        <p:spPr>
          <a:xfrm>
            <a:off x="838200" y="1401647"/>
            <a:ext cx="10515600" cy="894243"/>
          </a:xfrm>
        </p:spPr>
        <p:txBody>
          <a:bodyPr/>
          <a:lstStyle/>
          <a:p>
            <a:pPr algn="ctr"/>
            <a:r>
              <a:rPr lang="en-US" b="1" dirty="0">
                <a:cs typeface="Calibri Light"/>
              </a:rPr>
              <a:t>Arduino Components</a:t>
            </a:r>
          </a:p>
        </p:txBody>
      </p:sp>
      <p:sp>
        <p:nvSpPr>
          <p:cNvPr id="3" name="Content Placeholder 2">
            <a:extLst>
              <a:ext uri="{FF2B5EF4-FFF2-40B4-BE49-F238E27FC236}">
                <a16:creationId xmlns:a16="http://schemas.microsoft.com/office/drawing/2014/main" id="{8B502495-6848-4FF2-BF28-3B54F55A30D6}"/>
              </a:ext>
            </a:extLst>
          </p:cNvPr>
          <p:cNvSpPr>
            <a:spLocks noGrp="1"/>
          </p:cNvSpPr>
          <p:nvPr>
            <p:ph idx="1"/>
          </p:nvPr>
        </p:nvSpPr>
        <p:spPr>
          <a:xfrm>
            <a:off x="838200" y="2180810"/>
            <a:ext cx="10515600" cy="4427472"/>
          </a:xfrm>
        </p:spPr>
        <p:txBody>
          <a:bodyPr vert="horz" lIns="91440" tIns="45720" rIns="91440" bIns="45720" rtlCol="0" anchor="t">
            <a:normAutofit lnSpcReduction="10000"/>
          </a:bodyPr>
          <a:lstStyle/>
          <a:p>
            <a:r>
              <a:rPr lang="en-US" dirty="0">
                <a:cs typeface="Calibri"/>
              </a:rPr>
              <a:t>The major components of Arduino UNO board are as follows:</a:t>
            </a:r>
          </a:p>
          <a:p>
            <a:pPr marL="514350" indent="-514350">
              <a:buAutoNum type="romanLcPeriod"/>
            </a:pPr>
            <a:r>
              <a:rPr lang="en-US" dirty="0">
                <a:cs typeface="Calibri"/>
              </a:rPr>
              <a:t>USB Connector</a:t>
            </a:r>
          </a:p>
          <a:p>
            <a:pPr marL="514350" indent="-514350">
              <a:buAutoNum type="romanLcPeriod"/>
            </a:pPr>
            <a:r>
              <a:rPr lang="en-US" dirty="0">
                <a:cs typeface="Calibri"/>
              </a:rPr>
              <a:t>Power port</a:t>
            </a:r>
          </a:p>
          <a:p>
            <a:pPr marL="514350" indent="-514350">
              <a:buAutoNum type="romanLcPeriod"/>
            </a:pPr>
            <a:r>
              <a:rPr lang="en-US" dirty="0">
                <a:cs typeface="Calibri"/>
              </a:rPr>
              <a:t>Microcontroller</a:t>
            </a:r>
          </a:p>
          <a:p>
            <a:pPr marL="514350" indent="-514350">
              <a:buAutoNum type="romanLcPeriod"/>
            </a:pPr>
            <a:r>
              <a:rPr lang="en-US" dirty="0">
                <a:cs typeface="Calibri"/>
              </a:rPr>
              <a:t>Analog input and Digital pins</a:t>
            </a:r>
          </a:p>
          <a:p>
            <a:pPr marL="514350" indent="-514350">
              <a:buAutoNum type="romanLcPeriod"/>
            </a:pPr>
            <a:r>
              <a:rPr lang="en-US" dirty="0">
                <a:cs typeface="Calibri"/>
              </a:rPr>
              <a:t>Reset switch</a:t>
            </a:r>
          </a:p>
          <a:p>
            <a:pPr marL="514350" indent="-514350">
              <a:buAutoNum type="romanLcPeriod"/>
            </a:pPr>
            <a:r>
              <a:rPr lang="en-US" dirty="0">
                <a:cs typeface="Calibri"/>
              </a:rPr>
              <a:t>Crystal oscillator</a:t>
            </a:r>
          </a:p>
          <a:p>
            <a:pPr marL="514350" indent="-514350">
              <a:buAutoNum type="romanLcPeriod"/>
            </a:pPr>
            <a:r>
              <a:rPr lang="en-US" dirty="0">
                <a:cs typeface="Calibri"/>
              </a:rPr>
              <a:t>USB interface chip</a:t>
            </a:r>
          </a:p>
          <a:p>
            <a:pPr marL="514350" indent="-514350">
              <a:buAutoNum type="romanLcPeriod"/>
            </a:pPr>
            <a:r>
              <a:rPr lang="en-US" dirty="0">
                <a:cs typeface="Calibri"/>
              </a:rPr>
              <a:t>TX RX LEDs</a:t>
            </a:r>
          </a:p>
          <a:p>
            <a:pPr marL="514350" indent="-514350">
              <a:buAutoNum type="romanLcPeriod"/>
            </a:pPr>
            <a:endParaRPr lang="en-US" dirty="0">
              <a:cs typeface="Calibri"/>
            </a:endParaRPr>
          </a:p>
        </p:txBody>
      </p:sp>
    </p:spTree>
    <p:extLst>
      <p:ext uri="{BB962C8B-B14F-4D97-AF65-F5344CB8AC3E}">
        <p14:creationId xmlns:p14="http://schemas.microsoft.com/office/powerpoint/2010/main" val="348321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3E64-09AE-468F-8DAE-E32D1D77160A}"/>
              </a:ext>
            </a:extLst>
          </p:cNvPr>
          <p:cNvSpPr>
            <a:spLocks noGrp="1"/>
          </p:cNvSpPr>
          <p:nvPr>
            <p:ph type="title"/>
          </p:nvPr>
        </p:nvSpPr>
        <p:spPr>
          <a:xfrm>
            <a:off x="838200" y="1401647"/>
            <a:ext cx="10515600" cy="672421"/>
          </a:xfrm>
        </p:spPr>
        <p:txBody>
          <a:bodyPr>
            <a:normAutofit fontScale="90000"/>
          </a:bodyPr>
          <a:lstStyle/>
          <a:p>
            <a:pPr algn="ctr"/>
            <a:r>
              <a:rPr lang="en-US" b="1">
                <a:cs typeface="Calibri Light"/>
              </a:rPr>
              <a:t>Arduino UNO pins description</a:t>
            </a:r>
            <a:endParaRPr lang="en-US">
              <a:cs typeface="Calibri Light"/>
            </a:endParaRPr>
          </a:p>
        </p:txBody>
      </p:sp>
      <p:pic>
        <p:nvPicPr>
          <p:cNvPr id="3" name="Picture 3" descr="Diagram, schematic&#10;&#10;Description automatically generated">
            <a:extLst>
              <a:ext uri="{FF2B5EF4-FFF2-40B4-BE49-F238E27FC236}">
                <a16:creationId xmlns:a16="http://schemas.microsoft.com/office/drawing/2014/main" id="{00B3CF46-45D7-4098-B366-5CA162D9AE9A}"/>
              </a:ext>
            </a:extLst>
          </p:cNvPr>
          <p:cNvPicPr>
            <a:picLocks noChangeAspect="1"/>
          </p:cNvPicPr>
          <p:nvPr/>
        </p:nvPicPr>
        <p:blipFill>
          <a:blip r:embed="rId2"/>
          <a:stretch>
            <a:fillRect/>
          </a:stretch>
        </p:blipFill>
        <p:spPr>
          <a:xfrm>
            <a:off x="2754702" y="2174475"/>
            <a:ext cx="7243312" cy="4334974"/>
          </a:xfrm>
          <a:prstGeom prst="rect">
            <a:avLst/>
          </a:prstGeom>
        </p:spPr>
      </p:pic>
    </p:spTree>
    <p:extLst>
      <p:ext uri="{BB962C8B-B14F-4D97-AF65-F5344CB8AC3E}">
        <p14:creationId xmlns:p14="http://schemas.microsoft.com/office/powerpoint/2010/main" val="78288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DB49-2642-42D8-9AA8-134BC528B154}"/>
              </a:ext>
            </a:extLst>
          </p:cNvPr>
          <p:cNvSpPr>
            <a:spLocks noGrp="1"/>
          </p:cNvSpPr>
          <p:nvPr>
            <p:ph type="title"/>
          </p:nvPr>
        </p:nvSpPr>
        <p:spPr>
          <a:xfrm>
            <a:off x="838200" y="1401647"/>
            <a:ext cx="10515600" cy="807979"/>
          </a:xfrm>
        </p:spPr>
        <p:txBody>
          <a:bodyPr/>
          <a:lstStyle/>
          <a:p>
            <a:pPr algn="ctr"/>
            <a:r>
              <a:rPr lang="en-US" b="1">
                <a:cs typeface="Calibri Light"/>
              </a:rPr>
              <a:t>Arduino UNO parts description ….</a:t>
            </a:r>
          </a:p>
        </p:txBody>
      </p:sp>
      <p:pic>
        <p:nvPicPr>
          <p:cNvPr id="5" name="Picture 5" descr="A picture containing text, electronics, circuit&#10;&#10;Description automatically generated">
            <a:extLst>
              <a:ext uri="{FF2B5EF4-FFF2-40B4-BE49-F238E27FC236}">
                <a16:creationId xmlns:a16="http://schemas.microsoft.com/office/drawing/2014/main" id="{30E2A7D0-507D-471C-89B2-1C46DC554689}"/>
              </a:ext>
            </a:extLst>
          </p:cNvPr>
          <p:cNvPicPr>
            <a:picLocks noChangeAspect="1"/>
          </p:cNvPicPr>
          <p:nvPr/>
        </p:nvPicPr>
        <p:blipFill>
          <a:blip r:embed="rId2"/>
          <a:stretch>
            <a:fillRect/>
          </a:stretch>
        </p:blipFill>
        <p:spPr>
          <a:xfrm>
            <a:off x="2193986" y="2223150"/>
            <a:ext cx="7315199" cy="4295132"/>
          </a:xfrm>
          <a:prstGeom prst="rect">
            <a:avLst/>
          </a:prstGeom>
        </p:spPr>
      </p:pic>
    </p:spTree>
    <p:extLst>
      <p:ext uri="{BB962C8B-B14F-4D97-AF65-F5344CB8AC3E}">
        <p14:creationId xmlns:p14="http://schemas.microsoft.com/office/powerpoint/2010/main" val="337857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7C41-FB68-41B3-9319-E44E527F4C0B}"/>
              </a:ext>
            </a:extLst>
          </p:cNvPr>
          <p:cNvSpPr>
            <a:spLocks noGrp="1"/>
          </p:cNvSpPr>
          <p:nvPr>
            <p:ph type="title"/>
          </p:nvPr>
        </p:nvSpPr>
        <p:spPr>
          <a:xfrm>
            <a:off x="838200" y="1401647"/>
            <a:ext cx="10515600" cy="937375"/>
          </a:xfrm>
        </p:spPr>
        <p:txBody>
          <a:bodyPr/>
          <a:lstStyle/>
          <a:p>
            <a:pPr algn="ctr"/>
            <a:r>
              <a:rPr lang="en-US" b="1" dirty="0">
                <a:cs typeface="Calibri Light"/>
              </a:rPr>
              <a:t>Real-world Applications of Arduino</a:t>
            </a:r>
            <a:endParaRPr lang="en-US" dirty="0">
              <a:cs typeface="Calibri Light"/>
            </a:endParaRPr>
          </a:p>
        </p:txBody>
      </p:sp>
      <p:sp>
        <p:nvSpPr>
          <p:cNvPr id="3" name="Content Placeholder 2">
            <a:extLst>
              <a:ext uri="{FF2B5EF4-FFF2-40B4-BE49-F238E27FC236}">
                <a16:creationId xmlns:a16="http://schemas.microsoft.com/office/drawing/2014/main" id="{3EA8C052-30A4-42B4-9F7F-41B2B8F70681}"/>
              </a:ext>
            </a:extLst>
          </p:cNvPr>
          <p:cNvSpPr>
            <a:spLocks noGrp="1"/>
          </p:cNvSpPr>
          <p:nvPr>
            <p:ph idx="1"/>
          </p:nvPr>
        </p:nvSpPr>
        <p:spPr>
          <a:xfrm>
            <a:off x="838200" y="2353338"/>
            <a:ext cx="10515600" cy="3823624"/>
          </a:xfrm>
        </p:spPr>
        <p:txBody>
          <a:bodyPr vert="horz" lIns="91440" tIns="45720" rIns="91440" bIns="45720" rtlCol="0" anchor="t">
            <a:normAutofit fontScale="92500"/>
          </a:bodyPr>
          <a:lstStyle/>
          <a:p>
            <a:r>
              <a:rPr lang="en-US" dirty="0">
                <a:cs typeface="Calibri"/>
              </a:rPr>
              <a:t>With the Arduino board we can control the Home, Office and Industrial activities with the control systems such as motion sensors, outlet control, temperature sensors, blower control, garage door control, air flow control and many others.</a:t>
            </a:r>
          </a:p>
          <a:p>
            <a:r>
              <a:rPr lang="en-US" dirty="0">
                <a:cs typeface="Calibri"/>
              </a:rPr>
              <a:t>Arduino can be used in many industrial control and automation systems.</a:t>
            </a:r>
          </a:p>
          <a:p>
            <a:r>
              <a:rPr lang="en-US" dirty="0">
                <a:cs typeface="Calibri"/>
              </a:rPr>
              <a:t>Using different top technologies like AI, ML, IoT and many others, we can interface an Arduino board to produce more and more intelligent devices and systems.</a:t>
            </a:r>
          </a:p>
          <a:p>
            <a:r>
              <a:rPr lang="en-US" dirty="0">
                <a:cs typeface="Calibri"/>
              </a:rPr>
              <a:t>Arduino is an open-source, it is just an electronics prototyping board.</a:t>
            </a:r>
          </a:p>
        </p:txBody>
      </p:sp>
    </p:spTree>
    <p:extLst>
      <p:ext uri="{BB962C8B-B14F-4D97-AF65-F5344CB8AC3E}">
        <p14:creationId xmlns:p14="http://schemas.microsoft.com/office/powerpoint/2010/main" val="121923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Physical Structure, Components and real-world applications of Arduino</vt:lpstr>
      <vt:lpstr>Introduction to Arduino</vt:lpstr>
      <vt:lpstr>Arduino UNO board</vt:lpstr>
      <vt:lpstr>Different types of Arduino Boards</vt:lpstr>
      <vt:lpstr>Differences of the Arduino Boards</vt:lpstr>
      <vt:lpstr>Arduino Components</vt:lpstr>
      <vt:lpstr>Arduino UNO pins description</vt:lpstr>
      <vt:lpstr>Arduino UNO parts description ….</vt:lpstr>
      <vt:lpstr>Real-world Applications of Arduino</vt:lpstr>
      <vt:lpstr>Must-have Tools ….</vt:lpstr>
      <vt:lpstr>Simulation of Arduino 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373</cp:revision>
  <dcterms:created xsi:type="dcterms:W3CDTF">2019-09-23T18:48:47Z</dcterms:created>
  <dcterms:modified xsi:type="dcterms:W3CDTF">2021-03-22T16:35:52Z</dcterms:modified>
</cp:coreProperties>
</file>