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charts/colors4.xml" ContentType="application/vnd.ms-office.chartcolorstyle+xml"/>
  <Override PartName="/ppt/slideLayouts/slideLayout5.xml" ContentType="application/vnd.openxmlformats-officedocument.presentationml.slideLayout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charts/chart4.xml" ContentType="application/vnd.openxmlformats-officedocument.drawingml.char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charts/colors3.xml" ContentType="application/vnd.ms-office.chartcolorstyle+xml"/>
  <Override PartName="/ppt/charts/style3.xml" ContentType="application/vnd.ms-office.chartstyle+xml"/>
  <Override PartName="/ppt/charts/chart3.xml" ContentType="application/vnd.openxmlformats-officedocument.drawingml.chart+xml"/>
  <Override PartName="/ppt/charts/style2.xml" ContentType="application/vnd.ms-office.chartstyle+xml"/>
  <Override PartName="/ppt/slideLayouts/slideLayout10.xml" ContentType="application/vnd.openxmlformats-officedocument.presentationml.slideLayout+xml"/>
  <Override PartName="/ppt/charts/colors1.xml" ContentType="application/vnd.ms-office.chartcolorstyle+xml"/>
  <Override PartName="/ppt/viewProps.xml" ContentType="application/vnd.openxmlformats-officedocument.presentationml.viewProps+xml"/>
  <Override PartName="/ppt/charts/colors2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_rels/chart2.xml.rels><?xml version="1.0" encoding="UTF-8" standalone="yes"?><Relationships xmlns="http://schemas.openxmlformats.org/package/2006/relationships"><Relationship Id="rId1" Type="http://schemas.microsoft.com/office/2011/relationships/chartStyle" Target="style2.xml" /><Relationship Id="rId2" Type="http://schemas.microsoft.com/office/2011/relationships/chartColorStyle" Target="colors2.xml" /><Relationship Id="rId3" Type="http://schemas.openxmlformats.org/officeDocument/2006/relationships/package" Target="../embeddings/Microsoft_Excel_Worksheet2.xlsx" /></Relationships>
</file>

<file path=ppt/charts/_rels/chart3.xml.rels><?xml version="1.0" encoding="UTF-8" standalone="yes"?><Relationships xmlns="http://schemas.openxmlformats.org/package/2006/relationships"><Relationship Id="rId1" Type="http://schemas.microsoft.com/office/2011/relationships/chartStyle" Target="style3.xml" /><Relationship Id="rId2" Type="http://schemas.microsoft.com/office/2011/relationships/chartColorStyle" Target="colors3.xml" /><Relationship Id="rId3" Type="http://schemas.openxmlformats.org/officeDocument/2006/relationships/package" Target="../embeddings/Microsoft_Excel_Worksheet3.xlsx" /></Relationships>
</file>

<file path=ppt/charts/_rels/chart4.xml.rels><?xml version="1.0" encoding="UTF-8" standalone="yes"?><Relationships xmlns="http://schemas.openxmlformats.org/package/2006/relationships"><Relationship Id="rId1" Type="http://schemas.microsoft.com/office/2011/relationships/chartStyle" Target="style4.xml" /><Relationship Id="rId2" Type="http://schemas.microsoft.com/office/2011/relationships/chartColorStyle" Target="colors4.xml" /><Relationship Id="rId3" Type="http://schemas.openxmlformats.org/officeDocument/2006/relationships/package" Target="../embeddings/Microsoft_Excel_Worksheet4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VENTAS</a:t>
            </a:r>
            <a:endParaRPr/>
          </a:p>
        </c:rich>
      </c:tx>
      <c:layout>
        <c:manualLayout>
          <c:x val="0.025890"/>
          <c:y val="0.023790"/>
        </c:manualLayout>
      </c:layout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14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spPr bwMode="auto">
            <a:prstGeom prst="rect">
              <a:avLst/>
            </a:prstGeom>
            <a:solidFill>
              <a:srgbClr val="F4D2F5"/>
            </a:solidFill>
            <a:ln>
              <a:noFill/>
            </a:ln>
          </c:spP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 formatCode="General">
                  <c:v>46</c:v>
                </c:pt>
                <c:pt idx="1" formatCode="General">
                  <c:v>38</c:v>
                </c:pt>
                <c:pt idx="2" formatCode="General">
                  <c:v>24</c:v>
                </c:pt>
                <c:pt idx="3" formatCode="General">
                  <c:v>29</c:v>
                </c:pt>
                <c:pt idx="4" formatCode="General">
                  <c:v>11</c:v>
                </c:pt>
                <c:pt idx="5" formatCode="General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spPr bwMode="auto">
            <a:prstGeom prst="rect">
              <a:avLst/>
            </a:prstGeom>
            <a:solidFill>
              <a:srgbClr val="B3A1FC"/>
            </a:solidFill>
            <a:ln>
              <a:noFill/>
            </a:ln>
          </c:spP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 formatCode="General">
                  <c:v>29</c:v>
                </c:pt>
                <c:pt idx="1" formatCode="General">
                  <c:v>27</c:v>
                </c:pt>
                <c:pt idx="2" formatCode="General">
                  <c:v>26</c:v>
                </c:pt>
                <c:pt idx="3" formatCode="General">
                  <c:v>17</c:v>
                </c:pt>
                <c:pt idx="4" formatCode="General">
                  <c:v>19</c:v>
                </c:pt>
                <c:pt idx="5" formatCode="General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c:spP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 formatCode="General">
                  <c:v>29</c:v>
                </c:pt>
                <c:pt idx="1" formatCode="General">
                  <c:v>23</c:v>
                </c:pt>
                <c:pt idx="2" formatCode="General">
                  <c:v>32</c:v>
                </c:pt>
                <c:pt idx="3" formatCode="General">
                  <c:v>19</c:v>
                </c:pt>
                <c:pt idx="4" formatCode="General">
                  <c:v>14</c:v>
                </c:pt>
                <c:pt idx="5" formatCode="General">
                  <c:v>17</c:v>
                </c:pt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axId val="725420195"/>
        <c:axId val="725420196"/>
      </c:areaChart>
      <c:catAx>
        <c:axId val="7254201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725420196"/>
        <c:crosses val="autoZero"/>
        <c:auto val="1"/>
        <c:lblAlgn val="ctr"/>
        <c:lblOffset val="100"/>
        <c:noMultiLvlLbl val="0"/>
      </c:catAx>
      <c:valAx>
        <c:axId val="725420196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0%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725420195"/>
        <c:crosses val="autoZero"/>
        <c:crossBetween val="midCat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 bwMode="auto">
    <a:xfrm>
      <a:off x="151262" y="4190252"/>
      <a:ext cx="3692468" cy="2367343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UTILIDADES</a:t>
            </a:r>
            <a:endParaRPr/>
          </a:p>
        </c:rich>
      </c:tx>
      <c:layout>
        <c:manualLayout>
          <c:x val="0.021150"/>
          <c:y val="0.041860"/>
        </c:manualLayout>
      </c:layout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14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>
          <c:layoutTarget val="inner"/>
          <c:xMode val="edge"/>
          <c:yMode val="edge"/>
          <c:x val="0.120290"/>
          <c:y val="0.293860"/>
          <c:w val="0.844630"/>
          <c:h val="0.433490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 w="28575" cap="rnd" cmpd="sng" algn="ctr">
              <a:solidFill>
                <a:srgbClr val="D8AAE3"/>
              </a:solidFill>
              <a:prstDash val="solid"/>
              <a:round/>
            </a:ln>
          </c:spPr>
          <c:marker>
            <c:symbol val="none"/>
          </c:marke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 formatCode="General">
                  <c:v>46</c:v>
                </c:pt>
                <c:pt idx="1" formatCode="General">
                  <c:v>38</c:v>
                </c:pt>
                <c:pt idx="2" formatCode="General">
                  <c:v>24</c:v>
                </c:pt>
                <c:pt idx="3" formatCode="General">
                  <c:v>29</c:v>
                </c:pt>
                <c:pt idx="4" formatCode="General">
                  <c:v>11</c:v>
                </c:pt>
                <c:pt idx="5" formatCode="General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 w="28575" cap="rnd" cmpd="sng" algn="ctr">
              <a:solidFill>
                <a:srgbClr val="B3A1FC"/>
              </a:solidFill>
              <a:prstDash val="solid"/>
              <a:round/>
            </a:ln>
          </c:spPr>
          <c:marker>
            <c:symbol val="none"/>
          </c:marke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 formatCode="General">
                  <c:v>29</c:v>
                </c:pt>
                <c:pt idx="1" formatCode="General">
                  <c:v>27</c:v>
                </c:pt>
                <c:pt idx="2" formatCode="General">
                  <c:v>26</c:v>
                </c:pt>
                <c:pt idx="3" formatCode="General">
                  <c:v>17</c:v>
                </c:pt>
                <c:pt idx="4" formatCode="General">
                  <c:v>19</c:v>
                </c:pt>
                <c:pt idx="5" formatCode="General">
                  <c:v>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3"/>
            </a:solidFill>
            <a:ln w="28575" cap="rnd" cmpd="sng" algn="ctr">
              <a:solidFill>
                <a:schemeClr val="accent1">
                  <a:lumMod val="74901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 formatCode="General">
                  <c:v>29</c:v>
                </c:pt>
                <c:pt idx="1" formatCode="General">
                  <c:v>23</c:v>
                </c:pt>
                <c:pt idx="2" formatCode="General">
                  <c:v>32</c:v>
                </c:pt>
                <c:pt idx="3" formatCode="General">
                  <c:v>19</c:v>
                </c:pt>
                <c:pt idx="4" formatCode="General">
                  <c:v>14</c:v>
                </c:pt>
                <c:pt idx="5" formatCode="General">
                  <c:v>17</c:v>
                </c:pt>
              </c:numCache>
            </c:numRef>
          </c:val>
          <c:smooth val="0"/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marker val="0"/>
        <c:smooth val="0"/>
        <c:axId val="1866169485"/>
        <c:axId val="1866169486"/>
      </c:lineChart>
      <c:catAx>
        <c:axId val="1866169485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6"/>
        <c:crosses val="autoZero"/>
        <c:auto val="1"/>
        <c:lblAlgn val="ctr"/>
        <c:lblOffset val="100"/>
        <c:noMultiLvlLbl val="0"/>
      </c:catAx>
      <c:valAx>
        <c:axId val="1866169486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5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 bwMode="auto">
    <a:xfrm>
      <a:off x="3995047" y="4190252"/>
      <a:ext cx="3692494" cy="2367343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VENTAS</a:t>
            </a:r>
            <a:endParaRPr/>
          </a:p>
        </c:rich>
      </c:tx>
      <c:layout>
        <c:manualLayout>
          <c:x val="0.022210"/>
          <c:y val="0.002990"/>
        </c:manualLayout>
      </c:layout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14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spPr bwMode="auto">
            <a:prstGeom prst="rect">
              <a:avLst/>
            </a:prstGeom>
            <a:solidFill>
              <a:srgbClr val="F4D2F5"/>
            </a:solidFill>
            <a:ln>
              <a:noFill/>
            </a:ln>
          </c:spP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 formatCode="General">
                  <c:v>46</c:v>
                </c:pt>
                <c:pt idx="1" formatCode="General">
                  <c:v>38</c:v>
                </c:pt>
                <c:pt idx="2" formatCode="General">
                  <c:v>24</c:v>
                </c:pt>
                <c:pt idx="3" formatCode="General">
                  <c:v>29</c:v>
                </c:pt>
                <c:pt idx="4" formatCode="General">
                  <c:v>11</c:v>
                </c:pt>
                <c:pt idx="5" formatCode="General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c:spP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 formatCode="General">
                  <c:v>29</c:v>
                </c:pt>
                <c:pt idx="1" formatCode="General">
                  <c:v>27</c:v>
                </c:pt>
                <c:pt idx="2" formatCode="General">
                  <c:v>26</c:v>
                </c:pt>
                <c:pt idx="3" formatCode="General">
                  <c:v>17</c:v>
                </c:pt>
                <c:pt idx="4" formatCode="General">
                  <c:v>19</c:v>
                </c:pt>
                <c:pt idx="5" formatCode="General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spPr bwMode="auto">
            <a:prstGeom prst="rect">
              <a:avLst/>
            </a:prstGeom>
            <a:solidFill>
              <a:srgbClr val="B3A1FC"/>
            </a:solidFill>
            <a:ln>
              <a:noFill/>
            </a:ln>
          </c:spP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 formatCode="General">
                  <c:v>29</c:v>
                </c:pt>
                <c:pt idx="1" formatCode="General">
                  <c:v>23</c:v>
                </c:pt>
                <c:pt idx="2" formatCode="General">
                  <c:v>32</c:v>
                </c:pt>
                <c:pt idx="3" formatCode="General">
                  <c:v>19</c:v>
                </c:pt>
                <c:pt idx="4" formatCode="General">
                  <c:v>14</c:v>
                </c:pt>
                <c:pt idx="5" formatCode="General">
                  <c:v>17</c:v>
                </c:pt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axId val="1866169491"/>
        <c:axId val="1866169492"/>
      </c:areaChart>
      <c:catAx>
        <c:axId val="18661694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92"/>
        <c:crosses val="autoZero"/>
        <c:auto val="1"/>
        <c:lblAlgn val="ctr"/>
        <c:lblOffset val="100"/>
        <c:noMultiLvlLbl val="0"/>
      </c:catAx>
      <c:valAx>
        <c:axId val="186616949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0%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91"/>
        <c:crosses val="autoZero"/>
        <c:crossBetween val="midCat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 bwMode="auto">
    <a:xfrm>
      <a:off x="4221068" y="3558085"/>
      <a:ext cx="3561600" cy="2202167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UTILIDADES</a:t>
            </a:r>
            <a:endParaRPr/>
          </a:p>
        </c:rich>
      </c:tx>
      <c:layout>
        <c:manualLayout>
          <c:x val="0.017200"/>
          <c:y val="0.013170"/>
        </c:manualLayout>
      </c:layout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14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 w="28575" cap="rnd" cmpd="sng" algn="ctr">
              <a:solidFill>
                <a:srgbClr val="D8AAE3"/>
              </a:solidFill>
              <a:prstDash val="solid"/>
              <a:round/>
            </a:ln>
          </c:spPr>
          <c:marker>
            <c:symbol val="none"/>
          </c:marke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 formatCode="General">
                  <c:v>46</c:v>
                </c:pt>
                <c:pt idx="1" formatCode="General">
                  <c:v>38</c:v>
                </c:pt>
                <c:pt idx="2" formatCode="General">
                  <c:v>24</c:v>
                </c:pt>
                <c:pt idx="3" formatCode="General">
                  <c:v>29</c:v>
                </c:pt>
                <c:pt idx="4" formatCode="General">
                  <c:v>11</c:v>
                </c:pt>
                <c:pt idx="5" formatCode="General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 w="28575" cap="rnd" cmpd="sng" algn="ctr">
              <a:solidFill>
                <a:schemeClr val="bg1">
                  <a:lumMod val="74901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 formatCode="General">
                  <c:v>29</c:v>
                </c:pt>
                <c:pt idx="1" formatCode="General">
                  <c:v>27</c:v>
                </c:pt>
                <c:pt idx="2" formatCode="General">
                  <c:v>26</c:v>
                </c:pt>
                <c:pt idx="3" formatCode="General">
                  <c:v>17</c:v>
                </c:pt>
                <c:pt idx="4" formatCode="General">
                  <c:v>19</c:v>
                </c:pt>
                <c:pt idx="5" formatCode="General">
                  <c:v>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3"/>
            </a:solidFill>
            <a:ln w="28575" cap="rnd" cmpd="sng" algn="ctr">
              <a:solidFill>
                <a:srgbClr val="B3A1FC"/>
              </a:solidFill>
              <a:prstDash val="solid"/>
              <a:round/>
            </a:ln>
          </c:spPr>
          <c:marker>
            <c:symbol val="none"/>
          </c:marke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 formatCode="General">
                  <c:v>29</c:v>
                </c:pt>
                <c:pt idx="1" formatCode="General">
                  <c:v>23</c:v>
                </c:pt>
                <c:pt idx="2" formatCode="General">
                  <c:v>32</c:v>
                </c:pt>
                <c:pt idx="3" formatCode="General">
                  <c:v>19</c:v>
                </c:pt>
                <c:pt idx="4" formatCode="General">
                  <c:v>14</c:v>
                </c:pt>
                <c:pt idx="5" formatCode="General">
                  <c:v>17</c:v>
                </c:pt>
              </c:numCache>
            </c:numRef>
          </c:val>
          <c:smooth val="0"/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  <a:miter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marker val="0"/>
        <c:smooth val="0"/>
        <c:axId val="1866169493"/>
        <c:axId val="1866169494"/>
      </c:lineChart>
      <c:catAx>
        <c:axId val="1866169493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94"/>
        <c:crosses val="autoZero"/>
        <c:auto val="1"/>
        <c:lblAlgn val="ctr"/>
        <c:lblOffset val="100"/>
        <c:noMultiLvlLbl val="0"/>
      </c:catAx>
      <c:valAx>
        <c:axId val="1866169494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93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 bwMode="auto">
    <a:xfrm>
      <a:off x="8081517" y="3484815"/>
      <a:ext cx="3604558" cy="2202167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09043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331217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134146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C2A758-5708-E596-6E0D-5C632DA3DEDF}" type="slidenum">
              <a:rPr lang="en-US"/>
              <a:t/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2948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09010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530625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D11EB1-D6C5-563C-5B37-A27763921777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chart" Target="../charts/chart1.xml" /><Relationship Id="rId5" Type="http://schemas.openxmlformats.org/officeDocument/2006/relationships/chart" Target="../charts/chart2.xml" 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chart" Target="../charts/chart3.xml" /><Relationship Id="rId5" Type="http://schemas.openxmlformats.org/officeDocument/2006/relationships/chart" Target="../charts/chart4.xml" 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994619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26241" y="1274504"/>
            <a:ext cx="3092079" cy="2473663"/>
          </a:xfrm>
          <a:prstGeom prst="rect">
            <a:avLst/>
          </a:prstGeom>
        </p:spPr>
      </p:pic>
      <p:sp>
        <p:nvSpPr>
          <p:cNvPr id="1362612847" name=""/>
          <p:cNvSpPr txBox="1"/>
          <p:nvPr/>
        </p:nvSpPr>
        <p:spPr bwMode="auto">
          <a:xfrm flipH="0" flipV="0">
            <a:off x="2033997" y="643783"/>
            <a:ext cx="7969108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ES" sz="4800" b="1">
                <a:solidFill>
                  <a:srgbClr val="7030A0"/>
                </a:solidFill>
                <a:latin typeface="Open Sans Semibold"/>
                <a:ea typeface="Open Sans Semibold"/>
                <a:cs typeface="Open Sans Semibold"/>
              </a:rPr>
              <a:t>AWC Reporte </a:t>
            </a:r>
            <a:r>
              <a:rPr lang="es-ES" sz="4800" b="1">
                <a:solidFill>
                  <a:srgbClr val="7030A0"/>
                </a:solidFill>
                <a:latin typeface="Open Sans Semibold"/>
                <a:ea typeface="Open Sans Semibold"/>
                <a:cs typeface="Open Sans Semibold"/>
              </a:rPr>
              <a:t>Financiero</a:t>
            </a:r>
            <a:endParaRPr lang="es-ES" sz="3600" b="1">
              <a:solidFill>
                <a:schemeClr val="accent6">
                  <a:lumMod val="50000"/>
                </a:schemeClr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395842452" name=""/>
          <p:cNvSpPr/>
          <p:nvPr/>
        </p:nvSpPr>
        <p:spPr bwMode="auto">
          <a:xfrm flipH="0" flipV="0">
            <a:off x="2290439" y="3944243"/>
            <a:ext cx="1961028" cy="882461"/>
          </a:xfrm>
          <a:prstGeom prst="roundRect">
            <a:avLst>
              <a:gd name="adj" fmla="val 16667"/>
            </a:avLst>
          </a:prstGeom>
          <a:solidFill>
            <a:srgbClr val="B3A1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s-ES" sz="2000" b="1"/>
              <a:t>General</a:t>
            </a:r>
            <a:endParaRPr/>
          </a:p>
        </p:txBody>
      </p:sp>
      <p:sp>
        <p:nvSpPr>
          <p:cNvPr id="645613535" name=""/>
          <p:cNvSpPr/>
          <p:nvPr/>
        </p:nvSpPr>
        <p:spPr bwMode="auto">
          <a:xfrm flipH="0" flipV="0">
            <a:off x="4934503" y="3944243"/>
            <a:ext cx="1961028" cy="882461"/>
          </a:xfrm>
          <a:prstGeom prst="roundRect">
            <a:avLst>
              <a:gd name="adj" fmla="val 16667"/>
            </a:avLst>
          </a:prstGeom>
          <a:solidFill>
            <a:srgbClr val="B3A1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s-ES" sz="2000" b="1"/>
              <a:t>Mercado</a:t>
            </a:r>
            <a:endParaRPr sz="2000" b="1"/>
          </a:p>
          <a:p>
            <a:pPr algn="ctr">
              <a:defRPr/>
            </a:pPr>
            <a:r>
              <a:rPr lang="es-ES" sz="2000" b="1"/>
              <a:t>EEUU</a:t>
            </a:r>
            <a:endParaRPr/>
          </a:p>
        </p:txBody>
      </p:sp>
      <p:sp>
        <p:nvSpPr>
          <p:cNvPr id="1025807376" name=""/>
          <p:cNvSpPr/>
          <p:nvPr/>
        </p:nvSpPr>
        <p:spPr bwMode="auto">
          <a:xfrm flipH="0" flipV="0">
            <a:off x="7590728" y="3944243"/>
            <a:ext cx="2183949" cy="882461"/>
          </a:xfrm>
          <a:prstGeom prst="roundRect">
            <a:avLst>
              <a:gd name="adj" fmla="val 16667"/>
            </a:avLst>
          </a:prstGeom>
          <a:solidFill>
            <a:srgbClr val="B3A1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s-ES" sz="2000" b="1"/>
              <a:t>Documentación </a:t>
            </a:r>
            <a:endParaRPr sz="2000" b="1"/>
          </a:p>
          <a:p>
            <a:pPr algn="ctr">
              <a:defRPr/>
            </a:pPr>
            <a:r>
              <a:rPr lang="es-ES" sz="2000" b="1"/>
              <a:t>Glosario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965343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6066" y="93382"/>
            <a:ext cx="2169522" cy="1735616"/>
          </a:xfrm>
          <a:prstGeom prst="rect">
            <a:avLst/>
          </a:prstGeom>
        </p:spPr>
      </p:pic>
      <p:sp>
        <p:nvSpPr>
          <p:cNvPr id="656586226" name=""/>
          <p:cNvSpPr txBox="1"/>
          <p:nvPr/>
        </p:nvSpPr>
        <p:spPr bwMode="auto">
          <a:xfrm flipH="0" flipV="0">
            <a:off x="2792637" y="235761"/>
            <a:ext cx="5760117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ES" sz="3600" b="1">
                <a:solidFill>
                  <a:srgbClr val="7030A0"/>
                </a:solidFill>
                <a:latin typeface="Open Sans Semibold"/>
                <a:ea typeface="Open Sans Semibold"/>
                <a:cs typeface="Open Sans Semibold"/>
              </a:rPr>
              <a:t>AWC Reporte </a:t>
            </a:r>
            <a:r>
              <a:rPr lang="es-ES" sz="3600" b="1">
                <a:solidFill>
                  <a:srgbClr val="7030A0"/>
                </a:solidFill>
                <a:latin typeface="Open Sans Semibold"/>
                <a:ea typeface="Open Sans Semibold"/>
                <a:cs typeface="Open Sans Semibold"/>
              </a:rPr>
              <a:t>Financiero</a:t>
            </a:r>
            <a:endParaRPr sz="3600" b="1">
              <a:solidFill>
                <a:srgbClr val="7030A0"/>
              </a:solidFill>
              <a:latin typeface="Open Sans Semibold"/>
              <a:ea typeface="Open Sans Semibold"/>
              <a:cs typeface="Open Sans Semibold"/>
            </a:endParaRPr>
          </a:p>
          <a:p>
            <a:pPr algn="ctr">
              <a:defRPr/>
            </a:pPr>
            <a:r>
              <a:rPr lang="es-ES" sz="3600" b="1">
                <a:solidFill>
                  <a:srgbClr val="7030A0"/>
                </a:solidFill>
                <a:latin typeface="Open Sans Semibold"/>
                <a:ea typeface="Open Sans Semibold"/>
                <a:cs typeface="Open Sans Semibold"/>
              </a:rPr>
              <a:t>Ventas - General</a:t>
            </a:r>
            <a:endParaRPr lang="es-ES" sz="3600" b="1">
              <a:solidFill>
                <a:schemeClr val="accent6">
                  <a:lumMod val="50000"/>
                </a:schemeClr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327988681" name=""/>
          <p:cNvSpPr/>
          <p:nvPr/>
        </p:nvSpPr>
        <p:spPr bwMode="auto">
          <a:xfrm flipH="0" flipV="0">
            <a:off x="8872724" y="389070"/>
            <a:ext cx="1961029" cy="882462"/>
          </a:xfrm>
          <a:prstGeom prst="roundRect">
            <a:avLst>
              <a:gd name="adj" fmla="val 16667"/>
            </a:avLst>
          </a:prstGeom>
          <a:solidFill>
            <a:srgbClr val="B3A1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s-ES"/>
              <a:t>Cantidad </a:t>
            </a:r>
            <a:endParaRPr lang="es-ES"/>
          </a:p>
          <a:p>
            <a:pPr algn="ctr">
              <a:defRPr/>
            </a:pPr>
            <a:r>
              <a:rPr lang="es-ES"/>
              <a:t>Vendida</a:t>
            </a:r>
            <a:endParaRPr/>
          </a:p>
        </p:txBody>
      </p:sp>
      <p:grpSp>
        <p:nvGrpSpPr>
          <p:cNvPr id="266537739" name=""/>
          <p:cNvGrpSpPr/>
          <p:nvPr/>
        </p:nvGrpSpPr>
        <p:grpSpPr bwMode="auto">
          <a:xfrm>
            <a:off x="514944" y="1585659"/>
            <a:ext cx="1904999" cy="877793"/>
            <a:chOff x="0" y="0"/>
            <a:chExt cx="1904999" cy="877793"/>
          </a:xfrm>
        </p:grpSpPr>
        <p:sp>
          <p:nvSpPr>
            <p:cNvPr id="83748666" name=""/>
            <p:cNvSpPr/>
            <p:nvPr/>
          </p:nvSpPr>
          <p:spPr bwMode="auto">
            <a:xfrm flipH="0" flipV="0">
              <a:off x="0" y="0"/>
              <a:ext cx="1904999" cy="877793"/>
            </a:xfrm>
            <a:prstGeom prst="flowChartAlternateProcess">
              <a:avLst/>
            </a:prstGeom>
            <a:solidFill>
              <a:srgbClr val="F4D2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es-ES" b="1">
                  <a:solidFill>
                    <a:srgbClr val="002060"/>
                  </a:solidFill>
                </a:rPr>
                <a:t>KPI</a:t>
              </a:r>
              <a:endParaRPr/>
            </a:p>
          </p:txBody>
        </p:sp>
        <p:sp>
          <p:nvSpPr>
            <p:cNvPr id="1092806899" name=""/>
            <p:cNvSpPr/>
            <p:nvPr/>
          </p:nvSpPr>
          <p:spPr bwMode="auto">
            <a:xfrm flipH="0" flipV="0">
              <a:off x="1232646" y="345514"/>
              <a:ext cx="373529" cy="373529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530203651" name=""/>
          <p:cNvGrpSpPr/>
          <p:nvPr/>
        </p:nvGrpSpPr>
        <p:grpSpPr bwMode="auto">
          <a:xfrm flipH="0" flipV="0">
            <a:off x="2519942" y="1616662"/>
            <a:ext cx="1904998" cy="877793"/>
            <a:chOff x="0" y="0"/>
            <a:chExt cx="1904998" cy="877793"/>
          </a:xfrm>
        </p:grpSpPr>
        <p:sp>
          <p:nvSpPr>
            <p:cNvPr id="604244656" name=""/>
            <p:cNvSpPr/>
            <p:nvPr/>
          </p:nvSpPr>
          <p:spPr bwMode="auto">
            <a:xfrm flipH="0" flipV="0">
              <a:off x="0" y="0"/>
              <a:ext cx="1904998" cy="877793"/>
            </a:xfrm>
            <a:prstGeom prst="flowChartAlternateProcess">
              <a:avLst/>
            </a:prstGeom>
            <a:solidFill>
              <a:srgbClr val="F4D2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es-ES" b="1">
                  <a:solidFill>
                    <a:srgbClr val="002060"/>
                  </a:solidFill>
                </a:rPr>
                <a:t>KPI</a:t>
              </a:r>
              <a:endParaRPr/>
            </a:p>
          </p:txBody>
        </p:sp>
        <p:sp>
          <p:nvSpPr>
            <p:cNvPr id="33898505" name=""/>
            <p:cNvSpPr/>
            <p:nvPr/>
          </p:nvSpPr>
          <p:spPr bwMode="auto">
            <a:xfrm flipH="0" flipV="0">
              <a:off x="1326028" y="438896"/>
              <a:ext cx="373528" cy="373528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956599985" name=""/>
          <p:cNvGrpSpPr/>
          <p:nvPr/>
        </p:nvGrpSpPr>
        <p:grpSpPr bwMode="auto">
          <a:xfrm>
            <a:off x="4611845" y="1635872"/>
            <a:ext cx="1904998" cy="877793"/>
            <a:chOff x="0" y="0"/>
            <a:chExt cx="1904998" cy="877793"/>
          </a:xfrm>
        </p:grpSpPr>
        <p:sp>
          <p:nvSpPr>
            <p:cNvPr id="382686092" name=""/>
            <p:cNvSpPr/>
            <p:nvPr/>
          </p:nvSpPr>
          <p:spPr bwMode="auto">
            <a:xfrm rot="0" flipH="0" flipV="0">
              <a:off x="0" y="0"/>
              <a:ext cx="1904998" cy="877793"/>
            </a:xfrm>
            <a:prstGeom prst="flowChartAlternateProcess">
              <a:avLst/>
            </a:prstGeom>
            <a:solidFill>
              <a:srgbClr val="F4D2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es-ES" b="1">
                  <a:solidFill>
                    <a:srgbClr val="002060"/>
                  </a:solidFill>
                </a:rPr>
                <a:t>KPI</a:t>
              </a:r>
              <a:endParaRPr/>
            </a:p>
          </p:txBody>
        </p:sp>
        <p:sp>
          <p:nvSpPr>
            <p:cNvPr id="161454692" name=""/>
            <p:cNvSpPr/>
            <p:nvPr/>
          </p:nvSpPr>
          <p:spPr bwMode="auto">
            <a:xfrm flipH="0" flipV="0">
              <a:off x="1360889" y="516204"/>
              <a:ext cx="336176" cy="317499"/>
            </a:xfrm>
            <a:prstGeom prst="flowChartMerg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708532488" name=""/>
          <p:cNvGrpSpPr/>
          <p:nvPr/>
        </p:nvGrpSpPr>
        <p:grpSpPr bwMode="auto">
          <a:xfrm>
            <a:off x="6696898" y="1636099"/>
            <a:ext cx="1904997" cy="877793"/>
            <a:chOff x="0" y="0"/>
            <a:chExt cx="1904997" cy="877793"/>
          </a:xfrm>
        </p:grpSpPr>
        <p:sp>
          <p:nvSpPr>
            <p:cNvPr id="214701627" name=""/>
            <p:cNvSpPr/>
            <p:nvPr/>
          </p:nvSpPr>
          <p:spPr bwMode="auto">
            <a:xfrm rot="0" flipH="0" flipV="0">
              <a:off x="0" y="0"/>
              <a:ext cx="1904998" cy="877793"/>
            </a:xfrm>
            <a:prstGeom prst="flowChartAlternateProcess">
              <a:avLst/>
            </a:prstGeom>
            <a:solidFill>
              <a:srgbClr val="F4D2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es-ES" b="1">
                  <a:solidFill>
                    <a:srgbClr val="002060"/>
                  </a:solidFill>
                </a:rPr>
                <a:t>KPI</a:t>
              </a:r>
              <a:endParaRPr/>
            </a:p>
          </p:txBody>
        </p:sp>
        <p:sp>
          <p:nvSpPr>
            <p:cNvPr id="1450830709" name=""/>
            <p:cNvSpPr/>
            <p:nvPr/>
          </p:nvSpPr>
          <p:spPr bwMode="auto">
            <a:xfrm flipH="0" flipV="0">
              <a:off x="1360888" y="516204"/>
              <a:ext cx="336174" cy="317499"/>
            </a:xfrm>
            <a:prstGeom prst="flowChartMerg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1080067873" name=""/>
          <p:cNvGraphicFramePr>
            <a:graphicFrameLocks xmlns:a="http://schemas.openxmlformats.org/drawingml/2006/main"/>
          </p:cNvGraphicFramePr>
          <p:nvPr/>
        </p:nvGraphicFramePr>
        <p:xfrm>
          <a:off x="151262" y="4190252"/>
          <a:ext cx="3692468" cy="236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13955476" name=""/>
          <p:cNvGraphicFramePr>
            <a:graphicFrameLocks xmlns:a="http://schemas.openxmlformats.org/drawingml/2006/main"/>
          </p:cNvGraphicFramePr>
          <p:nvPr/>
        </p:nvGraphicFramePr>
        <p:xfrm>
          <a:off x="3995047" y="4190252"/>
          <a:ext cx="3692494" cy="236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04508111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80056" y="2783057"/>
            <a:ext cx="2468535" cy="1195696"/>
          </a:xfrm>
          <a:prstGeom prst="rect">
            <a:avLst/>
          </a:prstGeom>
        </p:spPr>
      </p:pic>
      <p:pic>
        <p:nvPicPr>
          <p:cNvPr id="63039348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135814" y="2783057"/>
            <a:ext cx="2468534" cy="1195695"/>
          </a:xfrm>
          <a:prstGeom prst="rect">
            <a:avLst/>
          </a:prstGeom>
        </p:spPr>
      </p:pic>
      <p:pic>
        <p:nvPicPr>
          <p:cNvPr id="132985618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7862999" y="4190252"/>
            <a:ext cx="4150555" cy="2321988"/>
          </a:xfrm>
          <a:prstGeom prst="rect">
            <a:avLst/>
          </a:prstGeom>
        </p:spPr>
      </p:pic>
      <p:pic>
        <p:nvPicPr>
          <p:cNvPr id="130763241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732570" y="2830421"/>
            <a:ext cx="2468534" cy="1195695"/>
          </a:xfrm>
          <a:prstGeom prst="rect">
            <a:avLst/>
          </a:prstGeom>
        </p:spPr>
      </p:pic>
      <p:grpSp>
        <p:nvGrpSpPr>
          <p:cNvPr id="2138009764" name=""/>
          <p:cNvGrpSpPr/>
          <p:nvPr/>
        </p:nvGrpSpPr>
        <p:grpSpPr bwMode="auto">
          <a:xfrm>
            <a:off x="9003841" y="1711145"/>
            <a:ext cx="2940916" cy="476626"/>
            <a:chOff x="0" y="0"/>
            <a:chExt cx="2940916" cy="476626"/>
          </a:xfrm>
        </p:grpSpPr>
        <p:sp>
          <p:nvSpPr>
            <p:cNvPr id="1498798243" name=""/>
            <p:cNvSpPr/>
            <p:nvPr/>
          </p:nvSpPr>
          <p:spPr bwMode="auto">
            <a:xfrm flipH="0" flipV="0">
              <a:off x="0" y="0"/>
              <a:ext cx="2940917" cy="47662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es-ES" b="1">
                  <a:solidFill>
                    <a:srgbClr val="002060"/>
                  </a:solidFill>
                </a:rPr>
                <a:t>PERÍODO</a:t>
              </a:r>
              <a:endParaRPr/>
            </a:p>
          </p:txBody>
        </p:sp>
        <p:pic>
          <p:nvPicPr>
            <p:cNvPr id="754140875" name=""/>
            <p:cNvPicPr>
              <a:picLocks noChangeAspect="1"/>
            </p:cNvPicPr>
            <p:nvPr/>
          </p:nvPicPr>
          <p:blipFill>
            <a:blip r:embed="rId8"/>
            <a:stretch/>
          </p:blipFill>
          <p:spPr bwMode="auto">
            <a:xfrm flipH="0" flipV="0">
              <a:off x="2153273" y="72058"/>
              <a:ext cx="348028" cy="348028"/>
            </a:xfrm>
            <a:prstGeom prst="rect">
              <a:avLst/>
            </a:prstGeom>
          </p:spPr>
        </p:pic>
      </p:grpSp>
      <p:grpSp>
        <p:nvGrpSpPr>
          <p:cNvPr id="847359300" name=""/>
          <p:cNvGrpSpPr/>
          <p:nvPr/>
        </p:nvGrpSpPr>
        <p:grpSpPr bwMode="auto">
          <a:xfrm>
            <a:off x="9015564" y="2379728"/>
            <a:ext cx="2940916" cy="476626"/>
            <a:chOff x="0" y="0"/>
            <a:chExt cx="2940916" cy="476626"/>
          </a:xfrm>
        </p:grpSpPr>
        <p:sp>
          <p:nvSpPr>
            <p:cNvPr id="693165034" name=""/>
            <p:cNvSpPr/>
            <p:nvPr/>
          </p:nvSpPr>
          <p:spPr bwMode="auto">
            <a:xfrm flipH="0" flipV="0">
              <a:off x="0" y="0"/>
              <a:ext cx="2940916" cy="47662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es-ES" b="1">
                  <a:solidFill>
                    <a:srgbClr val="002060"/>
                  </a:solidFill>
                </a:rPr>
                <a:t>REGIÓN</a:t>
              </a:r>
              <a:endParaRPr/>
            </a:p>
          </p:txBody>
        </p:sp>
        <p:pic>
          <p:nvPicPr>
            <p:cNvPr id="1757231654" name=""/>
            <p:cNvPicPr>
              <a:picLocks noChangeAspect="1"/>
            </p:cNvPicPr>
            <p:nvPr/>
          </p:nvPicPr>
          <p:blipFill>
            <a:blip r:embed="rId8"/>
            <a:stretch/>
          </p:blipFill>
          <p:spPr bwMode="auto">
            <a:xfrm flipH="0" flipV="0">
              <a:off x="2153272" y="72057"/>
              <a:ext cx="348027" cy="348027"/>
            </a:xfrm>
            <a:prstGeom prst="rect">
              <a:avLst/>
            </a:prstGeom>
          </p:spPr>
        </p:pic>
      </p:grpSp>
      <p:grpSp>
        <p:nvGrpSpPr>
          <p:cNvPr id="2086888763" name=""/>
          <p:cNvGrpSpPr/>
          <p:nvPr/>
        </p:nvGrpSpPr>
        <p:grpSpPr bwMode="auto">
          <a:xfrm>
            <a:off x="9052198" y="3077347"/>
            <a:ext cx="2940916" cy="476626"/>
            <a:chOff x="0" y="0"/>
            <a:chExt cx="2940916" cy="476626"/>
          </a:xfrm>
        </p:grpSpPr>
        <p:sp>
          <p:nvSpPr>
            <p:cNvPr id="2063645477" name=""/>
            <p:cNvSpPr/>
            <p:nvPr/>
          </p:nvSpPr>
          <p:spPr bwMode="auto">
            <a:xfrm flipH="0" flipV="0">
              <a:off x="0" y="0"/>
              <a:ext cx="2940916" cy="47662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es-ES" b="1">
                  <a:solidFill>
                    <a:srgbClr val="002060"/>
                  </a:solidFill>
                </a:rPr>
                <a:t>CATEGORÍA </a:t>
              </a:r>
              <a:endParaRPr/>
            </a:p>
          </p:txBody>
        </p:sp>
        <p:pic>
          <p:nvPicPr>
            <p:cNvPr id="1425987276" name=""/>
            <p:cNvPicPr>
              <a:picLocks noChangeAspect="1"/>
            </p:cNvPicPr>
            <p:nvPr/>
          </p:nvPicPr>
          <p:blipFill>
            <a:blip r:embed="rId8"/>
            <a:stretch/>
          </p:blipFill>
          <p:spPr bwMode="auto">
            <a:xfrm flipH="0" flipV="0">
              <a:off x="2403855" y="72057"/>
              <a:ext cx="348026" cy="348026"/>
            </a:xfrm>
            <a:prstGeom prst="rect">
              <a:avLst/>
            </a:prstGeom>
          </p:spPr>
        </p:pic>
      </p:grpSp>
      <p:sp>
        <p:nvSpPr>
          <p:cNvPr id="914224470" name="">
            <a:hlinkClick r:id="" action="ppaction://hlinkshowjump?jump=firstslide" tooltip="First slide"/>
          </p:cNvPr>
          <p:cNvSpPr/>
          <p:nvPr/>
        </p:nvSpPr>
        <p:spPr bwMode="auto">
          <a:xfrm flipH="0" flipV="0">
            <a:off x="11132202" y="493633"/>
            <a:ext cx="601908" cy="673333"/>
          </a:xfrm>
          <a:prstGeom prst="actionButtonHome">
            <a:avLst/>
          </a:prstGeom>
          <a:solidFill>
            <a:schemeClr val="accent1">
              <a:lumMod val="60000"/>
              <a:lumOff val="40000"/>
              <a:alpha val="55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829466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6066" y="93382"/>
            <a:ext cx="2169522" cy="1735616"/>
          </a:xfrm>
          <a:prstGeom prst="rect">
            <a:avLst/>
          </a:prstGeom>
        </p:spPr>
      </p:pic>
      <p:sp>
        <p:nvSpPr>
          <p:cNvPr id="1444359337" name=""/>
          <p:cNvSpPr txBox="1"/>
          <p:nvPr/>
        </p:nvSpPr>
        <p:spPr bwMode="auto">
          <a:xfrm flipH="0" flipV="0">
            <a:off x="2701050" y="310466"/>
            <a:ext cx="5980407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ES" sz="3600" b="1">
                <a:solidFill>
                  <a:srgbClr val="7030A0"/>
                </a:solidFill>
                <a:latin typeface="Open Sans Semibold"/>
                <a:ea typeface="Open Sans Semibold"/>
                <a:cs typeface="Open Sans Semibold"/>
              </a:rPr>
              <a:t>AWC Reporte </a:t>
            </a:r>
            <a:r>
              <a:rPr lang="es-ES" sz="3600" b="1">
                <a:solidFill>
                  <a:srgbClr val="7030A0"/>
                </a:solidFill>
                <a:latin typeface="Open Sans Semibold"/>
                <a:ea typeface="Open Sans Semibold"/>
                <a:cs typeface="Open Sans Semibold"/>
              </a:rPr>
              <a:t>Financiero</a:t>
            </a:r>
            <a:endParaRPr sz="3600" b="1">
              <a:solidFill>
                <a:srgbClr val="7030A0"/>
              </a:solidFill>
              <a:latin typeface="Open Sans Semibold"/>
              <a:ea typeface="Open Sans Semibold"/>
              <a:cs typeface="Open Sans Semibold"/>
            </a:endParaRPr>
          </a:p>
          <a:p>
            <a:pPr algn="ctr">
              <a:defRPr/>
            </a:pPr>
            <a:r>
              <a:rPr lang="es-ES" sz="3600" b="1">
                <a:solidFill>
                  <a:srgbClr val="7030A0"/>
                </a:solidFill>
                <a:latin typeface="Open Sans Semibold"/>
                <a:ea typeface="Open Sans Semibold"/>
                <a:cs typeface="Open Sans Semibold"/>
              </a:rPr>
              <a:t>Ventas - EEUU</a:t>
            </a:r>
            <a:endParaRPr lang="es-ES" sz="3600" b="1">
              <a:solidFill>
                <a:schemeClr val="accent6">
                  <a:lumMod val="50000"/>
                </a:schemeClr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578021510" name=""/>
          <p:cNvSpPr/>
          <p:nvPr/>
        </p:nvSpPr>
        <p:spPr bwMode="auto">
          <a:xfrm flipH="0" flipV="0">
            <a:off x="988950" y="1665479"/>
            <a:ext cx="1961029" cy="882462"/>
          </a:xfrm>
          <a:prstGeom prst="roundRect">
            <a:avLst>
              <a:gd name="adj" fmla="val 16667"/>
            </a:avLst>
          </a:prstGeom>
          <a:solidFill>
            <a:srgbClr val="B3A1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s-ES"/>
              <a:t>Cantidad </a:t>
            </a:r>
            <a:endParaRPr lang="es-ES"/>
          </a:p>
          <a:p>
            <a:pPr algn="ctr">
              <a:defRPr/>
            </a:pPr>
            <a:r>
              <a:rPr lang="es-ES"/>
              <a:t>Vendida</a:t>
            </a:r>
            <a:endParaRPr/>
          </a:p>
        </p:txBody>
      </p:sp>
      <p:grpSp>
        <p:nvGrpSpPr>
          <p:cNvPr id="2039204520" name=""/>
          <p:cNvGrpSpPr/>
          <p:nvPr/>
        </p:nvGrpSpPr>
        <p:grpSpPr bwMode="auto">
          <a:xfrm flipH="0" flipV="0">
            <a:off x="6083111" y="1766146"/>
            <a:ext cx="1904998" cy="877793"/>
            <a:chOff x="0" y="0"/>
            <a:chExt cx="1904998" cy="877793"/>
          </a:xfrm>
        </p:grpSpPr>
        <p:sp>
          <p:nvSpPr>
            <p:cNvPr id="1187101915" name=""/>
            <p:cNvSpPr/>
            <p:nvPr/>
          </p:nvSpPr>
          <p:spPr bwMode="auto">
            <a:xfrm flipH="0" flipV="0">
              <a:off x="0" y="0"/>
              <a:ext cx="1904998" cy="877793"/>
            </a:xfrm>
            <a:prstGeom prst="flowChartAlternateProcess">
              <a:avLst/>
            </a:prstGeom>
            <a:solidFill>
              <a:srgbClr val="F4D2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es-ES" b="1">
                  <a:solidFill>
                    <a:srgbClr val="002060"/>
                  </a:solidFill>
                </a:rPr>
                <a:t>KPI</a:t>
              </a:r>
              <a:endParaRPr/>
            </a:p>
          </p:txBody>
        </p:sp>
        <p:sp>
          <p:nvSpPr>
            <p:cNvPr id="1904572687" name=""/>
            <p:cNvSpPr/>
            <p:nvPr/>
          </p:nvSpPr>
          <p:spPr bwMode="auto">
            <a:xfrm flipH="0" flipV="0">
              <a:off x="1326028" y="438896"/>
              <a:ext cx="373528" cy="373528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68564924" name=""/>
          <p:cNvGrpSpPr/>
          <p:nvPr/>
        </p:nvGrpSpPr>
        <p:grpSpPr bwMode="auto">
          <a:xfrm>
            <a:off x="3763257" y="1748446"/>
            <a:ext cx="1904998" cy="877793"/>
            <a:chOff x="0" y="0"/>
            <a:chExt cx="1904998" cy="877793"/>
          </a:xfrm>
        </p:grpSpPr>
        <p:sp>
          <p:nvSpPr>
            <p:cNvPr id="602844540" name=""/>
            <p:cNvSpPr/>
            <p:nvPr/>
          </p:nvSpPr>
          <p:spPr bwMode="auto">
            <a:xfrm rot="0" flipH="0" flipV="0">
              <a:off x="0" y="0"/>
              <a:ext cx="1904998" cy="877793"/>
            </a:xfrm>
            <a:prstGeom prst="flowChartAlternateProcess">
              <a:avLst/>
            </a:prstGeom>
            <a:solidFill>
              <a:srgbClr val="F4D2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es-ES" b="1">
                  <a:solidFill>
                    <a:srgbClr val="002060"/>
                  </a:solidFill>
                </a:rPr>
                <a:t>KPI</a:t>
              </a:r>
              <a:endParaRPr/>
            </a:p>
          </p:txBody>
        </p:sp>
        <p:sp>
          <p:nvSpPr>
            <p:cNvPr id="790702421" name=""/>
            <p:cNvSpPr/>
            <p:nvPr/>
          </p:nvSpPr>
          <p:spPr bwMode="auto">
            <a:xfrm flipH="0" flipV="0">
              <a:off x="1360889" y="516204"/>
              <a:ext cx="336176" cy="317499"/>
            </a:xfrm>
            <a:prstGeom prst="flowChartMerg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1784882108" name=""/>
          <p:cNvGraphicFramePr>
            <a:graphicFrameLocks xmlns:a="http://schemas.openxmlformats.org/drawingml/2006/main"/>
          </p:cNvGraphicFramePr>
          <p:nvPr/>
        </p:nvGraphicFramePr>
        <p:xfrm>
          <a:off x="4221068" y="3558085"/>
          <a:ext cx="3561600" cy="2202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92855292" name=""/>
          <p:cNvGraphicFramePr>
            <a:graphicFrameLocks xmlns:a="http://schemas.openxmlformats.org/drawingml/2006/main"/>
          </p:cNvGraphicFramePr>
          <p:nvPr/>
        </p:nvGraphicFramePr>
        <p:xfrm>
          <a:off x="8081517" y="3484815"/>
          <a:ext cx="3604558" cy="2202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17771057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76065" y="2877971"/>
            <a:ext cx="3289627" cy="2528321"/>
          </a:xfrm>
          <a:prstGeom prst="rect">
            <a:avLst/>
          </a:prstGeom>
        </p:spPr>
      </p:pic>
      <p:sp>
        <p:nvSpPr>
          <p:cNvPr id="372323405" name="">
            <a:hlinkClick r:id="" action="ppaction://hlinkshowjump?jump=firstslide" tooltip="First slide"/>
          </p:cNvPr>
          <p:cNvSpPr/>
          <p:nvPr/>
        </p:nvSpPr>
        <p:spPr bwMode="auto">
          <a:xfrm flipH="0" flipV="0">
            <a:off x="11385120" y="231672"/>
            <a:ext cx="601907" cy="673332"/>
          </a:xfrm>
          <a:prstGeom prst="actionButtonHome">
            <a:avLst/>
          </a:prstGeom>
          <a:solidFill>
            <a:schemeClr val="accent1">
              <a:lumMod val="60000"/>
              <a:lumOff val="40000"/>
              <a:alpha val="55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85202176" name=""/>
          <p:cNvGrpSpPr/>
          <p:nvPr/>
        </p:nvGrpSpPr>
        <p:grpSpPr bwMode="auto">
          <a:xfrm>
            <a:off x="8436004" y="1804527"/>
            <a:ext cx="2940916" cy="476626"/>
            <a:chOff x="0" y="0"/>
            <a:chExt cx="2940916" cy="476626"/>
          </a:xfrm>
        </p:grpSpPr>
        <p:sp>
          <p:nvSpPr>
            <p:cNvPr id="1649656050" name=""/>
            <p:cNvSpPr/>
            <p:nvPr/>
          </p:nvSpPr>
          <p:spPr bwMode="auto">
            <a:xfrm flipH="0" flipV="0">
              <a:off x="0" y="0"/>
              <a:ext cx="2940916" cy="47662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es-ES" b="1">
                  <a:solidFill>
                    <a:srgbClr val="002060"/>
                  </a:solidFill>
                </a:rPr>
                <a:t>PERÍODO</a:t>
              </a:r>
              <a:endParaRPr/>
            </a:p>
          </p:txBody>
        </p:sp>
        <p:pic>
          <p:nvPicPr>
            <p:cNvPr id="1900354002" name=""/>
            <p:cNvPicPr>
              <a:picLocks noChangeAspect="1"/>
            </p:cNvPicPr>
            <p:nvPr/>
          </p:nvPicPr>
          <p:blipFill>
            <a:blip r:embed="rId7"/>
            <a:stretch/>
          </p:blipFill>
          <p:spPr bwMode="auto">
            <a:xfrm flipH="0" flipV="0">
              <a:off x="2153272" y="72057"/>
              <a:ext cx="348027" cy="348027"/>
            </a:xfrm>
            <a:prstGeom prst="rect">
              <a:avLst/>
            </a:prstGeom>
          </p:spPr>
        </p:pic>
      </p:grpSp>
      <p:grpSp>
        <p:nvGrpSpPr>
          <p:cNvPr id="533010683" name=""/>
          <p:cNvGrpSpPr/>
          <p:nvPr/>
        </p:nvGrpSpPr>
        <p:grpSpPr bwMode="auto">
          <a:xfrm>
            <a:off x="8466045" y="2491192"/>
            <a:ext cx="2940916" cy="476626"/>
            <a:chOff x="0" y="0"/>
            <a:chExt cx="2940916" cy="476626"/>
          </a:xfrm>
        </p:grpSpPr>
        <p:sp>
          <p:nvSpPr>
            <p:cNvPr id="1701829017" name=""/>
            <p:cNvSpPr/>
            <p:nvPr/>
          </p:nvSpPr>
          <p:spPr bwMode="auto">
            <a:xfrm flipH="0" flipV="0">
              <a:off x="0" y="0"/>
              <a:ext cx="2940916" cy="47662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es-ES" b="1">
                  <a:solidFill>
                    <a:srgbClr val="002060"/>
                  </a:solidFill>
                </a:rPr>
                <a:t>CATEGORÍA </a:t>
              </a:r>
              <a:endParaRPr/>
            </a:p>
          </p:txBody>
        </p:sp>
        <p:pic>
          <p:nvPicPr>
            <p:cNvPr id="860731574" name=""/>
            <p:cNvPicPr>
              <a:picLocks noChangeAspect="1"/>
            </p:cNvPicPr>
            <p:nvPr/>
          </p:nvPicPr>
          <p:blipFill>
            <a:blip r:embed="rId7"/>
            <a:stretch/>
          </p:blipFill>
          <p:spPr bwMode="auto">
            <a:xfrm flipH="0" flipV="0">
              <a:off x="2403855" y="72057"/>
              <a:ext cx="348026" cy="34802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2024-09-24T21:44:59Z</dcterms:modified>
  <cp:category/>
  <cp:contentStatus/>
  <cp:version/>
</cp:coreProperties>
</file>