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audex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Crimson Tex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udex-bold.fntdata"/><Relationship Id="rId22" Type="http://schemas.openxmlformats.org/officeDocument/2006/relationships/font" Target="fonts/Caudex-boldItalic.fntdata"/><Relationship Id="rId21" Type="http://schemas.openxmlformats.org/officeDocument/2006/relationships/font" Target="fonts/Caudex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CrimsonText-bold.fntdata"/><Relationship Id="rId27" Type="http://schemas.openxmlformats.org/officeDocument/2006/relationships/font" Target="fonts/CrimsonTex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rimsonTex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rimsonTex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audex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f6c1e1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f6c1e1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f6c1e1b7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f6c1e1b7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f6c1e1b7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df6c1e1b7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f6c1e1b7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f6c1e1b7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df6c1e1b7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df6c1e1b7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df6c1e1b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df6c1e1b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f6c1e1b7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f6c1e1b7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f6c1e1b7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f6c1e1b7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B18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08400" y="260850"/>
            <a:ext cx="26112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Proyecto DAW 2021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660300" y="4338000"/>
            <a:ext cx="2483700" cy="805500"/>
          </a:xfrm>
          <a:prstGeom prst="rect">
            <a:avLst/>
          </a:prstGeom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80" u="sng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Autora</a:t>
            </a:r>
            <a:r>
              <a:rPr lang="es" sz="128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: María Jesús Campón García</a:t>
            </a:r>
            <a:endParaRPr sz="128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8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80" u="sng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Fecha</a:t>
            </a:r>
            <a:r>
              <a:rPr lang="es" sz="128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: 22-06-2021</a:t>
            </a:r>
            <a:endParaRPr sz="128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8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80" u="sng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Tutor</a:t>
            </a:r>
            <a:r>
              <a:rPr lang="es" sz="128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: Joaquín Donoso Ramón</a:t>
            </a:r>
            <a:endParaRPr sz="128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463" y="1915825"/>
            <a:ext cx="1667063" cy="23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3099900" y="955400"/>
            <a:ext cx="29442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udex"/>
                <a:ea typeface="Caudex"/>
                <a:cs typeface="Caudex"/>
                <a:sym typeface="Caudex"/>
              </a:rPr>
              <a:t>PotteryWeb</a:t>
            </a:r>
            <a:endParaRPr>
              <a:latin typeface="Caudex"/>
              <a:ea typeface="Caudex"/>
              <a:cs typeface="Caudex"/>
              <a:sym typeface="Caudex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-10325" y="0"/>
            <a:ext cx="9144000" cy="857100"/>
          </a:xfrm>
          <a:prstGeom prst="rect">
            <a:avLst/>
          </a:prstGeom>
          <a:solidFill>
            <a:srgbClr val="C7B186"/>
          </a:solidFill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429775" y="105300"/>
            <a:ext cx="226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Introducción</a:t>
            </a:r>
            <a:endParaRPr sz="30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13" y="937200"/>
            <a:ext cx="5821326" cy="39815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0325" y="0"/>
            <a:ext cx="9144000" cy="857100"/>
          </a:xfrm>
          <a:prstGeom prst="rect">
            <a:avLst/>
          </a:prstGeom>
          <a:solidFill>
            <a:srgbClr val="C7B186"/>
          </a:solidFill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696550" y="105300"/>
            <a:ext cx="37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¿Qué es PotteryWeb?</a:t>
            </a:r>
            <a:endParaRPr sz="30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31550" y="1499400"/>
            <a:ext cx="768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rimson Text"/>
                <a:ea typeface="Crimson Text"/>
                <a:cs typeface="Crimson Text"/>
                <a:sym typeface="Crimson Text"/>
              </a:rPr>
              <a:t>Objetivo principal:</a:t>
            </a: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 Página web que permite compra-venta de piezas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Exposición de las piezas cerámicas de los usuarios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Exposición de las ventas realizadas por los usuarios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Sistema de mensajería interna para la negociación de precio 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39400" y="991525"/>
            <a:ext cx="1446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-10325" y="0"/>
            <a:ext cx="9144000" cy="857100"/>
          </a:xfrm>
          <a:prstGeom prst="rect">
            <a:avLst/>
          </a:prstGeom>
          <a:solidFill>
            <a:srgbClr val="C7B186"/>
          </a:solidFill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437500" y="167275"/>
            <a:ext cx="426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¿Qué tecnologías utiliza?</a:t>
            </a:r>
            <a:endParaRPr sz="30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89200" y="1526150"/>
            <a:ext cx="4152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rimson Text"/>
                <a:ea typeface="Crimson Text"/>
                <a:cs typeface="Crimson Text"/>
                <a:sym typeface="Crimson Text"/>
              </a:rPr>
              <a:t>Back-end</a:t>
            </a:r>
            <a:endParaRPr b="1"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rimson Text"/>
              <a:buChar char="●"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PHP con framework Laravel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rimson Text"/>
                <a:ea typeface="Crimson Text"/>
                <a:cs typeface="Crimson Text"/>
                <a:sym typeface="Crimson Text"/>
              </a:rPr>
              <a:t>Front-end</a:t>
            </a:r>
            <a:endParaRPr b="1"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rimson Text"/>
              <a:buChar char="●"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Javascript con framework Vue y Tailwinds CSS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239400" y="991525"/>
            <a:ext cx="1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4561675" y="1322025"/>
            <a:ext cx="0" cy="3150000"/>
          </a:xfrm>
          <a:prstGeom prst="straightConnector1">
            <a:avLst/>
          </a:prstGeom>
          <a:noFill/>
          <a:ln cap="flat" cmpd="sng" w="19050">
            <a:solidFill>
              <a:srgbClr val="9782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5040225" y="1526150"/>
            <a:ext cx="3780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rimson Text"/>
                <a:ea typeface="Crimson Text"/>
                <a:cs typeface="Crimson Text"/>
                <a:sym typeface="Crimson Text"/>
              </a:rPr>
              <a:t>BBDD</a:t>
            </a:r>
            <a:endParaRPr b="1"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rimson Text"/>
              <a:buChar char="●"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MySQL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rimson Text"/>
              <a:buChar char="●"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API REST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rimson Text"/>
              <a:ea typeface="Crimson Text"/>
              <a:cs typeface="Crimson Text"/>
              <a:sym typeface="Crimson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-10325" y="0"/>
            <a:ext cx="9144000" cy="857100"/>
          </a:xfrm>
          <a:prstGeom prst="rect">
            <a:avLst/>
          </a:prstGeom>
          <a:solidFill>
            <a:srgbClr val="C7B186"/>
          </a:solidFill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882625" y="105300"/>
            <a:ext cx="135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Análisis</a:t>
            </a:r>
            <a:endParaRPr sz="30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239400" y="991525"/>
            <a:ext cx="1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339625" y="1391725"/>
            <a:ext cx="235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rimson Text"/>
                <a:ea typeface="Crimson Text"/>
                <a:cs typeface="Crimson Text"/>
                <a:sym typeface="Crimson Text"/>
              </a:rPr>
              <a:t>Perfiles de usuario</a:t>
            </a:r>
            <a:endParaRPr b="1" sz="200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54325" y="1391725"/>
            <a:ext cx="30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rimson Text"/>
                <a:ea typeface="Crimson Text"/>
                <a:cs typeface="Crimson Text"/>
                <a:sym typeface="Crimson Text"/>
              </a:rPr>
              <a:t>Requisitos no funcionales</a:t>
            </a:r>
            <a:endParaRPr b="1" sz="200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229150" y="2158625"/>
            <a:ext cx="354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rimson Text"/>
                <a:ea typeface="Crimson Text"/>
                <a:cs typeface="Crimson Text"/>
                <a:sym typeface="Crimson Text"/>
              </a:rPr>
              <a:t>Seguridad</a:t>
            </a:r>
            <a:endParaRPr sz="18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rimson Text"/>
                <a:ea typeface="Crimson Text"/>
                <a:cs typeface="Crimson Text"/>
                <a:sym typeface="Crimson Text"/>
              </a:rPr>
              <a:t>Prevención de errores de formularios</a:t>
            </a:r>
            <a:endParaRPr sz="180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61" y="2158625"/>
            <a:ext cx="3074333" cy="214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4" name="Google Shape;104;p17"/>
          <p:cNvCxnSpPr/>
          <p:nvPr/>
        </p:nvCxnSpPr>
        <p:spPr>
          <a:xfrm>
            <a:off x="4561675" y="1322025"/>
            <a:ext cx="0" cy="3150000"/>
          </a:xfrm>
          <a:prstGeom prst="straightConnector1">
            <a:avLst/>
          </a:prstGeom>
          <a:noFill/>
          <a:ln cap="flat" cmpd="sng" w="19050">
            <a:solidFill>
              <a:srgbClr val="97825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-10325" y="0"/>
            <a:ext cx="9144000" cy="857100"/>
          </a:xfrm>
          <a:prstGeom prst="rect">
            <a:avLst/>
          </a:prstGeom>
          <a:solidFill>
            <a:srgbClr val="C7B186"/>
          </a:solidFill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882625" y="105300"/>
            <a:ext cx="135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Diseño</a:t>
            </a:r>
            <a:endParaRPr sz="30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239400" y="991525"/>
            <a:ext cx="1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430800" y="1391725"/>
            <a:ext cx="2282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Investigación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Estudio del cliente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Elección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rimson Text"/>
              <a:ea typeface="Crimson Text"/>
              <a:cs typeface="Crimson Text"/>
              <a:sym typeface="Crimson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-10325" y="0"/>
            <a:ext cx="9144000" cy="857100"/>
          </a:xfrm>
          <a:prstGeom prst="rect">
            <a:avLst/>
          </a:prstGeom>
          <a:solidFill>
            <a:srgbClr val="C7B186"/>
          </a:solidFill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160475" y="105300"/>
            <a:ext cx="25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Demostración</a:t>
            </a:r>
            <a:endParaRPr sz="30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239400" y="991525"/>
            <a:ext cx="1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749" y="1631450"/>
            <a:ext cx="5244505" cy="3137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9"/>
          <p:cNvSpPr txBox="1"/>
          <p:nvPr/>
        </p:nvSpPr>
        <p:spPr>
          <a:xfrm>
            <a:off x="2454625" y="991525"/>
            <a:ext cx="42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procederá a mostrar la funcionalidad de la 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0325" y="0"/>
            <a:ext cx="9144000" cy="857100"/>
          </a:xfrm>
          <a:prstGeom prst="rect">
            <a:avLst/>
          </a:prstGeom>
          <a:solidFill>
            <a:srgbClr val="C7B186"/>
          </a:solidFill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430800" y="105300"/>
            <a:ext cx="228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Conclusiones</a:t>
            </a:r>
            <a:endParaRPr sz="30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239400" y="991525"/>
            <a:ext cx="1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430800" y="1391725"/>
            <a:ext cx="24666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Conclusiones finales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Posibles ampliaciones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Posibles mejoras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rimson Text"/>
                <a:ea typeface="Crimson Text"/>
                <a:cs typeface="Crimson Text"/>
                <a:sym typeface="Crimson Text"/>
              </a:rPr>
              <a:t>Valoración personal</a:t>
            </a:r>
            <a:endParaRPr sz="20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rimson Text"/>
              <a:ea typeface="Crimson Text"/>
              <a:cs typeface="Crimson Text"/>
              <a:sym typeface="Crimson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10325" y="0"/>
            <a:ext cx="9144000" cy="857100"/>
          </a:xfrm>
          <a:prstGeom prst="rect">
            <a:avLst/>
          </a:prstGeom>
          <a:solidFill>
            <a:srgbClr val="C7B186"/>
          </a:solidFill>
          <a:ln cap="flat" cmpd="sng" w="9525">
            <a:solidFill>
              <a:srgbClr val="C7B1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153800" y="105300"/>
            <a:ext cx="10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Crimson Text"/>
                <a:ea typeface="Crimson Text"/>
                <a:cs typeface="Crimson Text"/>
                <a:sym typeface="Crimson Text"/>
              </a:rPr>
              <a:t>Final</a:t>
            </a:r>
            <a:endParaRPr sz="3000">
              <a:solidFill>
                <a:srgbClr val="434343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239400" y="991525"/>
            <a:ext cx="1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825250" y="2002350"/>
            <a:ext cx="349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Crimson Text"/>
                <a:ea typeface="Crimson Text"/>
                <a:cs typeface="Crimson Text"/>
                <a:sym typeface="Crimson Text"/>
              </a:rPr>
              <a:t>Momentos para preguntas</a:t>
            </a:r>
            <a:endParaRPr sz="1900">
              <a:latin typeface="Crimson Text"/>
              <a:ea typeface="Crimson Text"/>
              <a:cs typeface="Crimson Text"/>
              <a:sym typeface="Crimson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