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24" r:id="rId4"/>
    <p:sldId id="325" r:id="rId5"/>
    <p:sldId id="327" r:id="rId6"/>
    <p:sldId id="326" r:id="rId7"/>
    <p:sldId id="328" r:id="rId8"/>
    <p:sldId id="329" r:id="rId9"/>
    <p:sldId id="330" r:id="rId10"/>
    <p:sldId id="331" r:id="rId11"/>
    <p:sldId id="332" r:id="rId12"/>
    <p:sldId id="33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5CD"/>
    <a:srgbClr val="FFE4B5"/>
    <a:srgbClr val="90EE90"/>
    <a:srgbClr val="F8F8FF"/>
    <a:srgbClr val="FFFACD"/>
    <a:srgbClr val="C1FFC1"/>
    <a:srgbClr val="C1FFF0"/>
    <a:srgbClr val="F0FFF0"/>
    <a:srgbClr val="E6E6FA"/>
    <a:srgbClr val="FFF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65" autoAdjust="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D8AC0-A361-42EC-98D9-6323EB77852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93EB7-C0F0-4BF3-8C2A-47015FB3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7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8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50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9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0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6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7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3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5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6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0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93EB7-C0F0-4BF3-8C2A-47015FB30D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4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98764" y="886691"/>
            <a:ext cx="7315199" cy="46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B3AD-C37D-40EF-A9FA-2B1D15CE6A9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A99D-219F-4842-995A-BF76D203CF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764" y="886691"/>
            <a:ext cx="7315199" cy="46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13625" y="4746876"/>
            <a:ext cx="235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2021.11.14    </a:t>
            </a:r>
            <a:r>
              <a:rPr lang="zh-CN" altLang="en-US" sz="2000" dirty="0"/>
              <a:t>程志华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17" y="1965961"/>
            <a:ext cx="9451201" cy="1874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64AF5-F237-406B-BB2F-86896A920FAF}"/>
              </a:ext>
            </a:extLst>
          </p:cNvPr>
          <p:cNvSpPr txBox="1"/>
          <p:nvPr/>
        </p:nvSpPr>
        <p:spPr>
          <a:xfrm>
            <a:off x="834013" y="14533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Ablation study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D7A962-632C-4B24-A042-C82D6464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4" y="1914974"/>
            <a:ext cx="10970152" cy="45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4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64AF5-F237-406B-BB2F-86896A920FAF}"/>
              </a:ext>
            </a:extLst>
          </p:cNvPr>
          <p:cNvSpPr txBox="1"/>
          <p:nvPr/>
        </p:nvSpPr>
        <p:spPr>
          <a:xfrm>
            <a:off x="834013" y="14533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Ablation study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E2F8E3-66D3-4DD2-A99E-D61BF39E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13" y="2315084"/>
            <a:ext cx="4816248" cy="2765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8395FB-F038-4996-9E0B-F393653F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8557"/>
            <a:ext cx="5018820" cy="35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64AF5-F237-406B-BB2F-86896A920FAF}"/>
              </a:ext>
            </a:extLst>
          </p:cNvPr>
          <p:cNvSpPr txBox="1"/>
          <p:nvPr/>
        </p:nvSpPr>
        <p:spPr>
          <a:xfrm>
            <a:off x="834013" y="14533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Ablation study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C43A81-76B7-4631-BE32-040DFB4E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64" y="1853419"/>
            <a:ext cx="6029754" cy="42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61416" y="3648473"/>
            <a:ext cx="103844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designs:</a:t>
            </a:r>
          </a:p>
          <a:p>
            <a:pPr marL="271780" indent="-271780">
              <a:buFont typeface="+mj-lt"/>
              <a:buAutoNum type="alphaLcParenR"/>
            </a:pPr>
            <a:r>
              <a:rPr lang="en-US" altLang="zh-CN" sz="2000" dirty="0"/>
              <a:t>Asymmetric encoder-decoder architecture, with an encoder that operates only on the visible subset of patches (without mask tokens), along with a lightweight decoder that reconstructs the original image from the latent representation and mask tokens.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780" indent="-271780">
              <a:buFont typeface="+mj-lt"/>
              <a:buAutoNum type="alphaL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 a high proportion of the input image, e.g., 75%, yields a nontrivial and meaningful self-supervisory task.</a:t>
            </a:r>
            <a:endParaRPr lang="en-US" altLang="zh-C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408" y="11099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what makes masked </a:t>
            </a:r>
            <a:r>
              <a:rPr lang="en-US" altLang="zh-CN" sz="2000" b="1" dirty="0" err="1"/>
              <a:t>autoencoding</a:t>
            </a:r>
            <a:r>
              <a:rPr lang="en-US" altLang="zh-CN" sz="2000" b="1" dirty="0"/>
              <a:t> different between vision and language? 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1416" y="1510100"/>
            <a:ext cx="10443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en-US" altLang="zh-CN" dirty="0"/>
              <a:t>Architectures were different. </a:t>
            </a:r>
          </a:p>
          <a:p>
            <a:pPr>
              <a:tabLst>
                <a:tab pos="265113" algn="l"/>
              </a:tabLst>
            </a:pPr>
            <a:r>
              <a:rPr lang="en-US" altLang="zh-CN" dirty="0"/>
              <a:t>   This architectural gap, however, has been addressed with the introduction of Vision Transformers (</a:t>
            </a:r>
            <a:r>
              <a:rPr lang="en-US" altLang="zh-CN" dirty="0" err="1"/>
              <a:t>ViT</a:t>
            </a:r>
            <a:r>
              <a:rPr lang="en-US" altLang="zh-CN" dirty="0"/>
              <a:t>).</a:t>
            </a:r>
          </a:p>
          <a:p>
            <a:pPr marL="182563" indent="-182563"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en-US" altLang="zh-CN" dirty="0"/>
              <a:t>Information density. </a:t>
            </a:r>
          </a:p>
          <a:p>
            <a:pPr>
              <a:tabLst>
                <a:tab pos="265113" algn="l"/>
              </a:tabLst>
            </a:pPr>
            <a:r>
              <a:rPr lang="en-US" altLang="zh-CN" dirty="0"/>
              <a:t>   Images are natural signals with heavy spatial redundancy. </a:t>
            </a:r>
          </a:p>
          <a:p>
            <a:pPr marL="182563" indent="-182563">
              <a:buFont typeface="Arial" panose="020B0604020202020204" pitchFamily="34" charset="0"/>
              <a:buChar char="•"/>
              <a:tabLst>
                <a:tab pos="265113" algn="l"/>
              </a:tabLst>
            </a:pPr>
            <a:r>
              <a:rPr lang="en-US" altLang="zh-CN" dirty="0"/>
              <a:t>The </a:t>
            </a:r>
            <a:r>
              <a:rPr lang="en-US" altLang="zh-CN" dirty="0" err="1"/>
              <a:t>autoencoder’s</a:t>
            </a:r>
            <a:r>
              <a:rPr lang="en-US" altLang="zh-CN" dirty="0"/>
              <a:t> decoder. </a:t>
            </a:r>
          </a:p>
          <a:p>
            <a:pPr>
              <a:tabLst>
                <a:tab pos="265113" algn="l"/>
              </a:tabLst>
            </a:pPr>
            <a:r>
              <a:rPr lang="en-US" altLang="zh-CN" dirty="0"/>
              <a:t>   While in BERT the decoder can be trivial, but for images, the decoder design plays a key role in determining the semantic level of the learned latent representations.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49" y="2184702"/>
            <a:ext cx="4971288" cy="28407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65" y="2703006"/>
            <a:ext cx="5190221" cy="19247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AA9740-E2CA-4485-91DF-BF38719D2971}"/>
              </a:ext>
            </a:extLst>
          </p:cNvPr>
          <p:cNvSpPr txBox="1"/>
          <p:nvPr/>
        </p:nvSpPr>
        <p:spPr>
          <a:xfrm>
            <a:off x="964566" y="5387499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default decoder has &lt;10% computation per token vs. the 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69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48346D-2E3A-407D-8EF4-DD3D54F1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49" y="2120112"/>
            <a:ext cx="5990713" cy="32482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F6CCCA-7011-4541-AD27-2A70D1457A9C}"/>
              </a:ext>
            </a:extLst>
          </p:cNvPr>
          <p:cNvSpPr txBox="1"/>
          <p:nvPr/>
        </p:nvSpPr>
        <p:spPr>
          <a:xfrm>
            <a:off x="941249" y="1489654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/>
              <a:t>encoder</a:t>
            </a:r>
            <a:endParaRPr lang="zh-CN" altLang="en-US" sz="2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F5F129-7871-4B3F-94EE-8E1C9F9EEFAF}"/>
              </a:ext>
            </a:extLst>
          </p:cNvPr>
          <p:cNvSpPr txBox="1"/>
          <p:nvPr/>
        </p:nvSpPr>
        <p:spPr>
          <a:xfrm>
            <a:off x="7234813" y="2451567"/>
            <a:ext cx="4541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Encoder embeds patches by a linear projection with added positional embeddings.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Then processes the resulting set via a series of Transformer blocks.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Masked patches are removed; no mask tokens are used. This allows us to train very large encoders with only a fraction of compute and memory.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0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F6CCCA-7011-4541-AD27-2A70D1457A9C}"/>
              </a:ext>
            </a:extLst>
          </p:cNvPr>
          <p:cNvSpPr txBox="1"/>
          <p:nvPr/>
        </p:nvSpPr>
        <p:spPr>
          <a:xfrm>
            <a:off x="941249" y="1489654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/>
              <a:t>decoder</a:t>
            </a:r>
            <a:endParaRPr lang="zh-CN" altLang="en-US" sz="2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F5F129-7871-4B3F-94EE-8E1C9F9EEFAF}"/>
              </a:ext>
            </a:extLst>
          </p:cNvPr>
          <p:cNvSpPr txBox="1"/>
          <p:nvPr/>
        </p:nvSpPr>
        <p:spPr>
          <a:xfrm>
            <a:off x="941249" y="1961555"/>
            <a:ext cx="4662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Input to the decoder is the full set of tokens: (</a:t>
            </a:r>
            <a:r>
              <a:rPr lang="en-US" altLang="zh-CN" dirty="0" err="1"/>
              <a:t>i</a:t>
            </a:r>
            <a:r>
              <a:rPr lang="en-US" altLang="zh-CN" dirty="0"/>
              <a:t>) encoded visible patches,  (ii) mask tokens.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Add positional embeddings to all tokens in this full 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decoder has another series of Transformer blocks.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last layer of the decoder is a linear projection whose number of output channels equals the number of pixel values in a patch. The decoder’s output is reshaped to form a reconstructed image.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default decoder has &lt;10% computation per token vs. the encoder.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1650E7-0E9F-451E-BA20-B3A019B9AB34}"/>
              </a:ext>
            </a:extLst>
          </p:cNvPr>
          <p:cNvSpPr txBox="1"/>
          <p:nvPr/>
        </p:nvSpPr>
        <p:spPr>
          <a:xfrm>
            <a:off x="6196536" y="1489654"/>
            <a:ext cx="2726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/>
              <a:t>reconstruction target</a:t>
            </a:r>
            <a:endParaRPr lang="zh-CN" altLang="en-US" sz="22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1034E8-5382-4E3A-9EB7-0D10B3CC9440}"/>
              </a:ext>
            </a:extLst>
          </p:cNvPr>
          <p:cNvSpPr txBox="1"/>
          <p:nvPr/>
        </p:nvSpPr>
        <p:spPr>
          <a:xfrm>
            <a:off x="6196536" y="2025806"/>
            <a:ext cx="4846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Mean squared error (MSE) between the reconstructed and original images in the pixel space.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Compute the loss only on masked patches.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Using normalized pixels as the reconstruction target improves representation quality in our experiments.</a:t>
            </a:r>
          </a:p>
        </p:txBody>
      </p:sp>
    </p:spTree>
    <p:extLst>
      <p:ext uri="{BB962C8B-B14F-4D97-AF65-F5344CB8AC3E}">
        <p14:creationId xmlns:p14="http://schemas.microsoft.com/office/powerpoint/2010/main" val="314427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64AF5-F237-406B-BB2F-86896A920FAF}"/>
              </a:ext>
            </a:extLst>
          </p:cNvPr>
          <p:cNvSpPr txBox="1"/>
          <p:nvPr/>
        </p:nvSpPr>
        <p:spPr>
          <a:xfrm>
            <a:off x="834013" y="1453309"/>
            <a:ext cx="4859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Comparisons with self-supervised methods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F62BB5-F816-4D76-AEA5-89075191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537" y="1950680"/>
            <a:ext cx="5849150" cy="38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64AF5-F237-406B-BB2F-86896A920FAF}"/>
              </a:ext>
            </a:extLst>
          </p:cNvPr>
          <p:cNvSpPr txBox="1"/>
          <p:nvPr/>
        </p:nvSpPr>
        <p:spPr>
          <a:xfrm>
            <a:off x="834013" y="1453309"/>
            <a:ext cx="440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Comparisons with supervised methods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8DF1D3-E384-4140-BB09-AC2FE5D5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28" y="2084829"/>
            <a:ext cx="5598624" cy="37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64AF5-F237-406B-BB2F-86896A920FAF}"/>
              </a:ext>
            </a:extLst>
          </p:cNvPr>
          <p:cNvSpPr txBox="1"/>
          <p:nvPr/>
        </p:nvSpPr>
        <p:spPr>
          <a:xfrm>
            <a:off x="834013" y="1453309"/>
            <a:ext cx="3975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Object detection and segmentation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4E3227-662B-4C63-A122-A726AA61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65" y="2135746"/>
            <a:ext cx="6810301" cy="3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1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533" y="32373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MAE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1355" y="991644"/>
            <a:ext cx="36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64AF5-F237-406B-BB2F-86896A920FAF}"/>
              </a:ext>
            </a:extLst>
          </p:cNvPr>
          <p:cNvSpPr txBox="1"/>
          <p:nvPr/>
        </p:nvSpPr>
        <p:spPr>
          <a:xfrm>
            <a:off x="834013" y="1453309"/>
            <a:ext cx="270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Semantic segmentation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68649-4A36-48AC-9042-805312AA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83" y="2032726"/>
            <a:ext cx="7254282" cy="33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4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407</Words>
  <Application>Microsoft Office PowerPoint</Application>
  <PresentationFormat>宽屏</PresentationFormat>
  <Paragraphs>65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寒 石</dc:creator>
  <cp:lastModifiedBy>寒 石</cp:lastModifiedBy>
  <cp:revision>220</cp:revision>
  <dcterms:created xsi:type="dcterms:W3CDTF">2021-10-17T02:26:47Z</dcterms:created>
  <dcterms:modified xsi:type="dcterms:W3CDTF">2021-11-13T17:53:09Z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