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4" r:id="rId6"/>
    <p:sldId id="316" r:id="rId7"/>
    <p:sldId id="315" r:id="rId8"/>
    <p:sldId id="317" r:id="rId9"/>
    <p:sldId id="318" r:id="rId10"/>
    <p:sldId id="319" r:id="rId11"/>
    <p:sldId id="320" r:id="rId12"/>
    <p:sldId id="321" r:id="rId13"/>
    <p:sldId id="322" r:id="rId14"/>
    <p:sldId id="3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CDB5CD"/>
    <a:srgbClr val="FFE4B5"/>
    <a:srgbClr val="90EE90"/>
    <a:srgbClr val="F8F8FF"/>
    <a:srgbClr val="FFFACD"/>
    <a:srgbClr val="C1FFC1"/>
    <a:srgbClr val="C1FFF0"/>
    <a:srgbClr val="F0FFF0"/>
    <a:srgbClr val="E6E6FA"/>
    <a:srgbClr val="FFF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65" autoAdjust="0"/>
  </p:normalViewPr>
  <p:slideViewPr>
    <p:cSldViewPr snapToGrid="0">
      <p:cViewPr varScale="1">
        <p:scale>
          <a:sx n="72" d="100"/>
          <a:sy n="72"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D8AC0-A361-42EC-98D9-6323EB7785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93EB7-C0F0-4BF3-8C2A-47015FB30D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光滑的表面，均匀的点分布，规整的边缘</a:t>
            </a:r>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the folding operation samples the same 2D grids for each parent point, which ignores the local shape characteristics contained in the parent point</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the shape characteristic embedded by the parent point features is extracted and inherited into the child points through a </a:t>
            </a:r>
            <a:r>
              <a:rPr lang="en-US" altLang="zh-CN" sz="1800" b="0" i="1" dirty="0">
                <a:solidFill>
                  <a:srgbClr val="000000"/>
                </a:solidFill>
                <a:effectLst/>
                <a:latin typeface="NimbusRomNo9L-ReguItal"/>
              </a:rPr>
              <a:t>point-wise splitting </a:t>
            </a:r>
            <a:r>
              <a:rPr lang="en-US" altLang="zh-CN" sz="1800" b="0" i="0" dirty="0">
                <a:solidFill>
                  <a:srgbClr val="000000"/>
                </a:solidFill>
                <a:effectLst/>
                <a:latin typeface="NimbusRomNo9L-Regu"/>
              </a:rPr>
              <a:t>operation</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skip-transformer is proposed to integrate the spatial relationships across different levels of decoding. Therefore, it can establish a cross-level spatial relationships between points in different decoding steps, and refine their location to produce more detailed structure</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93EB7-C0F0-4BF3-8C2A-47015FB30D0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A6A99D-219F-4842-995A-BF76D203CF3C}" type="slidenum">
              <a:rPr lang="zh-CN" altLang="en-US" smtClean="0"/>
            </a:fld>
            <a:endParaRPr lang="zh-CN" altLang="en-US"/>
          </a:p>
        </p:txBody>
      </p:sp>
      <p:sp>
        <p:nvSpPr>
          <p:cNvPr id="5" name="矩形 4"/>
          <p:cNvSpPr/>
          <p:nvPr userDrawn="1"/>
        </p:nvSpPr>
        <p:spPr>
          <a:xfrm>
            <a:off x="498764" y="886691"/>
            <a:ext cx="7315199" cy="4618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53B3AD-C37D-40EF-A9FA-2B1D15CE6A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6A99D-219F-4842-995A-BF76D203CF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3B3AD-C37D-40EF-A9FA-2B1D15CE6A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A99D-219F-4842-995A-BF76D203CF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2.bin"/><Relationship Id="rId7" Type="http://schemas.openxmlformats.org/officeDocument/2006/relationships/image" Target="../media/image12.wmf"/><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2" Type="http://schemas.openxmlformats.org/officeDocument/2006/relationships/notesSlide" Target="../notesSlides/notesSlide6.xml"/><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8764" y="886691"/>
            <a:ext cx="7315199" cy="4618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13625" y="4746876"/>
            <a:ext cx="2364750" cy="400110"/>
          </a:xfrm>
          <a:prstGeom prst="rect">
            <a:avLst/>
          </a:prstGeom>
          <a:noFill/>
        </p:spPr>
        <p:txBody>
          <a:bodyPr wrap="none" rtlCol="0">
            <a:spAutoFit/>
          </a:bodyPr>
          <a:lstStyle/>
          <a:p>
            <a:r>
              <a:rPr lang="en-US" altLang="zh-CN" sz="2000" dirty="0"/>
              <a:t>2021.10.17    </a:t>
            </a:r>
            <a:r>
              <a:rPr lang="zh-CN" altLang="en-US" sz="2000" dirty="0"/>
              <a:t>程志华</a:t>
            </a:r>
            <a:endParaRPr lang="zh-CN" altLang="en-US" sz="2000" dirty="0"/>
          </a:p>
        </p:txBody>
      </p:sp>
      <p:pic>
        <p:nvPicPr>
          <p:cNvPr id="3" name="图片 2"/>
          <p:cNvPicPr>
            <a:picLocks noChangeAspect="1"/>
          </p:cNvPicPr>
          <p:nvPr/>
        </p:nvPicPr>
        <p:blipFill>
          <a:blip r:embed="rId1"/>
          <a:stretch>
            <a:fillRect/>
          </a:stretch>
        </p:blipFill>
        <p:spPr>
          <a:xfrm>
            <a:off x="510363" y="1670589"/>
            <a:ext cx="11171274" cy="25386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Experiments</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8408" y="1453309"/>
            <a:ext cx="8269794" cy="400110"/>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1" dirty="0">
                <a:solidFill>
                  <a:srgbClr val="000000"/>
                </a:solidFill>
              </a:rPr>
              <a:t>In Completion3D dataset</a:t>
            </a:r>
            <a:endParaRPr lang="en-US" altLang="zh-CN" sz="2000" b="1" i="0" dirty="0">
              <a:solidFill>
                <a:srgbClr val="000000"/>
              </a:solidFill>
              <a:effectLst/>
            </a:endParaRPr>
          </a:p>
        </p:txBody>
      </p:sp>
      <p:pic>
        <p:nvPicPr>
          <p:cNvPr id="3" name="图片 2"/>
          <p:cNvPicPr>
            <a:picLocks noChangeAspect="1"/>
          </p:cNvPicPr>
          <p:nvPr/>
        </p:nvPicPr>
        <p:blipFill>
          <a:blip r:embed="rId1"/>
          <a:stretch>
            <a:fillRect/>
          </a:stretch>
        </p:blipFill>
        <p:spPr>
          <a:xfrm>
            <a:off x="984738" y="1937583"/>
            <a:ext cx="10222523" cy="36606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Ablation Study</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8408" y="1453309"/>
            <a:ext cx="8269794" cy="400110"/>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1" dirty="0">
                <a:solidFill>
                  <a:srgbClr val="000000"/>
                </a:solidFill>
              </a:rPr>
              <a:t>Effect of skip-transformer</a:t>
            </a:r>
            <a:endParaRPr lang="en-US" altLang="zh-CN" sz="2000" b="1" i="0" dirty="0">
              <a:solidFill>
                <a:srgbClr val="000000"/>
              </a:solidFill>
              <a:effectLst/>
            </a:endParaRPr>
          </a:p>
        </p:txBody>
      </p:sp>
      <p:pic>
        <p:nvPicPr>
          <p:cNvPr id="4" name="图片 3"/>
          <p:cNvPicPr>
            <a:picLocks noChangeAspect="1"/>
          </p:cNvPicPr>
          <p:nvPr/>
        </p:nvPicPr>
        <p:blipFill>
          <a:blip r:embed="rId1"/>
          <a:stretch>
            <a:fillRect/>
          </a:stretch>
        </p:blipFill>
        <p:spPr>
          <a:xfrm>
            <a:off x="2844138" y="2074985"/>
            <a:ext cx="5291781" cy="1897425"/>
          </a:xfrm>
          <a:prstGeom prst="rect">
            <a:avLst/>
          </a:prstGeom>
        </p:spPr>
      </p:pic>
      <p:sp>
        <p:nvSpPr>
          <p:cNvPr id="5" name="文本框 4"/>
          <p:cNvSpPr txBox="1"/>
          <p:nvPr/>
        </p:nvSpPr>
        <p:spPr>
          <a:xfrm>
            <a:off x="884255" y="4193976"/>
            <a:ext cx="10337928" cy="1754326"/>
          </a:xfrm>
          <a:prstGeom prst="rect">
            <a:avLst/>
          </a:prstGeom>
          <a:noFill/>
        </p:spPr>
        <p:txBody>
          <a:bodyPr wrap="square" rtlCol="0">
            <a:spAutoFit/>
          </a:bodyPr>
          <a:lstStyle/>
          <a:p>
            <a:pPr marL="269875" indent="-269875">
              <a:buAutoNum type="arabicParenR"/>
            </a:pPr>
            <a:r>
              <a:rPr lang="en-US" altLang="zh-CN" dirty="0"/>
              <a:t>Self-</a:t>
            </a:r>
            <a:r>
              <a:rPr lang="en-US" altLang="zh-CN" dirty="0" err="1"/>
              <a:t>att</a:t>
            </a:r>
            <a:r>
              <a:rPr lang="en-US" altLang="zh-CN" dirty="0"/>
              <a:t>: replaces the transformer mechanism in skip-transformer with the self-attention mechanism, where the input is the point features of current layer.</a:t>
            </a:r>
            <a:endParaRPr lang="en-US" altLang="zh-CN" dirty="0"/>
          </a:p>
          <a:p>
            <a:pPr marL="269875" indent="-269875">
              <a:buAutoNum type="arabicParenR"/>
            </a:pPr>
            <a:r>
              <a:rPr lang="en-US" altLang="zh-CN" dirty="0"/>
              <a:t>No-</a:t>
            </a:r>
            <a:r>
              <a:rPr lang="en-US" altLang="zh-CN" dirty="0" err="1"/>
              <a:t>att</a:t>
            </a:r>
            <a:r>
              <a:rPr lang="en-US" altLang="zh-CN" dirty="0"/>
              <a:t> : removes the transformer mechanism from skip-transformer, where the features from the previous layer of SPD is directly added to the feature of current SPD layer.</a:t>
            </a:r>
            <a:endParaRPr lang="en-US" altLang="zh-CN" dirty="0"/>
          </a:p>
          <a:p>
            <a:pPr marL="269875" indent="-269875">
              <a:buAutoNum type="arabicParenR"/>
            </a:pPr>
            <a:r>
              <a:rPr lang="en-US" altLang="zh-CN" dirty="0"/>
              <a:t>No-connect: removes the whole skip-transformer from the SPD layers, and thus, no feature connection is established between the SPD layers. </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Ablation Study</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8408" y="1453309"/>
            <a:ext cx="8269794" cy="400110"/>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1" dirty="0">
                <a:solidFill>
                  <a:srgbClr val="000000"/>
                </a:solidFill>
              </a:rPr>
              <a:t>Effect of each part in </a:t>
            </a:r>
            <a:r>
              <a:rPr lang="en-US" altLang="zh-CN" sz="2000" b="1" dirty="0" err="1">
                <a:solidFill>
                  <a:srgbClr val="000000"/>
                </a:solidFill>
              </a:rPr>
              <a:t>SnowflakeNet</a:t>
            </a:r>
            <a:r>
              <a:rPr lang="en-US" altLang="zh-CN" sz="2000" b="1" dirty="0">
                <a:solidFill>
                  <a:srgbClr val="000000"/>
                </a:solidFill>
              </a:rPr>
              <a:t>.</a:t>
            </a:r>
            <a:endParaRPr lang="en-US" altLang="zh-CN" sz="2000" b="1" i="0" dirty="0">
              <a:solidFill>
                <a:srgbClr val="000000"/>
              </a:solidFill>
              <a:effectLst/>
            </a:endParaRPr>
          </a:p>
        </p:txBody>
      </p:sp>
      <p:sp>
        <p:nvSpPr>
          <p:cNvPr id="5" name="文本框 4"/>
          <p:cNvSpPr txBox="1"/>
          <p:nvPr/>
        </p:nvSpPr>
        <p:spPr>
          <a:xfrm>
            <a:off x="927036" y="4521594"/>
            <a:ext cx="10337928" cy="1200329"/>
          </a:xfrm>
          <a:prstGeom prst="rect">
            <a:avLst/>
          </a:prstGeom>
          <a:noFill/>
        </p:spPr>
        <p:txBody>
          <a:bodyPr wrap="square" rtlCol="0">
            <a:spAutoFit/>
          </a:bodyPr>
          <a:lstStyle/>
          <a:p>
            <a:pPr marL="342900" indent="-342900">
              <a:buAutoNum type="arabicParenBoth"/>
            </a:pPr>
            <a:r>
              <a:rPr lang="en-US" altLang="zh-CN" dirty="0"/>
              <a:t>The Folding-expansion variation replaces the point-wise splitting operation with the folding-based feature expansion method.</a:t>
            </a:r>
            <a:endParaRPr lang="en-US" altLang="zh-CN" dirty="0"/>
          </a:p>
          <a:p>
            <a:pPr marL="342900" indent="-342900">
              <a:buAutoNum type="arabicParenBoth"/>
            </a:pPr>
            <a:r>
              <a:rPr lang="en-US" altLang="zh-CN" dirty="0"/>
              <a:t>The E_PCN+SPD variation employs the PCN encoder and our </a:t>
            </a:r>
            <a:r>
              <a:rPr lang="en-US" altLang="zh-CN" dirty="0" err="1"/>
              <a:t>SnowflakeNet</a:t>
            </a:r>
            <a:r>
              <a:rPr lang="en-US" altLang="zh-CN" dirty="0"/>
              <a:t> decoder. </a:t>
            </a:r>
            <a:endParaRPr lang="en-US" altLang="zh-CN" dirty="0"/>
          </a:p>
          <a:p>
            <a:pPr marL="342900" indent="-342900">
              <a:buAutoNum type="arabicParenBoth"/>
            </a:pPr>
            <a:r>
              <a:rPr lang="en-US" altLang="zh-CN" dirty="0"/>
              <a:t>The w/o partial matching variation removes the partial matching loss. </a:t>
            </a:r>
            <a:endParaRPr lang="en-US" altLang="zh-CN" dirty="0"/>
          </a:p>
        </p:txBody>
      </p:sp>
      <p:pic>
        <p:nvPicPr>
          <p:cNvPr id="3" name="图片 2"/>
          <p:cNvPicPr>
            <a:picLocks noChangeAspect="1"/>
          </p:cNvPicPr>
          <p:nvPr/>
        </p:nvPicPr>
        <p:blipFill>
          <a:blip r:embed="rId1"/>
          <a:stretch>
            <a:fillRect/>
          </a:stretch>
        </p:blipFill>
        <p:spPr>
          <a:xfrm>
            <a:off x="2446868" y="2028731"/>
            <a:ext cx="6440801" cy="23175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903768" y="4096585"/>
            <a:ext cx="10384464" cy="1692771"/>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Existing methods:</a:t>
            </a:r>
            <a:endParaRPr lang="en-US" altLang="zh-CN" sz="2400" b="1" dirty="0">
              <a:latin typeface="Times New Roman" panose="02020603050405020304" pitchFamily="18" charset="0"/>
              <a:cs typeface="Times New Roman" panose="02020603050405020304" pitchFamily="18" charset="0"/>
            </a:endParaRPr>
          </a:p>
          <a:p>
            <a:pPr marL="271780" indent="-271780">
              <a:buFont typeface="+mj-lt"/>
              <a:buAutoNum type="alphaLcParenR"/>
            </a:pPr>
            <a:r>
              <a:rPr lang="en-US" altLang="zh-CN" sz="2000" dirty="0">
                <a:latin typeface="Times New Roman" panose="02020603050405020304" pitchFamily="18" charset="0"/>
                <a:cs typeface="Times New Roman" panose="02020603050405020304" pitchFamily="18" charset="0"/>
              </a:rPr>
              <a:t>suffered from discrete nature of point cloud and unstructured prediction of points in local regions, which makes it hard to reveal fine </a:t>
            </a:r>
            <a:r>
              <a:rPr lang="en-US" altLang="zh-CN" sz="2000" dirty="0">
                <a:highlight>
                  <a:srgbClr val="FFFF00"/>
                </a:highlight>
                <a:latin typeface="Times New Roman" panose="02020603050405020304" pitchFamily="18" charset="0"/>
                <a:cs typeface="Times New Roman" panose="02020603050405020304" pitchFamily="18" charset="0"/>
              </a:rPr>
              <a:t>local geometric details</a:t>
            </a:r>
            <a:r>
              <a:rPr lang="en-US" altLang="zh-CN" sz="2000" dirty="0">
                <a:latin typeface="Times New Roman" panose="02020603050405020304" pitchFamily="18" charset="0"/>
                <a:cs typeface="Times New Roman" panose="02020603050405020304" pitchFamily="18" charset="0"/>
              </a:rPr>
              <a:t> on the </a:t>
            </a:r>
            <a:r>
              <a:rPr lang="en-US" altLang="zh-CN" sz="2000">
                <a:latin typeface="Times New Roman" panose="02020603050405020304" pitchFamily="18" charset="0"/>
                <a:cs typeface="Times New Roman" panose="02020603050405020304" pitchFamily="18" charset="0"/>
              </a:rPr>
              <a:t>complete shape.</a:t>
            </a:r>
            <a:endParaRPr lang="en-US" altLang="zh-CN" sz="2000" dirty="0">
              <a:latin typeface="Times New Roman" panose="02020603050405020304" pitchFamily="18" charset="0"/>
              <a:cs typeface="Times New Roman" panose="02020603050405020304" pitchFamily="18" charset="0"/>
            </a:endParaRPr>
          </a:p>
          <a:p>
            <a:pPr marL="271780" indent="-271780">
              <a:buFont typeface="+mj-lt"/>
              <a:buAutoNum type="alphaLcParenR"/>
            </a:pPr>
            <a:r>
              <a:rPr lang="en-US" altLang="zh-CN" sz="2000" dirty="0">
                <a:latin typeface="Times New Roman" panose="02020603050405020304" pitchFamily="18" charset="0"/>
                <a:cs typeface="Times New Roman" panose="02020603050405020304" pitchFamily="18" charset="0"/>
              </a:rPr>
              <a:t>It is challenging to capture the local geometric details and structure characteristic </a:t>
            </a:r>
            <a:r>
              <a:rPr lang="en-US" altLang="zh-CN" sz="2000" u="sng" dirty="0">
                <a:latin typeface="Times New Roman" panose="02020603050405020304" pitchFamily="18" charset="0"/>
                <a:cs typeface="Times New Roman" panose="02020603050405020304" pitchFamily="18" charset="0"/>
              </a:rPr>
              <a:t>in local patches</a:t>
            </a:r>
            <a:r>
              <a:rPr lang="en-US" altLang="zh-CN" sz="2000" dirty="0">
                <a:latin typeface="Times New Roman" panose="02020603050405020304" pitchFamily="18" charset="0"/>
                <a:cs typeface="Times New Roman" panose="02020603050405020304" pitchFamily="18" charset="0"/>
              </a:rPr>
              <a:t>, such as </a:t>
            </a:r>
            <a:r>
              <a:rPr lang="en-US" altLang="zh-CN" sz="2000" u="sng" dirty="0">
                <a:latin typeface="Times New Roman" panose="02020603050405020304" pitchFamily="18" charset="0"/>
                <a:cs typeface="Times New Roman" panose="02020603050405020304" pitchFamily="18" charset="0"/>
              </a:rPr>
              <a:t>smooth regions, sharp edges and corners.</a:t>
            </a:r>
            <a:endParaRPr lang="en-US" altLang="zh-CN" sz="2000" u="sng"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03768" y="1144628"/>
            <a:ext cx="10384464" cy="29519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5" y="991644"/>
            <a:ext cx="365914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Coarse-to-Fine manner</a:t>
            </a:r>
            <a:endParaRPr lang="en-US" altLang="zh-CN" sz="24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9566" y="1598003"/>
            <a:ext cx="7604456" cy="4026260"/>
          </a:xfrm>
          <a:prstGeom prst="rect">
            <a:avLst/>
          </a:prstGeom>
        </p:spPr>
      </p:pic>
      <p:sp>
        <p:nvSpPr>
          <p:cNvPr id="8" name="文本框 7"/>
          <p:cNvSpPr txBox="1"/>
          <p:nvPr/>
        </p:nvSpPr>
        <p:spPr>
          <a:xfrm>
            <a:off x="7997051" y="1815644"/>
            <a:ext cx="2947859" cy="430887"/>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Folding-based method</a:t>
            </a:r>
            <a:endParaRPr lang="en-US" altLang="zh-CN" sz="2200" b="1"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7997051" y="2485373"/>
            <a:ext cx="4194949" cy="14635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5" y="991644"/>
            <a:ext cx="365914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Method</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032485" y="5963161"/>
            <a:ext cx="8824948" cy="707886"/>
          </a:xfrm>
          <a:prstGeom prst="rect">
            <a:avLst/>
          </a:prstGeom>
          <a:noFill/>
        </p:spPr>
        <p:txBody>
          <a:bodyPr wrap="square" rtlCol="0">
            <a:spAutoFit/>
          </a:bodyPr>
          <a:lstStyle/>
          <a:p>
            <a:r>
              <a:rPr lang="en-US" altLang="zh-CN" sz="2000" b="0" i="0" dirty="0" err="1">
                <a:solidFill>
                  <a:srgbClr val="000000"/>
                </a:solidFill>
                <a:effectLst/>
              </a:rPr>
              <a:t>SnowflakeNet</a:t>
            </a:r>
            <a:r>
              <a:rPr lang="en-US" altLang="zh-CN" sz="2000" b="0" i="0" dirty="0">
                <a:solidFill>
                  <a:srgbClr val="000000"/>
                </a:solidFill>
                <a:effectLst/>
              </a:rPr>
              <a:t> consists of three modules: </a:t>
            </a:r>
            <a:endParaRPr lang="en-US" altLang="zh-CN" sz="2000" b="0" i="0" dirty="0">
              <a:solidFill>
                <a:srgbClr val="000000"/>
              </a:solidFill>
              <a:effectLst/>
            </a:endParaRPr>
          </a:p>
          <a:p>
            <a:r>
              <a:rPr lang="en-US" altLang="zh-CN" sz="2000" b="0" i="0" dirty="0">
                <a:solidFill>
                  <a:srgbClr val="000000"/>
                </a:solidFill>
                <a:effectLst/>
              </a:rPr>
              <a:t>1)feature extraction,  2)seed generation and 3)point generation</a:t>
            </a:r>
            <a:r>
              <a:rPr lang="en-US" altLang="zh-CN" sz="2000" dirty="0"/>
              <a:t> </a:t>
            </a:r>
            <a:endParaRPr lang="en-US" altLang="zh-CN" sz="2000" b="1" dirty="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032485" y="1453309"/>
            <a:ext cx="9491488" cy="45098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Snowflake Point Deconvolution (SPD)</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184920" y="5518607"/>
            <a:ext cx="8824948" cy="1015663"/>
          </a:xfrm>
          <a:prstGeom prst="rect">
            <a:avLst/>
          </a:prstGeom>
          <a:noFill/>
        </p:spPr>
        <p:txBody>
          <a:bodyPr wrap="square" rtlCol="0">
            <a:spAutoFit/>
          </a:bodyPr>
          <a:lstStyle/>
          <a:p>
            <a:r>
              <a:rPr lang="en-US" altLang="zh-CN" sz="2000" b="0" i="0" dirty="0">
                <a:solidFill>
                  <a:srgbClr val="000000"/>
                </a:solidFill>
                <a:effectLst/>
              </a:rPr>
              <a:t>The SPD aims to increase the number of points by splitting each parent point into multiple child points, which can be achieved by first duplicating the parent points and then adding variations</a:t>
            </a:r>
            <a:endParaRPr lang="en-US" altLang="zh-CN" sz="2000" b="1" dirty="0">
              <a:cs typeface="Times New Roman" panose="02020603050405020304" pitchFamily="18" charset="0"/>
            </a:endParaRPr>
          </a:p>
        </p:txBody>
      </p:sp>
      <p:pic>
        <p:nvPicPr>
          <p:cNvPr id="10" name="图片 9"/>
          <p:cNvPicPr>
            <a:picLocks noChangeAspect="1"/>
          </p:cNvPicPr>
          <p:nvPr/>
        </p:nvPicPr>
        <p:blipFill>
          <a:blip r:embed="rId1"/>
          <a:stretch>
            <a:fillRect/>
          </a:stretch>
        </p:blipFill>
        <p:spPr>
          <a:xfrm>
            <a:off x="1184920" y="1681346"/>
            <a:ext cx="9420225" cy="3762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Point-wise splitting operation</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3819" y="4970637"/>
            <a:ext cx="10088545" cy="1631216"/>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0" i="0" dirty="0">
                <a:solidFill>
                  <a:srgbClr val="000000"/>
                </a:solidFill>
                <a:effectLst/>
              </a:rPr>
              <a:t>leverages the </a:t>
            </a:r>
            <a:r>
              <a:rPr lang="en-US" altLang="zh-CN" sz="2000" b="0" i="0" u="sng" dirty="0">
                <a:solidFill>
                  <a:srgbClr val="000000"/>
                </a:solidFill>
                <a:effectLst/>
              </a:rPr>
              <a:t>geometric information in parent points </a:t>
            </a:r>
            <a:r>
              <a:rPr lang="en-US" altLang="zh-CN" sz="2000" b="0" i="0" dirty="0">
                <a:solidFill>
                  <a:srgbClr val="000000"/>
                </a:solidFill>
                <a:effectLst/>
              </a:rPr>
              <a:t>and adds variations that comply with local patterns</a:t>
            </a:r>
            <a:endParaRPr lang="en-US" altLang="zh-CN" sz="2000" b="0" i="0" dirty="0">
              <a:solidFill>
                <a:srgbClr val="000000"/>
              </a:solidFill>
              <a:effectLst/>
            </a:endParaRPr>
          </a:p>
          <a:p>
            <a:pPr marL="180975" indent="-180975" algn="just">
              <a:buFont typeface="Arial" panose="020B0604020202090204" pitchFamily="34" charset="0"/>
              <a:buChar char="•"/>
            </a:pPr>
            <a:r>
              <a:rPr lang="en-US" altLang="zh-CN" sz="2000" dirty="0">
                <a:cs typeface="Times New Roman" panose="02020603050405020304" pitchFamily="18" charset="0"/>
              </a:rPr>
              <a:t>each learnable kernel        indicates a certain </a:t>
            </a:r>
            <a:r>
              <a:rPr lang="en-US" altLang="zh-CN" sz="2000" dirty="0">
                <a:highlight>
                  <a:srgbClr val="FFFF00"/>
                </a:highlight>
                <a:cs typeface="Times New Roman" panose="02020603050405020304" pitchFamily="18" charset="0"/>
              </a:rPr>
              <a:t>shape characteristic</a:t>
            </a:r>
            <a:r>
              <a:rPr lang="en-US" altLang="zh-CN" sz="2000" dirty="0">
                <a:cs typeface="Times New Roman" panose="02020603050405020304" pitchFamily="18" charset="0"/>
              </a:rPr>
              <a:t>, which describes the </a:t>
            </a:r>
            <a:r>
              <a:rPr lang="en-US" altLang="zh-CN" sz="2000" u="sng" dirty="0">
                <a:cs typeface="Times New Roman" panose="02020603050405020304" pitchFamily="18" charset="0"/>
              </a:rPr>
              <a:t>geometry and structure</a:t>
            </a:r>
            <a:r>
              <a:rPr lang="en-US" altLang="zh-CN" sz="2000" dirty="0">
                <a:cs typeface="Times New Roman" panose="02020603050405020304" pitchFamily="18" charset="0"/>
              </a:rPr>
              <a:t> of 3D shape in local region.           indicates the activation status of the m-</a:t>
            </a:r>
            <a:r>
              <a:rPr lang="en-US" altLang="zh-CN" sz="2000" dirty="0" err="1">
                <a:cs typeface="Times New Roman" panose="02020603050405020304" pitchFamily="18" charset="0"/>
              </a:rPr>
              <a:t>th</a:t>
            </a:r>
            <a:r>
              <a:rPr lang="en-US" altLang="zh-CN" sz="2000" dirty="0">
                <a:cs typeface="Times New Roman" panose="02020603050405020304" pitchFamily="18" charset="0"/>
              </a:rPr>
              <a:t> shape characteristic.</a:t>
            </a:r>
            <a:endParaRPr lang="en-US" altLang="zh-CN" sz="2000" dirty="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93820" y="1501785"/>
            <a:ext cx="6360292" cy="3410463"/>
          </a:xfrm>
          <a:prstGeom prst="rect">
            <a:avLst/>
          </a:prstGeom>
        </p:spPr>
      </p:pic>
      <p:pic>
        <p:nvPicPr>
          <p:cNvPr id="5" name="图片 4"/>
          <p:cNvPicPr>
            <a:picLocks noChangeAspect="1"/>
          </p:cNvPicPr>
          <p:nvPr/>
        </p:nvPicPr>
        <p:blipFill>
          <a:blip r:embed="rId2"/>
          <a:stretch>
            <a:fillRect/>
          </a:stretch>
        </p:blipFill>
        <p:spPr>
          <a:xfrm>
            <a:off x="7713886" y="1780939"/>
            <a:ext cx="1990725" cy="514350"/>
          </a:xfrm>
          <a:prstGeom prst="rect">
            <a:avLst/>
          </a:prstGeom>
        </p:spPr>
      </p:pic>
      <p:pic>
        <p:nvPicPr>
          <p:cNvPr id="11" name="图片 10"/>
          <p:cNvPicPr>
            <a:picLocks noChangeAspect="1"/>
          </p:cNvPicPr>
          <p:nvPr/>
        </p:nvPicPr>
        <p:blipFill>
          <a:blip r:embed="rId3"/>
          <a:stretch>
            <a:fillRect/>
          </a:stretch>
        </p:blipFill>
        <p:spPr>
          <a:xfrm>
            <a:off x="7713886" y="3271912"/>
            <a:ext cx="2905125" cy="790575"/>
          </a:xfrm>
          <a:prstGeom prst="rect">
            <a:avLst/>
          </a:prstGeom>
        </p:spPr>
      </p:pic>
      <p:pic>
        <p:nvPicPr>
          <p:cNvPr id="13" name="图片 12"/>
          <p:cNvPicPr>
            <a:picLocks noChangeAspect="1"/>
          </p:cNvPicPr>
          <p:nvPr/>
        </p:nvPicPr>
        <p:blipFill>
          <a:blip r:embed="rId4"/>
          <a:stretch>
            <a:fillRect/>
          </a:stretch>
        </p:blipFill>
        <p:spPr>
          <a:xfrm>
            <a:off x="8632682" y="2604858"/>
            <a:ext cx="981075" cy="409575"/>
          </a:xfrm>
          <a:prstGeom prst="rect">
            <a:avLst/>
          </a:prstGeom>
        </p:spPr>
      </p:pic>
      <p:pic>
        <p:nvPicPr>
          <p:cNvPr id="15" name="图片 14"/>
          <p:cNvPicPr>
            <a:picLocks noChangeAspect="1"/>
          </p:cNvPicPr>
          <p:nvPr/>
        </p:nvPicPr>
        <p:blipFill>
          <a:blip r:embed="rId5"/>
          <a:stretch>
            <a:fillRect/>
          </a:stretch>
        </p:blipFill>
        <p:spPr>
          <a:xfrm>
            <a:off x="7780929" y="2628918"/>
            <a:ext cx="552450" cy="390525"/>
          </a:xfrm>
          <a:prstGeom prst="rect">
            <a:avLst/>
          </a:prstGeom>
        </p:spPr>
      </p:pic>
      <p:sp>
        <p:nvSpPr>
          <p:cNvPr id="16" name="文本框 15"/>
          <p:cNvSpPr txBox="1"/>
          <p:nvPr/>
        </p:nvSpPr>
        <p:spPr>
          <a:xfrm>
            <a:off x="8306175" y="2552768"/>
            <a:ext cx="287258" cy="461665"/>
          </a:xfrm>
          <a:prstGeom prst="rect">
            <a:avLst/>
          </a:prstGeom>
          <a:noFill/>
        </p:spPr>
        <p:txBody>
          <a:bodyPr wrap="none" rtlCol="0">
            <a:spAutoFit/>
          </a:bodyPr>
          <a:lstStyle/>
          <a:p>
            <a:r>
              <a:rPr lang="en-US" altLang="zh-CN" sz="2400" b="1" dirty="0"/>
              <a:t>:</a:t>
            </a:r>
            <a:endParaRPr lang="zh-CN" altLang="en-US" sz="2400" b="1" dirty="0"/>
          </a:p>
        </p:txBody>
      </p:sp>
      <p:graphicFrame>
        <p:nvGraphicFramePr>
          <p:cNvPr id="17" name="对象 16"/>
          <p:cNvGraphicFramePr>
            <a:graphicFrameLocks noChangeAspect="1"/>
          </p:cNvGraphicFramePr>
          <p:nvPr/>
        </p:nvGraphicFramePr>
        <p:xfrm>
          <a:off x="5397394" y="5874136"/>
          <a:ext cx="539750" cy="403225"/>
        </p:xfrm>
        <a:graphic>
          <a:graphicData uri="http://schemas.openxmlformats.org/presentationml/2006/ole">
            <mc:AlternateContent xmlns:mc="http://schemas.openxmlformats.org/markup-compatibility/2006">
              <mc:Choice xmlns:v="urn:schemas-microsoft-com:vml" Requires="v">
                <p:oleObj spid="_x0000_s1080" name="AxMath" r:id="rId6" imgW="1143000" imgH="1143000" progId="Equation.AxMath">
                  <p:embed/>
                </p:oleObj>
              </mc:Choice>
              <mc:Fallback>
                <p:oleObj name="AxMath" r:id="rId6" imgW="1143000" imgH="1143000" progId="Equation.AxMath">
                  <p:embed/>
                  <p:pic>
                    <p:nvPicPr>
                      <p:cNvPr id="0" name="图片 1079"/>
                      <p:cNvPicPr/>
                      <p:nvPr/>
                    </p:nvPicPr>
                    <p:blipFill>
                      <a:blip r:embed="rId7"/>
                      <a:stretch>
                        <a:fillRect/>
                      </a:stretch>
                    </p:blipFill>
                    <p:spPr>
                      <a:xfrm>
                        <a:off x="5397394" y="5874136"/>
                        <a:ext cx="539750" cy="403225"/>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3319952" y="5586220"/>
          <a:ext cx="428625" cy="400050"/>
        </p:xfrm>
        <a:graphic>
          <a:graphicData uri="http://schemas.openxmlformats.org/presentationml/2006/ole">
            <mc:AlternateContent xmlns:mc="http://schemas.openxmlformats.org/markup-compatibility/2006">
              <mc:Choice xmlns:v="urn:schemas-microsoft-com:vml" Requires="v">
                <p:oleObj spid="_x0000_s1081" name="AxMath" r:id="rId8" imgW="1143000" imgH="1143000" progId="Equation.AxMath">
                  <p:embed/>
                </p:oleObj>
              </mc:Choice>
              <mc:Fallback>
                <p:oleObj name="AxMath" r:id="rId8" imgW="1143000" imgH="1143000" progId="Equation.AxMath">
                  <p:embed/>
                  <p:pic>
                    <p:nvPicPr>
                      <p:cNvPr id="0" name="对象 16"/>
                      <p:cNvPicPr/>
                      <p:nvPr/>
                    </p:nvPicPr>
                    <p:blipFill>
                      <a:blip r:embed="rId9"/>
                      <a:stretch>
                        <a:fillRect/>
                      </a:stretch>
                    </p:blipFill>
                    <p:spPr>
                      <a:xfrm>
                        <a:off x="3319952" y="5586220"/>
                        <a:ext cx="428625" cy="40005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Skip-Transformer</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63674" y="5372571"/>
            <a:ext cx="10088545" cy="1015663"/>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0" i="0" dirty="0">
                <a:solidFill>
                  <a:srgbClr val="000000"/>
                </a:solidFill>
                <a:effectLst/>
              </a:rPr>
              <a:t>It learns shape context and spatial relationship between child points and parent point in local patches.</a:t>
            </a:r>
            <a:endParaRPr lang="en-US" altLang="zh-CN" sz="2000" b="0" i="0" dirty="0">
              <a:solidFill>
                <a:srgbClr val="000000"/>
              </a:solidFill>
              <a:effectLst/>
            </a:endParaRPr>
          </a:p>
          <a:p>
            <a:pPr marL="180975" indent="-180975" algn="just">
              <a:buFont typeface="Arial" panose="020B0604020202090204" pitchFamily="34" charset="0"/>
              <a:buChar char="•"/>
            </a:pPr>
            <a:r>
              <a:rPr lang="en-US" altLang="zh-CN" sz="2000" dirty="0">
                <a:solidFill>
                  <a:srgbClr val="000000"/>
                </a:solidFill>
              </a:rPr>
              <a:t>It </a:t>
            </a:r>
            <a:r>
              <a:rPr lang="en-US" altLang="zh-CN" sz="2000" b="0" i="0" dirty="0">
                <a:solidFill>
                  <a:srgbClr val="000000"/>
                </a:solidFill>
                <a:effectLst/>
              </a:rPr>
              <a:t>serves as the cooperation unit between SPDs. </a:t>
            </a:r>
            <a:endParaRPr lang="en-US" altLang="zh-CN" sz="2000" b="0" i="0" dirty="0">
              <a:solidFill>
                <a:srgbClr val="000000"/>
              </a:solidFill>
              <a:effectLst/>
            </a:endParaRPr>
          </a:p>
        </p:txBody>
      </p:sp>
      <p:pic>
        <p:nvPicPr>
          <p:cNvPr id="4" name="图片 3"/>
          <p:cNvPicPr>
            <a:picLocks noChangeAspect="1"/>
          </p:cNvPicPr>
          <p:nvPr/>
        </p:nvPicPr>
        <p:blipFill>
          <a:blip r:embed="rId1"/>
          <a:stretch>
            <a:fillRect/>
          </a:stretch>
        </p:blipFill>
        <p:spPr>
          <a:xfrm>
            <a:off x="1281190" y="1598003"/>
            <a:ext cx="5570083" cy="3569732"/>
          </a:xfrm>
          <a:prstGeom prst="rect">
            <a:avLst/>
          </a:prstGeom>
        </p:spPr>
      </p:pic>
      <p:pic>
        <p:nvPicPr>
          <p:cNvPr id="10" name="图片 9"/>
          <p:cNvPicPr>
            <a:picLocks noChangeAspect="1"/>
          </p:cNvPicPr>
          <p:nvPr/>
        </p:nvPicPr>
        <p:blipFill>
          <a:blip r:embed="rId2"/>
          <a:stretch>
            <a:fillRect/>
          </a:stretch>
        </p:blipFill>
        <p:spPr>
          <a:xfrm>
            <a:off x="7013750" y="2108704"/>
            <a:ext cx="4605286" cy="791992"/>
          </a:xfrm>
          <a:prstGeom prst="rect">
            <a:avLst/>
          </a:prstGeom>
        </p:spPr>
      </p:pic>
      <p:pic>
        <p:nvPicPr>
          <p:cNvPr id="14" name="图片 13"/>
          <p:cNvPicPr>
            <a:picLocks noChangeAspect="1"/>
          </p:cNvPicPr>
          <p:nvPr/>
        </p:nvPicPr>
        <p:blipFill>
          <a:blip r:embed="rId3"/>
          <a:stretch>
            <a:fillRect/>
          </a:stretch>
        </p:blipFill>
        <p:spPr>
          <a:xfrm>
            <a:off x="7013750" y="3382869"/>
            <a:ext cx="3947851" cy="9294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Experiments</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8408" y="1453309"/>
            <a:ext cx="8269794" cy="400110"/>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1" dirty="0">
                <a:solidFill>
                  <a:srgbClr val="000000"/>
                </a:solidFill>
              </a:rPr>
              <a:t>In PCN dataset</a:t>
            </a:r>
            <a:endParaRPr lang="en-US" altLang="zh-CN" sz="2000" b="1" i="0" dirty="0">
              <a:solidFill>
                <a:srgbClr val="000000"/>
              </a:solidFill>
              <a:effectLst/>
            </a:endParaRPr>
          </a:p>
        </p:txBody>
      </p:sp>
      <p:pic>
        <p:nvPicPr>
          <p:cNvPr id="3" name="图片 2"/>
          <p:cNvPicPr>
            <a:picLocks noChangeAspect="1"/>
          </p:cNvPicPr>
          <p:nvPr/>
        </p:nvPicPr>
        <p:blipFill>
          <a:blip r:embed="rId1"/>
          <a:stretch>
            <a:fillRect/>
          </a:stretch>
        </p:blipFill>
        <p:spPr>
          <a:xfrm>
            <a:off x="959617" y="1976007"/>
            <a:ext cx="10272765" cy="34286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0533" y="323730"/>
            <a:ext cx="2321469" cy="523220"/>
          </a:xfrm>
          <a:prstGeom prst="rect">
            <a:avLst/>
          </a:prstGeom>
          <a:noFill/>
        </p:spPr>
        <p:txBody>
          <a:bodyPr wrap="none" rtlCol="0">
            <a:spAutoFit/>
          </a:bodyPr>
          <a:lstStyle/>
          <a:p>
            <a:r>
              <a:rPr lang="en-US" altLang="zh-CN" sz="2800" b="1" dirty="0" err="1"/>
              <a:t>SnowflakeNet</a:t>
            </a:r>
            <a:endParaRPr lang="zh-CN" altLang="en-US" sz="2800" b="1" dirty="0"/>
          </a:p>
        </p:txBody>
      </p:sp>
      <p:sp>
        <p:nvSpPr>
          <p:cNvPr id="7" name="文本框 6"/>
          <p:cNvSpPr txBox="1"/>
          <p:nvPr/>
        </p:nvSpPr>
        <p:spPr>
          <a:xfrm>
            <a:off x="601354" y="991644"/>
            <a:ext cx="5065915"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Experiments</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8408" y="1453309"/>
            <a:ext cx="8269794" cy="400110"/>
          </a:xfrm>
          <a:prstGeom prst="rect">
            <a:avLst/>
          </a:prstGeom>
          <a:noFill/>
        </p:spPr>
        <p:txBody>
          <a:bodyPr wrap="square" rtlCol="0">
            <a:spAutoFit/>
          </a:bodyPr>
          <a:lstStyle/>
          <a:p>
            <a:pPr marL="180975" indent="-180975" algn="just">
              <a:buFont typeface="Arial" panose="020B0604020202090204" pitchFamily="34" charset="0"/>
              <a:buChar char="•"/>
            </a:pPr>
            <a:r>
              <a:rPr lang="en-US" altLang="zh-CN" sz="2000" b="1" dirty="0">
                <a:solidFill>
                  <a:srgbClr val="000000"/>
                </a:solidFill>
              </a:rPr>
              <a:t>In PCN dataset</a:t>
            </a:r>
            <a:endParaRPr lang="en-US" altLang="zh-CN" sz="2000" b="1" i="0" dirty="0">
              <a:solidFill>
                <a:srgbClr val="000000"/>
              </a:solidFill>
              <a:effectLst/>
            </a:endParaRPr>
          </a:p>
        </p:txBody>
      </p:sp>
      <p:pic>
        <p:nvPicPr>
          <p:cNvPr id="4" name="图片 3"/>
          <p:cNvPicPr>
            <a:picLocks noChangeAspect="1"/>
          </p:cNvPicPr>
          <p:nvPr/>
        </p:nvPicPr>
        <p:blipFill>
          <a:blip r:embed="rId1"/>
          <a:stretch>
            <a:fillRect/>
          </a:stretch>
        </p:blipFill>
        <p:spPr>
          <a:xfrm>
            <a:off x="1034980" y="2005010"/>
            <a:ext cx="10122040" cy="378221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2309</Words>
  <Application>WPS 演示</Application>
  <PresentationFormat>宽屏</PresentationFormat>
  <Paragraphs>81</Paragraphs>
  <Slides>12</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9" baseType="lpstr">
      <vt:lpstr>Arial</vt:lpstr>
      <vt:lpstr>方正书宋_GBK</vt:lpstr>
      <vt:lpstr>Wingdings</vt:lpstr>
      <vt:lpstr>Times New Roman</vt:lpstr>
      <vt:lpstr>NimbusRomNo9L-Regu</vt:lpstr>
      <vt:lpstr>Thonburi</vt:lpstr>
      <vt:lpstr>NimbusRomNo9L-ReguItal</vt:lpstr>
      <vt:lpstr>宋体</vt:lpstr>
      <vt:lpstr>汉仪书宋二KW</vt:lpstr>
      <vt:lpstr>微软雅黑</vt:lpstr>
      <vt:lpstr>汉仪旗黑</vt:lpstr>
      <vt:lpstr>Arial Unicode MS</vt:lpstr>
      <vt:lpstr>等线</vt:lpstr>
      <vt:lpstr>汉仪中等线KW</vt:lpstr>
      <vt:lpstr>Office 主题​​</vt:lpstr>
      <vt:lpstr>Equation.AxMath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寒 石</dc:creator>
  <cp:lastModifiedBy>zhudaiyi</cp:lastModifiedBy>
  <cp:revision>175</cp:revision>
  <dcterms:created xsi:type="dcterms:W3CDTF">2021-10-17T02:26:47Z</dcterms:created>
  <dcterms:modified xsi:type="dcterms:W3CDTF">2021-10-17T02:26:47Z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