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FDBEA-C83D-474D-A825-1180D090029C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29C98-63C0-4991-B6D6-83BF54863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98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9C98-63C0-4991-B6D6-83BF548638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16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9C98-63C0-4991-B6D6-83BF548638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0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9C98-63C0-4991-B6D6-83BF548638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338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9C98-63C0-4991-B6D6-83BF548638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2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9C98-63C0-4991-B6D6-83BF548638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056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9C98-63C0-4991-B6D6-83BF548638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587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9C98-63C0-4991-B6D6-83BF548638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52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Transformation – </a:t>
            </a:r>
            <a:r>
              <a:rPr lang="zh-CN" altLang="en-US" dirty="0"/>
              <a:t>一个矩阵</a:t>
            </a:r>
            <a:r>
              <a:rPr lang="en-US" altLang="zh-CN" dirty="0"/>
              <a:t>M</a:t>
            </a:r>
          </a:p>
          <a:p>
            <a:r>
              <a:rPr lang="en-US" altLang="zh-CN" dirty="0"/>
              <a:t>t </a:t>
            </a:r>
            <a:r>
              <a:rPr lang="zh-CN" altLang="en-US" dirty="0"/>
              <a:t>是词向量，语义特征， </a:t>
            </a:r>
            <a:r>
              <a:rPr lang="en-US" altLang="zh-CN" dirty="0"/>
              <a:t>v</a:t>
            </a:r>
            <a:r>
              <a:rPr lang="zh-CN" altLang="en-US" dirty="0"/>
              <a:t>是图像特征， </a:t>
            </a:r>
            <a:r>
              <a:rPr lang="en-US" altLang="zh-CN" dirty="0" err="1"/>
              <a:t>Mv</a:t>
            </a:r>
            <a:r>
              <a:rPr lang="zh-CN" altLang="en-US" dirty="0"/>
              <a:t>将视觉向量投影到语义空间维度与</a:t>
            </a:r>
            <a:r>
              <a:rPr lang="en-US" altLang="zh-CN" dirty="0"/>
              <a:t>t</a:t>
            </a:r>
            <a:r>
              <a:rPr lang="zh-CN" altLang="en-US" dirty="0"/>
              <a:t>一致。因为向量都单位化了，两个向量相乘就代表两者的余弦距离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9C98-63C0-4991-B6D6-83BF548638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909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y(x, 1) – most likely training label for an image x</a:t>
            </a:r>
          </a:p>
          <a:p>
            <a:r>
              <a:rPr lang="en-US" altLang="zh-CN" dirty="0"/>
              <a:t>y0(x, t) – denote the t</a:t>
            </a:r>
            <a:r>
              <a:rPr lang="zh-CN" altLang="en-US" dirty="0"/>
              <a:t>个 </a:t>
            </a:r>
            <a:r>
              <a:rPr lang="en-US" altLang="zh-CN" dirty="0"/>
              <a:t>most likely </a:t>
            </a:r>
            <a:r>
              <a:rPr lang="en-US" altLang="zh-CN" dirty="0" err="1"/>
              <a:t>trainning</a:t>
            </a:r>
            <a:r>
              <a:rPr lang="en-US" altLang="zh-CN" dirty="0"/>
              <a:t> label for  image x</a:t>
            </a:r>
          </a:p>
          <a:p>
            <a:r>
              <a:rPr lang="en-US" altLang="zh-CN" dirty="0" err="1"/>
              <a:t>ConSE</a:t>
            </a:r>
            <a:r>
              <a:rPr lang="zh-CN" altLang="en-US" dirty="0"/>
              <a:t>基本继承了</a:t>
            </a:r>
            <a:r>
              <a:rPr lang="en-US" altLang="zh-CN" dirty="0" err="1"/>
              <a:t>DeVise</a:t>
            </a:r>
            <a:r>
              <a:rPr lang="zh-CN" altLang="en-US" dirty="0"/>
              <a:t>的结构，但是不同的是，对于</a:t>
            </a:r>
            <a:r>
              <a:rPr lang="en-US" altLang="zh-CN" dirty="0"/>
              <a:t>CNN</a:t>
            </a:r>
            <a:r>
              <a:rPr lang="zh-CN" altLang="en-US" dirty="0"/>
              <a:t>模块，</a:t>
            </a:r>
            <a:r>
              <a:rPr lang="en-US" altLang="zh-CN" dirty="0" err="1"/>
              <a:t>DeVise</a:t>
            </a:r>
            <a:r>
              <a:rPr lang="zh-CN" altLang="en-US" dirty="0"/>
              <a:t>将</a:t>
            </a:r>
            <a:r>
              <a:rPr lang="en-US" altLang="zh-CN" dirty="0" err="1"/>
              <a:t>softmax</a:t>
            </a:r>
            <a:r>
              <a:rPr lang="zh-CN" altLang="en-US" dirty="0"/>
              <a:t>层换成</a:t>
            </a:r>
            <a:r>
              <a:rPr lang="en-US" altLang="zh-CN" dirty="0"/>
              <a:t>transformation</a:t>
            </a:r>
            <a:r>
              <a:rPr lang="zh-CN" altLang="en-US" dirty="0"/>
              <a:t>，而</a:t>
            </a:r>
            <a:r>
              <a:rPr lang="en-US" altLang="zh-CN" dirty="0"/>
              <a:t>devise</a:t>
            </a:r>
            <a:r>
              <a:rPr lang="zh-CN" altLang="en-US" dirty="0"/>
              <a:t>保留了</a:t>
            </a:r>
            <a:r>
              <a:rPr lang="en-US" altLang="zh-CN" dirty="0" err="1"/>
              <a:t>softmax</a:t>
            </a:r>
            <a:r>
              <a:rPr lang="zh-CN" altLang="en-US" dirty="0"/>
              <a:t>，这样直接获得</a:t>
            </a:r>
            <a:r>
              <a:rPr lang="en-US" altLang="zh-CN" dirty="0"/>
              <a:t>x</a:t>
            </a:r>
            <a:r>
              <a:rPr lang="zh-CN" altLang="en-US" dirty="0"/>
              <a:t>的在</a:t>
            </a:r>
            <a:r>
              <a:rPr lang="en-US" altLang="zh-CN" dirty="0"/>
              <a:t>seen labels</a:t>
            </a:r>
            <a:r>
              <a:rPr lang="zh-CN" altLang="en-US" dirty="0"/>
              <a:t>中概率分布</a:t>
            </a:r>
            <a:endParaRPr lang="en-US" altLang="zh-CN" dirty="0"/>
          </a:p>
          <a:p>
            <a:r>
              <a:rPr lang="en-US" altLang="zh-CN" dirty="0"/>
              <a:t>In contrast, the </a:t>
            </a:r>
            <a:r>
              <a:rPr lang="en-US" altLang="zh-CN" dirty="0" err="1"/>
              <a:t>ConSE</a:t>
            </a:r>
            <a:r>
              <a:rPr lang="en-US" altLang="zh-CN" dirty="0"/>
              <a:t> model keeps the </a:t>
            </a:r>
            <a:r>
              <a:rPr lang="en-US" altLang="zh-CN" dirty="0" err="1"/>
              <a:t>Softmax</a:t>
            </a:r>
            <a:r>
              <a:rPr lang="en-US" altLang="zh-CN" dirty="0"/>
              <a:t> layer of the convolutional net intact, and it does not train the neural network any further. Given a test image, the </a:t>
            </a:r>
            <a:r>
              <a:rPr lang="en-US" altLang="zh-CN" dirty="0" err="1"/>
              <a:t>ConSE</a:t>
            </a:r>
            <a:r>
              <a:rPr lang="en-US" altLang="zh-CN" dirty="0"/>
              <a:t> simply runs the convolutional classifier and considers the top T predictions of the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9C98-63C0-4991-B6D6-83BF548638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628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9C98-63C0-4991-B6D6-83BF548638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03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9C98-63C0-4991-B6D6-83BF548638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866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9C98-63C0-4991-B6D6-83BF548638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14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5C2CA-9D06-49A3-87D5-61C163311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C6781B-715B-4587-A1E4-4DD5BFA67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20264-501A-4170-8439-D44F569D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201B-C582-499F-B86B-49527A330AFD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40BED-DA82-42D9-B548-957EDF677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2C67C-F7AA-4E00-8EDF-E440859B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DBE-4BD7-40F8-888D-ECBC4AC20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76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C2F91-4C92-4673-8A73-5F4BB97A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94350-10BE-4B22-ABBC-58DF6BEE3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9767F-27CF-41FE-902F-DE5C7425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201B-C582-499F-B86B-49527A330AFD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734E6-11CA-4514-BFC4-823CA64D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01EF5-A6AC-440B-8C4F-1DDF9535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DBE-4BD7-40F8-888D-ECBC4AC20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ED47BB-6BC7-46CB-ADB3-159189C6F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176E1C-A8AE-45D1-A6E3-7E472332B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94EB8-E285-4584-B2A2-5607D153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201B-C582-499F-B86B-49527A330AFD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972356-852D-40DD-BAC7-45737580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31A0E-D8AC-4491-8E3C-653B3F5F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DBE-4BD7-40F8-888D-ECBC4AC20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5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43BD6-A7C0-4124-B95F-FEBF34D9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22B90-C77D-4C01-B9D3-9A4835B11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656A41-711A-441B-ACAF-C6ADF474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201B-C582-499F-B86B-49527A330AFD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29118-4B6D-432D-920E-DBABFBA0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15D09-CDC1-4766-8AEC-34065B9D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DBE-4BD7-40F8-888D-ECBC4AC20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54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0A1DC-0257-4D5D-93C8-8D09C8E70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596476-82D9-4E5B-BBF5-C14446BFA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DCD23-C2AC-4479-A16A-4B7768DE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201B-C582-499F-B86B-49527A330AFD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67A31-C891-46FF-B477-195A8272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CA9EB-F464-44B3-8592-73AA50B0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DBE-4BD7-40F8-888D-ECBC4AC20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40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4BF99-45BC-46EA-9946-5FDC9485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7FEFA-EBD3-4D0A-919B-E5821909A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675EF8-A3C4-4345-BBD5-A6F4BE1C0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B0471D-C060-4B52-BA43-BDCCCA1D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201B-C582-499F-B86B-49527A330AFD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748E09-E0AA-4555-BC94-D9BDEB02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DE378B-9BAF-4141-A771-9F9DBAB2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DBE-4BD7-40F8-888D-ECBC4AC20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8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389CA-8ABA-4EDC-B847-753EC9B2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01F8CF-2418-4EE5-80ED-89C3D5EDD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6545BA-F303-4DBE-AD3E-AD3B19DCE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0AC080-7987-4C4F-8DFC-FF0C4435C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823BA7-A535-4C89-8E26-526F4C191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D75A17-FF39-42DF-9A6B-9E7DCF17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201B-C582-499F-B86B-49527A330AFD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71DC8C-69DE-4202-968F-F52112D2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B109C4-D1D2-44E2-8EEA-C5786048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DBE-4BD7-40F8-888D-ECBC4AC20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68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10DB9-EE2B-4453-AA2E-F18C1CFE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226256-879E-4159-87AD-92EBA2FD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201B-C582-499F-B86B-49527A330AFD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8B1D2F-63D9-4A83-83C8-F68DECA6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FC519B-E9E8-46A6-8456-C849ED92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DBE-4BD7-40F8-888D-ECBC4AC20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2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20FEE4-496D-4D25-97E0-96F186C2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201B-C582-499F-B86B-49527A330AFD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7441B4-2E31-4E6B-BCD5-7C870362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54ED95-393A-4613-8D0A-AB48DB20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DBE-4BD7-40F8-888D-ECBC4AC20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0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B8107-E25B-428C-B027-21C6BABE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66B02-3CA3-46FA-9620-4819138AD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EC72F3-4CA6-49D1-87D5-E04BA6C71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935B01-C6DF-4390-B15F-EEC1D0F7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201B-C582-499F-B86B-49527A330AFD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9FADD3-2BA2-4FF9-82D8-343CBB58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9D57AA-39FC-4F43-8889-44A918BA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DBE-4BD7-40F8-888D-ECBC4AC20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5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8DA01-2912-405B-8007-254CCC40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D8B4E6-DF88-4D03-B0B2-325C14EAF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EAC309-3D69-4481-9798-593637574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2FC029-962E-445C-9290-2D7D1011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201B-C582-499F-B86B-49527A330AFD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5029F-5C40-4C99-B2BE-373CEF1B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53633-A09C-4ADA-8FE4-A66E0AA9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DBE-4BD7-40F8-888D-ECBC4AC20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6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2550EF-9E0C-44D0-AB2E-53BD3C90F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9BEEC4-E6D3-4AF4-B532-9EDF9BB78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81DCD-B715-47A0-AE84-E22B25167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4201B-C582-499F-B86B-49527A330AFD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5F849-B56B-47EB-B146-BFDD2426A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08BDA-58DB-4624-9905-AD904BACF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3DBE-4BD7-40F8-888D-ECBC4AC20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68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yvius96/adgpm" TargetMode="External"/><Relationship Id="rId5" Type="http://schemas.openxmlformats.org/officeDocument/2006/relationships/hyperlink" Target="https://openaccess.thecvf.com/content_CVPR_2019/papers/Kampffmeyer_Rethinking_Knowledge_Graph_Propagation_for_Zero-Shot_Learning_CVPR_2019_paper.pdf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wmf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10" Type="http://schemas.openxmlformats.org/officeDocument/2006/relationships/image" Target="../media/image10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8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png"/><Relationship Id="rId11" Type="http://schemas.openxmlformats.org/officeDocument/2006/relationships/oleObject" Target="../embeddings/oleObject7.bin"/><Relationship Id="rId5" Type="http://schemas.openxmlformats.org/officeDocument/2006/relationships/image" Target="../media/image18.png"/><Relationship Id="rId10" Type="http://schemas.openxmlformats.org/officeDocument/2006/relationships/image" Target="../media/image14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5.wmf"/><Relationship Id="rId5" Type="http://schemas.openxmlformats.org/officeDocument/2006/relationships/image" Target="../media/image24.pn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23.png"/><Relationship Id="rId9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11D322-4381-488F-BEA1-FC3FC5EBFD4D}"/>
              </a:ext>
            </a:extLst>
          </p:cNvPr>
          <p:cNvSpPr/>
          <p:nvPr/>
        </p:nvSpPr>
        <p:spPr>
          <a:xfrm>
            <a:off x="1378997" y="3517751"/>
            <a:ext cx="10215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CDD929-32D8-4A8E-8507-615F38827E99}"/>
              </a:ext>
            </a:extLst>
          </p:cNvPr>
          <p:cNvSpPr/>
          <p:nvPr/>
        </p:nvSpPr>
        <p:spPr>
          <a:xfrm>
            <a:off x="0" y="1583241"/>
            <a:ext cx="1172527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0000"/>
                </a:solidFill>
                <a:latin typeface="NimbusRomNo9L-Medi"/>
              </a:rPr>
              <a:t>Rethinking Knowledge Graph Propagation </a:t>
            </a:r>
          </a:p>
          <a:p>
            <a:pPr algn="ctr"/>
            <a:r>
              <a:rPr lang="en-US" altLang="zh-CN" sz="4000" b="1" dirty="0">
                <a:solidFill>
                  <a:srgbClr val="000000"/>
                </a:solidFill>
                <a:latin typeface="NimbusRomNo9L-Medi"/>
              </a:rPr>
              <a:t>for Zero-Shot Learning</a:t>
            </a:r>
            <a:r>
              <a:rPr lang="en-US" altLang="zh-CN" sz="4000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BBE64CF-7B2F-4136-8F5E-879077F2A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60" y="3340249"/>
            <a:ext cx="9790476" cy="147619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2C72EC1-00F7-4E3C-B5B1-76D4FD343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34" y="381301"/>
            <a:ext cx="2552381" cy="67619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0667B080-B8D5-4627-A4EF-2B43BE5DF3D8}"/>
              </a:ext>
            </a:extLst>
          </p:cNvPr>
          <p:cNvSpPr/>
          <p:nvPr/>
        </p:nvSpPr>
        <p:spPr>
          <a:xfrm>
            <a:off x="1200760" y="5611210"/>
            <a:ext cx="9790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Paper: Rethinking Knowledge Graph Propagation for Zero-Shot Learning (thecvf.com)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97AF337-B342-4136-85B7-3B8F5F6668F1}"/>
              </a:ext>
            </a:extLst>
          </p:cNvPr>
          <p:cNvSpPr txBox="1"/>
          <p:nvPr/>
        </p:nvSpPr>
        <p:spPr>
          <a:xfrm>
            <a:off x="1200760" y="5980542"/>
            <a:ext cx="615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6"/>
              </a:rPr>
              <a:t>Codes: https://github.com/cyvius96/adgpm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480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2C383-D455-4222-AE32-B8261AFC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NimbusRomNo9L-Medi"/>
              </a:rPr>
              <a:t>Experiments</a:t>
            </a:r>
            <a:r>
              <a:rPr lang="en-US" altLang="zh-CN" dirty="0">
                <a:latin typeface="NimbusRomNo9L-Medi"/>
              </a:rPr>
              <a:t> </a:t>
            </a:r>
            <a:endParaRPr lang="zh-CN" altLang="en-US" dirty="0">
              <a:latin typeface="NimbusRomNo9L-Medi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926A497-7A38-4713-BC66-167C469E4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976"/>
            <a:ext cx="10515600" cy="4141568"/>
          </a:xfrm>
        </p:spPr>
        <p:txBody>
          <a:bodyPr>
            <a:normAutofit/>
          </a:bodyPr>
          <a:lstStyle/>
          <a:p>
            <a:pPr marL="0" indent="0">
              <a:buSzPct val="60000"/>
              <a:buNone/>
            </a:pPr>
            <a:r>
              <a:rPr lang="en-US" altLang="zh-CN" kern="1600" dirty="0">
                <a:latin typeface="NimbusRomNo9L-Medi"/>
              </a:rPr>
              <a:t>Dataset</a:t>
            </a:r>
          </a:p>
          <a:p>
            <a:pPr>
              <a:buSzPct val="60000"/>
              <a:buFont typeface="Wingdings" panose="05000000000000000000" pitchFamily="2" charset="2"/>
              <a:buChar char="l"/>
            </a:pPr>
            <a:r>
              <a:rPr lang="en-US" altLang="zh-CN" kern="1600" dirty="0">
                <a:latin typeface="NimbusRomNo9L-Medi"/>
              </a:rPr>
              <a:t>ImageNet</a:t>
            </a:r>
          </a:p>
          <a:p>
            <a:pPr marL="0" indent="0">
              <a:buSzPct val="60000"/>
              <a:buNone/>
            </a:pPr>
            <a:endParaRPr lang="en-US" altLang="zh-CN" kern="1600" dirty="0">
              <a:latin typeface="NimbusRomNo9L-Medi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9FAD373-B9FA-42F2-A9EB-B0EE91C744C3}"/>
              </a:ext>
            </a:extLst>
          </p:cNvPr>
          <p:cNvGrpSpPr/>
          <p:nvPr/>
        </p:nvGrpSpPr>
        <p:grpSpPr>
          <a:xfrm>
            <a:off x="1432494" y="2778805"/>
            <a:ext cx="6512551" cy="3220159"/>
            <a:chOff x="600994" y="2611118"/>
            <a:chExt cx="6693399" cy="3364653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6BBC70A-5337-4383-B163-6DBEB99D7B32}"/>
                </a:ext>
              </a:extLst>
            </p:cNvPr>
            <p:cNvSpPr/>
            <p:nvPr/>
          </p:nvSpPr>
          <p:spPr>
            <a:xfrm>
              <a:off x="3662169" y="4268474"/>
              <a:ext cx="1215979" cy="59259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Cat</a:t>
              </a: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5C00C99-A7C1-4A2A-B822-F2ED4D026DA3}"/>
                </a:ext>
              </a:extLst>
            </p:cNvPr>
            <p:cNvSpPr/>
            <p:nvPr/>
          </p:nvSpPr>
          <p:spPr>
            <a:xfrm>
              <a:off x="3527488" y="2611118"/>
              <a:ext cx="1485342" cy="59259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Carnivore</a:t>
              </a: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食肉动物</a:t>
              </a: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14966C99-66EC-43D5-A6C5-06B3A7D80614}"/>
                </a:ext>
              </a:extLst>
            </p:cNvPr>
            <p:cNvSpPr/>
            <p:nvPr/>
          </p:nvSpPr>
          <p:spPr>
            <a:xfrm>
              <a:off x="2299239" y="3386812"/>
              <a:ext cx="1275156" cy="62143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Feline</a:t>
              </a: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C5F9E32-B4BB-4001-A523-9AD03C782451}"/>
                </a:ext>
              </a:extLst>
            </p:cNvPr>
            <p:cNvSpPr/>
            <p:nvPr/>
          </p:nvSpPr>
          <p:spPr>
            <a:xfrm>
              <a:off x="5012830" y="3386812"/>
              <a:ext cx="1275156" cy="621436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Canine</a:t>
              </a: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AE1C63C-8626-46C8-85CF-36031C8D589B}"/>
                </a:ext>
              </a:extLst>
            </p:cNvPr>
            <p:cNvSpPr/>
            <p:nvPr/>
          </p:nvSpPr>
          <p:spPr>
            <a:xfrm>
              <a:off x="5891721" y="4308429"/>
              <a:ext cx="1402672" cy="6835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Dog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85B74E5F-2B4B-4420-AB2E-55AC8D70EBB3}"/>
                </a:ext>
              </a:extLst>
            </p:cNvPr>
            <p:cNvSpPr/>
            <p:nvPr/>
          </p:nvSpPr>
          <p:spPr>
            <a:xfrm>
              <a:off x="1186921" y="4268474"/>
              <a:ext cx="1313897" cy="64031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Big Cat</a:t>
              </a: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6ECA6B92-FB8A-4BD1-9578-49F6CFDF58B6}"/>
                </a:ext>
              </a:extLst>
            </p:cNvPr>
            <p:cNvSpPr/>
            <p:nvPr/>
          </p:nvSpPr>
          <p:spPr>
            <a:xfrm>
              <a:off x="600994" y="5344047"/>
              <a:ext cx="1171854" cy="571093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Tiger</a:t>
              </a: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0DEB0653-D003-44B0-9121-5A4078B490D4}"/>
                </a:ext>
              </a:extLst>
            </p:cNvPr>
            <p:cNvSpPr/>
            <p:nvPr/>
          </p:nvSpPr>
          <p:spPr>
            <a:xfrm>
              <a:off x="2500818" y="5289970"/>
              <a:ext cx="1580227" cy="6835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Domestic cat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86C3D146-F81F-49E7-8F18-7870E5831029}"/>
                </a:ext>
              </a:extLst>
            </p:cNvPr>
            <p:cNvSpPr/>
            <p:nvPr/>
          </p:nvSpPr>
          <p:spPr>
            <a:xfrm>
              <a:off x="5012830" y="5292191"/>
              <a:ext cx="1580227" cy="6835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Wild Cat</a:t>
              </a: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07290E4-79B6-41ED-9519-7B895DDE0505}"/>
                </a:ext>
              </a:extLst>
            </p:cNvPr>
            <p:cNvCxnSpPr>
              <a:stCxn id="36" idx="3"/>
              <a:endCxn id="37" idx="7"/>
            </p:cNvCxnSpPr>
            <p:nvPr/>
          </p:nvCxnSpPr>
          <p:spPr>
            <a:xfrm flipH="1">
              <a:off x="3387653" y="3116931"/>
              <a:ext cx="357358" cy="360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07D2A76-F20D-4B39-AFDC-FF9EB07CA4D6}"/>
                </a:ext>
              </a:extLst>
            </p:cNvPr>
            <p:cNvCxnSpPr>
              <a:cxnSpLocks/>
              <a:stCxn id="37" idx="3"/>
              <a:endCxn id="40" idx="7"/>
            </p:cNvCxnSpPr>
            <p:nvPr/>
          </p:nvCxnSpPr>
          <p:spPr>
            <a:xfrm flipH="1">
              <a:off x="2308402" y="3917241"/>
              <a:ext cx="177579" cy="4450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BBD654FE-EC51-4B7C-9D4D-681566129CF0}"/>
                </a:ext>
              </a:extLst>
            </p:cNvPr>
            <p:cNvCxnSpPr>
              <a:cxnSpLocks/>
              <a:stCxn id="40" idx="4"/>
              <a:endCxn id="41" idx="7"/>
            </p:cNvCxnSpPr>
            <p:nvPr/>
          </p:nvCxnSpPr>
          <p:spPr>
            <a:xfrm flipH="1">
              <a:off x="1601234" y="4908790"/>
              <a:ext cx="242636" cy="518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C2F88B61-FF8B-465F-AB07-BDAF3B8E6342}"/>
                </a:ext>
              </a:extLst>
            </p:cNvPr>
            <p:cNvCxnSpPr>
              <a:cxnSpLocks/>
              <a:stCxn id="36" idx="5"/>
              <a:endCxn id="38" idx="1"/>
            </p:cNvCxnSpPr>
            <p:nvPr/>
          </p:nvCxnSpPr>
          <p:spPr>
            <a:xfrm>
              <a:off x="4795307" y="3116931"/>
              <a:ext cx="404265" cy="360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8681912D-88F6-48F3-9F7A-B1FD28FAD242}"/>
                </a:ext>
              </a:extLst>
            </p:cNvPr>
            <p:cNvCxnSpPr>
              <a:stCxn id="38" idx="4"/>
              <a:endCxn id="39" idx="1"/>
            </p:cNvCxnSpPr>
            <p:nvPr/>
          </p:nvCxnSpPr>
          <p:spPr>
            <a:xfrm>
              <a:off x="5650408" y="4008248"/>
              <a:ext cx="446730" cy="4002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76C0A080-6EE7-4027-8449-D2E1D09C7812}"/>
                </a:ext>
              </a:extLst>
            </p:cNvPr>
            <p:cNvCxnSpPr>
              <a:stCxn id="37" idx="5"/>
              <a:endCxn id="35" idx="1"/>
            </p:cNvCxnSpPr>
            <p:nvPr/>
          </p:nvCxnSpPr>
          <p:spPr>
            <a:xfrm>
              <a:off x="3387653" y="3917241"/>
              <a:ext cx="452592" cy="438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28FDB0DB-2A33-425D-B3DB-E8CD220F1A22}"/>
                </a:ext>
              </a:extLst>
            </p:cNvPr>
            <p:cNvCxnSpPr>
              <a:stCxn id="35" idx="3"/>
              <a:endCxn id="42" idx="0"/>
            </p:cNvCxnSpPr>
            <p:nvPr/>
          </p:nvCxnSpPr>
          <p:spPr>
            <a:xfrm flipH="1">
              <a:off x="3290932" y="4774287"/>
              <a:ext cx="549313" cy="5156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07C84A6-BD03-4F37-996E-6296A4A7E6C6}"/>
                </a:ext>
              </a:extLst>
            </p:cNvPr>
            <p:cNvCxnSpPr>
              <a:stCxn id="35" idx="5"/>
              <a:endCxn id="43" idx="0"/>
            </p:cNvCxnSpPr>
            <p:nvPr/>
          </p:nvCxnSpPr>
          <p:spPr>
            <a:xfrm>
              <a:off x="4700072" y="4774287"/>
              <a:ext cx="1102872" cy="517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23401B46-805F-413A-8AFE-D68ED27A4D16}"/>
              </a:ext>
            </a:extLst>
          </p:cNvPr>
          <p:cNvSpPr/>
          <p:nvPr/>
        </p:nvSpPr>
        <p:spPr>
          <a:xfrm>
            <a:off x="3429750" y="3175058"/>
            <a:ext cx="252300" cy="260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10586C4E-777A-40AA-B722-193CD9FC100C}"/>
              </a:ext>
            </a:extLst>
          </p:cNvPr>
          <p:cNvSpPr/>
          <p:nvPr/>
        </p:nvSpPr>
        <p:spPr>
          <a:xfrm>
            <a:off x="4449071" y="5138016"/>
            <a:ext cx="252300" cy="260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B32DD218-2DAF-4916-82A5-5CB7544D3A21}"/>
              </a:ext>
            </a:extLst>
          </p:cNvPr>
          <p:cNvSpPr/>
          <p:nvPr/>
        </p:nvSpPr>
        <p:spPr>
          <a:xfrm>
            <a:off x="5831207" y="5163617"/>
            <a:ext cx="252300" cy="260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51CB612F-8857-4417-BEA5-0328F78960E3}"/>
              </a:ext>
            </a:extLst>
          </p:cNvPr>
          <p:cNvSpPr/>
          <p:nvPr/>
        </p:nvSpPr>
        <p:spPr>
          <a:xfrm>
            <a:off x="2456857" y="4007468"/>
            <a:ext cx="252300" cy="260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073A0FB-780E-49AD-B3BC-D94FEA309E42}"/>
              </a:ext>
            </a:extLst>
          </p:cNvPr>
          <p:cNvSpPr/>
          <p:nvPr/>
        </p:nvSpPr>
        <p:spPr>
          <a:xfrm>
            <a:off x="4817499" y="2443298"/>
            <a:ext cx="252300" cy="260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2E20E53C-2B58-4527-90E3-96E53AA57C77}"/>
              </a:ext>
            </a:extLst>
          </p:cNvPr>
          <p:cNvSpPr/>
          <p:nvPr/>
        </p:nvSpPr>
        <p:spPr>
          <a:xfrm>
            <a:off x="6219328" y="3216320"/>
            <a:ext cx="252300" cy="260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207C734-4555-48DF-982E-C31354046B22}"/>
              </a:ext>
            </a:extLst>
          </p:cNvPr>
          <p:cNvSpPr/>
          <p:nvPr/>
        </p:nvSpPr>
        <p:spPr>
          <a:xfrm>
            <a:off x="1561646" y="5109218"/>
            <a:ext cx="252300" cy="260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0E8D7D82-E377-485C-B0E7-4ECD10D733BB}"/>
              </a:ext>
            </a:extLst>
          </p:cNvPr>
          <p:cNvSpPr/>
          <p:nvPr/>
        </p:nvSpPr>
        <p:spPr>
          <a:xfrm>
            <a:off x="7151459" y="4116871"/>
            <a:ext cx="252300" cy="260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B467046-8635-4A95-BABB-B533CA77D2B7}"/>
              </a:ext>
            </a:extLst>
          </p:cNvPr>
          <p:cNvSpPr/>
          <p:nvPr/>
        </p:nvSpPr>
        <p:spPr>
          <a:xfrm>
            <a:off x="8656811" y="2850220"/>
            <a:ext cx="334503" cy="3345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54D36CE-A439-4138-82A5-166F8625A17E}"/>
              </a:ext>
            </a:extLst>
          </p:cNvPr>
          <p:cNvSpPr/>
          <p:nvPr/>
        </p:nvSpPr>
        <p:spPr>
          <a:xfrm>
            <a:off x="8684537" y="3536912"/>
            <a:ext cx="334503" cy="3345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56C72D8-1D18-4403-AFB1-22BFA2238312}"/>
              </a:ext>
            </a:extLst>
          </p:cNvPr>
          <p:cNvSpPr/>
          <p:nvPr/>
        </p:nvSpPr>
        <p:spPr>
          <a:xfrm>
            <a:off x="8696984" y="5035248"/>
            <a:ext cx="334503" cy="3345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F529A2B-C008-4115-9DBF-1F3CB543AF35}"/>
              </a:ext>
            </a:extLst>
          </p:cNvPr>
          <p:cNvSpPr/>
          <p:nvPr/>
        </p:nvSpPr>
        <p:spPr>
          <a:xfrm>
            <a:off x="8696984" y="4281818"/>
            <a:ext cx="334503" cy="3345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14A7ED2-1CB1-4902-9B7D-6C7246F124D5}"/>
              </a:ext>
            </a:extLst>
          </p:cNvPr>
          <p:cNvSpPr txBox="1"/>
          <p:nvPr/>
        </p:nvSpPr>
        <p:spPr>
          <a:xfrm>
            <a:off x="9166844" y="2846988"/>
            <a:ext cx="219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NimbusRomNo9L-Medi"/>
              </a:rPr>
              <a:t>seen classes </a:t>
            </a:r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DAA8E18-0DF4-4F6B-B708-52852075E9DE}"/>
              </a:ext>
            </a:extLst>
          </p:cNvPr>
          <p:cNvSpPr txBox="1"/>
          <p:nvPr/>
        </p:nvSpPr>
        <p:spPr>
          <a:xfrm>
            <a:off x="9231879" y="3542332"/>
            <a:ext cx="219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NimbusRomNo9L-Medi"/>
              </a:rPr>
              <a:t>2-hops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CC89DA2-7DF0-4BF9-B8A4-09E19FE4C5BF}"/>
              </a:ext>
            </a:extLst>
          </p:cNvPr>
          <p:cNvSpPr txBox="1"/>
          <p:nvPr/>
        </p:nvSpPr>
        <p:spPr>
          <a:xfrm>
            <a:off x="9253778" y="4246989"/>
            <a:ext cx="219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NimbusRomNo9L-Medi"/>
              </a:rPr>
              <a:t>3-hops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1CA13CC-DBC7-42C5-8DDF-5AA15F5A8140}"/>
              </a:ext>
            </a:extLst>
          </p:cNvPr>
          <p:cNvSpPr txBox="1"/>
          <p:nvPr/>
        </p:nvSpPr>
        <p:spPr>
          <a:xfrm>
            <a:off x="9267013" y="5000419"/>
            <a:ext cx="219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NimbusRomNo9L-Medi"/>
              </a:rPr>
              <a:t>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00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2C383-D455-4222-AE32-B8261AFC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NimbusRomNo9L-Medi"/>
              </a:rPr>
              <a:t>Experiments</a:t>
            </a:r>
            <a:r>
              <a:rPr lang="en-US" altLang="zh-CN" dirty="0">
                <a:latin typeface="NimbusRomNo9L-Medi"/>
              </a:rPr>
              <a:t> </a:t>
            </a:r>
            <a:endParaRPr lang="zh-CN" altLang="en-US" dirty="0">
              <a:latin typeface="NimbusRomNo9L-Med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D6257A-9F5D-464D-A082-86DE5D703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505571"/>
            <a:ext cx="9753600" cy="490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8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2C383-D455-4222-AE32-B8261AFC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NimbusRomNo9L-Medi"/>
              </a:rPr>
              <a:t>Experiments</a:t>
            </a:r>
            <a:r>
              <a:rPr lang="en-US" altLang="zh-CN" dirty="0">
                <a:latin typeface="NimbusRomNo9L-Medi"/>
              </a:rPr>
              <a:t> </a:t>
            </a:r>
            <a:endParaRPr lang="zh-CN" altLang="en-US" dirty="0">
              <a:latin typeface="NimbusRomNo9L-Med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A639A1-7754-4528-9AD0-5E23FFC24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" y="1882642"/>
            <a:ext cx="10761134" cy="364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4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2C383-D455-4222-AE32-B8261AFC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NimbusRomNo9L-Medi"/>
              </a:rPr>
              <a:t>Introduction</a:t>
            </a:r>
            <a:endParaRPr lang="zh-CN" altLang="en-US" dirty="0">
              <a:latin typeface="NimbusRomNo9L-Medi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599F4-F57D-4D8A-8E5D-1E4E083D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kern="1600" dirty="0">
                <a:latin typeface="NimbusRomNo9L-Medi"/>
              </a:rPr>
              <a:t>Zero-shot learning(ZSL)</a:t>
            </a:r>
          </a:p>
          <a:p>
            <a:pPr marL="0" indent="0">
              <a:buNone/>
            </a:pPr>
            <a:r>
              <a:rPr lang="en-US" altLang="zh-CN" sz="2400" kern="1600" dirty="0">
                <a:latin typeface="NimbusRomNo9L-Medi"/>
              </a:rPr>
              <a:t>     Use prior knowledge to classify images from unseen classes into correct categories based on semantic relationships between </a:t>
            </a:r>
            <a:r>
              <a:rPr lang="en-US" altLang="zh-CN" sz="2400" b="1" kern="1600" dirty="0">
                <a:latin typeface="NimbusRomNo9L-Medi"/>
              </a:rPr>
              <a:t>seen</a:t>
            </a:r>
            <a:r>
              <a:rPr lang="en-US" altLang="zh-CN" sz="2400" kern="1600" dirty="0">
                <a:latin typeface="NimbusRomNo9L-Medi"/>
              </a:rPr>
              <a:t> and </a:t>
            </a:r>
            <a:r>
              <a:rPr lang="en-US" altLang="zh-CN" sz="2400" b="1" kern="1600" dirty="0">
                <a:latin typeface="NimbusRomNo9L-Medi"/>
              </a:rPr>
              <a:t>unseen</a:t>
            </a:r>
            <a:r>
              <a:rPr lang="en-US" altLang="zh-CN" sz="2400" kern="1600" dirty="0">
                <a:latin typeface="NimbusRomNo9L-Medi"/>
              </a:rPr>
              <a:t> classes. </a:t>
            </a:r>
          </a:p>
          <a:p>
            <a:endParaRPr lang="en-US" altLang="zh-CN" kern="1600" dirty="0"/>
          </a:p>
          <a:p>
            <a:pPr marL="0" indent="0">
              <a:buNone/>
            </a:pPr>
            <a:endParaRPr lang="zh-CN" altLang="en-US" kern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138749-1C54-4C15-9107-6B310B81E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717" y="3175477"/>
            <a:ext cx="8865116" cy="24048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B7272F7-1AA7-4E85-A59A-F115C8093B24}"/>
              </a:ext>
            </a:extLst>
          </p:cNvPr>
          <p:cNvSpPr txBox="1"/>
          <p:nvPr/>
        </p:nvSpPr>
        <p:spPr>
          <a:xfrm>
            <a:off x="2049268" y="5811193"/>
            <a:ext cx="2646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NimbusRomNo9L-Medi"/>
              </a:rPr>
              <a:t>Supervised learning</a:t>
            </a:r>
            <a:endParaRPr lang="zh-CN" altLang="en-US" sz="2400" dirty="0">
              <a:latin typeface="NimbusRomNo9L-Medi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873921-4A0E-4C84-ABCD-E2672AF63879}"/>
              </a:ext>
            </a:extLst>
          </p:cNvPr>
          <p:cNvSpPr txBox="1"/>
          <p:nvPr/>
        </p:nvSpPr>
        <p:spPr>
          <a:xfrm>
            <a:off x="7058025" y="5811193"/>
            <a:ext cx="2470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NimbusRomNo9L-Medi"/>
              </a:rPr>
              <a:t>Zero-shot learning</a:t>
            </a:r>
            <a:endParaRPr lang="zh-CN" altLang="en-US" sz="2400" dirty="0">
              <a:latin typeface="NimbusRomNo9L-Medi"/>
            </a:endParaRPr>
          </a:p>
        </p:txBody>
      </p:sp>
    </p:spTree>
    <p:extLst>
      <p:ext uri="{BB962C8B-B14F-4D97-AF65-F5344CB8AC3E}">
        <p14:creationId xmlns:p14="http://schemas.microsoft.com/office/powerpoint/2010/main" val="308822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2C383-D455-4222-AE32-B8261AFC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NimbusRomNo9L-Medi"/>
              </a:rPr>
              <a:t>Introduction</a:t>
            </a:r>
            <a:endParaRPr lang="zh-CN" altLang="en-US" dirty="0">
              <a:latin typeface="NimbusRomNo9L-Medi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599F4-F57D-4D8A-8E5D-1E4E083D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97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SzPct val="60000"/>
              <a:buNone/>
            </a:pPr>
            <a:r>
              <a:rPr lang="en-US" altLang="zh-CN" kern="1600" dirty="0">
                <a:latin typeface="NimbusRomNo9L-Medi"/>
              </a:rPr>
              <a:t>Problems</a:t>
            </a:r>
          </a:p>
          <a:p>
            <a:pPr>
              <a:buSzPct val="60000"/>
              <a:buFont typeface="Wingdings" panose="05000000000000000000" pitchFamily="2" charset="2"/>
              <a:buChar char="l"/>
            </a:pPr>
            <a:r>
              <a:rPr lang="en-US" altLang="zh-CN" kern="1600" dirty="0">
                <a:latin typeface="NimbusRomNo9L-Medi"/>
              </a:rPr>
              <a:t>Approaches that use knowledge graphs are </a:t>
            </a:r>
            <a:r>
              <a:rPr lang="en-US" altLang="zh-CN" b="1" kern="1600" dirty="0">
                <a:latin typeface="NimbusRomNo9L-Medi"/>
              </a:rPr>
              <a:t>less explored</a:t>
            </a:r>
            <a:r>
              <a:rPr lang="en-US" altLang="zh-CN" kern="1600" dirty="0">
                <a:latin typeface="NimbusRomNo9L-Medi"/>
              </a:rPr>
              <a:t> and generally assume that unknown classes can exploit similarity to known classes. </a:t>
            </a:r>
          </a:p>
          <a:p>
            <a:pPr>
              <a:buSzPct val="60000"/>
              <a:buFont typeface="Wingdings" panose="05000000000000000000" pitchFamily="2" charset="2"/>
              <a:buChar char="l"/>
            </a:pPr>
            <a:r>
              <a:rPr lang="en-US" altLang="zh-CN" kern="1600" dirty="0">
                <a:latin typeface="NimbusRomNo9L-Medi"/>
              </a:rPr>
              <a:t>Recently, the benefit of hybrid approaches that combine </a:t>
            </a:r>
            <a:r>
              <a:rPr lang="en-US" altLang="zh-CN" b="1" kern="1600" dirty="0">
                <a:latin typeface="NimbusRomNo9L-Medi"/>
              </a:rPr>
              <a:t>knowledge graph</a:t>
            </a:r>
            <a:r>
              <a:rPr lang="en-US" altLang="zh-CN" kern="1600" dirty="0">
                <a:latin typeface="NimbusRomNo9L-Medi"/>
              </a:rPr>
              <a:t> and </a:t>
            </a:r>
            <a:r>
              <a:rPr lang="en-US" altLang="zh-CN" b="1" kern="1600" dirty="0">
                <a:latin typeface="NimbusRomNo9L-Medi"/>
              </a:rPr>
              <a:t>semantic</a:t>
            </a:r>
            <a:r>
              <a:rPr lang="en-US" altLang="zh-CN" kern="1600" dirty="0">
                <a:latin typeface="NimbusRomNo9L-Medi"/>
              </a:rPr>
              <a:t> class descriptions has been illustrated. However, deep GCNs  may cause over-smoothing.</a:t>
            </a:r>
          </a:p>
          <a:p>
            <a:pPr>
              <a:buSzPct val="60000"/>
              <a:buFont typeface="Wingdings" panose="05000000000000000000" pitchFamily="2" charset="2"/>
              <a:buChar char="l"/>
            </a:pPr>
            <a:endParaRPr lang="en-US" altLang="zh-CN" kern="1600" dirty="0">
              <a:latin typeface="NimbusRomNo9L-Medi"/>
            </a:endParaRPr>
          </a:p>
          <a:p>
            <a:pPr marL="0" indent="0">
              <a:buSzPct val="60000"/>
              <a:buNone/>
            </a:pPr>
            <a:endParaRPr lang="en-US" altLang="zh-CN" kern="1600" dirty="0">
              <a:latin typeface="NimbusRomNo9L-Medi"/>
            </a:endParaRPr>
          </a:p>
          <a:p>
            <a:pPr marL="0" indent="0">
              <a:buNone/>
            </a:pPr>
            <a:endParaRPr lang="zh-CN" altLang="en-US" kern="1600" dirty="0">
              <a:latin typeface="NimbusRomNo9L-Medi"/>
            </a:endParaRPr>
          </a:p>
        </p:txBody>
      </p:sp>
    </p:spTree>
    <p:extLst>
      <p:ext uri="{BB962C8B-B14F-4D97-AF65-F5344CB8AC3E}">
        <p14:creationId xmlns:p14="http://schemas.microsoft.com/office/powerpoint/2010/main" val="72047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2C383-D455-4222-AE32-B8261AFC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NimbusRomNo9L-Medi"/>
              </a:rPr>
              <a:t>Introduction</a:t>
            </a:r>
            <a:endParaRPr lang="zh-CN" altLang="en-US" dirty="0">
              <a:latin typeface="NimbusRomNo9L-Medi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599F4-F57D-4D8A-8E5D-1E4E083D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97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SzPct val="60000"/>
              <a:buNone/>
            </a:pPr>
            <a:r>
              <a:rPr lang="en-US" altLang="zh-CN" kern="1600" dirty="0">
                <a:latin typeface="NimbusRomNo9L-Medi"/>
              </a:rPr>
              <a:t>Main contributions</a:t>
            </a:r>
          </a:p>
          <a:p>
            <a:pPr>
              <a:buSzPct val="60000"/>
              <a:buFont typeface="Wingdings" panose="05000000000000000000" pitchFamily="2" charset="2"/>
              <a:buChar char="l"/>
            </a:pPr>
            <a:r>
              <a:rPr lang="en-US" altLang="zh-CN" kern="1600" dirty="0">
                <a:latin typeface="NimbusRomNo9L-Medi"/>
              </a:rPr>
              <a:t>Propose a Dense Graph Propagation (DGP) module with carefully designed direct links among distant nodes.</a:t>
            </a:r>
          </a:p>
          <a:p>
            <a:pPr>
              <a:buSzPct val="60000"/>
              <a:buFont typeface="Wingdings" panose="05000000000000000000" pitchFamily="2" charset="2"/>
              <a:buChar char="l"/>
            </a:pPr>
            <a:r>
              <a:rPr lang="en-US" altLang="zh-CN" kern="1600" dirty="0">
                <a:latin typeface="NimbusRomNo9L-Medi"/>
              </a:rPr>
              <a:t>A novel weighting scheme for DGP where weights are learned based on the distance between nodes.</a:t>
            </a:r>
          </a:p>
          <a:p>
            <a:pPr>
              <a:buSzPct val="60000"/>
              <a:buFont typeface="Wingdings" panose="05000000000000000000" pitchFamily="2" charset="2"/>
              <a:buChar char="l"/>
            </a:pPr>
            <a:r>
              <a:rPr lang="en-US" altLang="zh-CN" kern="1600" dirty="0">
                <a:latin typeface="NimbusRomNo9L-Medi"/>
              </a:rPr>
              <a:t>Obtain relative improvements of more than50% over previously reported best results</a:t>
            </a:r>
            <a:br>
              <a:rPr lang="en-US" altLang="zh-CN" kern="1600" dirty="0">
                <a:latin typeface="NimbusRomNo9L-Medi"/>
              </a:rPr>
            </a:br>
            <a:endParaRPr lang="en-US" altLang="zh-CN" kern="1600" dirty="0">
              <a:latin typeface="NimbusRomNo9L-Medi"/>
            </a:endParaRPr>
          </a:p>
        </p:txBody>
      </p:sp>
    </p:spTree>
    <p:extLst>
      <p:ext uri="{BB962C8B-B14F-4D97-AF65-F5344CB8AC3E}">
        <p14:creationId xmlns:p14="http://schemas.microsoft.com/office/powerpoint/2010/main" val="74817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2C383-D455-4222-AE32-B8261AFC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NimbusRomNo9L-Medi"/>
              </a:rPr>
              <a:t>Related Work</a:t>
            </a:r>
            <a:endParaRPr lang="zh-CN" altLang="en-US" dirty="0">
              <a:latin typeface="NimbusRomNo9L-Medi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599F4-F57D-4D8A-8E5D-1E4E083D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97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SzPct val="60000"/>
              <a:buNone/>
            </a:pPr>
            <a:r>
              <a:rPr lang="en-US" altLang="zh-CN" kern="1600" dirty="0" err="1">
                <a:latin typeface="NimbusRomNo9L-Medi"/>
              </a:rPr>
              <a:t>DeViSE</a:t>
            </a:r>
            <a:endParaRPr lang="en-US" altLang="zh-CN" kern="1600" dirty="0">
              <a:latin typeface="NimbusRomNo9L-Medi"/>
            </a:endParaRPr>
          </a:p>
          <a:p>
            <a:pPr marL="0" indent="0">
              <a:buSzPct val="60000"/>
              <a:buNone/>
            </a:pPr>
            <a:endParaRPr lang="en-US" altLang="zh-CN" kern="1600" dirty="0">
              <a:latin typeface="NimbusRomNo9L-Med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9865F7-D485-4481-AAD4-3A77204A4252}"/>
              </a:ext>
            </a:extLst>
          </p:cNvPr>
          <p:cNvSpPr txBox="1"/>
          <p:nvPr/>
        </p:nvSpPr>
        <p:spPr>
          <a:xfrm>
            <a:off x="1104900" y="6045871"/>
            <a:ext cx="963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NimbusRomNo9L-Medi"/>
              </a:rPr>
              <a:t>A. </a:t>
            </a:r>
            <a:r>
              <a:rPr lang="en-US" altLang="zh-CN" dirty="0" err="1">
                <a:latin typeface="NimbusRomNo9L-Medi"/>
              </a:rPr>
              <a:t>Frome</a:t>
            </a:r>
            <a:r>
              <a:rPr lang="en-US" altLang="zh-CN" dirty="0">
                <a:latin typeface="NimbusRomNo9L-Medi"/>
              </a:rPr>
              <a:t>, G. S. </a:t>
            </a:r>
            <a:r>
              <a:rPr lang="en-US" altLang="zh-CN" dirty="0" err="1">
                <a:latin typeface="NimbusRomNo9L-Medi"/>
              </a:rPr>
              <a:t>Corrado</a:t>
            </a:r>
            <a:r>
              <a:rPr lang="en-US" altLang="zh-CN" dirty="0">
                <a:latin typeface="NimbusRomNo9L-Medi"/>
              </a:rPr>
              <a:t>, J. </a:t>
            </a:r>
            <a:r>
              <a:rPr lang="en-US" altLang="zh-CN" dirty="0" err="1">
                <a:latin typeface="NimbusRomNo9L-Medi"/>
              </a:rPr>
              <a:t>Shlens</a:t>
            </a:r>
            <a:r>
              <a:rPr lang="en-US" altLang="zh-CN" dirty="0">
                <a:latin typeface="NimbusRomNo9L-Medi"/>
              </a:rPr>
              <a:t>, S. </a:t>
            </a:r>
            <a:r>
              <a:rPr lang="en-US" altLang="zh-CN" dirty="0" err="1">
                <a:latin typeface="NimbusRomNo9L-Medi"/>
              </a:rPr>
              <a:t>Bengio</a:t>
            </a:r>
            <a:r>
              <a:rPr lang="en-US" altLang="zh-CN" dirty="0">
                <a:latin typeface="NimbusRomNo9L-Medi"/>
              </a:rPr>
              <a:t>, J. </a:t>
            </a:r>
            <a:r>
              <a:rPr lang="en-US" altLang="zh-CN" dirty="0" err="1">
                <a:latin typeface="NimbusRomNo9L-Medi"/>
              </a:rPr>
              <a:t>Dean,T</a:t>
            </a:r>
            <a:r>
              <a:rPr lang="en-US" altLang="zh-CN" dirty="0">
                <a:latin typeface="NimbusRomNo9L-Medi"/>
              </a:rPr>
              <a:t>. </a:t>
            </a:r>
            <a:r>
              <a:rPr lang="en-US" altLang="zh-CN" dirty="0" err="1">
                <a:latin typeface="NimbusRomNo9L-Medi"/>
              </a:rPr>
              <a:t>Mikolov</a:t>
            </a:r>
            <a:r>
              <a:rPr lang="en-US" altLang="zh-CN" dirty="0">
                <a:latin typeface="NimbusRomNo9L-Medi"/>
              </a:rPr>
              <a:t>, et al. Devise: A deep visual-semantic embedding model. NIPS 2013.</a:t>
            </a:r>
            <a:endParaRPr lang="zh-CN" altLang="en-US" dirty="0">
              <a:latin typeface="NimbusRomNo9L-Med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802791-54AA-4371-B158-402FD3D0E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980" y="2037877"/>
            <a:ext cx="6929002" cy="29965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3D81BA1-C5A7-45E5-B0F9-C1CA161F2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980" y="5153024"/>
            <a:ext cx="742713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2C383-D455-4222-AE32-B8261AFC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NimbusRomNo9L-Medi"/>
              </a:rPr>
              <a:t>Related Work</a:t>
            </a:r>
            <a:endParaRPr lang="zh-CN" altLang="en-US" dirty="0">
              <a:latin typeface="NimbusRomNo9L-Medi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599F4-F57D-4D8A-8E5D-1E4E083D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976"/>
            <a:ext cx="10515600" cy="4141568"/>
          </a:xfrm>
        </p:spPr>
        <p:txBody>
          <a:bodyPr>
            <a:normAutofit/>
          </a:bodyPr>
          <a:lstStyle/>
          <a:p>
            <a:pPr marL="0" indent="0">
              <a:buSzPct val="60000"/>
              <a:buNone/>
            </a:pPr>
            <a:r>
              <a:rPr lang="en-US" altLang="zh-CN" kern="1600" dirty="0" err="1">
                <a:latin typeface="NimbusRomNo9L-Medi"/>
              </a:rPr>
              <a:t>ConSE</a:t>
            </a:r>
            <a:endParaRPr lang="en-US" altLang="zh-CN" kern="1600" dirty="0">
              <a:latin typeface="NimbusRomNo9L-Medi"/>
            </a:endParaRPr>
          </a:p>
          <a:p>
            <a:pPr marL="0" indent="0">
              <a:buSzPct val="60000"/>
              <a:buNone/>
            </a:pPr>
            <a:endParaRPr lang="en-US" altLang="zh-CN" kern="1600" dirty="0">
              <a:latin typeface="NimbusRomNo9L-Medi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8E6803-E882-456D-9F48-3F50DDEEA633}"/>
              </a:ext>
            </a:extLst>
          </p:cNvPr>
          <p:cNvSpPr/>
          <p:nvPr/>
        </p:nvSpPr>
        <p:spPr>
          <a:xfrm>
            <a:off x="1169698" y="6043795"/>
            <a:ext cx="1043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NimbusRomNo9L-Medi"/>
              </a:rPr>
              <a:t>M. Norouzi, T. Mikolov, S. Bengio, Y . Singer, J. Shlens, A. Frome, G. S. Corrado, and J. Dean. Zero-shot learning</a:t>
            </a:r>
          </a:p>
          <a:p>
            <a:r>
              <a:rPr lang="zh-CN" altLang="en-US" dirty="0">
                <a:latin typeface="NimbusRomNo9L-Medi"/>
              </a:rPr>
              <a:t>by convex combination of semantic embeddings. </a:t>
            </a:r>
            <a:r>
              <a:rPr lang="en-US" altLang="zh-CN" dirty="0">
                <a:latin typeface="NimbusRomNo9L-Medi"/>
              </a:rPr>
              <a:t>ICLR 2014.</a:t>
            </a:r>
            <a:endParaRPr lang="zh-CN" altLang="en-US" dirty="0">
              <a:latin typeface="NimbusRomNo9L-Medi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E251F08-2204-4974-BB5F-CA52D415EB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243070"/>
              </p:ext>
            </p:extLst>
          </p:nvPr>
        </p:nvGraphicFramePr>
        <p:xfrm>
          <a:off x="1673111" y="2747511"/>
          <a:ext cx="3317989" cy="666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AxMath" r:id="rId4" imgW="1796760" imgH="360360" progId="Equation.AxMath">
                  <p:embed/>
                </p:oleObj>
              </mc:Choice>
              <mc:Fallback>
                <p:oleObj name="AxMath" r:id="rId4" imgW="1796760" imgH="36036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5970C59-2089-4CF7-A978-E79C5ACD4A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3111" y="2747511"/>
                        <a:ext cx="3317989" cy="666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13D1021-5A1A-45D8-AE19-E3FA031044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691156"/>
              </p:ext>
            </p:extLst>
          </p:nvPr>
        </p:nvGraphicFramePr>
        <p:xfrm>
          <a:off x="1576320" y="4027350"/>
          <a:ext cx="3950605" cy="677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AxMath" r:id="rId6" imgW="2574360" imgH="441720" progId="Equation.AxMath">
                  <p:embed/>
                </p:oleObj>
              </mc:Choice>
              <mc:Fallback>
                <p:oleObj name="AxMath" r:id="rId6" imgW="2574360" imgH="44172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6658A198-70B1-48B3-B17C-CCB3D7B62C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76320" y="4027350"/>
                        <a:ext cx="3950605" cy="677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6A13143-E634-418E-A94E-E3F8EF1FE6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075014"/>
              </p:ext>
            </p:extLst>
          </p:nvPr>
        </p:nvGraphicFramePr>
        <p:xfrm>
          <a:off x="1576321" y="5239378"/>
          <a:ext cx="4312800" cy="655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AxMath" r:id="rId8" imgW="2370960" imgH="360360" progId="Equation.AxMath">
                  <p:embed/>
                </p:oleObj>
              </mc:Choice>
              <mc:Fallback>
                <p:oleObj name="AxMath" r:id="rId8" imgW="2370960" imgH="36036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CF33AE76-55FE-4257-A267-C3ECCB72D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76321" y="5239378"/>
                        <a:ext cx="4312800" cy="655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CC2147-A9D9-469E-97A3-4DA3BD228C64}"/>
              </a:ext>
            </a:extLst>
          </p:cNvPr>
          <p:cNvGrpSpPr/>
          <p:nvPr/>
        </p:nvGrpSpPr>
        <p:grpSpPr>
          <a:xfrm>
            <a:off x="6256048" y="2108015"/>
            <a:ext cx="4534545" cy="1430916"/>
            <a:chOff x="6304482" y="1341346"/>
            <a:chExt cx="5699760" cy="217684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F5CC0B4-E828-4404-8617-451AA4888E97}"/>
                </a:ext>
              </a:extLst>
            </p:cNvPr>
            <p:cNvSpPr/>
            <p:nvPr/>
          </p:nvSpPr>
          <p:spPr>
            <a:xfrm>
              <a:off x="6304482" y="1341346"/>
              <a:ext cx="5699760" cy="217684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Picture 2" descr="「liger」的圖片搜尋結果">
              <a:extLst>
                <a:ext uri="{FF2B5EF4-FFF2-40B4-BE49-F238E27FC236}">
                  <a16:creationId xmlns:a16="http://schemas.microsoft.com/office/drawing/2014/main" id="{EFD114E6-1F63-44D1-A042-7706EBAFE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6953" y="1870563"/>
              <a:ext cx="1734501" cy="1301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6EEAF0F-701A-4BA5-9445-1645E5569226}"/>
                </a:ext>
              </a:extLst>
            </p:cNvPr>
            <p:cNvSpPr/>
            <p:nvPr/>
          </p:nvSpPr>
          <p:spPr>
            <a:xfrm>
              <a:off x="9025695" y="2133501"/>
              <a:ext cx="1098196" cy="775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CNN</a:t>
              </a:r>
              <a:endParaRPr lang="zh-TW" altLang="en-US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1E256D7-AEC4-4B7F-A1BA-4302271F492B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8411454" y="2521492"/>
              <a:ext cx="61424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D8654B6-D4E2-4080-8225-CE6252629C26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10123891" y="2010358"/>
              <a:ext cx="583082" cy="5111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83A1ED3-C8C0-449E-94AE-D022890C88D2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10123891" y="2521492"/>
              <a:ext cx="566994" cy="5111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DFFEFF2-0E40-49F7-A229-A3FF1779CE9B}"/>
                </a:ext>
              </a:extLst>
            </p:cNvPr>
            <p:cNvSpPr txBox="1"/>
            <p:nvPr/>
          </p:nvSpPr>
          <p:spPr>
            <a:xfrm>
              <a:off x="10707614" y="1760768"/>
              <a:ext cx="1260866" cy="463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NimbusRomNo9L-Medi"/>
                </a:rPr>
                <a:t>Lion 0.5</a:t>
              </a:r>
              <a:endParaRPr lang="zh-CN" altLang="en-US" dirty="0">
                <a:latin typeface="NimbusRomNo9L-Medi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9BBE197-DE14-4A89-94A7-052857ABC886}"/>
                </a:ext>
              </a:extLst>
            </p:cNvPr>
            <p:cNvSpPr txBox="1"/>
            <p:nvPr/>
          </p:nvSpPr>
          <p:spPr>
            <a:xfrm>
              <a:off x="10707614" y="2803090"/>
              <a:ext cx="1271026" cy="463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NimbusRomNo9L-Medi"/>
                </a:rPr>
                <a:t>Tiger 0.5</a:t>
              </a:r>
              <a:endParaRPr lang="zh-CN" altLang="en-US" dirty="0">
                <a:latin typeface="NimbusRomNo9L-Medi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D40106F-EDC5-4C39-A34D-6BA6A84267FD}"/>
                </a:ext>
              </a:extLst>
            </p:cNvPr>
            <p:cNvSpPr/>
            <p:nvPr/>
          </p:nvSpPr>
          <p:spPr>
            <a:xfrm>
              <a:off x="7015538" y="1417939"/>
              <a:ext cx="661581" cy="4635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NimbusRomNo9L-Medi"/>
                </a:rPr>
                <a:t>Liger</a:t>
              </a:r>
              <a:endParaRPr lang="zh-CN" altLang="en-US" dirty="0">
                <a:latin typeface="NimbusRomNo9L-Medi"/>
              </a:endParaRPr>
            </a:p>
          </p:txBody>
        </p:sp>
      </p:grp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1AD03E1E-6B29-46A8-9F22-B20B2C736A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375035"/>
              </p:ext>
            </p:extLst>
          </p:nvPr>
        </p:nvGraphicFramePr>
        <p:xfrm>
          <a:off x="6256048" y="3749247"/>
          <a:ext cx="4095017" cy="338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AxMath" r:id="rId11" imgW="2593440" imgH="214920" progId="Equation.AxMath">
                  <p:embed/>
                </p:oleObj>
              </mc:Choice>
              <mc:Fallback>
                <p:oleObj name="AxMath" r:id="rId11" imgW="2593440" imgH="214920" progId="Equation.AxMath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02052EBD-F686-4595-A495-603E95DAC2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56048" y="3749247"/>
                        <a:ext cx="4095017" cy="338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99012807-75D5-4BBB-B8AD-1302EF6E4BEC}"/>
              </a:ext>
            </a:extLst>
          </p:cNvPr>
          <p:cNvGrpSpPr/>
          <p:nvPr/>
        </p:nvGrpSpPr>
        <p:grpSpPr>
          <a:xfrm>
            <a:off x="6630551" y="4276730"/>
            <a:ext cx="3785538" cy="1635219"/>
            <a:chOff x="6502402" y="4317991"/>
            <a:chExt cx="4608886" cy="226999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4B3C2B7-FAB1-40F0-9C52-D340F6030C37}"/>
                </a:ext>
              </a:extLst>
            </p:cNvPr>
            <p:cNvSpPr/>
            <p:nvPr/>
          </p:nvSpPr>
          <p:spPr>
            <a:xfrm>
              <a:off x="6502402" y="4317991"/>
              <a:ext cx="4608886" cy="226999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F643CD32-E2D4-4808-B558-4DFD79829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15082" y="4377593"/>
              <a:ext cx="3286268" cy="2186402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276EA26-79D5-43A3-959E-83714B1B1C42}"/>
                </a:ext>
              </a:extLst>
            </p:cNvPr>
            <p:cNvSpPr txBox="1"/>
            <p:nvPr/>
          </p:nvSpPr>
          <p:spPr>
            <a:xfrm>
              <a:off x="6533059" y="4434189"/>
              <a:ext cx="2274137" cy="46448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Semantic Space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箭头: 下 26">
            <a:extLst>
              <a:ext uri="{FF2B5EF4-FFF2-40B4-BE49-F238E27FC236}">
                <a16:creationId xmlns:a16="http://schemas.microsoft.com/office/drawing/2014/main" id="{0390F0F8-CC63-4501-A5A3-F789BC7E128B}"/>
              </a:ext>
            </a:extLst>
          </p:cNvPr>
          <p:cNvSpPr/>
          <p:nvPr/>
        </p:nvSpPr>
        <p:spPr>
          <a:xfrm>
            <a:off x="8689945" y="4011365"/>
            <a:ext cx="167074" cy="319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BFBB7553-D44C-4D36-85E8-BE84A6D8B6F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2721" y="4559209"/>
            <a:ext cx="1860260" cy="288153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0E75ACAD-5D80-4A99-97A8-CD2ED0443DEC}"/>
              </a:ext>
            </a:extLst>
          </p:cNvPr>
          <p:cNvSpPr txBox="1"/>
          <p:nvPr/>
        </p:nvSpPr>
        <p:spPr>
          <a:xfrm>
            <a:off x="1134482" y="2229974"/>
            <a:ext cx="96488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NimbusRomNo9L-Medi"/>
              </a:rPr>
              <a:t>Most likely seen label for an image </a:t>
            </a:r>
            <a:r>
              <a:rPr lang="en-US" altLang="zh-CN" sz="2000" b="1" dirty="0">
                <a:latin typeface="NimbusRomNo9L-Medi"/>
              </a:rPr>
              <a:t>x</a:t>
            </a:r>
            <a:endParaRPr lang="zh-CN" altLang="en-US" sz="2000" b="1" dirty="0">
              <a:latin typeface="NimbusRomNo9L-Medi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B6FE482-7643-4471-8A38-4BD13296C22B}"/>
              </a:ext>
            </a:extLst>
          </p:cNvPr>
          <p:cNvSpPr txBox="1"/>
          <p:nvPr/>
        </p:nvSpPr>
        <p:spPr>
          <a:xfrm>
            <a:off x="1169698" y="3297683"/>
            <a:ext cx="4754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NimbusRomNo9L-Medi"/>
              </a:rPr>
              <a:t>Predicts a semantic embedding by </a:t>
            </a:r>
            <a:r>
              <a:rPr lang="en-US" altLang="zh-CN" sz="2000" b="1" dirty="0" err="1">
                <a:latin typeface="NimbusRomNo9L-Medi"/>
              </a:rPr>
              <a:t>t</a:t>
            </a:r>
            <a:r>
              <a:rPr lang="en-US" altLang="zh-CN" sz="2000" b="1" baseline="30000" dirty="0" err="1">
                <a:latin typeface="NimbusRomNo9L-Medi"/>
              </a:rPr>
              <a:t>th</a:t>
            </a:r>
            <a:r>
              <a:rPr lang="en-US" altLang="zh-CN" sz="2000" dirty="0">
                <a:latin typeface="NimbusRomNo9L-Medi"/>
              </a:rPr>
              <a:t>  most likely training label’s embedding </a:t>
            </a:r>
            <a:endParaRPr lang="zh-CN" altLang="en-US" dirty="0">
              <a:latin typeface="NimbusRomNo9L-Medi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0D9E08A-B969-4370-9519-C42F564A99C7}"/>
              </a:ext>
            </a:extLst>
          </p:cNvPr>
          <p:cNvSpPr txBox="1"/>
          <p:nvPr/>
        </p:nvSpPr>
        <p:spPr>
          <a:xfrm>
            <a:off x="1169698" y="4814470"/>
            <a:ext cx="48596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NimbusRomNo9L-Medi"/>
              </a:rPr>
              <a:t>Predicts the unseen label for an image </a:t>
            </a:r>
            <a:r>
              <a:rPr lang="en-US" altLang="zh-CN" sz="2000" b="1" dirty="0">
                <a:latin typeface="NimbusRomNo9L-Medi"/>
              </a:rPr>
              <a:t>x</a:t>
            </a:r>
            <a:endParaRPr lang="zh-CN" altLang="en-US" sz="2000" b="1" dirty="0">
              <a:latin typeface="NimbusRomNo9L-Medi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661AFAB3-3CC6-42F4-8061-29FD205FD359}"/>
              </a:ext>
            </a:extLst>
          </p:cNvPr>
          <p:cNvSpPr/>
          <p:nvPr/>
        </p:nvSpPr>
        <p:spPr>
          <a:xfrm>
            <a:off x="8651846" y="3442924"/>
            <a:ext cx="167074" cy="319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0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2C383-D455-4222-AE32-B8261AFC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NimbusRomNo9L-Medi"/>
              </a:rPr>
              <a:t>Related Work</a:t>
            </a:r>
            <a:endParaRPr lang="zh-CN" altLang="en-US" dirty="0">
              <a:latin typeface="NimbusRomNo9L-Medi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599F4-F57D-4D8A-8E5D-1E4E083D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97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SzPct val="60000"/>
              <a:buNone/>
            </a:pPr>
            <a:r>
              <a:rPr lang="en-US" altLang="zh-CN" kern="1600" dirty="0">
                <a:latin typeface="NimbusRomNo9L-Medi"/>
              </a:rPr>
              <a:t>GCNZ</a:t>
            </a:r>
          </a:p>
          <a:p>
            <a:pPr marL="0" indent="0">
              <a:buSzPct val="60000"/>
              <a:buNone/>
            </a:pPr>
            <a:endParaRPr lang="en-US" altLang="zh-CN" kern="1600" dirty="0">
              <a:latin typeface="NimbusRomNo9L-Medi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84418C-0B34-46C1-9041-7F8A855C9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215" y="1904652"/>
            <a:ext cx="7886452" cy="33566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C0EB055-19BE-454B-9547-41AC1B81A218}"/>
              </a:ext>
            </a:extLst>
          </p:cNvPr>
          <p:cNvSpPr/>
          <p:nvPr/>
        </p:nvSpPr>
        <p:spPr>
          <a:xfrm>
            <a:off x="2249009" y="6056314"/>
            <a:ext cx="71613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Medi"/>
              </a:rPr>
              <a:t>Wang X, Ye Y, Gupta A. Zero-shot recognition via semantic embeddings and knowledge graphs.</a:t>
            </a:r>
            <a:r>
              <a:rPr lang="zh-CN" altLang="en-US" dirty="0">
                <a:latin typeface="NimbusRomNo9L-Medi"/>
              </a:rPr>
              <a:t> </a:t>
            </a:r>
            <a:r>
              <a:rPr lang="en-US" altLang="zh-CN" dirty="0">
                <a:latin typeface="NimbusRomNo9L-Medi"/>
              </a:rPr>
              <a:t>CVPR 2018</a:t>
            </a:r>
            <a:endParaRPr lang="zh-CN" altLang="en-US" dirty="0">
              <a:latin typeface="NimbusRomNo9L-Medi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4B4F11-6219-4856-9C20-A154B0070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809" y="5395267"/>
            <a:ext cx="1352550" cy="3882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3FE622-19ED-4680-9731-2B6EF3684D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3857" y="5189271"/>
            <a:ext cx="1975176" cy="70964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0261DF5-3738-4ED1-84F9-B6D58E09C3E8}"/>
              </a:ext>
            </a:extLst>
          </p:cNvPr>
          <p:cNvSpPr txBox="1"/>
          <p:nvPr/>
        </p:nvSpPr>
        <p:spPr>
          <a:xfrm>
            <a:off x="2811126" y="5392911"/>
            <a:ext cx="13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NimbusRomNo9L-Medi"/>
              </a:rPr>
              <a:t>Propagation</a:t>
            </a:r>
            <a:endParaRPr lang="zh-CN" altLang="en-US" dirty="0">
              <a:latin typeface="NimbusRomNo9L-Medi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04000B-E431-418B-A328-D08CECC6A9E6}"/>
              </a:ext>
            </a:extLst>
          </p:cNvPr>
          <p:cNvSpPr txBox="1"/>
          <p:nvPr/>
        </p:nvSpPr>
        <p:spPr>
          <a:xfrm>
            <a:off x="5897296" y="53721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NimbusRomNo9L-Medi"/>
              </a:rPr>
              <a:t>Loss</a:t>
            </a:r>
            <a:endParaRPr lang="zh-CN" altLang="en-US" dirty="0">
              <a:latin typeface="NimbusRomNo9L-Medi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E5EA934-7BC9-49AA-BB60-3C96B8778308}"/>
              </a:ext>
            </a:extLst>
          </p:cNvPr>
          <p:cNvGrpSpPr/>
          <p:nvPr/>
        </p:nvGrpSpPr>
        <p:grpSpPr>
          <a:xfrm>
            <a:off x="10089836" y="2298903"/>
            <a:ext cx="1825692" cy="1823044"/>
            <a:chOff x="9221197" y="4227026"/>
            <a:chExt cx="2626491" cy="262268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FBA47B1-957F-43E1-9C12-365836E33CC8}"/>
                </a:ext>
              </a:extLst>
            </p:cNvPr>
            <p:cNvSpPr/>
            <p:nvPr/>
          </p:nvSpPr>
          <p:spPr>
            <a:xfrm>
              <a:off x="9221197" y="4928162"/>
              <a:ext cx="532638" cy="26865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B1E7A8FE-D154-4DB8-AC70-07B255542F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0949376"/>
                </p:ext>
              </p:extLst>
            </p:nvPr>
          </p:nvGraphicFramePr>
          <p:xfrm>
            <a:off x="9410935" y="4439194"/>
            <a:ext cx="342900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AxMath" r:id="rId7" imgW="171000" imgH="207720" progId="Equation.AxMath">
                    <p:embed/>
                  </p:oleObj>
                </mc:Choice>
                <mc:Fallback>
                  <p:oleObj name="AxMath" r:id="rId7" imgW="171000" imgH="207720" progId="Equation.AxMath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C36AA217-074E-489B-84B6-36F745F8BFB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410935" y="4439194"/>
                          <a:ext cx="342900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351B2289-4A4D-4506-8B0F-D03CEA522CA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9415174"/>
                </p:ext>
              </p:extLst>
            </p:nvPr>
          </p:nvGraphicFramePr>
          <p:xfrm>
            <a:off x="9954787" y="4928414"/>
            <a:ext cx="133952" cy="4130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AxMath" r:id="rId9" imgW="66960" imgH="206280" progId="Equation.AxMath">
                    <p:embed/>
                  </p:oleObj>
                </mc:Choice>
                <mc:Fallback>
                  <p:oleObj name="AxMath" r:id="rId9" imgW="66960" imgH="206280" progId="Equation.AxMath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1F276E59-413A-428D-AA9D-1235D277EFF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954787" y="4928414"/>
                          <a:ext cx="133952" cy="41301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51BF7BCA-E19C-44A1-86F6-B71D1AC092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0414150"/>
                </p:ext>
              </p:extLst>
            </p:nvPr>
          </p:nvGraphicFramePr>
          <p:xfrm>
            <a:off x="11079505" y="4227026"/>
            <a:ext cx="342900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AxMath" r:id="rId11" imgW="171000" imgH="268560" progId="Equation.AxMath">
                    <p:embed/>
                  </p:oleObj>
                </mc:Choice>
                <mc:Fallback>
                  <p:oleObj name="AxMath" r:id="rId11" imgW="171000" imgH="268560" progId="Equation.AxMath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E69EB43B-ABF6-469B-BB0E-79D08F85E04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1079505" y="4227026"/>
                          <a:ext cx="342900" cy="536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CD43B37-23B1-43F1-8433-37E59DD8E015}"/>
                </a:ext>
              </a:extLst>
            </p:cNvPr>
            <p:cNvSpPr/>
            <p:nvPr/>
          </p:nvSpPr>
          <p:spPr>
            <a:xfrm rot="16200000">
              <a:off x="10150351" y="4940264"/>
              <a:ext cx="532638" cy="2686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AE0070D-0966-4743-ACD9-C4A76B169549}"/>
                </a:ext>
              </a:extLst>
            </p:cNvPr>
            <p:cNvSpPr/>
            <p:nvPr/>
          </p:nvSpPr>
          <p:spPr>
            <a:xfrm rot="16200000">
              <a:off x="10419009" y="4940264"/>
              <a:ext cx="532638" cy="2686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E1EB882-3DC8-40D3-9EBA-AD921499FD13}"/>
                </a:ext>
              </a:extLst>
            </p:cNvPr>
            <p:cNvSpPr/>
            <p:nvPr/>
          </p:nvSpPr>
          <p:spPr>
            <a:xfrm rot="16200000">
              <a:off x="10692006" y="4944343"/>
              <a:ext cx="532638" cy="2686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E1A5378-04F3-421D-A662-EBD6D7280276}"/>
                </a:ext>
              </a:extLst>
            </p:cNvPr>
            <p:cNvSpPr/>
            <p:nvPr/>
          </p:nvSpPr>
          <p:spPr>
            <a:xfrm rot="16200000">
              <a:off x="11447040" y="4938604"/>
              <a:ext cx="532638" cy="26865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0DA23FDC-0BBC-4664-9350-EC247113D8A8}"/>
                </a:ext>
              </a:extLst>
            </p:cNvPr>
            <p:cNvCxnSpPr/>
            <p:nvPr/>
          </p:nvCxnSpPr>
          <p:spPr>
            <a:xfrm>
              <a:off x="10088820" y="5339252"/>
              <a:ext cx="0" cy="4172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68FA9B2-940E-4676-B084-6EC5FAD6EF77}"/>
                </a:ext>
              </a:extLst>
            </p:cNvPr>
            <p:cNvSpPr/>
            <p:nvPr/>
          </p:nvSpPr>
          <p:spPr>
            <a:xfrm>
              <a:off x="9434518" y="5789262"/>
              <a:ext cx="1458384" cy="12630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BE132D4-647D-4606-A61F-52708D14C474}"/>
                </a:ext>
              </a:extLst>
            </p:cNvPr>
            <p:cNvCxnSpPr/>
            <p:nvPr/>
          </p:nvCxnSpPr>
          <p:spPr>
            <a:xfrm>
              <a:off x="10088820" y="5988188"/>
              <a:ext cx="0" cy="4172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03FE1126-6093-450C-A467-205305B8AA3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4176444"/>
                </p:ext>
              </p:extLst>
            </p:nvPr>
          </p:nvGraphicFramePr>
          <p:xfrm>
            <a:off x="10030677" y="6405208"/>
            <a:ext cx="152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AxMath" r:id="rId13" imgW="75600" imgH="222120" progId="Equation.AxMath">
                    <p:embed/>
                  </p:oleObj>
                </mc:Choice>
                <mc:Fallback>
                  <p:oleObj name="AxMath" r:id="rId13" imgW="75600" imgH="222120" progId="Equation.AxMath">
                    <p:embed/>
                    <p:pic>
                      <p:nvPicPr>
                        <p:cNvPr id="16" name="对象 15">
                          <a:extLst>
                            <a:ext uri="{FF2B5EF4-FFF2-40B4-BE49-F238E27FC236}">
                              <a16:creationId xmlns:a16="http://schemas.microsoft.com/office/drawing/2014/main" id="{0BD2DC4E-8E10-4A23-84BF-713A5854CA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0030677" y="6405208"/>
                          <a:ext cx="152400" cy="444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0609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2C383-D455-4222-AE32-B8261AFC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NimbusRomNo9L-Medi"/>
              </a:rPr>
              <a:t>Method</a:t>
            </a:r>
            <a:endParaRPr lang="zh-CN" altLang="en-US" dirty="0">
              <a:latin typeface="NimbusRomNo9L-Medi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587454A-EDDE-40AB-866B-58D69CE3B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882" y="1957090"/>
            <a:ext cx="9746918" cy="307663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922BD6B-1403-4C7B-B933-E3B6ECA90389}"/>
              </a:ext>
            </a:extLst>
          </p:cNvPr>
          <p:cNvSpPr txBox="1"/>
          <p:nvPr/>
        </p:nvSpPr>
        <p:spPr>
          <a:xfrm>
            <a:off x="3132499" y="5332491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NimbusRomNo9L-Medi"/>
              </a:rPr>
              <a:t>Graph Propagation</a:t>
            </a:r>
            <a:endParaRPr lang="zh-CN" altLang="en-US" dirty="0">
              <a:latin typeface="NimbusRomNo9L-Medi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AB88C3-F7B4-4B29-A3B4-4669AB2BD88B}"/>
              </a:ext>
            </a:extLst>
          </p:cNvPr>
          <p:cNvSpPr txBox="1"/>
          <p:nvPr/>
        </p:nvSpPr>
        <p:spPr>
          <a:xfrm>
            <a:off x="7333307" y="5300128"/>
            <a:ext cx="325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NimbusRomNo9L-Medi"/>
              </a:rPr>
              <a:t>Dense Graph Propagation</a:t>
            </a:r>
            <a:endParaRPr lang="zh-CN" altLang="en-US" dirty="0">
              <a:latin typeface="NimbusRomNo9L-Medi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05E9CCE-7403-4A1C-902C-BEA3B6772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732" y="5806585"/>
            <a:ext cx="2628571" cy="50476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72C6FC9-3EA8-44D9-89E3-0C376ACCE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8794" y="5701823"/>
            <a:ext cx="4666667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0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2C383-D455-4222-AE32-B8261AFC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NimbusRomNo9L-Medi"/>
              </a:rPr>
              <a:t>Method</a:t>
            </a:r>
            <a:endParaRPr lang="zh-CN" altLang="en-US" dirty="0">
              <a:latin typeface="NimbusRomNo9L-Med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10D7FD-419C-49DD-9AE9-ACB61215E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78" y="2048908"/>
            <a:ext cx="8246789" cy="37957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E93ECEF-F8C7-4A52-B680-A4A2C5373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506" y="5984390"/>
            <a:ext cx="2875731" cy="6439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4C252C3-A8D8-45F7-8560-8415EA74FC05}"/>
              </a:ext>
            </a:extLst>
          </p:cNvPr>
          <p:cNvSpPr txBox="1"/>
          <p:nvPr/>
        </p:nvSpPr>
        <p:spPr>
          <a:xfrm>
            <a:off x="838200" y="1679576"/>
            <a:ext cx="14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NimbusRomNo9L-Medi"/>
              </a:rPr>
              <a:t>Trainning</a:t>
            </a:r>
            <a:endParaRPr lang="zh-CN" altLang="en-US" dirty="0">
              <a:latin typeface="NimbusRomNo9L-Medi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C8AF5A6-4CF0-4B9F-9693-AA8A09AF3851}"/>
              </a:ext>
            </a:extLst>
          </p:cNvPr>
          <p:cNvSpPr txBox="1"/>
          <p:nvPr/>
        </p:nvSpPr>
        <p:spPr>
          <a:xfrm>
            <a:off x="9486954" y="2640449"/>
            <a:ext cx="14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NimbusRomNo9L-Medi"/>
              </a:rPr>
              <a:t>Test</a:t>
            </a:r>
            <a:endParaRPr lang="zh-CN" altLang="en-US" dirty="0">
              <a:latin typeface="NimbusRomNo9L-Medi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621AD1C-81D4-4156-961A-8CE2CCB22FC3}"/>
              </a:ext>
            </a:extLst>
          </p:cNvPr>
          <p:cNvGrpSpPr/>
          <p:nvPr/>
        </p:nvGrpSpPr>
        <p:grpSpPr>
          <a:xfrm>
            <a:off x="9776569" y="3009781"/>
            <a:ext cx="1825692" cy="1823044"/>
            <a:chOff x="9221197" y="4227026"/>
            <a:chExt cx="2626491" cy="262268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C41C84F-428E-4BC2-8C2F-E728DBA19EB9}"/>
                </a:ext>
              </a:extLst>
            </p:cNvPr>
            <p:cNvSpPr/>
            <p:nvPr/>
          </p:nvSpPr>
          <p:spPr>
            <a:xfrm>
              <a:off x="9221197" y="4928162"/>
              <a:ext cx="532638" cy="26865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15CD5D6C-ADE0-46AB-BE39-59841E13D15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4716449"/>
                </p:ext>
              </p:extLst>
            </p:nvPr>
          </p:nvGraphicFramePr>
          <p:xfrm>
            <a:off x="9410935" y="4439194"/>
            <a:ext cx="342900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AxMath" r:id="rId6" imgW="171000" imgH="207720" progId="Equation.AxMath">
                    <p:embed/>
                  </p:oleObj>
                </mc:Choice>
                <mc:Fallback>
                  <p:oleObj name="AxMath" r:id="rId6" imgW="171000" imgH="207720" progId="Equation.AxMath">
                    <p:embed/>
                    <p:pic>
                      <p:nvPicPr>
                        <p:cNvPr id="14" name="对象 13">
                          <a:extLst>
                            <a:ext uri="{FF2B5EF4-FFF2-40B4-BE49-F238E27FC236}">
                              <a16:creationId xmlns:a16="http://schemas.microsoft.com/office/drawing/2014/main" id="{B1E7A8FE-D154-4DB8-AC70-07B255542F4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410935" y="4439194"/>
                          <a:ext cx="342900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1BB0A63F-E1BC-41C8-8ECB-AF168F1AEE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0731857"/>
                </p:ext>
              </p:extLst>
            </p:nvPr>
          </p:nvGraphicFramePr>
          <p:xfrm>
            <a:off x="9954787" y="4928414"/>
            <a:ext cx="133952" cy="4130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AxMath" r:id="rId8" imgW="66960" imgH="206280" progId="Equation.AxMath">
                    <p:embed/>
                  </p:oleObj>
                </mc:Choice>
                <mc:Fallback>
                  <p:oleObj name="AxMath" r:id="rId8" imgW="66960" imgH="206280" progId="Equation.AxMath">
                    <p:embed/>
                    <p:pic>
                      <p:nvPicPr>
                        <p:cNvPr id="15" name="对象 14">
                          <a:extLst>
                            <a:ext uri="{FF2B5EF4-FFF2-40B4-BE49-F238E27FC236}">
                              <a16:creationId xmlns:a16="http://schemas.microsoft.com/office/drawing/2014/main" id="{351B2289-4A4D-4506-8B0F-D03CEA522CA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954787" y="4928414"/>
                          <a:ext cx="133952" cy="41301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DFCAE44B-3868-4945-9DE9-3D1BDAB8C3E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9452636"/>
                </p:ext>
              </p:extLst>
            </p:nvPr>
          </p:nvGraphicFramePr>
          <p:xfrm>
            <a:off x="11079505" y="4227026"/>
            <a:ext cx="342900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AxMath" r:id="rId10" imgW="171000" imgH="268560" progId="Equation.AxMath">
                    <p:embed/>
                  </p:oleObj>
                </mc:Choice>
                <mc:Fallback>
                  <p:oleObj name="AxMath" r:id="rId10" imgW="171000" imgH="268560" progId="Equation.AxMath">
                    <p:embed/>
                    <p:pic>
                      <p:nvPicPr>
                        <p:cNvPr id="16" name="对象 15">
                          <a:extLst>
                            <a:ext uri="{FF2B5EF4-FFF2-40B4-BE49-F238E27FC236}">
                              <a16:creationId xmlns:a16="http://schemas.microsoft.com/office/drawing/2014/main" id="{51BF7BCA-E19C-44A1-86F6-B71D1AC092C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1079505" y="4227026"/>
                          <a:ext cx="342900" cy="536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FF2FA49-E84B-4924-9CEC-8CD351E4F1B2}"/>
                </a:ext>
              </a:extLst>
            </p:cNvPr>
            <p:cNvSpPr/>
            <p:nvPr/>
          </p:nvSpPr>
          <p:spPr>
            <a:xfrm rot="16200000">
              <a:off x="10150351" y="4940264"/>
              <a:ext cx="532638" cy="2686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235AE9D-5125-4A07-93BB-2F2FBC55832C}"/>
                </a:ext>
              </a:extLst>
            </p:cNvPr>
            <p:cNvSpPr/>
            <p:nvPr/>
          </p:nvSpPr>
          <p:spPr>
            <a:xfrm rot="16200000">
              <a:off x="10419009" y="4940264"/>
              <a:ext cx="532638" cy="2686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9145058-C93F-4DF1-AA07-708F789119C5}"/>
                </a:ext>
              </a:extLst>
            </p:cNvPr>
            <p:cNvSpPr/>
            <p:nvPr/>
          </p:nvSpPr>
          <p:spPr>
            <a:xfrm rot="16200000">
              <a:off x="10692006" y="4944343"/>
              <a:ext cx="532638" cy="2686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D0A3C8D-5E49-45BC-BC29-F0D3D3818C50}"/>
                </a:ext>
              </a:extLst>
            </p:cNvPr>
            <p:cNvSpPr/>
            <p:nvPr/>
          </p:nvSpPr>
          <p:spPr>
            <a:xfrm rot="16200000">
              <a:off x="11447040" y="4938604"/>
              <a:ext cx="532638" cy="26865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6E62CD8-8817-489B-A879-E6AC9BD64966}"/>
                </a:ext>
              </a:extLst>
            </p:cNvPr>
            <p:cNvCxnSpPr/>
            <p:nvPr/>
          </p:nvCxnSpPr>
          <p:spPr>
            <a:xfrm>
              <a:off x="10088820" y="5339252"/>
              <a:ext cx="0" cy="4172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6CB4684-E4BA-4DAA-B22B-040D974BFD07}"/>
                </a:ext>
              </a:extLst>
            </p:cNvPr>
            <p:cNvSpPr/>
            <p:nvPr/>
          </p:nvSpPr>
          <p:spPr>
            <a:xfrm>
              <a:off x="9434518" y="5789262"/>
              <a:ext cx="1458384" cy="12630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12DF3326-8D3D-4FBE-94FB-B38AEF04213F}"/>
                </a:ext>
              </a:extLst>
            </p:cNvPr>
            <p:cNvCxnSpPr/>
            <p:nvPr/>
          </p:nvCxnSpPr>
          <p:spPr>
            <a:xfrm>
              <a:off x="10088820" y="5988188"/>
              <a:ext cx="0" cy="4172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E7C012CD-9F32-418F-A3A8-3E95C83931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0106017"/>
                </p:ext>
              </p:extLst>
            </p:nvPr>
          </p:nvGraphicFramePr>
          <p:xfrm>
            <a:off x="10030677" y="6405208"/>
            <a:ext cx="152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AxMath" r:id="rId12" imgW="75600" imgH="222120" progId="Equation.AxMath">
                    <p:embed/>
                  </p:oleObj>
                </mc:Choice>
                <mc:Fallback>
                  <p:oleObj name="AxMath" r:id="rId12" imgW="75600" imgH="222120" progId="Equation.AxMath">
                    <p:embed/>
                    <p:pic>
                      <p:nvPicPr>
                        <p:cNvPr id="24" name="对象 23">
                          <a:extLst>
                            <a:ext uri="{FF2B5EF4-FFF2-40B4-BE49-F238E27FC236}">
                              <a16:creationId xmlns:a16="http://schemas.microsoft.com/office/drawing/2014/main" id="{03FE1126-6093-450C-A467-205305B8AA3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0030677" y="6405208"/>
                          <a:ext cx="152400" cy="444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41875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548</Words>
  <Application>Microsoft Office PowerPoint</Application>
  <PresentationFormat>宽屏</PresentationFormat>
  <Paragraphs>91</Paragraphs>
  <Slides>12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NimbusRomNo9L-Medi</vt:lpstr>
      <vt:lpstr>新細明體</vt:lpstr>
      <vt:lpstr>等线</vt:lpstr>
      <vt:lpstr>等线 Light</vt:lpstr>
      <vt:lpstr>微软雅黑</vt:lpstr>
      <vt:lpstr>Arial</vt:lpstr>
      <vt:lpstr>Wingdings</vt:lpstr>
      <vt:lpstr>Office 主题​​</vt:lpstr>
      <vt:lpstr>AxMath</vt:lpstr>
      <vt:lpstr>PowerPoint 演示文稿</vt:lpstr>
      <vt:lpstr>Introduction</vt:lpstr>
      <vt:lpstr>Introduction</vt:lpstr>
      <vt:lpstr>Introduction</vt:lpstr>
      <vt:lpstr>Related Work</vt:lpstr>
      <vt:lpstr>Related Work</vt:lpstr>
      <vt:lpstr>Related Work</vt:lpstr>
      <vt:lpstr>Method</vt:lpstr>
      <vt:lpstr>Method</vt:lpstr>
      <vt:lpstr>Experiments </vt:lpstr>
      <vt:lpstr>Experiments </vt:lpstr>
      <vt:lpstr>Experiments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</cp:revision>
  <dcterms:created xsi:type="dcterms:W3CDTF">2021-10-23T07:36:08Z</dcterms:created>
  <dcterms:modified xsi:type="dcterms:W3CDTF">2021-10-23T14:00:23Z</dcterms:modified>
</cp:coreProperties>
</file>