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5" r:id="rId7"/>
    <p:sldId id="259" r:id="rId8"/>
    <p:sldId id="266" r:id="rId9"/>
    <p:sldId id="261" r:id="rId10"/>
    <p:sldId id="262" r:id="rId11"/>
    <p:sldId id="263" r:id="rId12"/>
    <p:sldId id="279" r:id="rId13"/>
    <p:sldId id="264" r:id="rId14"/>
    <p:sldId id="272" r:id="rId15"/>
    <p:sldId id="273"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ustomXml" Target="../customXml/item1.xml"/><Relationship Id="rId20" Type="http://schemas.openxmlformats.org/officeDocument/2006/relationships/customXmlProps" Target="../customXml/itemProps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95630" y="1586865"/>
            <a:ext cx="11000740" cy="953135"/>
          </a:xfrm>
          <a:prstGeom prst="rect">
            <a:avLst/>
          </a:prstGeom>
          <a:noFill/>
        </p:spPr>
        <p:txBody>
          <a:bodyPr wrap="square" rtlCol="0" anchor="t">
            <a:spAutoFit/>
          </a:bodyPr>
          <a:p>
            <a:pPr algn="ctr"/>
            <a:r>
              <a:rPr lang="zh-CN" altLang="en-US" sz="2800">
                <a:latin typeface="Times New Roman Regular" panose="02020603050405020304" charset="0"/>
                <a:cs typeface="Times New Roman Regular" panose="02020603050405020304" charset="0"/>
              </a:rPr>
              <a:t>ShuffleNet V2: Practical Guidelines for Efficient CNN </a:t>
            </a:r>
            <a:endParaRPr lang="zh-CN" altLang="en-US" sz="2800">
              <a:latin typeface="Times New Roman Regular" panose="02020603050405020304" charset="0"/>
              <a:cs typeface="Times New Roman Regular" panose="02020603050405020304" charset="0"/>
            </a:endParaRPr>
          </a:p>
          <a:p>
            <a:pPr algn="ctr"/>
            <a:r>
              <a:rPr lang="zh-CN" altLang="en-US" sz="2800">
                <a:latin typeface="Times New Roman Regular" panose="02020603050405020304" charset="0"/>
                <a:cs typeface="Times New Roman Regular" panose="02020603050405020304" charset="0"/>
              </a:rPr>
              <a:t>Architecture Design</a:t>
            </a:r>
            <a:endParaRPr lang="zh-CN" altLang="en-US" sz="2800">
              <a:latin typeface="Times New Roman Regular" panose="02020603050405020304" charset="0"/>
              <a:cs typeface="Times New Roman Regular" panose="02020603050405020304" charset="0"/>
            </a:endParaRPr>
          </a:p>
        </p:txBody>
      </p:sp>
      <p:sp>
        <p:nvSpPr>
          <p:cNvPr id="5" name="文本框 4"/>
          <p:cNvSpPr txBox="1"/>
          <p:nvPr/>
        </p:nvSpPr>
        <p:spPr>
          <a:xfrm>
            <a:off x="3126740" y="3086735"/>
            <a:ext cx="6467475" cy="398780"/>
          </a:xfrm>
          <a:prstGeom prst="rect">
            <a:avLst/>
          </a:prstGeom>
          <a:noFill/>
        </p:spPr>
        <p:txBody>
          <a:bodyPr wrap="square" rtlCol="0" anchor="t">
            <a:spAutoFit/>
          </a:bodyPr>
          <a:p>
            <a:r>
              <a:rPr lang="zh-CN" altLang="en-US" sz="2000">
                <a:latin typeface="Times New Roman Regular" panose="02020603050405020304" charset="0"/>
                <a:cs typeface="Times New Roman Regular" panose="02020603050405020304" charset="0"/>
              </a:rPr>
              <a:t>Ningning Ma   Xiangyu Zhang  Hai-Tao Zheng  Jian Sun</a:t>
            </a:r>
            <a:endParaRPr lang="zh-CN" altLang="en-US" sz="2000">
              <a:latin typeface="Times New Roman Regular" panose="02020603050405020304" charset="0"/>
              <a:cs typeface="Times New Roman Regular" panose="02020603050405020304" charset="0"/>
            </a:endParaRPr>
          </a:p>
        </p:txBody>
      </p:sp>
      <p:sp>
        <p:nvSpPr>
          <p:cNvPr id="6" name="文本框 5"/>
          <p:cNvSpPr txBox="1"/>
          <p:nvPr/>
        </p:nvSpPr>
        <p:spPr>
          <a:xfrm>
            <a:off x="3922395" y="3886200"/>
            <a:ext cx="7145020" cy="398780"/>
          </a:xfrm>
          <a:prstGeom prst="rect">
            <a:avLst/>
          </a:prstGeom>
          <a:noFill/>
        </p:spPr>
        <p:txBody>
          <a:bodyPr wrap="square" rtlCol="0" anchor="t">
            <a:spAutoFit/>
          </a:bodyPr>
          <a:p>
            <a:r>
              <a:rPr lang="zh-CN" altLang="en-US" sz="2000">
                <a:latin typeface="Times New Roman Regular" panose="02020603050405020304" charset="0"/>
                <a:cs typeface="Times New Roman Regular" panose="02020603050405020304" charset="0"/>
              </a:rPr>
              <a:t>Megvii Inc (Face++)  Tsinghua University</a:t>
            </a:r>
            <a:endParaRPr lang="zh-CN" altLang="en-US" sz="2000">
              <a:latin typeface="Times New Roman Regular" panose="02020603050405020304" charset="0"/>
              <a:cs typeface="Times New Roman Regular" panose="02020603050405020304" charset="0"/>
            </a:endParaRPr>
          </a:p>
        </p:txBody>
      </p:sp>
      <p:sp>
        <p:nvSpPr>
          <p:cNvPr id="7" name="文本框 6"/>
          <p:cNvSpPr txBox="1"/>
          <p:nvPr/>
        </p:nvSpPr>
        <p:spPr>
          <a:xfrm>
            <a:off x="5109845" y="4556125"/>
            <a:ext cx="1414780" cy="398780"/>
          </a:xfrm>
          <a:prstGeom prst="rect">
            <a:avLst/>
          </a:prstGeom>
          <a:noFill/>
        </p:spPr>
        <p:txBody>
          <a:bodyPr wrap="square" rtlCol="0" anchor="t">
            <a:spAutoFit/>
          </a:bodyPr>
          <a:p>
            <a:r>
              <a:rPr lang="en-US" altLang="zh-CN" sz="2000">
                <a:latin typeface="Times New Roman Regular" panose="02020603050405020304" charset="0"/>
                <a:cs typeface="Times New Roman Regular" panose="02020603050405020304" charset="0"/>
              </a:rPr>
              <a:t>ECCV2018</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606425" y="269240"/>
            <a:ext cx="10716260" cy="60490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6885" y="354965"/>
            <a:ext cx="1722755" cy="460375"/>
          </a:xfrm>
          <a:prstGeom prst="rect">
            <a:avLst/>
          </a:prstGeom>
          <a:noFill/>
        </p:spPr>
        <p:txBody>
          <a:bodyPr wrap="none" rtlCol="0" anchor="t">
            <a:spAutoFit/>
          </a:bodyPr>
          <a:p>
            <a:r>
              <a:rPr lang="en-US" altLang="zh-CN" sz="2400">
                <a:latin typeface="Times New Roman Regular" panose="02020603050405020304" charset="0"/>
                <a:cs typeface="Times New Roman Regular" panose="02020603050405020304" charset="0"/>
              </a:rPr>
              <a:t>Experiments</a:t>
            </a:r>
            <a:endParaRPr lang="en-US" altLang="zh-CN" sz="2400">
              <a:latin typeface="Times New Roman Regular" panose="02020603050405020304" charset="0"/>
              <a:cs typeface="Times New Roman Regular" panose="02020603050405020304" charset="0"/>
            </a:endParaRPr>
          </a:p>
        </p:txBody>
      </p:sp>
      <p:pic>
        <p:nvPicPr>
          <p:cNvPr id="3" name="图片 2"/>
          <p:cNvPicPr>
            <a:picLocks noChangeAspect="1"/>
          </p:cNvPicPr>
          <p:nvPr/>
        </p:nvPicPr>
        <p:blipFill>
          <a:blip r:embed="rId1"/>
          <a:stretch>
            <a:fillRect/>
          </a:stretch>
        </p:blipFill>
        <p:spPr>
          <a:xfrm>
            <a:off x="2543810" y="815340"/>
            <a:ext cx="6408420" cy="2247900"/>
          </a:xfrm>
          <a:prstGeom prst="rect">
            <a:avLst/>
          </a:prstGeom>
        </p:spPr>
      </p:pic>
      <p:pic>
        <p:nvPicPr>
          <p:cNvPr id="4" name="图片 3"/>
          <p:cNvPicPr>
            <a:picLocks noChangeAspect="1"/>
          </p:cNvPicPr>
          <p:nvPr/>
        </p:nvPicPr>
        <p:blipFill>
          <a:blip r:embed="rId2"/>
          <a:stretch>
            <a:fillRect/>
          </a:stretch>
        </p:blipFill>
        <p:spPr>
          <a:xfrm>
            <a:off x="2199640" y="3073400"/>
            <a:ext cx="7684770" cy="31407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367665" y="97790"/>
            <a:ext cx="10973435" cy="63252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261870" y="286385"/>
            <a:ext cx="7668895" cy="62852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3860" y="408305"/>
            <a:ext cx="2540000" cy="460375"/>
          </a:xfrm>
          <a:prstGeom prst="rect">
            <a:avLst/>
          </a:prstGeom>
          <a:noFill/>
        </p:spPr>
        <p:txBody>
          <a:bodyPr wrap="square" rtlCol="0" anchor="t">
            <a:spAutoFit/>
          </a:bodyPr>
          <a:p>
            <a:r>
              <a:rPr lang="zh-CN" altLang="en-US" sz="2400">
                <a:latin typeface="Times New Roman Regular" panose="02020603050405020304" charset="0"/>
                <a:cs typeface="Times New Roman Regular" panose="02020603050405020304" charset="0"/>
              </a:rPr>
              <a:t>Pre-knowledge</a:t>
            </a:r>
            <a:endParaRPr lang="zh-CN" altLang="en-US" sz="2400">
              <a:latin typeface="Times New Roman Regular" panose="02020603050405020304" charset="0"/>
              <a:cs typeface="Times New Roman Regular" panose="02020603050405020304" charset="0"/>
            </a:endParaRPr>
          </a:p>
        </p:txBody>
      </p:sp>
      <p:sp>
        <p:nvSpPr>
          <p:cNvPr id="3" name="文本框 2"/>
          <p:cNvSpPr txBox="1"/>
          <p:nvPr/>
        </p:nvSpPr>
        <p:spPr>
          <a:xfrm>
            <a:off x="403860" y="1163320"/>
            <a:ext cx="5028565" cy="368300"/>
          </a:xfrm>
          <a:prstGeom prst="rect">
            <a:avLst/>
          </a:prstGeom>
          <a:noFill/>
        </p:spPr>
        <p:txBody>
          <a:bodyPr wrap="square" rtlCol="0" anchor="t">
            <a:spAutoFit/>
          </a:bodyPr>
          <a:p>
            <a:r>
              <a:rPr lang="en-US" altLang="zh-CN">
                <a:latin typeface="Times New Roman Regular" panose="02020603050405020304" charset="0"/>
                <a:cs typeface="Times New Roman Regular" panose="02020603050405020304" charset="0"/>
              </a:rPr>
              <a:t>1.</a:t>
            </a:r>
            <a:r>
              <a:rPr lang="zh-CN" altLang="en-US">
                <a:latin typeface="Times New Roman Regular" panose="02020603050405020304" charset="0"/>
                <a:cs typeface="Times New Roman Regular" panose="02020603050405020304" charset="0"/>
              </a:rPr>
              <a:t>FLOP</a:t>
            </a:r>
            <a:r>
              <a:rPr lang="en-US" altLang="zh-CN">
                <a:latin typeface="Times New Roman Regular" panose="02020603050405020304" charset="0"/>
                <a:cs typeface="Times New Roman Regular" panose="02020603050405020304" charset="0"/>
              </a:rPr>
              <a:t>S(</a:t>
            </a:r>
            <a:r>
              <a:rPr lang="zh-CN" altLang="en-US">
                <a:latin typeface="Times New Roman Regular" panose="02020603050405020304" charset="0"/>
                <a:cs typeface="Times New Roman Regular" panose="02020603050405020304" charset="0"/>
                <a:sym typeface="+mn-ea"/>
              </a:rPr>
              <a:t>floating point of per second</a:t>
            </a:r>
            <a:r>
              <a:rPr lang="en-US" altLang="zh-CN">
                <a:latin typeface="Times New Roman Regular" panose="02020603050405020304" charset="0"/>
                <a:cs typeface="Times New Roman Regular" panose="02020603050405020304" charset="0"/>
              </a:rPr>
              <a:t>)</a:t>
            </a:r>
            <a:endParaRPr lang="en-US" altLang="zh-CN">
              <a:latin typeface="Times New Roman Regular" panose="02020603050405020304" charset="0"/>
              <a:cs typeface="Times New Roman Regular" panose="02020603050405020304" charset="0"/>
            </a:endParaRPr>
          </a:p>
        </p:txBody>
      </p:sp>
      <p:sp>
        <p:nvSpPr>
          <p:cNvPr id="9" name="文本框 8"/>
          <p:cNvSpPr txBox="1"/>
          <p:nvPr/>
        </p:nvSpPr>
        <p:spPr>
          <a:xfrm>
            <a:off x="541020" y="1826260"/>
            <a:ext cx="6054090" cy="368300"/>
          </a:xfrm>
          <a:prstGeom prst="rect">
            <a:avLst/>
          </a:prstGeom>
          <a:noFill/>
        </p:spPr>
        <p:txBody>
          <a:bodyPr wrap="square" rtlCol="0">
            <a:spAutoFit/>
          </a:bodyPr>
          <a:p>
            <a:r>
              <a:rPr lang="zh-CN" altLang="en-US"/>
              <a:t>每秒浮点运算的次数，用来衡量硬件的性能。</a:t>
            </a:r>
            <a:endParaRPr lang="zh-CN" altLang="en-US"/>
          </a:p>
        </p:txBody>
      </p:sp>
      <p:sp>
        <p:nvSpPr>
          <p:cNvPr id="10" name="文本框 9"/>
          <p:cNvSpPr txBox="1"/>
          <p:nvPr/>
        </p:nvSpPr>
        <p:spPr>
          <a:xfrm>
            <a:off x="541020" y="3756025"/>
            <a:ext cx="5029200" cy="368300"/>
          </a:xfrm>
          <a:prstGeom prst="rect">
            <a:avLst/>
          </a:prstGeom>
          <a:noFill/>
        </p:spPr>
        <p:txBody>
          <a:bodyPr wrap="square" rtlCol="0" anchor="t">
            <a:spAutoFit/>
          </a:bodyPr>
          <a:p>
            <a:r>
              <a:rPr lang="en-US" altLang="zh-CN">
                <a:latin typeface="Times New Roman Regular" panose="02020603050405020304" charset="0"/>
                <a:cs typeface="Times New Roman Regular" panose="02020603050405020304" charset="0"/>
              </a:rPr>
              <a:t>2.</a:t>
            </a:r>
            <a:r>
              <a:rPr lang="zh-CN" altLang="en-US">
                <a:latin typeface="Times New Roman Regular" panose="02020603050405020304" charset="0"/>
                <a:cs typeface="Times New Roman Regular" panose="02020603050405020304" charset="0"/>
              </a:rPr>
              <a:t>FLOP</a:t>
            </a:r>
            <a:r>
              <a:rPr lang="en-US" altLang="zh-CN">
                <a:latin typeface="Times New Roman Regular" panose="02020603050405020304" charset="0"/>
                <a:cs typeface="Times New Roman Regular" panose="02020603050405020304" charset="0"/>
              </a:rPr>
              <a:t>s(</a:t>
            </a:r>
            <a:r>
              <a:rPr lang="zh-CN" altLang="en-US">
                <a:latin typeface="Times New Roman Regular" panose="02020603050405020304" charset="0"/>
                <a:cs typeface="Times New Roman Regular" panose="02020603050405020304" charset="0"/>
                <a:sym typeface="+mn-ea"/>
              </a:rPr>
              <a:t>floating point of operations</a:t>
            </a:r>
            <a:r>
              <a:rPr lang="en-US" altLang="zh-CN">
                <a:latin typeface="Times New Roman Regular" panose="02020603050405020304" charset="0"/>
                <a:cs typeface="Times New Roman Regular" panose="02020603050405020304" charset="0"/>
              </a:rPr>
              <a:t>)</a:t>
            </a:r>
            <a:endParaRPr lang="en-US" altLang="zh-CN">
              <a:latin typeface="Times New Roman Regular" panose="02020603050405020304" charset="0"/>
              <a:cs typeface="Times New Roman Regular" panose="02020603050405020304" charset="0"/>
            </a:endParaRPr>
          </a:p>
        </p:txBody>
      </p:sp>
      <p:sp>
        <p:nvSpPr>
          <p:cNvPr id="12" name="文本框 11"/>
          <p:cNvSpPr txBox="1"/>
          <p:nvPr/>
        </p:nvSpPr>
        <p:spPr>
          <a:xfrm>
            <a:off x="552450" y="4554855"/>
            <a:ext cx="5081270" cy="368300"/>
          </a:xfrm>
          <a:prstGeom prst="rect">
            <a:avLst/>
          </a:prstGeom>
          <a:noFill/>
        </p:spPr>
        <p:txBody>
          <a:bodyPr wrap="square" rtlCol="0" anchor="t">
            <a:spAutoFit/>
          </a:bodyPr>
          <a:p>
            <a:r>
              <a:rPr lang="zh-CN" altLang="en-US"/>
              <a:t>浮点运算次数，可以用来衡量算法/模型复杂度</a:t>
            </a:r>
            <a:endParaRPr lang="zh-CN" altLang="en-US"/>
          </a:p>
        </p:txBody>
      </p:sp>
      <p:sp>
        <p:nvSpPr>
          <p:cNvPr id="13" name="文本框 12"/>
          <p:cNvSpPr txBox="1"/>
          <p:nvPr/>
        </p:nvSpPr>
        <p:spPr>
          <a:xfrm>
            <a:off x="541020" y="2428875"/>
            <a:ext cx="6054090" cy="368300"/>
          </a:xfrm>
          <a:prstGeom prst="rect">
            <a:avLst/>
          </a:prstGeom>
          <a:noFill/>
        </p:spPr>
        <p:txBody>
          <a:bodyPr wrap="square" rtlCol="0">
            <a:spAutoFit/>
          </a:bodyPr>
          <a:p>
            <a:r>
              <a:rPr lang="zh-CN" altLang="en-US"/>
              <a:t>和</a:t>
            </a:r>
            <a:r>
              <a:rPr lang="en-US" altLang="zh-CN"/>
              <a:t>GPU</a:t>
            </a:r>
            <a:r>
              <a:rPr lang="zh-CN" altLang="en-US"/>
              <a:t>处理器的</a:t>
            </a:r>
            <a:r>
              <a:rPr lang="en-US" altLang="zh-CN"/>
              <a:t>cuda</a:t>
            </a:r>
            <a:r>
              <a:rPr lang="zh-CN" altLang="en-US"/>
              <a:t>核心数量以及主频有关。</a:t>
            </a:r>
            <a:endParaRPr lang="zh-CN" altLang="en-US"/>
          </a:p>
        </p:txBody>
      </p:sp>
      <p:pic>
        <p:nvPicPr>
          <p:cNvPr id="14" name="图片 13"/>
          <p:cNvPicPr>
            <a:picLocks noChangeAspect="1"/>
          </p:cNvPicPr>
          <p:nvPr/>
        </p:nvPicPr>
        <p:blipFill>
          <a:blip r:embed="rId1"/>
          <a:stretch>
            <a:fillRect/>
          </a:stretch>
        </p:blipFill>
        <p:spPr>
          <a:xfrm>
            <a:off x="5873750" y="1408430"/>
            <a:ext cx="4846955" cy="3444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404495" y="426720"/>
            <a:ext cx="2540000" cy="36830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FLOP</a:t>
            </a:r>
            <a:r>
              <a:rPr lang="en-US" altLang="zh-CN">
                <a:latin typeface="Times New Roman Regular" panose="02020603050405020304" charset="0"/>
                <a:cs typeface="Times New Roman Regular" panose="02020603050405020304" charset="0"/>
              </a:rPr>
              <a:t>s</a:t>
            </a:r>
            <a:r>
              <a:rPr lang="zh-CN" altLang="en-US">
                <a:latin typeface="Times New Roman Regular" panose="02020603050405020304" charset="0"/>
                <a:cs typeface="Times New Roman Regular" panose="02020603050405020304" charset="0"/>
              </a:rPr>
              <a:t>计算</a:t>
            </a:r>
            <a:endParaRPr lang="zh-CN" altLang="en-US">
              <a:latin typeface="Times New Roman Regular" panose="02020603050405020304" charset="0"/>
              <a:cs typeface="Times New Roman Regular" panose="02020603050405020304" charset="0"/>
            </a:endParaRPr>
          </a:p>
        </p:txBody>
      </p:sp>
      <p:sp>
        <p:nvSpPr>
          <p:cNvPr id="2" name="文本框 1"/>
          <p:cNvSpPr txBox="1"/>
          <p:nvPr/>
        </p:nvSpPr>
        <p:spPr>
          <a:xfrm>
            <a:off x="404495" y="902970"/>
            <a:ext cx="8717280" cy="64516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k</a:t>
            </a:r>
            <a:r>
              <a:rPr lang="zh-CN" altLang="en-US">
                <a:latin typeface="Times New Roman Regular" panose="02020603050405020304" charset="0"/>
                <a:cs typeface="Times New Roman Regular" panose="02020603050405020304" charset="0"/>
              </a:rPr>
              <a:t>表示卷积核的大小，</a:t>
            </a:r>
            <a:r>
              <a:rPr lang="en-US" altLang="zh-CN">
                <a:latin typeface="Times New Roman Regular" panose="02020603050405020304" charset="0"/>
                <a:cs typeface="Times New Roman Regular" panose="02020603050405020304" charset="0"/>
              </a:rPr>
              <a:t>c</a:t>
            </a:r>
            <a:r>
              <a:rPr lang="zh-CN" altLang="en-US">
                <a:latin typeface="Times New Roman Regular" panose="02020603050405020304" charset="0"/>
                <a:cs typeface="Times New Roman Regular" panose="02020603050405020304" charset="0"/>
              </a:rPr>
              <a:t>表示输入</a:t>
            </a:r>
            <a:r>
              <a:rPr lang="en-US" altLang="zh-CN">
                <a:latin typeface="Times New Roman Regular" panose="02020603050405020304" charset="0"/>
                <a:cs typeface="Times New Roman Regular" panose="02020603050405020304" charset="0"/>
              </a:rPr>
              <a:t>feature map</a:t>
            </a:r>
            <a:r>
              <a:rPr lang="zh-CN" altLang="en-US">
                <a:latin typeface="Times New Roman Regular" panose="02020603050405020304" charset="0"/>
                <a:cs typeface="Times New Roman Regular" panose="02020603050405020304" charset="0"/>
              </a:rPr>
              <a:t>的数量，</a:t>
            </a:r>
            <a:r>
              <a:rPr lang="en-US" altLang="zh-CN">
                <a:latin typeface="Times New Roman Regular" panose="02020603050405020304" charset="0"/>
                <a:cs typeface="Times New Roman Regular" panose="02020603050405020304" charset="0"/>
              </a:rPr>
              <a:t>o</a:t>
            </a:r>
            <a:r>
              <a:rPr lang="zh-CN" altLang="en-US">
                <a:latin typeface="Times New Roman Regular" panose="02020603050405020304" charset="0"/>
                <a:cs typeface="Times New Roman Regular" panose="02020603050405020304" charset="0"/>
              </a:rPr>
              <a:t>表示输出</a:t>
            </a:r>
            <a:r>
              <a:rPr lang="en-US" altLang="zh-CN">
                <a:latin typeface="Times New Roman Regular" panose="02020603050405020304" charset="0"/>
                <a:cs typeface="Times New Roman Regular" panose="02020603050405020304" charset="0"/>
              </a:rPr>
              <a:t>feature map</a:t>
            </a:r>
            <a:r>
              <a:rPr lang="zh-CN" altLang="en-US">
                <a:latin typeface="Times New Roman Regular" panose="02020603050405020304" charset="0"/>
                <a:cs typeface="Times New Roman Regular" panose="02020603050405020304" charset="0"/>
              </a:rPr>
              <a:t>的数量，</a:t>
            </a:r>
            <a:r>
              <a:rPr lang="en-US" altLang="zh-CN">
                <a:latin typeface="Times New Roman Regular" panose="02020603050405020304" charset="0"/>
                <a:cs typeface="Times New Roman Regular" panose="02020603050405020304" charset="0"/>
              </a:rPr>
              <a:t>H</a:t>
            </a:r>
            <a:r>
              <a:rPr lang="zh-CN" altLang="en-US">
                <a:latin typeface="Times New Roman Regular" panose="02020603050405020304" charset="0"/>
                <a:cs typeface="Times New Roman Regular" panose="02020603050405020304" charset="0"/>
              </a:rPr>
              <a:t>和</a:t>
            </a:r>
            <a:r>
              <a:rPr lang="en-US" altLang="zh-CN">
                <a:latin typeface="Times New Roman Regular" panose="02020603050405020304" charset="0"/>
                <a:cs typeface="Times New Roman Regular" panose="02020603050405020304" charset="0"/>
              </a:rPr>
              <a:t>W</a:t>
            </a:r>
            <a:r>
              <a:rPr lang="zh-CN" altLang="en-US">
                <a:latin typeface="Times New Roman Regular" panose="02020603050405020304" charset="0"/>
                <a:cs typeface="Times New Roman Regular" panose="02020603050405020304" charset="0"/>
              </a:rPr>
              <a:t>是输出</a:t>
            </a:r>
            <a:r>
              <a:rPr lang="en-US" altLang="zh-CN">
                <a:latin typeface="Times New Roman Regular" panose="02020603050405020304" charset="0"/>
                <a:cs typeface="Times New Roman Regular" panose="02020603050405020304" charset="0"/>
              </a:rPr>
              <a:t>feature map</a:t>
            </a:r>
            <a:r>
              <a:rPr lang="zh-CN" altLang="en-US">
                <a:latin typeface="Times New Roman Regular" panose="02020603050405020304" charset="0"/>
                <a:cs typeface="Times New Roman Regular" panose="02020603050405020304" charset="0"/>
              </a:rPr>
              <a:t>的高和宽</a:t>
            </a:r>
            <a:endParaRPr lang="zh-CN" altLang="en-US">
              <a:latin typeface="Times New Roman Regular" panose="02020603050405020304" charset="0"/>
              <a:cs typeface="Times New Roman Regular" panose="02020603050405020304" charset="0"/>
            </a:endParaRPr>
          </a:p>
        </p:txBody>
      </p:sp>
      <p:sp>
        <p:nvSpPr>
          <p:cNvPr id="3" name="文本框 2"/>
          <p:cNvSpPr txBox="1"/>
          <p:nvPr/>
        </p:nvSpPr>
        <p:spPr>
          <a:xfrm>
            <a:off x="404495" y="1708150"/>
            <a:ext cx="7964805" cy="368300"/>
          </a:xfrm>
          <a:prstGeom prst="rect">
            <a:avLst/>
          </a:prstGeom>
          <a:noFill/>
        </p:spPr>
        <p:txBody>
          <a:bodyPr wrap="square" rtlCol="0">
            <a:spAutoFit/>
          </a:bodyPr>
          <a:p>
            <a:r>
              <a:rPr lang="zh-CN" altLang="en-US">
                <a:latin typeface="Times New Roman Regular" panose="02020603050405020304" charset="0"/>
                <a:cs typeface="Times New Roman Regular" panose="02020603050405020304" charset="0"/>
              </a:rPr>
              <a:t>对于输出</a:t>
            </a:r>
            <a:r>
              <a:rPr lang="en-US" altLang="zh-CN">
                <a:latin typeface="Times New Roman Regular" panose="02020603050405020304" charset="0"/>
                <a:cs typeface="Times New Roman Regular" panose="02020603050405020304" charset="0"/>
              </a:rPr>
              <a:t>feature</a:t>
            </a:r>
            <a:r>
              <a:rPr lang="zh-CN" altLang="en-US">
                <a:latin typeface="Times New Roman Regular" panose="02020603050405020304" charset="0"/>
                <a:cs typeface="Times New Roman Regular" panose="02020603050405020304" charset="0"/>
              </a:rPr>
              <a:t>上的单个</a:t>
            </a:r>
            <a:r>
              <a:rPr lang="en-US" altLang="zh-CN">
                <a:latin typeface="Times New Roman Regular" panose="02020603050405020304" charset="0"/>
                <a:cs typeface="Times New Roman Regular" panose="02020603050405020304" charset="0"/>
              </a:rPr>
              <a:t>unit</a:t>
            </a:r>
            <a:r>
              <a:rPr lang="zh-CN" altLang="en-US">
                <a:latin typeface="Times New Roman Regular" panose="02020603050405020304" charset="0"/>
                <a:cs typeface="Times New Roman Regular" panose="02020603050405020304" charset="0"/>
              </a:rPr>
              <a:t>，有</a:t>
            </a:r>
            <a:r>
              <a:rPr lang="en-US" altLang="zh-CN">
                <a:latin typeface="Times New Roman Regular" panose="02020603050405020304" charset="0"/>
                <a:cs typeface="Times New Roman Regular" panose="02020603050405020304" charset="0"/>
              </a:rPr>
              <a:t>k</a:t>
            </a:r>
            <a:r>
              <a:rPr lang="en-US" altLang="zh-CN">
                <a:latin typeface="Arial" panose="020B0604020202090204" pitchFamily="34" charset="0"/>
                <a:cs typeface="Times New Roman Regular" panose="02020603050405020304" charset="0"/>
              </a:rPr>
              <a:t>×</a:t>
            </a:r>
            <a:r>
              <a:rPr lang="en-US" altLang="zh-CN">
                <a:latin typeface="Times New Roman Regular" panose="02020603050405020304" charset="0"/>
                <a:cs typeface="Times New Roman Regular" panose="02020603050405020304" charset="0"/>
              </a:rPr>
              <a:t>k</a:t>
            </a:r>
            <a:r>
              <a:rPr lang="en-US" altLang="zh-CN">
                <a:latin typeface="Arial" panose="020B0604020202090204" pitchFamily="34" charset="0"/>
                <a:cs typeface="Times New Roman Regular" panose="02020603050405020304" charset="0"/>
                <a:sym typeface="+mn-ea"/>
              </a:rPr>
              <a:t>×</a:t>
            </a:r>
            <a:r>
              <a:rPr lang="en-US" altLang="zh-CN">
                <a:latin typeface="Times New Roman Regular" panose="02020603050405020304" charset="0"/>
                <a:cs typeface="Times New Roman Regular" panose="02020603050405020304" charset="0"/>
              </a:rPr>
              <a:t>c</a:t>
            </a:r>
            <a:r>
              <a:rPr lang="zh-CN" altLang="en-US">
                <a:latin typeface="Times New Roman Regular" panose="02020603050405020304" charset="0"/>
                <a:cs typeface="Times New Roman Regular" panose="02020603050405020304" charset="0"/>
              </a:rPr>
              <a:t>次乘法，以及</a:t>
            </a:r>
            <a:r>
              <a:rPr lang="en-US" altLang="zh-CN">
                <a:latin typeface="Times New Roman Regular" panose="02020603050405020304" charset="0"/>
                <a:cs typeface="Times New Roman Regular" panose="02020603050405020304" charset="0"/>
              </a:rPr>
              <a:t>k</a:t>
            </a:r>
            <a:r>
              <a:rPr lang="en-US" altLang="zh-CN">
                <a:latin typeface="Arial" panose="020B0604020202090204" pitchFamily="34" charset="0"/>
                <a:cs typeface="Times New Roman Regular" panose="02020603050405020304" charset="0"/>
                <a:sym typeface="+mn-ea"/>
              </a:rPr>
              <a:t>×</a:t>
            </a:r>
            <a:r>
              <a:rPr lang="en-US" altLang="zh-CN">
                <a:latin typeface="Times New Roman Regular" panose="02020603050405020304" charset="0"/>
                <a:cs typeface="Times New Roman Regular" panose="02020603050405020304" charset="0"/>
              </a:rPr>
              <a:t>k</a:t>
            </a:r>
            <a:r>
              <a:rPr lang="en-US" altLang="zh-CN">
                <a:latin typeface="Arial" panose="020B0604020202090204" pitchFamily="34" charset="0"/>
                <a:cs typeface="Times New Roman Regular" panose="02020603050405020304" charset="0"/>
                <a:sym typeface="+mn-ea"/>
              </a:rPr>
              <a:t>×</a:t>
            </a:r>
            <a:r>
              <a:rPr lang="en-US" altLang="zh-CN">
                <a:latin typeface="Times New Roman Regular" panose="02020603050405020304" charset="0"/>
                <a:cs typeface="Times New Roman Regular" panose="02020603050405020304" charset="0"/>
              </a:rPr>
              <a:t>c - 1</a:t>
            </a:r>
            <a:r>
              <a:rPr lang="zh-CN" altLang="en-US">
                <a:latin typeface="Times New Roman Regular" panose="02020603050405020304" charset="0"/>
                <a:cs typeface="Times New Roman Regular" panose="02020603050405020304" charset="0"/>
              </a:rPr>
              <a:t>次加法</a:t>
            </a:r>
            <a:endParaRPr lang="zh-CN" altLang="en-US">
              <a:latin typeface="Times New Roman Regular" panose="02020603050405020304" charset="0"/>
              <a:cs typeface="Times New Roman Regular" panose="02020603050405020304" charset="0"/>
            </a:endParaRPr>
          </a:p>
        </p:txBody>
      </p:sp>
      <p:pic>
        <p:nvPicPr>
          <p:cNvPr id="4" name="图片 3"/>
          <p:cNvPicPr>
            <a:picLocks noChangeAspect="1"/>
          </p:cNvPicPr>
          <p:nvPr/>
        </p:nvPicPr>
        <p:blipFill>
          <a:blip r:embed="rId1"/>
          <a:stretch>
            <a:fillRect/>
          </a:stretch>
        </p:blipFill>
        <p:spPr>
          <a:xfrm>
            <a:off x="404495" y="2247900"/>
            <a:ext cx="2505075" cy="1828800"/>
          </a:xfrm>
          <a:prstGeom prst="rect">
            <a:avLst/>
          </a:prstGeom>
        </p:spPr>
      </p:pic>
      <p:sp>
        <p:nvSpPr>
          <p:cNvPr id="5" name="文本框 4"/>
          <p:cNvSpPr txBox="1"/>
          <p:nvPr/>
        </p:nvSpPr>
        <p:spPr>
          <a:xfrm>
            <a:off x="332105" y="4242435"/>
            <a:ext cx="7964805" cy="922020"/>
          </a:xfrm>
          <a:prstGeom prst="rect">
            <a:avLst/>
          </a:prstGeom>
          <a:noFill/>
        </p:spPr>
        <p:txBody>
          <a:bodyPr wrap="square" rtlCol="0">
            <a:spAutoFit/>
          </a:bodyPr>
          <a:p>
            <a:r>
              <a:rPr lang="zh-CN" altLang="en-US">
                <a:latin typeface="Times New Roman Regular" panose="02020603050405020304" charset="0"/>
                <a:cs typeface="Times New Roman Regular" panose="02020603050405020304" charset="0"/>
              </a:rPr>
              <a:t>所以卷积层计算总计算量：</a:t>
            </a:r>
            <a:endParaRPr lang="zh-CN" altLang="en-US">
              <a:latin typeface="Times New Roman Regular" panose="02020603050405020304" charset="0"/>
              <a:cs typeface="Times New Roman Regular" panose="02020603050405020304" charset="0"/>
            </a:endParaRPr>
          </a:p>
          <a:p>
            <a:r>
              <a:rPr lang="zh-CN" altLang="en-US">
                <a:latin typeface="Times New Roman Regular" panose="02020603050405020304" charset="0"/>
                <a:cs typeface="Times New Roman Regular" panose="02020603050405020304" charset="0"/>
              </a:rPr>
              <a:t>乘法次数</a:t>
            </a:r>
            <a:r>
              <a:rPr lang="en-US" altLang="zh-CN">
                <a:latin typeface="Times New Roman Regular" panose="02020603050405020304" charset="0"/>
                <a:cs typeface="Times New Roman Regular" panose="02020603050405020304" charset="0"/>
              </a:rPr>
              <a:t>: </a:t>
            </a:r>
            <a:r>
              <a:rPr lang="zh-CN" altLang="en-US">
                <a:latin typeface="Times New Roman Regular" panose="02020603050405020304" charset="0"/>
                <a:cs typeface="Times New Roman Regular" panose="02020603050405020304" charset="0"/>
              </a:rPr>
              <a:t>k </a:t>
            </a:r>
            <a:r>
              <a:rPr lang="en-US" altLang="zh-CN">
                <a:latin typeface="Arial" panose="020B0604020202090204" pitchFamily="34" charset="0"/>
                <a:cs typeface="Times New Roman Regular" panose="02020603050405020304" charset="0"/>
                <a:sym typeface="+mn-ea"/>
              </a:rPr>
              <a:t>× </a:t>
            </a:r>
            <a:r>
              <a:rPr lang="zh-CN" altLang="en-US">
                <a:latin typeface="Times New Roman Regular" panose="02020603050405020304" charset="0"/>
                <a:cs typeface="Times New Roman Regular" panose="02020603050405020304" charset="0"/>
              </a:rPr>
              <a:t>k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rPr>
              <a:t> c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rPr>
              <a:t> H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rPr>
              <a:t> W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rPr>
              <a:t> o</a:t>
            </a:r>
            <a:endParaRPr lang="zh-CN" altLang="en-US">
              <a:latin typeface="Times New Roman Regular" panose="02020603050405020304" charset="0"/>
              <a:cs typeface="Times New Roman Regular" panose="02020603050405020304" charset="0"/>
            </a:endParaRPr>
          </a:p>
          <a:p>
            <a:r>
              <a:rPr lang="zh-CN" altLang="en-US">
                <a:latin typeface="Times New Roman Regular" panose="02020603050405020304" charset="0"/>
                <a:cs typeface="Times New Roman Regular" panose="02020603050405020304" charset="0"/>
              </a:rPr>
              <a:t>加法次数</a:t>
            </a:r>
            <a:r>
              <a:rPr lang="en-US" altLang="zh-CN">
                <a:latin typeface="Times New Roman Regular" panose="02020603050405020304" charset="0"/>
                <a:cs typeface="Times New Roman Regular" panose="02020603050405020304" charset="0"/>
              </a:rPr>
              <a:t>:(k </a:t>
            </a:r>
            <a:r>
              <a:rPr lang="en-US" altLang="zh-CN">
                <a:latin typeface="Arial" panose="020B0604020202090204" pitchFamily="34" charset="0"/>
                <a:cs typeface="Times New Roman Regular" panose="02020603050405020304" charset="0"/>
                <a:sym typeface="+mn-ea"/>
              </a:rPr>
              <a:t>×</a:t>
            </a:r>
            <a:r>
              <a:rPr lang="en-US" altLang="zh-CN">
                <a:latin typeface="Times New Roman Regular" panose="02020603050405020304" charset="0"/>
                <a:cs typeface="Times New Roman Regular" panose="02020603050405020304" charset="0"/>
              </a:rPr>
              <a:t> k </a:t>
            </a:r>
            <a:r>
              <a:rPr lang="en-US" altLang="zh-CN">
                <a:latin typeface="Arial" panose="020B0604020202090204" pitchFamily="34" charset="0"/>
                <a:cs typeface="Times New Roman Regular" panose="02020603050405020304" charset="0"/>
                <a:sym typeface="+mn-ea"/>
              </a:rPr>
              <a:t>×</a:t>
            </a:r>
            <a:r>
              <a:rPr lang="en-US" altLang="zh-CN">
                <a:latin typeface="Times New Roman Regular" panose="02020603050405020304" charset="0"/>
                <a:cs typeface="Times New Roman Regular" panose="02020603050405020304" charset="0"/>
              </a:rPr>
              <a:t> c - 1 + 1) </a:t>
            </a:r>
            <a:r>
              <a:rPr lang="en-US" altLang="zh-CN">
                <a:latin typeface="Arial" panose="020B0604020202090204" pitchFamily="34" charset="0"/>
                <a:cs typeface="Times New Roman Regular" panose="02020603050405020304" charset="0"/>
                <a:sym typeface="+mn-ea"/>
              </a:rPr>
              <a:t>×</a:t>
            </a:r>
            <a:r>
              <a:rPr lang="en-US" altLang="zh-CN">
                <a:latin typeface="Times New Roman Regular" panose="02020603050405020304" charset="0"/>
                <a:cs typeface="Times New Roman Regular" panose="02020603050405020304" charset="0"/>
              </a:rPr>
              <a:t> H </a:t>
            </a:r>
            <a:r>
              <a:rPr lang="en-US" altLang="zh-CN">
                <a:latin typeface="Arial" panose="020B0604020202090204" pitchFamily="34" charset="0"/>
                <a:cs typeface="Times New Roman Regular" panose="02020603050405020304" charset="0"/>
                <a:sym typeface="+mn-ea"/>
              </a:rPr>
              <a:t>×</a:t>
            </a:r>
            <a:r>
              <a:rPr lang="en-US" altLang="zh-CN">
                <a:latin typeface="Times New Roman Regular" panose="02020603050405020304" charset="0"/>
                <a:cs typeface="Times New Roman Regular" panose="02020603050405020304" charset="0"/>
              </a:rPr>
              <a:t> W </a:t>
            </a:r>
            <a:r>
              <a:rPr lang="en-US" altLang="zh-CN">
                <a:latin typeface="Arial" panose="020B0604020202090204" pitchFamily="34" charset="0"/>
                <a:cs typeface="Times New Roman Regular" panose="02020603050405020304" charset="0"/>
                <a:sym typeface="+mn-ea"/>
              </a:rPr>
              <a:t>×</a:t>
            </a:r>
            <a:r>
              <a:rPr lang="en-US" altLang="zh-CN">
                <a:latin typeface="Times New Roman Regular" panose="02020603050405020304" charset="0"/>
                <a:cs typeface="Times New Roman Regular" panose="02020603050405020304" charset="0"/>
              </a:rPr>
              <a:t> o = </a:t>
            </a:r>
            <a:r>
              <a:rPr lang="zh-CN" altLang="en-US">
                <a:latin typeface="Times New Roman Regular" panose="02020603050405020304" charset="0"/>
                <a:cs typeface="Times New Roman Regular" panose="02020603050405020304" charset="0"/>
                <a:sym typeface="+mn-ea"/>
              </a:rPr>
              <a:t>k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sym typeface="+mn-ea"/>
              </a:rPr>
              <a:t> k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sym typeface="+mn-ea"/>
              </a:rPr>
              <a:t> c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sym typeface="+mn-ea"/>
              </a:rPr>
              <a:t> H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sym typeface="+mn-ea"/>
              </a:rPr>
              <a:t> W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sym typeface="+mn-ea"/>
              </a:rPr>
              <a:t> o</a:t>
            </a:r>
            <a:endParaRPr lang="en-US" altLang="zh-CN">
              <a:latin typeface="Times New Roman Regular" panose="02020603050405020304" charset="0"/>
              <a:cs typeface="Times New Roman Regular" panose="02020603050405020304" charset="0"/>
            </a:endParaRPr>
          </a:p>
        </p:txBody>
      </p:sp>
      <p:sp>
        <p:nvSpPr>
          <p:cNvPr id="6" name="文本框 5"/>
          <p:cNvSpPr txBox="1"/>
          <p:nvPr/>
        </p:nvSpPr>
        <p:spPr>
          <a:xfrm>
            <a:off x="332105" y="5529580"/>
            <a:ext cx="10924540" cy="64516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对于带偏置项的卷积层，乘法运算和加法运算的次数相等，刚好配对。定义一次加法和乘法表示一个flop，该层的计算力消耗为</a:t>
            </a:r>
            <a:r>
              <a:rPr lang="zh-CN" altLang="en-US">
                <a:latin typeface="Times New Roman Regular" panose="02020603050405020304" charset="0"/>
                <a:cs typeface="Times New Roman Regular" panose="02020603050405020304" charset="0"/>
                <a:sym typeface="+mn-ea"/>
              </a:rPr>
              <a:t>k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sym typeface="+mn-ea"/>
              </a:rPr>
              <a:t> k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sym typeface="+mn-ea"/>
              </a:rPr>
              <a:t> c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sym typeface="+mn-ea"/>
              </a:rPr>
              <a:t> H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sym typeface="+mn-ea"/>
              </a:rPr>
              <a:t> W </a:t>
            </a:r>
            <a:r>
              <a:rPr lang="en-US" altLang="zh-CN">
                <a:latin typeface="Arial" panose="020B0604020202090204" pitchFamily="34" charset="0"/>
                <a:cs typeface="Times New Roman Regular" panose="02020603050405020304" charset="0"/>
                <a:sym typeface="+mn-ea"/>
              </a:rPr>
              <a:t>×</a:t>
            </a:r>
            <a:r>
              <a:rPr lang="zh-CN" altLang="en-US">
                <a:latin typeface="Times New Roman Regular" panose="02020603050405020304" charset="0"/>
                <a:cs typeface="Times New Roman Regular" panose="02020603050405020304" charset="0"/>
                <a:sym typeface="+mn-ea"/>
              </a:rPr>
              <a:t> o。</a:t>
            </a:r>
            <a:endParaRPr lang="zh-CN" altLang="en-US">
              <a:latin typeface="Times New Roman Regular" panose="02020603050405020304" charset="0"/>
              <a:cs typeface="Times New Roman Regular" panose="02020603050405020304" charset="0"/>
            </a:endParaRPr>
          </a:p>
        </p:txBody>
      </p:sp>
      <p:pic>
        <p:nvPicPr>
          <p:cNvPr id="8" name="图片 7"/>
          <p:cNvPicPr>
            <a:picLocks noChangeAspect="1"/>
          </p:cNvPicPr>
          <p:nvPr/>
        </p:nvPicPr>
        <p:blipFill>
          <a:blip r:embed="rId2"/>
          <a:stretch>
            <a:fillRect/>
          </a:stretch>
        </p:blipFill>
        <p:spPr>
          <a:xfrm>
            <a:off x="5337175" y="2237105"/>
            <a:ext cx="4528820" cy="23774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404495" y="426720"/>
            <a:ext cx="5434965" cy="36830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分组卷积</a:t>
            </a:r>
            <a:r>
              <a:rPr lang="en-US" altLang="zh-CN">
                <a:latin typeface="Times New Roman Regular" panose="02020603050405020304" charset="0"/>
                <a:cs typeface="Times New Roman Regular" panose="02020603050405020304" charset="0"/>
              </a:rPr>
              <a:t>(group convolution)</a:t>
            </a:r>
            <a:endParaRPr lang="en-US" altLang="zh-CN">
              <a:latin typeface="Times New Roman Regular" panose="02020603050405020304" charset="0"/>
              <a:cs typeface="Times New Roman Regular" panose="02020603050405020304" charset="0"/>
            </a:endParaRPr>
          </a:p>
        </p:txBody>
      </p:sp>
      <p:pic>
        <p:nvPicPr>
          <p:cNvPr id="2" name="图片 1"/>
          <p:cNvPicPr>
            <a:picLocks noChangeAspect="1"/>
          </p:cNvPicPr>
          <p:nvPr/>
        </p:nvPicPr>
        <p:blipFill>
          <a:blip r:embed="rId1"/>
          <a:stretch>
            <a:fillRect/>
          </a:stretch>
        </p:blipFill>
        <p:spPr>
          <a:xfrm>
            <a:off x="499745" y="975995"/>
            <a:ext cx="4265930" cy="1619885"/>
          </a:xfrm>
          <a:prstGeom prst="rect">
            <a:avLst/>
          </a:prstGeom>
        </p:spPr>
      </p:pic>
      <p:pic>
        <p:nvPicPr>
          <p:cNvPr id="3" name="图片 2"/>
          <p:cNvPicPr>
            <a:picLocks noChangeAspect="1"/>
          </p:cNvPicPr>
          <p:nvPr/>
        </p:nvPicPr>
        <p:blipFill>
          <a:blip r:embed="rId2"/>
          <a:stretch>
            <a:fillRect/>
          </a:stretch>
        </p:blipFill>
        <p:spPr>
          <a:xfrm>
            <a:off x="460375" y="3524885"/>
            <a:ext cx="4266565" cy="1619885"/>
          </a:xfrm>
          <a:prstGeom prst="rect">
            <a:avLst/>
          </a:prstGeom>
        </p:spPr>
      </p:pic>
      <p:pic>
        <p:nvPicPr>
          <p:cNvPr id="5" name="334E55B0-647D-440b-865C-3EC943EB4CBC-1" descr="wpsoffice"/>
          <p:cNvPicPr>
            <a:picLocks noChangeAspect="1"/>
          </p:cNvPicPr>
          <p:nvPr/>
        </p:nvPicPr>
        <p:blipFill>
          <a:blip r:embed="rId3"/>
          <a:stretch>
            <a:fillRect/>
          </a:stretch>
        </p:blipFill>
        <p:spPr>
          <a:xfrm>
            <a:off x="8063230" y="1716405"/>
            <a:ext cx="1981200" cy="241300"/>
          </a:xfrm>
          <a:prstGeom prst="rect">
            <a:avLst/>
          </a:prstGeom>
        </p:spPr>
      </p:pic>
      <p:sp>
        <p:nvSpPr>
          <p:cNvPr id="6" name="文本框 5"/>
          <p:cNvSpPr txBox="1"/>
          <p:nvPr/>
        </p:nvSpPr>
        <p:spPr>
          <a:xfrm>
            <a:off x="5611495" y="1652905"/>
            <a:ext cx="2296795" cy="36830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标准卷积的参数数量：</a:t>
            </a:r>
            <a:endParaRPr lang="zh-CN" altLang="en-US">
              <a:latin typeface="Times New Roman Regular" panose="02020603050405020304" charset="0"/>
              <a:cs typeface="Times New Roman Regular" panose="02020603050405020304" charset="0"/>
            </a:endParaRPr>
          </a:p>
        </p:txBody>
      </p:sp>
      <p:sp>
        <p:nvSpPr>
          <p:cNvPr id="7" name="文本框 6"/>
          <p:cNvSpPr txBox="1"/>
          <p:nvPr/>
        </p:nvSpPr>
        <p:spPr>
          <a:xfrm>
            <a:off x="5611495" y="3583305"/>
            <a:ext cx="2296795" cy="36830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分组卷积的参数数量：</a:t>
            </a:r>
            <a:endParaRPr lang="zh-CN" altLang="en-US">
              <a:latin typeface="Times New Roman Regular" panose="02020603050405020304" charset="0"/>
              <a:cs typeface="Times New Roman Regular" panose="02020603050405020304" charset="0"/>
            </a:endParaRPr>
          </a:p>
        </p:txBody>
      </p:sp>
      <p:pic>
        <p:nvPicPr>
          <p:cNvPr id="8" name="334E55B0-647D-440b-865C-3EC943EB4CBC-2" descr="wpsoffice"/>
          <p:cNvPicPr>
            <a:picLocks noChangeAspect="1"/>
          </p:cNvPicPr>
          <p:nvPr/>
        </p:nvPicPr>
        <p:blipFill>
          <a:blip r:embed="rId4"/>
          <a:stretch>
            <a:fillRect/>
          </a:stretch>
        </p:blipFill>
        <p:spPr>
          <a:xfrm>
            <a:off x="5724525" y="4164330"/>
            <a:ext cx="5113020" cy="5067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404495" y="426720"/>
            <a:ext cx="5434965" cy="36830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深度可分离卷积</a:t>
            </a:r>
            <a:r>
              <a:rPr lang="en-US" altLang="zh-CN">
                <a:latin typeface="Times New Roman Regular" panose="02020603050405020304" charset="0"/>
                <a:cs typeface="Times New Roman Regular" panose="02020603050405020304" charset="0"/>
              </a:rPr>
              <a:t>(depthwise separable convolution)</a:t>
            </a:r>
            <a:endParaRPr lang="en-US" altLang="zh-CN">
              <a:latin typeface="Times New Roman Regular" panose="02020603050405020304" charset="0"/>
              <a:cs typeface="Times New Roman Regular" panose="02020603050405020304" charset="0"/>
            </a:endParaRPr>
          </a:p>
        </p:txBody>
      </p:sp>
      <p:pic>
        <p:nvPicPr>
          <p:cNvPr id="2" name="图片 1"/>
          <p:cNvPicPr>
            <a:picLocks noChangeAspect="1"/>
          </p:cNvPicPr>
          <p:nvPr/>
        </p:nvPicPr>
        <p:blipFill>
          <a:blip r:embed="rId1"/>
          <a:stretch>
            <a:fillRect/>
          </a:stretch>
        </p:blipFill>
        <p:spPr>
          <a:xfrm>
            <a:off x="628015" y="1523365"/>
            <a:ext cx="4705350" cy="1842770"/>
          </a:xfrm>
          <a:prstGeom prst="rect">
            <a:avLst/>
          </a:prstGeom>
        </p:spPr>
      </p:pic>
      <p:sp>
        <p:nvSpPr>
          <p:cNvPr id="3" name="文本框 2"/>
          <p:cNvSpPr txBox="1"/>
          <p:nvPr/>
        </p:nvSpPr>
        <p:spPr>
          <a:xfrm>
            <a:off x="469900" y="1024890"/>
            <a:ext cx="2430780" cy="368300"/>
          </a:xfrm>
          <a:prstGeom prst="rect">
            <a:avLst/>
          </a:prstGeom>
          <a:noFill/>
        </p:spPr>
        <p:txBody>
          <a:bodyPr wrap="none" rtlCol="0" anchor="t">
            <a:spAutoFit/>
          </a:bodyPr>
          <a:p>
            <a:r>
              <a:rPr lang="en-US" altLang="zh-CN">
                <a:latin typeface="Times New Roman Regular" panose="02020603050405020304" charset="0"/>
                <a:cs typeface="Times New Roman Regular" panose="02020603050405020304" charset="0"/>
                <a:sym typeface="+mn-ea"/>
              </a:rPr>
              <a:t>1.depthwise convolution</a:t>
            </a:r>
            <a:endParaRPr lang="en-US" altLang="zh-CN">
              <a:latin typeface="Times New Roman Regular" panose="02020603050405020304" charset="0"/>
              <a:cs typeface="Times New Roman Regular" panose="02020603050405020304" charset="0"/>
              <a:sym typeface="+mn-ea"/>
            </a:endParaRPr>
          </a:p>
        </p:txBody>
      </p:sp>
      <p:sp>
        <p:nvSpPr>
          <p:cNvPr id="4" name="文本框 3"/>
          <p:cNvSpPr txBox="1"/>
          <p:nvPr/>
        </p:nvSpPr>
        <p:spPr>
          <a:xfrm>
            <a:off x="508000" y="3580765"/>
            <a:ext cx="2392680" cy="368300"/>
          </a:xfrm>
          <a:prstGeom prst="rect">
            <a:avLst/>
          </a:prstGeom>
          <a:noFill/>
        </p:spPr>
        <p:txBody>
          <a:bodyPr wrap="none" rtlCol="0" anchor="t">
            <a:spAutoFit/>
          </a:bodyPr>
          <a:p>
            <a:r>
              <a:rPr lang="en-US" altLang="zh-CN">
                <a:latin typeface="Times New Roman Regular" panose="02020603050405020304" charset="0"/>
                <a:cs typeface="Times New Roman Regular" panose="02020603050405020304" charset="0"/>
                <a:sym typeface="+mn-ea"/>
              </a:rPr>
              <a:t>2.pointwise convolution</a:t>
            </a:r>
            <a:endParaRPr lang="en-US" altLang="zh-CN">
              <a:latin typeface="Times New Roman Regular" panose="02020603050405020304" charset="0"/>
              <a:cs typeface="Times New Roman Regular" panose="02020603050405020304" charset="0"/>
              <a:sym typeface="+mn-ea"/>
            </a:endParaRPr>
          </a:p>
        </p:txBody>
      </p:sp>
      <p:pic>
        <p:nvPicPr>
          <p:cNvPr id="5" name="图片 4"/>
          <p:cNvPicPr>
            <a:picLocks noChangeAspect="1"/>
          </p:cNvPicPr>
          <p:nvPr/>
        </p:nvPicPr>
        <p:blipFill>
          <a:blip r:embed="rId2"/>
          <a:stretch>
            <a:fillRect/>
          </a:stretch>
        </p:blipFill>
        <p:spPr>
          <a:xfrm>
            <a:off x="628015" y="4311015"/>
            <a:ext cx="4449445" cy="1835785"/>
          </a:xfrm>
          <a:prstGeom prst="rect">
            <a:avLst/>
          </a:prstGeom>
        </p:spPr>
      </p:pic>
      <p:sp>
        <p:nvSpPr>
          <p:cNvPr id="7" name="文本框 6"/>
          <p:cNvSpPr txBox="1"/>
          <p:nvPr/>
        </p:nvSpPr>
        <p:spPr>
          <a:xfrm>
            <a:off x="6194425" y="2663825"/>
            <a:ext cx="3862070" cy="36830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深度可分离卷积的参数数量：</a:t>
            </a:r>
            <a:endParaRPr lang="zh-CN" altLang="en-US">
              <a:latin typeface="Times New Roman Regular" panose="02020603050405020304" charset="0"/>
              <a:cs typeface="Times New Roman Regular" panose="02020603050405020304" charset="0"/>
            </a:endParaRPr>
          </a:p>
        </p:txBody>
      </p:sp>
      <p:pic>
        <p:nvPicPr>
          <p:cNvPr id="8" name="334E55B0-647D-440b-865C-3EC943EB4CBC-3" descr="wpsoffice"/>
          <p:cNvPicPr>
            <a:picLocks noChangeAspect="1"/>
          </p:cNvPicPr>
          <p:nvPr/>
        </p:nvPicPr>
        <p:blipFill>
          <a:blip r:embed="rId3"/>
          <a:stretch>
            <a:fillRect/>
          </a:stretch>
        </p:blipFill>
        <p:spPr>
          <a:xfrm>
            <a:off x="6359525" y="3287395"/>
            <a:ext cx="3290570" cy="293370"/>
          </a:xfrm>
          <a:prstGeom prst="rect">
            <a:avLst/>
          </a:prstGeom>
        </p:spPr>
      </p:pic>
      <p:sp>
        <p:nvSpPr>
          <p:cNvPr id="9" name="文本框 8"/>
          <p:cNvSpPr txBox="1"/>
          <p:nvPr/>
        </p:nvSpPr>
        <p:spPr>
          <a:xfrm>
            <a:off x="6307455" y="4192905"/>
            <a:ext cx="3862070" cy="36830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与标准卷积相比</a:t>
            </a:r>
            <a:r>
              <a:rPr lang="en-US" altLang="zh-CN">
                <a:latin typeface="Times New Roman Regular" panose="02020603050405020304" charset="0"/>
                <a:cs typeface="Times New Roman Regular" panose="02020603050405020304" charset="0"/>
              </a:rPr>
              <a:t>:</a:t>
            </a:r>
            <a:endParaRPr lang="en-US" altLang="zh-CN">
              <a:latin typeface="Times New Roman Regular" panose="02020603050405020304" charset="0"/>
              <a:cs typeface="Times New Roman Regular" panose="02020603050405020304" charset="0"/>
            </a:endParaRPr>
          </a:p>
        </p:txBody>
      </p:sp>
      <p:pic>
        <p:nvPicPr>
          <p:cNvPr id="11" name="334E55B0-647D-440b-865C-3EC943EB4CBC-4" descr="wpsoffice"/>
          <p:cNvPicPr>
            <a:picLocks noChangeAspect="1"/>
          </p:cNvPicPr>
          <p:nvPr/>
        </p:nvPicPr>
        <p:blipFill>
          <a:blip r:embed="rId4"/>
          <a:stretch>
            <a:fillRect/>
          </a:stretch>
        </p:blipFill>
        <p:spPr>
          <a:xfrm>
            <a:off x="6359525" y="4727575"/>
            <a:ext cx="4826000" cy="6267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805" y="282575"/>
            <a:ext cx="2315845" cy="460375"/>
          </a:xfrm>
          <a:prstGeom prst="rect">
            <a:avLst/>
          </a:prstGeom>
          <a:noFill/>
        </p:spPr>
        <p:txBody>
          <a:bodyPr wrap="square" rtlCol="0" anchor="t">
            <a:spAutoFit/>
          </a:bodyPr>
          <a:p>
            <a:r>
              <a:rPr lang="en-US" altLang="zh-CN" sz="2400">
                <a:latin typeface="Times New Roman Regular" panose="02020603050405020304" charset="0"/>
                <a:cs typeface="Times New Roman Regular" panose="02020603050405020304" charset="0"/>
              </a:rPr>
              <a:t>Motivation</a:t>
            </a:r>
            <a:endParaRPr lang="en-US" altLang="zh-CN" sz="2400">
              <a:latin typeface="Times New Roman Regular" panose="02020603050405020304" charset="0"/>
              <a:cs typeface="Times New Roman Regular" panose="02020603050405020304" charset="0"/>
            </a:endParaRPr>
          </a:p>
        </p:txBody>
      </p:sp>
      <p:sp>
        <p:nvSpPr>
          <p:cNvPr id="3" name="文本框 2"/>
          <p:cNvSpPr txBox="1"/>
          <p:nvPr/>
        </p:nvSpPr>
        <p:spPr>
          <a:xfrm>
            <a:off x="421005" y="893445"/>
            <a:ext cx="11349355" cy="92202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To measure the computation complexity, a widely used metric is the number of float-point operations, or FLOPs. However, FLOPs is an indirect metric. It is an approximation of, but usually not equivalent to the direct metric that we really care about, such as speed or latency.</a:t>
            </a:r>
            <a:endParaRPr lang="zh-CN" altLang="en-US">
              <a:latin typeface="Times New Roman Regular" panose="02020603050405020304" charset="0"/>
              <a:cs typeface="Times New Roman Regular" panose="02020603050405020304" charset="0"/>
            </a:endParaRPr>
          </a:p>
        </p:txBody>
      </p:sp>
      <p:pic>
        <p:nvPicPr>
          <p:cNvPr id="4" name="图片 3"/>
          <p:cNvPicPr>
            <a:picLocks noChangeAspect="1"/>
          </p:cNvPicPr>
          <p:nvPr/>
        </p:nvPicPr>
        <p:blipFill>
          <a:blip r:embed="rId1"/>
          <a:stretch>
            <a:fillRect/>
          </a:stretch>
        </p:blipFill>
        <p:spPr>
          <a:xfrm>
            <a:off x="344805" y="1965960"/>
            <a:ext cx="5979160" cy="4510405"/>
          </a:xfrm>
          <a:prstGeom prst="rect">
            <a:avLst/>
          </a:prstGeom>
        </p:spPr>
      </p:pic>
      <p:sp>
        <p:nvSpPr>
          <p:cNvPr id="7" name="文本框 6"/>
          <p:cNvSpPr txBox="1"/>
          <p:nvPr/>
        </p:nvSpPr>
        <p:spPr>
          <a:xfrm>
            <a:off x="6356350" y="2300605"/>
            <a:ext cx="5655310" cy="2861310"/>
          </a:xfrm>
          <a:prstGeom prst="rect">
            <a:avLst/>
          </a:prstGeom>
          <a:noFill/>
        </p:spPr>
        <p:txBody>
          <a:bodyPr wrap="square" rtlCol="0" anchor="t">
            <a:spAutoFit/>
          </a:bodyPr>
          <a:p>
            <a:r>
              <a:rPr lang="en-US" altLang="zh-CN">
                <a:solidFill>
                  <a:srgbClr val="FF0000"/>
                </a:solidFill>
                <a:latin typeface="Times New Roman Regular" panose="02020603050405020304" charset="0"/>
                <a:cs typeface="Times New Roman Regular" panose="02020603050405020304" charset="0"/>
                <a:sym typeface="+mn-ea"/>
              </a:rPr>
              <a:t>Two reasons</a:t>
            </a:r>
            <a:r>
              <a:rPr lang="zh-CN" altLang="en-US">
                <a:solidFill>
                  <a:srgbClr val="FF0000"/>
                </a:solidFill>
                <a:latin typeface="Times New Roman Regular" panose="02020603050405020304" charset="0"/>
                <a:cs typeface="Times New Roman Regular" panose="02020603050405020304" charset="0"/>
                <a:sym typeface="+mn-ea"/>
              </a:rPr>
              <a:t>：</a:t>
            </a:r>
            <a:endParaRPr lang="en-US" altLang="zh-CN">
              <a:latin typeface="Times New Roman Regular" panose="02020603050405020304" charset="0"/>
              <a:cs typeface="Times New Roman Regular" panose="02020603050405020304" charset="0"/>
              <a:sym typeface="+mn-ea"/>
            </a:endParaRPr>
          </a:p>
          <a:p>
            <a:r>
              <a:rPr lang="en-US" altLang="zh-CN">
                <a:latin typeface="Times New Roman Regular" panose="02020603050405020304" charset="0"/>
                <a:cs typeface="Times New Roman Regular" panose="02020603050405020304" charset="0"/>
                <a:sym typeface="+mn-ea"/>
              </a:rPr>
              <a:t>(1) </a:t>
            </a:r>
            <a:r>
              <a:rPr lang="zh-CN" altLang="en-US">
                <a:latin typeface="Times New Roman Regular" panose="02020603050405020304" charset="0"/>
                <a:cs typeface="Times New Roman Regular" panose="02020603050405020304" charset="0"/>
                <a:sym typeface="+mn-ea"/>
              </a:rPr>
              <a:t>One such factor is </a:t>
            </a:r>
            <a:r>
              <a:rPr lang="zh-CN" altLang="en-US">
                <a:solidFill>
                  <a:srgbClr val="FF0000"/>
                </a:solidFill>
                <a:latin typeface="Times New Roman Regular" panose="02020603050405020304" charset="0"/>
                <a:cs typeface="Times New Roman Regular" panose="02020603050405020304" charset="0"/>
                <a:sym typeface="+mn-ea"/>
              </a:rPr>
              <a:t>memory access cost (MAC)</a:t>
            </a:r>
            <a:r>
              <a:rPr lang="zh-CN" altLang="en-US">
                <a:latin typeface="Times New Roman Regular" panose="02020603050405020304" charset="0"/>
                <a:cs typeface="Times New Roman Regular" panose="02020603050405020304" charset="0"/>
                <a:sym typeface="+mn-ea"/>
              </a:rPr>
              <a:t>. Such cost constitutes a large portion of runtime in certain operations like group convolution. It could be bottleneck on devices with strong computing power, e.g., GPUs.</a:t>
            </a:r>
            <a:endParaRPr lang="zh-CN" altLang="en-US">
              <a:latin typeface="Times New Roman Regular" panose="02020603050405020304" charset="0"/>
              <a:cs typeface="Times New Roman Regular" panose="02020603050405020304" charset="0"/>
              <a:sym typeface="+mn-ea"/>
            </a:endParaRPr>
          </a:p>
          <a:p>
            <a:endParaRPr lang="zh-CN" altLang="en-US">
              <a:latin typeface="Times New Roman Regular" panose="02020603050405020304" charset="0"/>
              <a:cs typeface="Times New Roman Regular" panose="02020603050405020304" charset="0"/>
              <a:sym typeface="+mn-ea"/>
            </a:endParaRPr>
          </a:p>
          <a:p>
            <a:r>
              <a:rPr lang="en-US" altLang="zh-CN">
                <a:latin typeface="Times New Roman Regular" panose="02020603050405020304" charset="0"/>
                <a:cs typeface="Times New Roman Regular" panose="02020603050405020304" charset="0"/>
              </a:rPr>
              <a:t>(2) </a:t>
            </a:r>
            <a:r>
              <a:rPr lang="zh-CN" altLang="en-US">
                <a:latin typeface="Times New Roman Regular" panose="02020603050405020304" charset="0"/>
                <a:cs typeface="Times New Roman Regular" panose="02020603050405020304" charset="0"/>
                <a:sym typeface="+mn-ea"/>
              </a:rPr>
              <a:t>Another one is </a:t>
            </a:r>
            <a:r>
              <a:rPr lang="zh-CN" altLang="en-US">
                <a:solidFill>
                  <a:srgbClr val="FF0000"/>
                </a:solidFill>
                <a:latin typeface="Times New Roman Regular" panose="02020603050405020304" charset="0"/>
                <a:cs typeface="Times New Roman Regular" panose="02020603050405020304" charset="0"/>
                <a:sym typeface="+mn-ea"/>
              </a:rPr>
              <a:t>degree of parallelism</a:t>
            </a:r>
            <a:r>
              <a:rPr lang="zh-CN" altLang="en-US">
                <a:latin typeface="Times New Roman Regular" panose="02020603050405020304" charset="0"/>
                <a:cs typeface="Times New Roman Regular" panose="02020603050405020304" charset="0"/>
                <a:sym typeface="+mn-ea"/>
              </a:rPr>
              <a:t>. A model with high degree of parallelism could be much faster than another one with low degree of parallelism, under the same FLOPs.</a:t>
            </a:r>
            <a:endParaRPr lang="en-US" altLang="zh-CN">
              <a:latin typeface="Times New Roman Regular" panose="02020603050405020304" charset="0"/>
              <a:cs typeface="Times New Roman Regular"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805" y="282575"/>
            <a:ext cx="8775065" cy="460375"/>
          </a:xfrm>
          <a:prstGeom prst="rect">
            <a:avLst/>
          </a:prstGeom>
          <a:noFill/>
        </p:spPr>
        <p:txBody>
          <a:bodyPr wrap="square" rtlCol="0" anchor="t">
            <a:spAutoFit/>
          </a:bodyPr>
          <a:p>
            <a:r>
              <a:rPr lang="zh-CN" altLang="en-US" sz="2400">
                <a:latin typeface="Times New Roman Regular" panose="02020603050405020304" charset="0"/>
                <a:cs typeface="Times New Roman Regular" panose="02020603050405020304" charset="0"/>
              </a:rPr>
              <a:t>Practical Guidelines for Efficient Network Design</a:t>
            </a:r>
            <a:endParaRPr lang="zh-CN" altLang="en-US" sz="2400">
              <a:latin typeface="Times New Roman Regular" panose="02020603050405020304" charset="0"/>
              <a:cs typeface="Times New Roman Regular" panose="02020603050405020304" charset="0"/>
            </a:endParaRPr>
          </a:p>
        </p:txBody>
      </p:sp>
      <p:sp>
        <p:nvSpPr>
          <p:cNvPr id="3" name="文本框 2"/>
          <p:cNvSpPr txBox="1"/>
          <p:nvPr/>
        </p:nvSpPr>
        <p:spPr>
          <a:xfrm>
            <a:off x="423545" y="815975"/>
            <a:ext cx="6980555" cy="36830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G1) Equal channel width minimizes memory access cost (MAC)</a:t>
            </a:r>
            <a:endParaRPr lang="zh-CN" altLang="en-US">
              <a:latin typeface="Times New Roman Regular" panose="02020603050405020304" charset="0"/>
              <a:cs typeface="Times New Roman Regular" panose="02020603050405020304" charset="0"/>
            </a:endParaRPr>
          </a:p>
        </p:txBody>
      </p:sp>
      <p:pic>
        <p:nvPicPr>
          <p:cNvPr id="5" name="334E55B0-647D-440b-865C-3EC943EB4CBC-5" descr="wpsoffice"/>
          <p:cNvPicPr>
            <a:picLocks noChangeAspect="1"/>
          </p:cNvPicPr>
          <p:nvPr/>
        </p:nvPicPr>
        <p:blipFill>
          <a:blip r:embed="rId1"/>
          <a:stretch>
            <a:fillRect/>
          </a:stretch>
        </p:blipFill>
        <p:spPr>
          <a:xfrm>
            <a:off x="948690" y="1645285"/>
            <a:ext cx="2830830" cy="1598930"/>
          </a:xfrm>
          <a:prstGeom prst="rect">
            <a:avLst/>
          </a:prstGeom>
        </p:spPr>
      </p:pic>
      <p:pic>
        <p:nvPicPr>
          <p:cNvPr id="7" name="334E55B0-647D-440b-865C-3EC943EB4CBC-6" descr="wpsoffice"/>
          <p:cNvPicPr>
            <a:picLocks noChangeAspect="1"/>
          </p:cNvPicPr>
          <p:nvPr/>
        </p:nvPicPr>
        <p:blipFill>
          <a:blip r:embed="rId2"/>
          <a:stretch>
            <a:fillRect/>
          </a:stretch>
        </p:blipFill>
        <p:spPr>
          <a:xfrm>
            <a:off x="948690" y="3514725"/>
            <a:ext cx="3949700" cy="215900"/>
          </a:xfrm>
          <a:prstGeom prst="rect">
            <a:avLst/>
          </a:prstGeom>
        </p:spPr>
      </p:pic>
      <p:pic>
        <p:nvPicPr>
          <p:cNvPr id="8" name="334E55B0-647D-440b-865C-3EC943EB4CBC-7" descr="wpsoffice"/>
          <p:cNvPicPr>
            <a:picLocks noChangeAspect="1"/>
          </p:cNvPicPr>
          <p:nvPr/>
        </p:nvPicPr>
        <p:blipFill>
          <a:blip r:embed="rId3"/>
          <a:stretch>
            <a:fillRect/>
          </a:stretch>
        </p:blipFill>
        <p:spPr>
          <a:xfrm>
            <a:off x="909320" y="1306195"/>
            <a:ext cx="5197475" cy="217170"/>
          </a:xfrm>
          <a:prstGeom prst="rect">
            <a:avLst/>
          </a:prstGeom>
        </p:spPr>
      </p:pic>
      <p:sp>
        <p:nvSpPr>
          <p:cNvPr id="9" name="文本框 8"/>
          <p:cNvSpPr txBox="1"/>
          <p:nvPr/>
        </p:nvSpPr>
        <p:spPr>
          <a:xfrm>
            <a:off x="571500" y="4001135"/>
            <a:ext cx="5873750" cy="36830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G2) Excessive group convolution increases MAC.</a:t>
            </a:r>
            <a:endParaRPr lang="zh-CN" altLang="en-US">
              <a:latin typeface="Times New Roman Regular" panose="02020603050405020304" charset="0"/>
              <a:cs typeface="Times New Roman Regular" panose="02020603050405020304" charset="0"/>
            </a:endParaRPr>
          </a:p>
        </p:txBody>
      </p:sp>
      <p:pic>
        <p:nvPicPr>
          <p:cNvPr id="13" name="334E55B0-647D-440b-865C-3EC943EB4CBC-8" descr="wpsoffice"/>
          <p:cNvPicPr>
            <a:picLocks noChangeAspect="1"/>
          </p:cNvPicPr>
          <p:nvPr/>
        </p:nvPicPr>
        <p:blipFill>
          <a:blip r:embed="rId4"/>
          <a:stretch>
            <a:fillRect/>
          </a:stretch>
        </p:blipFill>
        <p:spPr>
          <a:xfrm>
            <a:off x="1066800" y="4523740"/>
            <a:ext cx="3622675" cy="471805"/>
          </a:xfrm>
          <a:prstGeom prst="rect">
            <a:avLst/>
          </a:prstGeom>
        </p:spPr>
      </p:pic>
      <p:pic>
        <p:nvPicPr>
          <p:cNvPr id="15" name="334E55B0-647D-440b-865C-3EC943EB4CBC-9" descr="wpsoffice"/>
          <p:cNvPicPr>
            <a:picLocks noChangeAspect="1"/>
          </p:cNvPicPr>
          <p:nvPr/>
        </p:nvPicPr>
        <p:blipFill>
          <a:blip r:embed="rId5"/>
          <a:stretch>
            <a:fillRect/>
          </a:stretch>
        </p:blipFill>
        <p:spPr>
          <a:xfrm>
            <a:off x="1066800" y="5219065"/>
            <a:ext cx="4583430" cy="485140"/>
          </a:xfrm>
          <a:prstGeom prst="rect">
            <a:avLst/>
          </a:prstGeom>
        </p:spPr>
      </p:pic>
      <p:pic>
        <p:nvPicPr>
          <p:cNvPr id="16" name="图片 15"/>
          <p:cNvPicPr>
            <a:picLocks noChangeAspect="1"/>
          </p:cNvPicPr>
          <p:nvPr/>
        </p:nvPicPr>
        <p:blipFill>
          <a:blip r:embed="rId6"/>
          <a:stretch>
            <a:fillRect/>
          </a:stretch>
        </p:blipFill>
        <p:spPr>
          <a:xfrm>
            <a:off x="6004560" y="1796415"/>
            <a:ext cx="5501005" cy="1652905"/>
          </a:xfrm>
          <a:prstGeom prst="rect">
            <a:avLst/>
          </a:prstGeom>
        </p:spPr>
      </p:pic>
      <p:pic>
        <p:nvPicPr>
          <p:cNvPr id="17" name="图片 16"/>
          <p:cNvPicPr>
            <a:picLocks noChangeAspect="1"/>
          </p:cNvPicPr>
          <p:nvPr/>
        </p:nvPicPr>
        <p:blipFill>
          <a:blip r:embed="rId7"/>
          <a:stretch>
            <a:fillRect/>
          </a:stretch>
        </p:blipFill>
        <p:spPr>
          <a:xfrm>
            <a:off x="6185535" y="4001135"/>
            <a:ext cx="5139055" cy="16910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1155" y="354330"/>
            <a:ext cx="6496685" cy="36830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G3) Network fragmentation reduces degree of parallelism.</a:t>
            </a:r>
            <a:endParaRPr lang="zh-CN" altLang="en-US">
              <a:latin typeface="Times New Roman Regular" panose="02020603050405020304" charset="0"/>
              <a:cs typeface="Times New Roman Regular" panose="02020603050405020304" charset="0"/>
            </a:endParaRPr>
          </a:p>
        </p:txBody>
      </p:sp>
      <p:pic>
        <p:nvPicPr>
          <p:cNvPr id="3" name="图片 2"/>
          <p:cNvPicPr>
            <a:picLocks noChangeAspect="1"/>
          </p:cNvPicPr>
          <p:nvPr/>
        </p:nvPicPr>
        <p:blipFill>
          <a:blip r:embed="rId1"/>
          <a:stretch>
            <a:fillRect/>
          </a:stretch>
        </p:blipFill>
        <p:spPr>
          <a:xfrm>
            <a:off x="549275" y="907415"/>
            <a:ext cx="5760720" cy="2428240"/>
          </a:xfrm>
          <a:prstGeom prst="rect">
            <a:avLst/>
          </a:prstGeom>
        </p:spPr>
      </p:pic>
      <p:pic>
        <p:nvPicPr>
          <p:cNvPr id="4" name="图片 3"/>
          <p:cNvPicPr>
            <a:picLocks noChangeAspect="1"/>
          </p:cNvPicPr>
          <p:nvPr/>
        </p:nvPicPr>
        <p:blipFill>
          <a:blip r:embed="rId2"/>
          <a:stretch>
            <a:fillRect/>
          </a:stretch>
        </p:blipFill>
        <p:spPr>
          <a:xfrm>
            <a:off x="6078855" y="907415"/>
            <a:ext cx="6113145" cy="2036445"/>
          </a:xfrm>
          <a:prstGeom prst="rect">
            <a:avLst/>
          </a:prstGeom>
        </p:spPr>
      </p:pic>
      <p:sp>
        <p:nvSpPr>
          <p:cNvPr id="5" name="文本框 4"/>
          <p:cNvSpPr txBox="1"/>
          <p:nvPr/>
        </p:nvSpPr>
        <p:spPr>
          <a:xfrm>
            <a:off x="450215" y="3521075"/>
            <a:ext cx="7373620" cy="36830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G4) Element-wise operations are non-negligible</a:t>
            </a:r>
            <a:r>
              <a:rPr lang="en-US" altLang="zh-CN">
                <a:latin typeface="Times New Roman Regular" panose="02020603050405020304" charset="0"/>
                <a:cs typeface="Times New Roman Regular" panose="02020603050405020304" charset="0"/>
              </a:rPr>
              <a:t>.(</a:t>
            </a:r>
            <a:r>
              <a:rPr lang="zh-CN" altLang="en-US">
                <a:solidFill>
                  <a:srgbClr val="FF0000"/>
                </a:solidFill>
                <a:latin typeface="Times New Roman Regular" panose="02020603050405020304" charset="0"/>
                <a:cs typeface="Times New Roman Regular" panose="02020603050405020304" charset="0"/>
                <a:sym typeface="+mn-ea"/>
              </a:rPr>
              <a:t>AddTensor, AddBias, etc</a:t>
            </a:r>
            <a:r>
              <a:rPr lang="en-US" altLang="zh-CN">
                <a:latin typeface="Times New Roman Regular" panose="02020603050405020304" charset="0"/>
                <a:cs typeface="Times New Roman Regular" panose="02020603050405020304" charset="0"/>
              </a:rPr>
              <a:t>)</a:t>
            </a:r>
            <a:endParaRPr lang="en-US" altLang="zh-CN">
              <a:latin typeface="Times New Roman Regular" panose="02020603050405020304" charset="0"/>
              <a:cs typeface="Times New Roman Regular" panose="02020603050405020304" charset="0"/>
            </a:endParaRPr>
          </a:p>
        </p:txBody>
      </p:sp>
      <p:pic>
        <p:nvPicPr>
          <p:cNvPr id="6" name="图片 5"/>
          <p:cNvPicPr>
            <a:picLocks noChangeAspect="1"/>
          </p:cNvPicPr>
          <p:nvPr/>
        </p:nvPicPr>
        <p:blipFill>
          <a:blip r:embed="rId3"/>
          <a:stretch>
            <a:fillRect/>
          </a:stretch>
        </p:blipFill>
        <p:spPr>
          <a:xfrm>
            <a:off x="549275" y="4074795"/>
            <a:ext cx="5838825" cy="2036445"/>
          </a:xfrm>
          <a:prstGeom prst="rect">
            <a:avLst/>
          </a:prstGeom>
        </p:spPr>
      </p:pic>
      <p:sp>
        <p:nvSpPr>
          <p:cNvPr id="9" name="文本框 8"/>
          <p:cNvSpPr txBox="1"/>
          <p:nvPr/>
        </p:nvSpPr>
        <p:spPr>
          <a:xfrm>
            <a:off x="9580880" y="4908550"/>
            <a:ext cx="2411730" cy="368300"/>
          </a:xfrm>
          <a:prstGeom prst="rect">
            <a:avLst/>
          </a:prstGeom>
          <a:noFill/>
        </p:spPr>
        <p:txBody>
          <a:bodyPr wrap="none" rtlCol="0">
            <a:spAutoFit/>
          </a:bodyPr>
          <a:p>
            <a:pPr algn="l"/>
            <a:r>
              <a:rPr lang="en-US">
                <a:solidFill>
                  <a:srgbClr val="FF0000"/>
                </a:solidFill>
                <a:latin typeface="Times New Roman Regular" panose="02020603050405020304" charset="0"/>
                <a:cs typeface="Times New Roman Regular" panose="02020603050405020304" charset="0"/>
                <a:sym typeface="+mn-ea"/>
              </a:rPr>
              <a:t>Use Res-Net bottleneck </a:t>
            </a:r>
            <a:endParaRPr lang="en-US" altLang="en-US">
              <a:solidFill>
                <a:srgbClr val="FF0000"/>
              </a:solidFill>
              <a:latin typeface="Times New Roman Regular" panose="02020603050405020304" charset="0"/>
              <a:cs typeface="Times New Roman Regular" panose="02020603050405020304" charset="0"/>
            </a:endParaRPr>
          </a:p>
        </p:txBody>
      </p:sp>
      <p:pic>
        <p:nvPicPr>
          <p:cNvPr id="10" name="图片 9"/>
          <p:cNvPicPr>
            <a:picLocks noChangeAspect="1"/>
          </p:cNvPicPr>
          <p:nvPr/>
        </p:nvPicPr>
        <p:blipFill>
          <a:blip r:embed="rId4"/>
          <a:stretch>
            <a:fillRect/>
          </a:stretch>
        </p:blipFill>
        <p:spPr>
          <a:xfrm>
            <a:off x="7063105" y="4074795"/>
            <a:ext cx="2326005" cy="20358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44805" y="282575"/>
            <a:ext cx="5474970" cy="460375"/>
          </a:xfrm>
          <a:prstGeom prst="rect">
            <a:avLst/>
          </a:prstGeom>
          <a:noFill/>
        </p:spPr>
        <p:txBody>
          <a:bodyPr wrap="square" rtlCol="0" anchor="t">
            <a:spAutoFit/>
          </a:bodyPr>
          <a:p>
            <a:r>
              <a:rPr lang="en-US" altLang="zh-CN" sz="2400">
                <a:latin typeface="Times New Roman Regular" panose="02020603050405020304" charset="0"/>
                <a:cs typeface="Times New Roman Regular" panose="02020603050405020304" charset="0"/>
              </a:rPr>
              <a:t>Architecture of Shuffle Net</a:t>
            </a:r>
            <a:endParaRPr lang="en-US" altLang="zh-CN" sz="2400">
              <a:latin typeface="Times New Roman Regular" panose="02020603050405020304" charset="0"/>
              <a:cs typeface="Times New Roman Regular" panose="02020603050405020304" charset="0"/>
            </a:endParaRPr>
          </a:p>
        </p:txBody>
      </p:sp>
      <p:pic>
        <p:nvPicPr>
          <p:cNvPr id="4" name="图片 3"/>
          <p:cNvPicPr>
            <a:picLocks noChangeAspect="1"/>
          </p:cNvPicPr>
          <p:nvPr/>
        </p:nvPicPr>
        <p:blipFill>
          <a:blip r:embed="rId1"/>
          <a:stretch>
            <a:fillRect/>
          </a:stretch>
        </p:blipFill>
        <p:spPr>
          <a:xfrm>
            <a:off x="2519045" y="5432425"/>
            <a:ext cx="3977005" cy="1062355"/>
          </a:xfrm>
          <a:prstGeom prst="rect">
            <a:avLst/>
          </a:prstGeom>
        </p:spPr>
      </p:pic>
      <p:sp>
        <p:nvSpPr>
          <p:cNvPr id="9" name="文本框 8"/>
          <p:cNvSpPr txBox="1"/>
          <p:nvPr/>
        </p:nvSpPr>
        <p:spPr>
          <a:xfrm>
            <a:off x="519430" y="5647055"/>
            <a:ext cx="1878330" cy="368300"/>
          </a:xfrm>
          <a:prstGeom prst="rect">
            <a:avLst/>
          </a:prstGeom>
          <a:noFill/>
        </p:spPr>
        <p:txBody>
          <a:bodyPr wrap="square" rtlCol="0" anchor="t">
            <a:spAutoFit/>
          </a:bodyPr>
          <a:p>
            <a:r>
              <a:rPr lang="en-US" altLang="zh-CN">
                <a:latin typeface="Times New Roman Regular" panose="02020603050405020304" charset="0"/>
                <a:cs typeface="Times New Roman Regular" panose="02020603050405020304" charset="0"/>
              </a:rPr>
              <a:t>channel shuffle</a:t>
            </a:r>
            <a:endParaRPr lang="en-US" altLang="zh-CN">
              <a:latin typeface="Times New Roman Regular" panose="02020603050405020304" charset="0"/>
              <a:cs typeface="Times New Roman Regular" panose="02020603050405020304" charset="0"/>
            </a:endParaRPr>
          </a:p>
        </p:txBody>
      </p:sp>
      <p:sp>
        <p:nvSpPr>
          <p:cNvPr id="10" name="文本框 9"/>
          <p:cNvSpPr txBox="1"/>
          <p:nvPr/>
        </p:nvSpPr>
        <p:spPr>
          <a:xfrm>
            <a:off x="6901815" y="5646420"/>
            <a:ext cx="2540000" cy="368300"/>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Information exchange</a:t>
            </a:r>
            <a:endParaRPr lang="zh-CN" altLang="en-US">
              <a:latin typeface="Times New Roman Regular" panose="02020603050405020304" charset="0"/>
              <a:cs typeface="Times New Roman Regular" panose="02020603050405020304" charset="0"/>
            </a:endParaRPr>
          </a:p>
        </p:txBody>
      </p:sp>
      <p:pic>
        <p:nvPicPr>
          <p:cNvPr id="12" name="图片 11"/>
          <p:cNvPicPr>
            <a:picLocks noChangeAspect="1"/>
          </p:cNvPicPr>
          <p:nvPr/>
        </p:nvPicPr>
        <p:blipFill>
          <a:blip r:embed="rId2"/>
          <a:stretch>
            <a:fillRect/>
          </a:stretch>
        </p:blipFill>
        <p:spPr>
          <a:xfrm>
            <a:off x="519430" y="821690"/>
            <a:ext cx="9222740" cy="558355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nRydWV9IiwKICAgIkxhdGV4IiA6ICJYRnRjYkdWbWRDaG9YM3N4ZlNCY2RHbHRaWE1nZDE5N01YMGdYSFJwYldWeklHTmZlekY5WEhKcFoyaDBLU0JjZEdsdFpYTWdZMTk3TW4wZ1hGMD0iLAogICAiTGF0ZXhJbWdCYXNlNjQiIDogImlWQk9SdzBLR2dvQUFBQU5TVWhFVWdBQUFxb0FBQUJUQkFNQUFBQ2xxVGloQUFBQU1GQk1WRVgvLy84QUFBQUFBQUFBQUFBQUFBQUFBQUFBQUFBQUFBQUFBQUFBQUFBQUFBQUFBQUFBQUFBQUFBQUFBQUFBQUFBdjNhQjdBQUFBRDNSU1RsTUFWTjFFbWU4aXF6Szd6V2FKRUhhbVE0UllBQUFBQ1hCSVdYTUFBQTdFQUFBT3hBR1ZLdzRiQUFBUEJVbEVRVlI0QWVWY1hZZ2tWeFd1bVo2ZDZablpudGtISC9TcGg5VTFHSkZlZ3ZFbHdSNGZGTXhMRHlzYnhiOXFrRlVEeW94S0lDSkpOL2dEQnFIblJmRkZld3lvb0lhZUIzMVFrSjRYMFJmcElXRVRXZGowZ0tBUkE3Mk9tYzN1WkpQamQyL2QvNnBiVlpQdTZsMG45ZEIxNnY2Yzc1eHp6ejMzM0Z2ZEhRVGltbm0zcEU3OS9jcnUxRlJzUERvMXFMc05OSHQ3V2hJc1VIdGFVSGNkcDFKN2Rrb3lkUDg3SmFCN0FlYks0ZjVVeEZnaUhXdis5dEFyMy96NXExT0J2VXNnWmZyQVZKQmJkeFRNQXJIck5mVjhHb25xOFRTME9rdmJDdVlNdCtycjZ2azBFbWRwYXdwcTFVa0htdElyZnc2SmJrNEI5UzVDMU40c0hyd1MycTRKZDkwb0h2VnVJbXhPSWVWWm9oMUxSVmgxR2pQRXdwenV3d3F0RlE3WXA2YUZNU1FqSmJCcVRzMURxSmZuZ25TcWtKTkhWV2tLRTZRZ1pYS3k3UmV1NFFLOVljdlNJTElMVHQvVHJCUDBKcTloaDladHBqV2EyazdaQnA3ZTB3ejlwMkN3cnBGWE1hZ0swUlFTajRLVnltSmZPOHBxTVY1OTJRMnJNMFMzeG1QNWY5QjdSQWVGU3JubzJuQ082RWFoaVBjQzgySEJLZm5RemQxbXlkakEzZ3NXS0VLR2hZSUQ2NGoyYkxHUnJoN1lKYWZ3cVVURm5yRFVuRDFBOERaSVYrRW01S285VWRjcHh3YnRiWkN1d29KZGQ0cE8xS3B6NUc3ZWFqRTdad0srdE9zMktYL0VMUm56ZWRJUWZYYzVpZVNyL0RzbTUzZk94WW95QzFiSmVibUNkTlcxY3lhVFZ1eVUyenhjek95ZXA4R2tJVGJkMUNjU1lpRjJzRlJ5dDU1NXBLMjdhVlNKWER0bnMybTVzb0RKZm5hM2s3U1lOTVJzOGxabklmWWFwUDVXckRwd2Q4Um4zMEs2ZXMyVnBVNzJrZTFKN0pmY2R0SVFDOG5iOGtyUGNSRDRSeXk4SlV0b2x2YmNxTDFFek00ekg2OWQrcGJaTHBXdTFHeFpmS0lzLy9Eb2lSaWo3Mys2SFN1TEYrU0Y0RDByLzd4dzlMNS94SmtZSmN1ZUk2VG5IQWRKOVkrWHZoNWUrbW5UNENwSklpY1lJMTNkQzc0UzBpV2l6OHRHbVhmSGt6eWlsSHRIb1Q3S0dVVEJHQnZrWE85ejhrRndTWmU3UkJlSWZwUW1kdGx6M09rNHE4OC9PT3ZmRXgyR2RMc1p3MEd2dGwxWUo3cTRUSjl0QnpPaDdZQjJNL3NKc216ckVwOG85VmVieStyVVlVVk1MWXhpYkszVHJEU1ZENEsxWHc3cC9mdEIrVTkwVWZlT1U3NlpmYzBLRFI3LzRPeCtSNGQvRElJZmhNNXlqenBFVVFkd1FGUnBmWVlWZGs2UURGaXllRVFwczJtaFJuRlZiT0dxRkJQQmtVZzg1b0ZnVGNzOTR1SUhqVnZKaktKU0oyaXBwdGJvK2Z5RHRYNmFqbmJaZmM3MXl5QllwRU5XWTF3OU9sNjZ2YzhLRUdHYlJrVXFhY3FDT1EzenhhK3I3RXl6SnAyNkkrekxyTXJoNGgzc2tqd1FyTWRJK3Y1YzZxYTA1VHRmTVVldjZqOHV3RnpiaWdSczdFUjMvWG5HOG5lVUkxMTl0UnMxUjBCZjF5MHpLRU1XbnlndHhpMlV5b3lFaXo0SHE3WXptRWZWT1NEUUVFZHU2N3o5bDhKVXAyaTRLV1VFQWd2b2FPYnpEOWEwSVdMWi9PUHhkV0ZWeFRuQkZENS9KT0ljeURWUm1uM1RzdmhFS1RPWHhLQzlFVEhyaWkzY2ZKalhxdGtRakhOWHhDM0c5MXlLM0tPNE1VUnJQWG8rLzBERFJiYW9zK3NLeGYxNTAwMkdFV2lsTGJGTTN1QWRjMzBvV1h5aUxMSXRHMFpLOE1TY2lQZ2lGTURjZWE1TUNEQkIyTnJtdkVDa1dyWHEzZXlvMGZQNUIrUGZrNU84bDJEVjJNTENoR2x5c1pnRmhGOUZ6K21ma0dXSHRmQ0swbUVKRk9ibkJtc1ZZTWpFcTZQNGdza2JKSHhrUXFCUGc0NmlNZHJVaWlTd1ltdng2NG5sS0x3bXBwSFBQOUFFZW55T2Q1OEhUQ3d6N0xzanRxcmZXaUd1bnNDcVVoYXZLQTNtUTJDL3hhVkJzQmZNSzVUN0haSlExd3VCckVvTlZoM0pKRWZ5Zkd5S1NKRlFMVWJQNngvbzBwY1RBYTRuNTdibU5IQVBHU0RNbXFpR0UwVitwWnVuVXR4Wi9hTHcrVmlWMGlBdVNaenU3VlMyWm1VR0JQUEFhTVlFd1REajlkdXFUQlZNL29KZTRzNmFNbmlZYVNMQndFSVJYMndicnZzT3NBa1F2UEdseXgwVDhsbzgzVFdyRWRLQTVCV2x6QlBqbGt4TzRiVHJvdmVBQmR6b0dnOENQR3B5MU9DMVIxSVJMT3VLbEVpWU5jSXVxc1FnMk9qNS9TTUk4QlpLdnZydTB5ZWlqcVZId3NQZlJEZ3RPUThsUzZTcmtrVFhMVW5qWHNyOEpsMlBub1VvY1FVNGs3TjhjVkliS1RqVk9jRzhMd1VjRjRJSEFCVk9ubThLL2tId1FNSTdvMVNyd2tIMi9jc1pEd0FiZ252bFF4R0JIUjJ1bzcreXA1aFZqZFBWb2ZVQ2E2Wkxid3BHdmh0a2ljVnAxYmJFdHVVd3VuRDRrVjc1NnpKNmp3c1JCUGppWFlLUTc3SVVFUkt0cG9iZEh2M2E2eDlnQUFzZUNEN2lObDg3L1BzWEg4WlUyVVZCMS9GVkJGODF6L3M2WWxTKzhGc3dTaERZWnQyak5GSFFGa0ZGakhGWEs5WG5SUk9Cd0ZqSklaS1N2ZkRRUnlIVmdYeFU5ek9waXlSTGhaUWhWQjlKWUtsMXM4SE9ZUnUxcUdESmZrK21qNklEVnFnYmdvUWZxek1Da0lldGJLdENGcjhvak8wcXlXaXEwdFVnR0d5eHFvbEFoTTVTd01lUjdqdTVWV0VZWHlpRHJKZ1NLazR5MllOZ1B2d0p2M2Q0MUhTdENydnM4R3A4NEpCTGtvOWZlcXJkeWJZcXhpVDlod3hWNmY2WUV5cWFkbmNaekNRZ3NEUzdYcmx3K2I2WFVYd2dOVkYzckJxS1RpQUdsUEpMRjlqT21iZEx3c3JRQzJtd2ExVTQwNTdBZ0N4V25wekRxaU80OUg2Q2lLcW9KZWM5N0srbXF0eDFzTHpJRVZaMVZFUXFCTGhxWnFvTDIzRWM2Q2RCcFVjQU5zZjlEaktJWmY1VnFVMkx4UVkzcnRhMTQwTkVhOU9RclRKRTZhWElBblhVV29nNXNTSFVLK3RrZlZ3SStKOUtBUXd6ZXF5cWNZMjJnaHpSY1lxRDFMVDBvbjEzWFJDYmJBUmIybVY0TVVaQlZMUGdzU1pwZHM5V2VVU2ZXa3FSaGFjQXR5S1dxenByVzlGZlNoNFhBaW9sbllDZjNLb3JkTlQyT3dqYnBmSzFRSmtIKzhPOTZBSHVzaGF6cXBHdWRweDVrNmt5RXdVaHhUOXhqQlFBYzRKSFU0aXlxQmU0Y1NIQTFRcGFRdXRFcTZibXEvQVBiR3A4MFF6QlUwa2ZRUUJCeEM0ZTJ0eTlsWnFpN0p6Q2psR1pLak5SMkRHNFA3SnFEeDFvNXNNYlF2a2MweUVEb3BxOFMvVllWYTNGQ2w4UzNEOFFIVDBPZ3F6YjJhWEN6bUs1d2tIRXpXQmdwMEtvVlo0VHlvWUNLOHVxWjVtcnNnellJd3ZxNFA3bkltNWRIUUQ3MjFFUnIwOWZyYklnUmtaZXFKank4N0VENHpFaWg0bkJJcW9iTVAvd093aGJ5bXgraUFsaWpQZyt4OW0ydzMrbDU4REF0b3BaVm8xRThjc0NPYUQxZmlST3FIWHFDa09qWWx5SWhyTVVDTlVUZlRYbHpFb01udGRCNXBEcUNOYnlWcE9KSW56MUZ2U3dBcEdScnFJcnl4Wm1ucFFkTTFTR0tFM2VOTVZaVzlKRGNkSWpjU3ZHc0k4TE1aQkgxbExtNko1bzFicVN3RzZNcHdFOXlzdDgwUXkrNTBhUHh3NTNJemJ3NDV2QjBENWxYTlhwS2xLQWJUU2NWZGxWaHNwU2xEUm5WUWZvbUFnaUdRaVdqVlY3WEFqTWhhMUlPZXN6MGFwVkhldXN4dXk5cy9BUG43UENjb2JRZG0rY2NHNWdDNm56R2xUWFZlQmpKRE4vWjBQMlNsZFppK0tUQlh4Q09ZYUlQbkswWmxVZ3o0b0EyUkJWb25VcHJuRlB0S3IvdlpYeUQ1K0RRSHJMYWdaVXRDZWZ0WmNrVEtGOTBhWVZrWTExMlNmZHFsb1VueXpnbzBJMW9zOE53YmV1aGkzTHF0a1FtN1pWTzdzUlJxSlZ2ZTlZamNIek9BaldKdE9xWlJuTUdCcW1TeE1Xc0RZalBSMkdSZXdJMjVGa0dTcWJva0NXS0M3Sm51cGVrN0VNb3kydEdwMENSRTFTQnk0SGhJaGFBbTgrVExOcUY5bDY0bVVNSGpOUE02R1JjVUtDMml1bVZVTm1jSVNJZmFPYkhnU01CenYrS09uRkxsVmxVeFNmTE96VVFlZkt3cXBsYzFUSGhjQUt1NmExdVNyUGxSSjlOVXdNRm1aVVpaeVNIYVNoblE4djQ4TWRqWWxKdU1GVHViWXVLK21USkpCTTd5VTlEbWtxVzM3a2s0VnRMTVRNR2FyREZRTWdmVHJrZ1lBcmlNR0M2SldhVEp5VHJJb3M1SnhXM0tBcy8vQTRDQ0tON3ZHY3VlM1pqSnpiMm52eDdWYlVIbk4wRFZRVmxoZFhtbFZ0VWJBelRadzRXQUdGNnlOK2l4eWd2eWI1NHo0MlJNdFkyQjlVMmlaWkZXVk5BMW1SenVCaFM1OFF6WEQ0ZmxIMktJVnk4RmhKTDlLcmErWWkvR2dnYWc1ZjNRWlZVNzNUVkhaRlNaYUZ2MFJyTXZabGFvaHNvRXh0VmlDdUZLdm1nN2lxRThrVjhXMExzRTZ5S2w0V1NsVHI3dmhIc29OVVFzMThaS2F1Q0VIY1lBTVdCK1MxYXF5aG5Kd3o4cklVbFVmdWdNSlpKVS96anFGYVo4OVg3OHlLTDBOWWtUNXQ0UEpCQU9CY0JGaXEzWWtJZkNaWk5mNVZkZDRjSndCTjFZOFRMZE5Bc3FvdXQxSjQwYmduQzNIbjV4UzQxK21tTHUwb29kZ0dZeHNmaG5lbldMWHJpZ0puYldxMm1ocnc1V3ErdDRNSUNQYkJUTGluSzFNalFFNEltZHN2OTQ2YmluT1NWYy9JZEVTMTRzU2k2eDl3VnNOQXNqSGk0MFZPLzRGK0ljdHdYNVpIUzZ2SzZpanRHeG5CTExnOXJVSVRLbE9zK3NDekJtdE9tazV1MUNIbCtIRlE2Ui92QjkrbDQ0dEJ1U3R5QXRGa2ZJaFNTRThnYy9rWEhRdWZaWnlUck5xaE53eTVGRm02ZjEvUmdtaHN1U1Y0ZnBCZWF3ZkJoN3YwTTdPeUx3T0ROUlBxeGs0TVg0dXAwWk5HbnhTVmpWWVo1R000clE5WkdLZzBpTTdUY2R0cVB3RUlqTnZoQmFKUFJxNFVjVSt5Nm9oMkxPaVRQb3dnZmtoSDN6RDdMWXZGZ24xSno0aUFLNWYzZEtzWjU2Y1JFMUFaelBFRGhjTy9NSkRLT3k0Y3ZjZlVIV1dUZ0NnOVVqdjg1Y3NNUVYxSlZ1M3kvYmhxY25MaWc4L1EvVSsxclg1OW5SbUVtclNheEI0bW9YS01xVjFRRUVTQ1ZaR3V4cWE2TGN2Sm41YnB2YXJUd0V5dFZHa0NVWkRLSmxKQkVBbFdYWkg3RVJOK1RIcDBtdy9VOHNmQVoyaHNSMUxaRnFTeWlWa1FSSUpWWitVdXhJUWZqMTRSN3NuUFRuUC8vMEJCS3B1cUZBU1JZTlhOTVJjclUycEJqMFNDdkhvREJmUDJXV0JDYzFGVWtNb21ZRUVRQ1ZadDVGMU5UUEZTNlJXNS9IVjJXTHVHdFduMDl5eElaUk93SUlpNFZTdDZaMnZpajBPUDVPbDc5TFd4b1V4ZE0zZ1dwTEtKV2hCRTNLcG5KeDVXVitUMjhuazZZQ3JsUmFqejNhWnBoSW5UQlVIZ2RPREFsbldZTi9HeHU2VThqZWd5dTBLU2U5bWFjWVNTMmk5ZnV4UVdXVlhxWjMxWkRVOVdqLzNXbHQxak1PbHNGV2VvNm1weXJIcDI1SzVjLy9MRDZQVzE3MTJmZU80czFTMEs0dm9MM3g3Z25lZzd2M3BkSXJFVldoL0c2OUp4S0VDb0srSXpsM1RXWlVQVVZSZjdPTVJ1TmRaVFFSQ1kvZkk2VVBLNS96aXJLdDRxZ2NpdEx2bE9xbWErTVV4a1hLZkxsODcvNnZ5Rnk4WEYxb0lnY001eCtmejl6NXhIeER0UXF2WEZMOTFVd2JnRVRnYlZKZVBrTlA2UWVGeTVKOW0vWXJ5SG1TUmZtOWRNeWhmTzdKYW40Mm5SY05zQ05Sb2RGOGo4M21QZHlJeDRFNUY1T24rZ1B4RlJKOERFZUU4NEFXNHBMSXdmUGFhME9pVlZWYm1lRksyUE9ob29HdWdlNEY5bUwzaW1jMVZ2VFFmbkhrQVpGcFp5eDVTYlp3ZlliNC9yeFdiUmV2NFBMMmpxZHhEZkxKc0FBQUFBU1VWT1JLNUNZSUk9Igp9Cg=="/>
    </extobj>
    <extobj name="334E55B0-647D-440b-865C-3EC943EB4CBC-2">
      <extobjdata type="334E55B0-647D-440b-865C-3EC943EB4CBC" data="ewogICAiSW1nU2V0dGluZ0pzb24iIDogIntcImRwaVwiOlwiNjAwXCIsXCJmb3JtYXRcIjpcIlBOR1wiLFwidHJhbnNwYXJlbnRcIjp0cnVlLFwiYXV0b1wiOnRydWV9IiwKICAgIkxhdGV4IiA6ICJYRnNnYUY5N01YMGdYSFJwYldWeklIZGZlekY5SUZ4MGFXMWxjMXhzWldaMEtGeG1jbUZqZTJOZmV6RjlmWHRuZlZ4eWFXZG9kQ2tnWEhScGJXVnpYR3hsWm5Rb1hHWnlZV043WTE5N01uMTllMmQ5WEhKcFoyaDBLU0JjZEdsdFpYTWdaejFjWW05c1pITjViV0p2Ykh0b2ZWOTdNWDBnWEhScGJXVnpJRnhpYjJ4a2MzbHRZbTlzZTNkOVgzdGNiV0YwYUdKbWV6RjlmU0JjZEdsdFpYTWdYR0p2YkdSemVXMWliMng3WTMxZmUxeHRZWFJvWW1aN01YMTlJRngwYVcxbGN5QmNZbTlzWkhONWJXSnZiSHRqZlY5N1hHMWhkR2hpWm5zeWZYMGdYSFJwYldWeklGeG1jbUZqZTF4dFlYUm9ZbVo3TVgxOWUxeGliMnhrYzNsdFltOXNlMmQ5ZlNCY1hRPT0iLAogICAiTGF0ZXhJbWdCYXNlNjQiIDogImlWQk9SdzBLR2dvQUFBQU5TVWhFVWdBQUI5Y0FBQURIQkFNQUFBQlJ2czZlQUFBQU1GQk1WRVgvLy84QUFBQUFBQUFBQUFBQUFBQUFBQUFBQUFBQUFBQUFBQUFBQUFBQUFBQUFBQUFBQUFBQUFBQUFBQUFBQUFBdjNhQjdBQUFBRDNSU1RsTUFFREpFWm5hSnE3dk43NWtpVk4yVEJvUCtBQUFBQ1hCSVdYTUFBQTdFQUFBT3hBR1ZLdzRiQUFBZ0FFbEVRVlI0QWUxOWZZeHNTWFhmblptM1g3elpuVmtUREt3TjNiRmpKeGduUGRqWVFqYWlKOGsvQ1NqcEY1VFlsbVdsSjdhbFlEdEtqeUVvQkFFOW9KQUlROVRqeUZMQ0t0QVA0bXpDQzd4K1VSS0pSSEs2QXhiRUd5VXp4QkVtK0k4ZUhHellOWDc5aUcxMjMrenVWSDZuN3EyNkgxMWY5MnZlek8yNmYvU3RXeC9ubkRwMXpxbFRwK3JlRG9LbVhsY21KN203dHZoVTdpWkZHN3p4TEhmTFIwNlBjN2Z4RFR3SFZvQURBM2FRdTVjamRpMTNtMklON21mUDVtNzRJUHZqM0cxOEE4K0I1blBnZm5ZM2Z5Y2ZZdC9LMzZoUWl3RTd6Tjl1elBieU4vSXRQQWVhem9GQzJyUzJZTGZPaFRHRlRGSHdTdmJjdVZEbmtYZ09YQ1lPWEdWM3R3dlErOWc1cWRPVS9YSUI2dFltNTJTTEN0RG1tM2dPM0NzT1RObFhpcURlbkxEOUl1MXl0cm5Lem9xWW91Qko5a3hPVEw2NjUwRFRPWENWbmM0SzliRnpMbFA3bEgyeUVIWHJ6RS90aFJqbkd6V1lBMzMyLzRyMWJvT2RReERzUHNiYXhjanJubHNFc1JoOXZwWG53SGx6NEdIR2pndmluTE0vS3RqU3ZkbWN2ZUJlT1ZVVEhkdE5aZmdIejRFVjUwQzMrSTcwL2NYdGhDdlQ0VDFjYzYyYnJUY29iQ2V5a1B5ejUwQVRPTERKU29UWlJ1ejVtbmx3VkNMTTlpQmpzNXJKOCtDYnhJR2Z6SDk0NjNKMS96R1cveXlxN0NFYUY0cVVTd0MyQkRiUVRteDF0T1ZvWEdpYlFRdlFGelNhQTI5Z2JLZlJIUXhHUmNOenhCWkV2QTlxWlE4bTUzWnhCSjBDNTJ5TFkvTXRMemNIWHNmcVg1WGVXdzVoMmIxYmdvSmV6Ukh2UWFrUTRKWHoyQzRvd1QzZjlPSndZT08vUU5jTGg2b3ZUajlNbEhSTHJJa0JGek52blo0UHduUDdKdXB0WlNQMmg3WXF2dHh6SUZqN3N6OUhxdDV3WlMrMUpvYVVJTHozc1JxRnBWUkFBWFFkc2RONll3bzE5dDJEUGk4T1BEMEpOYjNweXY1UTJabTVWK3V5ZUZ4eVpvWWZmM0JlSXVQeFhGWU9TRlZ2K016ZUwrZkZjejkrdDdaQnh1bTVVbDU4Z1BCai9jZCthdXUrQjN3K0hPREsvdnNqdWgyZkQ4WjdncVc4RjQ1MVFIMWI3ZVc5OE1mOFZ2czlFYXhMaFpTZFB2WDJMd1NEcGlzN3ZQamRrdVBTSy9MaEMwZWM0OUx6TXZ6NFEwZGt2dHBxYzZEeHl0NHZyNm1QbExjWE9pR0RGMTlhVXhlbDdZV09PcC9mTEE0MFhkbmh4WmYyd2JFNzlzMmFSdjJvQWgrOHk5aDJUZVI1c0kzaVFOT1ZIVjc4WHVrQkc1V044V2twR0Zkd1lnY0hBZmExQ0h5QjU0RGtRTk9WZmM1T1pWOExKekQvN2hSdWJHcUlWMVN2bThxZHl1QzgrSE0xVHB4YTlVcE5WL1pKRlF2YXE2ekV1eW9tQ1h0UkpkR0FhWmtYZlV6aytiSm1jYURoeW81ejhkZkxEeGcyMytyWnl4NVU0WGNFMkh6YkxkOUpENkh4SEdpNHNyZXEwWU4rSlVxNUpFeHJyQklqZ3BEKzlTWFlQc056SU11QmhpdjcwS1NsTDNuUDVPYjdaMW1PcUo3aGJ1K3A4a3ZtUFdEUzByVWZmL3IwNnovbGhHRlNRWmpQQ1pHdmRLazUwR3hseDh2b2V2LzdMekYyTm1IUHpoekdEM05uSFp0dkhZUGZjV1hFMk5PTWZjaUJ1cUR2Tjk5YzJMVHlkWnF0N05pVnVxNGI0amV5c3o4ZkJOODdjWXBrVDJyWmZCdnAvWTRyRS9iVjdXRDk1NTIyQWVCNCtNMDMzVGo3Zk1tQlppczdwczVyc3F2cHhLdlk2UzdsWEhYNlRnellOS1BhbFY3d08zUi96YmcrWnIvS2NVMWR2b0dOTUdUcGswT1Y5c3dEdTVBY2FMYXk2NmRPT09iUlpEZzlkQmdZQlBwdU9WVExWOFhnZDhoWDlhNjYvQjhsQW4zK1g5L3k4WDRsYXpkYTJRMVQ1elJTajgxM09rMksyR212ZnRHdTl6dUFMclF0bjU4NGVSUlR2MmhmU2UzTjJlbEdLenVpM1hmVS9NQ2t1c2RMbm1Uc0JYV1ZWQzVPcVZVL2R3NFpTeUdKSDBaUmVCMy9OZWYwL3ZHUk1BNHhDSi95SE1oeW9OSEtydGVCc2ZqNnpOaE4yZkdKaU1yZk50RWJFQnpvUCtBRGhZU1Rzc04yVmU5NFpFWEZQMTkyRGpSYTJlSGR0cFVEQkRjNS9LNGNGTTdKalErNitsQ2ZFb05ESm9qUVJOK200cnR5c0ZaT2JqemV5OU9GK2h3SThWVldoQU9OVm5ac3BLdUhzU2NtVEdpSjI3RjN2Tk4rWFEycmNPNldEalUrUnhFdExXQmlORDNJWUYzb04vRXlOZjNqNm5LZ3ljb09wVkhQZHdqY1JVRnV4TEhqeWYvbGhpMTNSTzlkMXZaNUJBa1c1NXF5ZmtkKzBhSWxKLzhmZlp3OTlUUEsyanl6TDZ5WHZvb3ZXWGtPTkZuWk1SdXJWN0lvRUpyYlkvOVN5TURHUW0wYWVEbXNnc3NtbUlEbGNsL293Z0FvT0E0QlhHR25PenoxUmhnbHhwN1kxc0Z0U2Z1Z3ErSHpQUWVhck94ZEVlZktEbk12OXNuWFhpOEtIeDVwL0lDd3dpamhBb2dtcGU1WVFUeXJCQUNINUZRVXZIakdVLytUL2U3clAvdDNEV2QvRWFIVHJQOEZKSC8zSEdpeXNrTS93M2t4Tzh5VEpRZDY3Yk52UXFaaFpnOTZWZTl1UVQvVnl3WWNmczBRc3M1K2g3clFsd2VCc2gwS1lDQ3EzeHBjd3VJekxqY0hCdkFPaGRONHVYdXlSRDA4YnpsRHBncXgvczd1b3cwUkNSdG1kU3pWYUN2MkJsTDVoUjlhT29EOXBkWEhrODl5L3gyaGhtZDA2SFI5MWRYMytTdklnUVlyTzJhN2J5bEhGRk5uZHYzOXpwdHZiM2VNeW80RE9tS2Ryd1NhT3hPdXdwNnkwV1JwL1QwK0RDdDJHZHRWTmdrQ1dLdGpUWkhQOWh3SU9kQmdaY2VKRlBVNnRyUGtKM05lbUpWZHU4UXVLa2xqVFJBQTgzY21Tdit3OEVOZ2NOUVJ4NERPQVJ3VXBjUzNXeEVPTkZqWmozUitNdnFzZWtuTXJPekJaTW4zTHlVaU9NNmpYbVRnRmJiTVFab0h4WEljYlRLcmVVa0N2QldkSFpCMWZHTEZPZEJnWlVmWGJpbEhkNkcyQWhabG4rcDlhQ1VXU3laMFd1aHd1aWIyQlROV29NV2VpS3FNdFdkc2NCeFAvNW1PTkFML3RLb2NhTEN5UTZlVnkxZzZJcnV2R0crTHNzK1hsdElLR081WmliMytkS09qcFRCY1IvcjFHSzN0ZEczeGhJOVNaK01Rb3NqZlBRZENEa0I4TkRweDJUbEVPcTNzQXgyUjNWV1VXSlI5cTFwSCtVajNSbDUzYVk1R3ptRklieS9yNGNmZFFLYzBkaUN1NDFPcnpZSG1LanMyMk5TSFZqQUp4a2RrRTZOdlVYYkUrNnAwbFB1NmlOcDhLYTRJdTNBUTBvbXluUVRGeWVSWWJjR1NWWHg2eFRuUVhHWFhLaWR0czZ0RzNhTHNXdU9oZ21YUDB5cG5mMm5LaDhkL0hBTEV6TjdXZ0VhekEwMlJ6L1ljNEJ4b3JySzMxREYzK3VxY09zeGxVWGJhRXF0T2FPZ05uSmtTM0hUcFpiak4wVmVqbW4xZG95RG9MTmtJSlhTZnVjSWNhSzZ5WXhZOFVRNHM0dUJLLzk2aTdMVDNGazJ3U3JENU1uSGlSL1B5S2tia1FBZEwvMDI5QUh0djFSNzYwZEhnOHk4dEI1cXI3Q1BkQ1RYNDQ4cFRwelpsSCtxMjhvb01QazdHcTQvM0JaaTk5M1VRZGR0MXFJOEROK3F0UEIwc243OXlIR2l1c2pOZE1Bc0JPcVZhMkpTOXAzTVZpZ2pObHU0MW1HQ3V0eWt3VTZyVFFCeS8zbFVvUXA1djAwUU9ORmJaYVltOXJSd3g3TWtsbFgxZHhOaHR5dDZxY3UrdG93VjJsRmIyem03Y0NianF0K0tuZElxQ0FPcitwdXY1cDlYbFFHT1ZIYk9nWmxHTXhYZHl6ZjZrcTdKcmo4RVVrWjYrMWsyQVJoL0VFRGNudS9GREwzdTJMaTRLZ2tXVklZVWtZSjl1Q2djYXErelllVk91ekRGdzA2UVpXSnNjUm1OcG05a3JYUldQdFN0emJCYWN4TkwxV09KY0hGeVNUOFlsMmRUUU1PMW42L3JubGVSQVk1VjlTMzhHNWlpNWgvYktNK0g4MnBUZDRDdmtGeDA0M2J2cVZsRHBPN0prYmZFVm1RNWd2OXJ4VXphbDl4V3lOZjN6aW5LZ3NjcmVYVHFJSmtjWVUvU09lTmlZU0cyeUticytDaUNBdWQvcHlHNWJVMzJZK0lMTmowaFRoTXJUUk1GeTI0NDJDckJjMStlc0pBY2FxK3pvV0R4QnBvZDJiUkt2aXZ2eDh0Mm03QUVVOURnTnFmQVR2Y2VxYS94WUhGSzRMeVkwQ081anAyMWRHK1J2K1kxMkEzZDhFVGpRV0dVZnliZEhsc2U1SzgrZnZDSHh0Umlyc2krcVd4VmptejJ4R0U5VGlGay9zaWtiaStSZWZJOUpKeVRkSUh4Qy9QQTVWYjdQOHh3SVhuU0RMc3d3alBIVXpXYnhaS0k3VTROdVlxYzk5T1AvTXZzWGNhK3R5ajVNaGM3aWhnVlNDTGtuOVRnTllSNjU2MWZHZDJkeHlaVjR3bzh6RXlrc1RuVGJENGxhUHJtU0hOamllcDc0a1Z6NHR0ZisyRHNlditTekJMM2dxdmU1ZjRROTB3NkNIeHF4ajhoTzArbHkzV2Rnb2txOTZsYkZSeWFmZTJQQzNob0VHei9CN2laNzBFczRJUW1xWlJLbmFpN2NSdnRyLzhZdi9QMFAzRTZhTEVtdVQ1d25CN1RLamlrQ2wyN2Y2anhKTElHTDNtT2Q2ZHYzR2JzOVlhZHZTOWF3S250SGUrb3RDY1lwUFRlY2hhUFZPVHQ3bXJGL0hib2ZJY0FyeHVnYzZsRDhNTm5BaVk1NksySDdnRi9YNmtYam9WczVzSFY2NC9hSHhYWDc2WWtNR01IRnhDV09tbGpoWE13S3BnZ1lVZnlqSDJWUHZiMmRvdDJxN0RDUGxyay9CYy8wTU5DSEQ2blp4bjlhblAyek42Y0E5TTVtcWVmbEJ3emFCZE9xSXk1SkY4NEdMYk51ZFhNMmZ1eHZUNHdUejJWZ0RTYVZ2Q3RZcTdKWEdBSWI1MTMrMzhmZXk5bitwcG1XKzR2cTRvZGFIUGtLV3BHeWIrZHI1bXVmS3djd3VWOC9WNFNWSTl2S3Z4Q3hLcnNwaEo2ekE5Q0MvVnhOK3RHeWFqSFROaHNaOWgrMGpXb3QyUGlGZDJEYTBPODcxSXJjQTNma0FKUTlueXc2d2oyL2FwaFU5T0Z1TlJsV1piY3REZFJnVmJuMDFzcWVxa0NYZDUrb0xoZGJ5elVINXFYQmNvUHp5Qm1qcDNrSDRqem84amdrQjZBcXUvTGhVaWE2cG5DM3VrZFdaYTh1M2swSDZJN1ZWS2h6KzFFSVpWMjdPeC9RdjlGZHZFL0hvNk8yeUtLNnh6NzN2RGd3MXgvbVBDOFNTdUtCNUt2L0RrWVAxNnJzcEtJNyt2WTVTc2hzdEhQVXYwL2d2ZCt3U2RLOWdHcEZMTHVBSmlnSDY1dGZkYW8vekhsSk9vOGUzTWxKcWxYWmFlLytXazZnNnVwNHM4M2dqeSszNlVkdnU2MTFEZHNCUjlWdEZpeFRVRENIVmo3aU85Z0ZRZmhtTlhOZ1lUbXRWVFA2Q3NDUDg0Y1l1OWFOTlFqdXJRcG9DK2o5dGN5L3ZoakI0bFM4T082by9wZG4zbnJyQXA2WDVUdnRlOGJPK2NKN3l3SEVqd3d6eUwybHpSSDdKUCtFMHJjZUpGcmtCNm9tRndGUXcrSjdxYzJBNXNmd2VuNnBVR1pnWnpBUFVObXV6Z1FNVUZWTG56ckpYR1hZT0g2V2Q4RjcwZGdGR2R2UFFkUGFvNS81WVRSNTkvYy91bTFvTmNydkxxaWhRUWNNaSs5c0crNExrOWJndXBNdGpKK3hNNWpIWFlnYjFwanFFczBtbHRhSTI0TjI0Z0NXbEFhaGNnSnhqeXZSOG5vdkJ3MWNLRWt3alM3TnRLcGcwMUd1L2FnT0p5ejhPZEYzaWdJQkYwMnZCcURwd3JrYmVoYXVZZ2tjd29QTDNXODZLSDR0UnhlNjdNYk4yeCsrL2ZRTm83TDNxL0o0b0w0NTFrbHpkRVpjKy9wTzRVUjlyaEMvSGxKMUpXUFE1TGZacStObkRaQmErVFNsQmdyS2dxVDNZSTdMQWxscVA4Ky9lYjhFZzJkVUJpZ0p2cDQrSnpIa1QyTVkvRFo3ZnJhZFp3dklZdnM4OFZXUHE1NVpybHZWKzBIOXFseUVKT2RvVDNzM21YSHYwK1JnK1czMmV6OE9KZ3FtK1hhQlRhRHVVUm5GdEdhVjQ4NjMxRGFneDFMV0VGWTNORFFWNVkxVG1HQlZWRVkyMTIrelY4VE1tc0FzOGdkVlhyS2JwV1g5MTdJNUpaL3pvS0IzOGt1aVV6UnZHWGF5MS83NlVvTlhheGNTd3pvaW9IVGcvdFlTRVdGR0x1bzBNQXBrWTRNZ1g2RDAvS25OSTFXNU9WQW44SXFHRkZLVE82Z3lmQ2JMaVc3Vm9lRThLSEtlV3NuU3JubmUwdndsSkZWL1lHbXJiMFB2d0k2cjJzTkxFUXJGT2tobHhBKzVxSXVibFUyQllVVzIyYytUMmp4U2xac2RkUUt2aUVsWS9Ca09hcWw3UE16S09vQnNxNnNXemMyREF2c0plVjluZHlBTHNxdmRSM3FBWmMxZFY2L3NpN3l2c3pzUUY5RFhidzgxRlhOUnA0RlJJTHREeXA1ZkRNNlQyanhTbFpzRGRRS3ZpRWxZOE43SjI2K1haMlc5Vy9tM2J2S2dNS2xsM3E3RjlXRkN0TWRXMXNZWmN3ZHJ0eHMzVGFjTWFwbXVtT3NKSnVTNnBrRXU2alF3Q21UMzBWRXlqNy85T0x2eHdSMW5BTzdVL3NUazYvOCtCcnYyQTJGNmJYaDZMYzQxcC9KSUZTRDkwRCs0d1Q3eEgxenRWNTNBM1psa1pBQjg0RU44Z3ZYVGk1dC96MWd2V2JpMlNNdTZUdFN2L05McFc1UHRlUHJQZktLOWxMZWM0WXFDV3JZTUR2Y3laTmNjT3VtdHJmdktqTGt6V0R0YVhSOW9BUlV1R0J1TWRBN3FnUDl6ajUrK3Z6QVppWVlqZFBSYndlWUFOMXgvSzFGaVRycFMrNU1FOWxNQzF0b3dPcjN3WmZoMXJ2cVlSNnFDUHpFbWhKQ3R0c0JwdnRjSzNKVkpaaEpiRkZUNTNJVGRaT3hmbVdzbVNqTkdUQ1BxNitQVFNSeEZHb1NlTHphSW5XTFRiaWc0VFVlNXpxTW11bUZNVXJ4SkswUVpTNnV6ZG9TQTR1YjdSa3lGQ3FGYTJoZmFjMUFYQksvRDE4VkpoemJhaGVpSUc2R2Y3QStoZytGMXVoT1htRk9PMUw0eWhIc3JBa2FQeDBpRDlmb0Z6UkxpSEZMMStSQWZmbDFqV25VQ2QyVFNVb2ZUR1YwRVZhNndKOXJCd3hOM21RVHFneGlNVHRTN3o4MnVzT2VpZXRpWTJhVmt5MUV6M1ZCdzRPaUN3TUtmcS9taEdQOU1DK3JscVZjRk5kYU90eVpwRkJLcUJaZS9ZR2d5bXU3VUJiL0J6bzZEYjJlN201UDQ3M0x5VTRNVzYrZ24reWJtMlgvNEp6ZjdTTDdnRE1XSjJ2VUorOGlqaTFqemhrQnhDQlNQNGU2T3kxMnFYa3B3LyszcjEvN0gwSG40YWdYdXhDUWJ5K0YxclExL2xXcDFuRTFZRUtSUWEwUjluU3l2UExHekZSM1VtNE9ITnBwNHVRdUtFQkJBdWhwZko4eGhKVHA5dnFPdG54cFluYlhqcmVtczI1NFdUdUdDcVNtdzZrNGR2cXhCeEhWZXdMdDU3Y0xFVUVPK3pmNTdqTDBMYVQ3ZHppalg1WEtpOWpFYVl3aHJaSURKWCtKQml6NGxzdUZTUFZaWHFjTFV4OWdmRUp6MWhiTXRxUk80RTVQMC9RNUx4dXp1UTg5dVV4cUwxRm1ZWi85Tm9vWTBRNnVYcjhmSXRpK0VDOUNKaEdrT0puSjB5dzNTT1M0b3doYTlYSWZQMDFqMFR5Uzh5bjZGVFpJRE96ZUpBMzJvNXBvZVRkR1N2bkUrYzZadUZPN0ZiSnpPeXlvNzMyWm43T084UTJOMCtwWnoxMXlvSFJNVGh4SXNmem53QUJnSWt6NlN1a1NDcTFSTkFUVjhvK0crQ1hQZDY2a1Z1QXVUbHJxYnprRDQ2TG5SUHMrRFZCWWFINTJvRHduYVJNU00rOUdFVG11dGRwb0d6Vk9pZHpvVVlVc29lL1RWTmcya1F0a1daVThNck03YWhXaEoyWGNMVVdCc0JINGFIR1ZYNnFDaHh4ek5DRlFhOFZrTDRScmd1cnZOSzA2UnZHTnRJaW80VUhzL243M0hBSHZJVzFINGxOdFF5c3BEdXB0VTBSb3U4dXZHU00wRXBaWjduY0FkbUdTaGpoeXUwOGdKUXZMRVZsMld4Nmgxb3I1T0V6aHNTUlJHR3JHN3ZQSG14RlhaN1NnaWF2cEd1WmNrNTB6WWxEUWVXTE1wc2hpTm5GVEo2aFlMNTBqZFNKako3dktwZ3JYdi9rSGROWk5reElrT2xFS29JbjBQTTgveERUdTFSK3hqUUVVWXJuT1VXNVRjUVhKSUNUZGZrVGQwa2lwVUV2VFRhczZ3bk9NdzVVK3R3TzFNa25Sb0V1UU9uWVJsNjNtTWNieHExNG42ZzdTT2hnR0pETHdNb2tFb1lBVmNMdGs3SFlvSVNGOE1qQXRRNXpvMlpaY0RxN04yRVNaU2RwTEtpaStvazhtZGNhTU9FL3RCU0JkT0ZXVGpIanowQmVJVmwrcVYzVDdWQ3cwNi8vaXR5ZkhJOHNKTzdaQ21jVWlUTUNkZFNoSVlpRk9VeWdMVlBMdElGZmNiamprQUR0OTUvT29FYm1lU3BzY3ltN28xQzUvQVN1MW1qcXd2RTBCOVNBOWFVZS9RRGh2czRuV3FSYkhheU91RWVlRTU5aDhyaWdqRW9EWmxoNERwcjVkSG9tMHhSV1JPbllWRmp5MWJBbVZYcVp5czVrUmRYdzQrQmlwN2tMSUx3aldYS25BL3BMbzAvZEtGSVRHVEYxYVR2elpxTi9teW5NK3l0M2dqUXNBdHk4WUVxVk1KeUo1d2thb3BZRWIrTGlGeW5aM2d5ZHEwQXZRVkJtNWprclh2Vy9HZ1lDckxvZXlZMmptenRhSStQUUJ5Z04vbk5HQitpNEN2dVErTkRVWFVPNHhIRFIvV2doVXpCOWFpZ2RWYXU0ZzZVdloybEs3d05vOEhUZ25WaGJyMUdBYjA2RTRHemdNVFVLNisvbSttS2ozeTJzS3FqZERPNUhoazI5dW92Y3I5amkyaUprUkJDRUpYNUdWSUNZY2lDMWI1YkpjcUducGh0d2hSRGx0U0ozQWJrNVM5VFdaMnBSY2ZRQ3F2SjR0c2FXN0U5S0xPSXo5ekVRQ0N3M2dTQVJ5cDVnVTFNZ3VLcU5HME5tWGZVNU1WNVQ3RWhVeHI3YUphTkIyMWpYQUtGWUt6V2I4N0RjZUJPdmp1d3J6RHd6dE10OC81eFBmQzVIR0hCVHFkOVJTTUFDM1V2b2lmeEVLZmhlSWhKUkQwNVN4c3hCQVhXcVhxaUtEdmhRMm1TQm9pb1RIVUtGVW5jQXVUbG1qSlpneUVxYVJYdWRMai9YTExhSEhVV2xGZjU4NzZVUGpzVzNHb2Z4QUxhVGtVb2k4WWp4cG1kbG9nN2drVTZqc05yTjdhUlcxcVV2YXVUZGtETzNWOTRYZHhGOHpTV1RVTFpDNkZPS1RwNEpFMFdzYkphMjBzSm4yWmxVNllxVDNpVThVUUtFSjdBcDlFdWlMQUhFdFVHcWo2eVN5NGFETWk2TE93Y1FmSmZUVWNaVzZ0d00xTVV0S1R6QnpITGhEc2ZMSlhHd3ZqbWhCQXh1eVhJZXFhUWJ5Zmo0bzB1dURaY1lTM0p3MWxTUlNpSDhQYWxQMldRS0crWTJDMzUyS0NVVmZoTnJTT21iMHI1RjZIRitjbWJOUk40dEVET00xQWF1R25DL2htMVg2VWw5VEZNT3NONWlVUm5mSXdVZHVsNXZTV1FXVFdLZW9wcDZaeGVnajZWcy9SS0xqUldVQUJCS1lrdVI2cERmajM0S1dibS8vb0MybW1acC9NVE1yV1hucE9XTVZXYW8zNjhNZ2FZUUhxWHByUENmQWJIOElEYkVIa0h2VGpLRWRYdUk1bFVRaHNROVBKVVZFcDk1MW1kb3V5dzl6OWlsVkp6TWR1YzVNbEduU3R5bTZsRGhwekpzQU5oQXNtTXZMZStUYjdidFFxcFl1VTk2V1ViRVcxMGpjakw5Zi9JaXB6NStHRXQrSW5lTVRvekdPUEFvVi9McFkwWGxYeFl4UmNmcnBNeW0wUXZQaXZiTWNnNmdLKzl2T1FOcnIrU1l4TGxUSXlTZFVnbVFlSmxzNTZMMTVicm4zMlRiRDZ0cGtkMG1RUmRRajY5UkRkS0phckhzK3FDZ1hBai9US1R2eXpYaUdGMlYrYW5mYXptWmxuMnN1US9NdVVpVWVTeTVsNFNOKzNyS1Nod3AxMEcvSFVrVTZUeUZtNjI2aURmc3BGZHNMRFc0TGpsSEZFZlpsRlZRbHp2QWI2enRmK1p6eGVzNEN4VVJzRVhNTkRNSnh6eHhIRUx2Znh3NGZOdjVrZ1E0dHhqRW83MnRJdVNwVnNydzk0bjFEeVN4WDdqQ20xTWttQXlkN3ZBQWFDY25UajF6QTI3a2llRGUzS0R0Um1VY2VZM0FxQkorUnFzRTlaVmFFQXFORTlVM1l5ZHp0aEI3Vy85MDdaYmRUTkU4T1g4UEMwUFRFVzlKZ01udkVJUUR4emtHdnpOYnV5MjZqbDcxQ0pXYnNEbUhKRHJCY1o1ZlVmL045dm1WREJ6RWdwQ3MyQ095UVlYRWdUY0dvRkRoazUrOW5mZk5PQ0VFY0trMENkVEk0dEFrY1FWTmVkc05lSEF0YUVpWFZLOE02YmIyOWIvL3FRbTRxdmlOYksrMXdNK1VZaXBEbmFwYnBWb1FDb2NXM0tma0NVbXE0Qk85czJsYU9NalBGTVhXZExOU3paUEJvbXhRVnhsOE9sS09aWkZ1cUdzYVhIK0pqTnRnNkZ6QWN3c1RVZEJGMDh5Tk1VRDl6NDJwdmhKbDJUVlRVSkM3VkIwQWZRcU0rVWxFdVFLZHZsSUZ2STVOZE1nMEZtWTQ0ekNDNkhzU3NyaDRsV0NGbzdsbkgxQXNDSDdMUU5BQnVrN2VaUnRURkpVSm05a3hSQjNQWndvd3Zqa1l4RTRHaVMxWTN2ZytOR1dSK0tFUUVEeEVvOWlFVy9DaFNnZkZTYnN1OXp6dWgvYUcxcWtCcmU4TjdON0RicVFQeEIxRGVNRDRsRGlXc0NhRkorcG5oSXZZbm1vT3cyYXJsUkZ5Z3c1UEVTWkJITjhTMWtNcUpqWnV0SDN5UzRNSHk0c25MZG9zeWFnQk5HTG1ya0JCbW5kaXVUQ0lEcW90SHR4bDRCeGp1MVdXTFhSR0FlbTJWZE9vZVkzcTVISTdBdUxiS0RQYkdqQUZTTWZJcnlDRkhKbTh1YXZjL3VXc3hkdU5LY2xhUkYwYnlUVVNkRkZRdDFKR0s3VVRPTXo2RUNnbnNXMzJhWG8wQktJVFdmZ0Rnb3U0WGE4Q3NnWXNvZ0JHSlRaNDNkRGVsc25UNzE5bllQSmJQd1dmdHJsaW9vUXNKdEVFRHFCRTd6UWNpdUVWSW1GOHZLSkVHdTZqNkl2UzJFYTA2U1ZlekszbWNmZjhnbzZ3akdSeHZnVy9FaTZENFpGSEpRZGlzS29uZ28wU1RwTDVzbVpiOWxCb0ovVjI1YnpGMXRXMitkeE5TbXB0SkdIUWwxTzJxSzhkbFRRM0hNNVpIeTYxRmxQamRLVDQ0eTdjcHVvNVl2R29WSm9yRVJlbzhnZlhLYnZZZVNXVVNIN21hV0tscDN4VzVEQ2taTndHa25JL1RlV3pLVndpc2U3RXdTTlZYM3NiQ0svSTJDYThrcVZtVW56SUZSMXVOZ2ZEZWVSQjZNTFZjRktJamlZUzNLVGhKclVYWUlEWmJrNXBVTW5WV1NPcFhrYjhrME9CcGJUU1VzRzNWMDJrYzBCTFFka1M1MDV3N29mdFEwOWNEejdNcHVvellJY0E1RXJQeFRwdVVCTWFOd1RBNzZhQkZjVXIyMFh5STVVaFB3TFNBTWorVFNtQmhzbFoxSmtsUkZRdnJaL0h6K0xGbkRxb21FR2RzaEJsbEhKNkx4SDhSZGFOMlJXQ3BBUWJDbXRTbjduaVJWbGVCQ2cwV0VlZFYrcjA3UVdhbUQ4eGo1di96RmxXMVZGNTN6dUlic1J0VkplT1VaS3A1blZYWXJ0VkV3ZnNiQnBhekpsbHdoVWxuUHFDMjh0VVZ3T2ZWeVJjSmJpSithZ0pNWkM0Y0N2bkNHY3dJMTNSMllsS3llU1dQMmt2UHNKQjU2WHN1bWlmZlR4RTRMWnIyc2R5VGhJM0dtR2FOeHdNSFRUd1VvQ013MDBRdDZydWFpbVgzUENHckFQOHRpTkhkb1Q4cStZNFJUcUxDYnNOTktBRmJxSUdMUy8wMTRlREd3UE8renQ5QkxPU1hONlNHR2c1UlYyYTNVaGlIK2NQNExKL25kQ01NODVZRFo5ZEVtdUMyaVBwNlJrdjJvQ1RqWnJuQW9lT2pqV2hKbE11M0FwR1QxVEJyTE50RXJ5SFk2K203VHhCQ3pjV3J2eTZEbUpBN09qbzRsRVJXZ0lGaURXcFNkakt5VzdZUTJFaHFqdWVQVmFsSDJlWGE4aUtURVphY09rN0dJY2VFc3U5UjdDU1BYKyt3Z0o3Ym5RenpRR21QOU53VXdtN0xicVExZm00MzJwYmFBUUs2TlJ0TElFRGE3UHRvRTk0aUFId3JLVS9lYWdLOU5STHlNbndqZVMrR01IMXlZRk5kZVNpV0NzSmlBS0tUeThDK0tTaFpOQk9ZWnIycVkyckY5R0VKREgwUndkaTFoOGl0QVFmQUhDYWtOOFZYeFM4cSthd0kwWUova3haYXBuZUpnc1gwekFjeFZObzlacW14bnB3N0tMdDRmU25wNEVsb1hoR3V1NWIzZ0tXckt6VFpxUlI1alIxcExtN0xicWVXaEdXR1NPb1FoSW5RdHZUTnQxVWVyNExZSStMNWtRekpSRi9EUHMrZTJPUjd3U1M5MUxreEtVcHRKYjhXZUtvYitBS1dQeU1XS1JSTUZadFBVUGhiakFHRVNjblZGaW9UVmpYZEJRUjBhMUtMc0ZBVGFKZkNhU3dxTlpXcXZTZGtoZDhKK3FnaDBvQTV1dkJoczBKZ0tubk9JdWQ1blg0QmJ3ak9VNGJPcFpLQkYyUjJvNVR1c0xISkZ1c0FtNGczM2ljeVFEZUJMYXFaZllvNVZxcllBUWJPQXF3MzRXa1FtWDdQdkxOSE1NNXlZcEc3S2M3dnhwSVBrTHZJNjEza0JwZVRnaVp6a1BjWnNrUFdKc01Ub2c1Q3JSMlNRb0JJVVJGTy9ObVUzemNoU2FFem1EdFJoVTdlT21SMXlGMGwrY2xoazJvRTZCT2p1UlBXaDk0ZXlhWkZFNG9XMDZBejdIc0JNNU5FVWk3STdVQnVlcVltRVp3NmVDdS9pUmFuNG5OV050d3R1S3RhWVpvWk4yVXNCSjFTMGVvKzg0VFJtUERreGFhbFZuREdRaTJyYXY5cEd3ZlNXS0RVcmU0elpJT3ZTMk1QV0M3bnFYaGNJYk1ydWhJS0E5YzJUWEl3dlY4cWlwSWx4TlpnN1lDUTR1N2t3TzFWR3B3M0s3a0pkSW1EVDBVMWxUcVNnRXArUnJrZTFXK2d4cmFnMzVPeHJDZEM1VUJ2TzdKRi8yQVVDc2ZIWWsyc0ZqdDZtajNhcDRxSCs0Nmd2L1BhOTRxRlc0SVNraFk0dFIwODRlamNtQ1VvVjl6RTdFN21ScVR0aFRzVUFBQlpkU1VSQlZKeTBSWVpSMlpPWUlldmg0bFcwbFBlRjhEUWhDMExadzVQeFlaVUtVQkFnRElISm81WGs1RXVRKzcyamI1SVFHcGk3MDVtMnBtMDVvRzFvTGhnWW81SXUxR0Z0SlFmRjJGVXpJYnlVN3c4ZlJCWDc0QnpKMVlPeE9UTFA3QzdVOGswWDRSOTJnRUVvKytKME84TExieFo5ZEJCY2JyaDJFekRYcGR0VEszRENpRkZOT3lveEdXNU1pdXN2cFdLV0llWlBFOFdHVkg2ekc1L0VySmYxc1ZnSnhKUElldEpKTVNxN0d3cnEwbHhyRFpjNm5DUER2R1dXRWhxOXVRTStrcDI5SEhnZHEwNU55dTVHblZ4YmtUMUthWXdqRFhFMTJpbVdNeXhJNDlOVEo1WmJvN0s3VVVzT25JajhIQ0VaS2Z0OUdVTnYwVWNYcVpvQStxMjRiMEZYb0xXdEVjb0JCMGErR21vblVNZEpSeWJGRGJJcDJIYmhDa1ptL3FGNGlqUnBZaHF6VnRhbllrUmFNZ0NVUUdCMjR4MVJVSmM2Y3VTekhTenpUTjdjVEFzZ05hNTZjNGYya1BPVTZHaEI1aXNZU2xWVnRIT2piaUJHZjY0NEM2NkFhc2hxb1pQa3VmTnJoRFQ1MjZNNFZtRlVkamRxZ3lPQWpXS0FBeVNqQUYzNHdhb0lNMjQ5Rk0zaXgwektTYXI2QUhFU044UTZURHpWQ2h3WTZhU3UwTWlZQUo1eVpGS21WZUlSRTY0SXdtTCtPVUhKL0xvc05pbDdHalBDQ21vM3RpdFdDUmljYUxYVkl5emlxZ0FGZ1RwSzdQb0kwT1h2OUhhQ2RyckxDQTBpSHBxVnpEMzVGMWRINmxyUlpobjVIc0lwTHNpM09VQ0l2YkJnaXZRZCtyQ01pS0daRDlVNFVzczFJZFJ3c3A5aWNNYlN4b1NrbS9YUlNYREpUWWxWYmhNSHdtWVJXMm9GRGh4VGhPZmFFYTcwelpWSjZWYkpKeGlTaytnWk0vc0Jrb3VkNk5rNDdXWXg2MlFkWEpzUnZIVTJqY0lPNjZtaE1TaTdLd29DdnhXSFp1bXhvb3VzckJaVVJtaTA1bzRBQU02QkZsRGhnbkc4NGw2QzRVZ2R2SGR1elhyUEpJVjdDWnBMQnFRMFZtMVNpUk1Tb0kvSnBxYVozWkZheFB0d3RRbGsrTy9OMXlqNWtKanM2WUV1b3o2NlNSVWRZNU9CZ00wcFk5OElRZGNNUEl6bGFzNmp1akpKVUxwOGg1YmNFcms4ZWRWdEU3eWZuY2N3dFFzNHlUdUdoOE4vN0Z1UFJOeDdNbDRtb0tKQjJWMVJFRHAwNHl5SnRwbzBMSlVXS2c0cHo5Sllodkg2TkYzQWxmMGttMWYrZVJFYjZpd3daK3FHM0FxOWxIMHg5dkN5c0J5ZlI5QVBzYzBlME43VkllbG1XN1kyS0xzenRUeDZSZjhidWJuQTVCR0dMRGJIc1FTSHlIb29tVW04bVlTalZIVUI0M2ZDcHIrT25zVktVU3R3dnEya0NjVzdNeW5UNC9peGs5Z0JIdERBRHhKMnhhQ0pvNnlvWTJxZnhXRGoxSUJMd09iNEVNWVM0UEVmOEh0eG9WSFpuVkVBSHRSU2FXdVNxUEtuSWJLaDA2aG8rbURXMm1GcWYxNVJqMmN0dEFGV1hRdVgvSWwrYTl5WnVxdnMyWGJ3YXZhTmhJZm5nbHBSWnd6MUVDdENIcEo4Zm1PWWNJVXBjTUVuWWtWVFoycjVXd2JzYmR2Zk5tVi96R2Y1dDIxL2RwclF4QkMyVVI4ZHBRcldCSjkrbkFXZmVlMDdrVGc3bGxUWENoem5yOWxaVytKS0pkeVpsR3FXZkFEdDIrTDVFVWpycTVKdnNCbVUvUTIvTEZxSmU5SWxFSG00STdieHZtQ3RkM2M3K0Q1MmR5ZFlIMG5yenl0VmdRS0FqQTUzZ3BwOHlhMmtTYzgwM1hoSzhrMlVUUGRGS251SEl0eko1cFYvaGhUcU1McFQ5MlYydW1CZkpkZm9Wam1LcGlBbkJrRTZrVjU5R3BUZG5kcmd5eHd1Zm5hRFY0bmt0UXpoaEh1V3laT1Byb0lMdFpQWDJhNXNibDRqbEFXT0daUHR4YmhTcVJ4TVNyVkxQSFFUZG5GdHpCYnNGeE9GQmsxTTFMSWsveHZHZkVKaXNEWmw3RGE3MjA3VnJ3UkZlT3dvQmJlU2gxWlZHM29Zd3p1VlVKUUVRcHMwZThtTVl1bmZXcHk5bTc5UGRseXN2V2lGbDJiaWFGeXdQZ1oxN04rSlF0d055cDZvWlUzK1ZZTEwyTHRROGYrRXlYK2FiV05VOW14bDdmTkxGaUY0eG42dm5haFVLM0JFaEdudHNQNWQyd21NMVNYdnU3RVhBM3Y0bDA3ZkdqOFpmZXhrTlV2NkplK1puUDAwMVZuNzdhZFBmMzhuWGJzaVphY2Q4ZW9aMUVtc1F0Tms1M3lhSmp6Y25FMzExYUU5V3NkWTMwcFRNaWpOdjdWMzN0MU5BRjkveStJVGZ5ZnhYSld5QjcvKzZSdnNMcGVuNEJXZmZweWxrWENFMWVnanhQVURDM2J6bi8vSDF5UjdZWjdaVXpXTkQwcmdtRzM1Z2oxK2U4Z0lvOXJDaWpUUlJGUkZLT2hBYXR1RXAxRFp2SFNJT2tMYmwvdU9oZWhRTjZMdHNwS3pjUXg0ckE5RnhwVktwU3FhMlIxb3FFaloxWmpxQlA1a3RHRHZtYzV0cXNrcW4xdVJKcG9JcVFnRnRwQnFZQkFHTmpvYllPcUNReGtBSlY3K2NXamdVb1g2M0hhcDZGS245RGE3RllsWGRodUwxaWRSREdhcUR6bllZQlF2cjBnVFRRUlVoSUpDczdzbVBJWEtCcVlqYW5rZ2R1czR1azhocEZrZUtneDF3Yi80REltaFhva2lyK3cyNXMzRnNkK0ovblNIRFVieDhvbzAwVVJBUlNqb0VNU2VDVStoc21GVmNiV2pxaUo5eVc3UVlkN2tjNWwwNGlCbEdUQ210bDdaVGR4QjJSVjJOcU1xYTUrcmZVbEZhTEpYUlpxWUJadDhyZ29GQlA4Z0NiZVM5S2dxWmQ5S1Jhb3JvUzE4Wjd3aVVMUjFlVklWTEEwY3Ird2F4b2hzK0pIaVNteHJpTkxhNzFWcG9vSFFxbENNNjVEV2hmN1VpcUZMaWlMb2t2WW9ucUs2V3hZT0V0MTFxMm12ZFZSaFlGK0R6U3U3aGpGUk5qbHE0dEljb2pNREtGbGFsU1lheUtnS3hiQ3FTVGhKSzNpL24zd3VuSzdTNDVaRXdGMklUM0hLM0R5SjE1MWRpNnBQUysrOFdmRjZaVGV6YUNRMEhmZlVpWEp6czhwS3UvRmg1OHBnWmdCVmhhSmZ3MDQyQlFLRU5tVEl6dmxJTzRQYk9kdFlxMk0yVHA5R3RMYklWQUJWRVFEMHRQYkpCREhBYXBpWjZjWHlZdy9jbmkxblY1TlRGL0R3elI1UVRsZjFXemYyenZmTFRoM25oNkpiMVM1Wmd1VHFOckpwczZDZGdGeEpjbDQyZ3Q2UjY0QnpXTExUdWVuOVN2cHRBckw1WGJnRzRQWmZ3TDF0cWxtZ3JFN2dteE1RTGE5dkZxQ3VUSk8xUnovencwRCs3dTkvdFBJcFNaQlZKWXFqc3BJdmlFcmNhVDZlSlo2TEo4bEhPQzdlWE4yeVgzWmpFQUNpUlQ5U016V1NpbklmL2M3dmhnbys4Ny8rNjZNVkFkU0FTWjVvajEvTDBWVE9tMTBuY0FSZ0V0ZWR2S1NWck4rVnVNdjVpZ1l5cWtTeFZZTWpXdUZLRzh6Y00zQ2lVTkd3YkpoaUpOeDR1REQxT283azJVVFh0VUo5ZFcxVXB6N1NLMm54VmZIa0MvbE5YSWV1L2Eyb1hwZmR1SG43dzdlZnZpSFdkUlhCVFlDcEVnVXNZOGxvVllLd0tGbGhESDFSZ3c4N0xyc0JNUlFBZXV5MHZkejlDbk0yMk9tTjIwOTk5UGFOU2Mzcjl2dlpqZHNmcG90d1ZheVBVUGI2Z0tlVmZiOUMzamNRRkdiaHlDV3Rybk1ZZ09jcWdnYTlxdHhhWXlhNFZZcThIbnQybXdDOGpMSDNsZ0xrRzNzT25DY0hhSDFkTmI1V2RYc2cvYkl1OTNMZjZBM1gzZVhzSERrUHNTZGVnd05iWDJMc1V6bGErYXFlQS9lWUEzWEV1N3ZWUmZnckJDVVlYVUdQQi9qVXdHM1lqSThJbVA3dU9YQUpPRkIrbmx2dVpMKzY2YmhWblpNZzZLekNsL25pQjU1bU56LzRCUUhTM3owSExnVUhFQUlydDRKZDd1V3d1b1UyNG9kVkxmOEZuWFZFS1FSc2YvY2N1TWdjbUZhbm1hS2JrK3JzQjc2a1UzWDhFRi9Eck5wK2lJNzd1K2ZBaGViQXZEcWZPK3BubFNzRE9veFhNZnRhMWE4TUtxYlFnN3ZISEZqLzhjZlpVKysreDBUVWdSNnk3L3BWbWM4OWZ2cCtCeEpJUWZuV2xFTmRXeFV5SEcxYnBiQjg4K2NtLythYVE5VjVEVzhET0tEMVZTNE5CLzQ3WEZOY2VPdmhlMzcyMGhEdFJDaFd4WTd2Q3IyT3NSdTAyYlRSTmdQR2dhbnEza3RGU0dIWGpDNHEzY0JmRFUxT2o0UGdCeXpWQitKSWpLV2VMMTVSRHVDenp1SDFjWVIzUHQ0b0ptQlY3TGFFL1ExMmRoeDhPOXZkbkZnK0VZQURkRzRRWGZnNGRWei9iNDdaSHdScmd6OEtubVFIWnJoalI0aG1LTDYwcVJ5Z0R5Nnp0ODFlRE1uRFRGUERYNmpjUThiQjZYYWFoL0daeGoyUTJYa0JBYTYya2Q2dEt0K3RtVHZPd3ozK3J1azZPNTdZVmlVWVNzei8vdkljVUhKZ0hSck92OXUvTmthaTdoZWRsQ1RVbDBtcllwY1Y5aWg4NTJQamRHNVQ5azZWaStLV0d6RDhTOEFPOGFqN0tWc0lBdCtDY09wdmZSejNrQzh5QnlDOTBUZEU0YUhpYWw5a1luUFRCa3UyYTI4RWJRcm53eEVZWUs3ZWM1eU16VkNpVXNlUXdpZ2FJSkJwK1E4WmVDaE9ub3dUZGI1UzB6akEzelBjNWIyaWFiQnBFOFBVNmNXeWtRampkYTA3MzhNcVgwdkZDc3JoclR6b2VEaEFORmFIUmdGRTBLWDJqOHNZQ2ZDRkY1a0RFRzhwSDFPa203Vm1EK1l1LzVRS2JUb0l4d2hUclVWWndDTHVVbGN5cGdncE9QQjd4RVRRRUg3S25oSHhWdDN2b0J1eCs4S0x6UUg2V29yOFh2QVFhWWVaNW1MM0tFMGRwTisrMGQ2WGtRcE10ZVlQTm1CeWRWRFBOQTJHSnpDOGJTam1SVGp1L254VVoycXpORjBYMjJaRDZNc2J5Z0crVGcvWHEwRXdnZXc1Ymt0ZkZuWmcwclorVXdkUkxWRUh5bjdIMkRVM3g5c0lJbGs0Y3ZqZVlpZXVBMlZQdGw1T284TCtjcTdQOFJ3Z0RneWczeUtrdzJkNU1ZazBoRDJJV0ZtUG44TjNGNTh2Z2UwN05QWWNkVjh3VnNoWDJMUGhBN2hGSEVjWjJ6cUR1c0p5NXlQRTEyNCtCMmlyUms3bWRCS1VYVzlXcHlub2FPdFJQNTRPdDJ5TDRxUFlNTmpBdXBTM2JKNUVRTjlmbFVzclcwU0J6UFcyQzE1Zlp3VTV3TDE0TWEzQlJZM0Z2aW5NR051V3VYejFzaE4xdDJ1cjNaZXh2RW9ZQlA2Yll3UkJnR00rb2dvQ0JpS3B4ZzdESUdKNTZnbytkNFU1QU9HT0hVbTRxR0tUcHprczZWblBqMEpEeEVLR1ZqWG1ybytyOVpPeHlyQWR2dTNIQVZTY3k3OWpKQSsybzhwRmhoR1hMN3hzSEJpUmZsK0xxRzdSdyt5eWRjRkNMenAxM1Z3bCtRcTRiVkhzc2lvd1kwdVhBcDR0dUQrSnJaVTFvb0RPbXExQkdydC9XaVVPOENXNzNQeVpROWR0b25mcHVJTmpKcGJKRHQyV3pyRnRVWXl3aGx4QVY4S0tvYzFUb0VDS1dHUnMyU0lLNk1wK0pXUjVJTTNqQVAvQXZkVHZLZVNxV2xHK0FCeXpxK2N3bmc2dGkyTHM1RW5EVUVubnJPb0pZeVZYRnQxWTc5WEk0YWdKdzZDdTRITlhsd044bFM0WGpRdklWY08yMlRHMGNJTzNqU09NWGg5RUZheUw0cFoxVVdCRXRWeUlOWVNJank0WFVnNW1jeGx6RzhSNnI2enNzQ2hRdHZPWnE4QUJ5RzQ4VmRGNlZKN1Zhazd2cDVhZ0l4MDQzNDI2YTEwVTkyMk9kRjYrWVFmRWJGKzdpUXEyaUFKQ2paYkR2bm5KOC9XYnc0RWVCRjJHZEpxNHpZNmhPb3EzRzVRRFIwdVpkbFNDYVhSUFdVbGtMbXh1Z3Fqb2VzZk91UG5RenlCeDN0ZW15NG5UUWE3NGZiMlY0Y0NVbFAwdzZtNGp0OW1EQU10czQ2bEE2cllZOEs1bHpZdUFadFZCalpGbEEyUWFXMk5yUktIajQzTmlKUDE5aVFORENMcWN5eHE1elI0RWNGakV5ZmVsL2xNR2pJR2NXekdOR3RmM01BelZ4dWVDWUI1dmZTckpnekVRMWhnK2lIbDlQN1hZS2lVQ243a2lIQmhEMStWaDZoWTl0SnZYODBsOFprYlZPZGc0dWRDMUxZcTM0Z011S2xCRjhoQ2hPekcxVzhUVzJCcFJTSndPTW9IMFpTdkpBVWhTN0VYT2taYmJjQTFpUjk4ODMwSGI1RVo4UXUrVkRPakZzVHhsZVlGTUJOV016c0lrdHNaYnNkNHJFZUU0bmpuWXAyemxNMWVFQTVDa1dMK25lSkM3UEExaVFDdmVXbFAxQ3NvdTNuaTNMb3JITWJkVW9JcmtZUS9FeUhRTVVUdUMyelZiclFBei8vVWlKUGcySzhHQkJmUmJMbGpwd2JpNnZhUXN3VkpYYUxPcUIzRGpSUURQdGloRzZMeDZCZzFpYlZhUmgxR1pSZm1vYVl3b0hGbVcveXJ3UG05bE9EQ0Nmb3Z3TXQ5bU4ybkZaZVVLT2liNnFPb0NBblIzb256b3ZRaUdxV29HT00xMlhWbFFKck5sRHFGamlBVDBSV3lZUlZicVBxemU3MGpCOXcrWG1nTkRLTHVJVHRIaEVpbjJsN3BYV2VLbnhoa1IwN2xROW81bFVZeXBjeThMdlBRekl2eW1HUHRBS2p2Mi9jUllLWkhDN3pDV0t4djV6Slhod0J6NkxSeFR2czErME1TdXQrTDN4aFRkZzVFVHlvNVpkRWRSUTJZTmpWWkRWc3VYZ09NaER5d3JXbmFsc3R2TzVjUHZNRmtOQld5ZnRVb2NnQnJJMllCdnMxOXJZdTh0YzZkY3N5T2FiVndVMXpSMVRvMVl0K1NhdldkUjVxTTYvSTRteXNPSzlnbVRoVnpQRHBDV2dkOUc4UU56cDNCZlZQMGFpSzIzdVdXZjJtSTBWTEJkOGxyR3VCcFdHY2NjQ3AxbVBqSEJteHFOaHFtbEwxc0ZEbUN1RWlkT3VCY3ZZMEhONm56ZkdMbHFSZmFPdE1ua1VBY3RvMVlXWmhsMjJxL3JHOE5TN2ZQU09jaTdwYThYV0V5YW9hVXZXZzBPMEhTK1ExM2RIQ05sM3ZHOXZCekJWdnFlbm5wNDc5dFUybnNtY2J4R1ZYMHFES09xc0VUZVJDNmxWRUI2NFVyOENodUtPVjVWS3doZ3JVL1VKVDdYYzRBNFFINzhKM0ZmNnlOaDluWXZNY09nenFiUTFaQy96LzVTOWtWek5VeWR4ck51aFJuVU0vcmZEM0FUdkRaOEFZYVpHeVVObnBZbHVxaHA1ck5YaHdNanFQaFBiNzlpaWh1dUptNnowMWd1WkdSQ05iSlgyYlB0NE5Yc0d6aUJkcUlxai9Jd2RSNFlpb3NYSVRTNmIyZzlaZThMMXFkbnM3SFpzWmh5bzJDQTQ0dFduUU5ZTUliWFhicmRhU2c3T3ViUTQ1Zlo2WUo5bFQ0S2M4dkFnQ01aRnpkVUtsS0VEWFNUbFgxNHdtNnlzOTNBSEZGQStFVWNCQ3hDZzIrekNoejRqZ2xYOWllK2cyNEhEZTB4SnVWRFU5ZCthM0gyYnZ6OXVYbFJQREtINzB6d0xXVlQ4OUc0aDkvRHZuWWM0RHlBZkdGSEFROExNcE9sVXJUd1dhdkhnWTIzUEgzNjlUY0h6ZDFteDVDdVRZeUtFZzM2d0xnb1JyRCtwQ2JwZU14c1pVS3Nsb1A3YzdPVFh4UGxIdXlsNUVDTFp2YjJwU1RkZ1dnblZUQXZpcUdST3c2WWlsUnhzaVBtaUFMTVdUM1J3eUw5OFcwdU9BZm1wT3dYbk1iaTVNSEp2V1p0YlY0VVQydno0b05nWkR6MUV4SnVqaWhnb2VLOWVPc0krd29oQjZiUTlXY2J5d3hNZk5id2xYbFJqQ2phU1czc2dkY3dzd0h2R24zOWp2ZmliUXowNVpJREN5aTc2VkNwckhnNUUzTnpESXc2WlY0VUk2WlJseGZQdjVOM2FPT3JPYUt3OEY2OGpZRytYSEFBSjBiTUcwQ2k0aVc5dzgyMStmSG1SWEhmZU15dExGZW1ka05yakNoZ0IzV3ZMQTIrZmFNNXNQbk9NeUVpZEREY2RFVDcwdk5oWWZYamowejJBRjY4ZGU0dHdTUDREVE56Yyt5akd4eXZqdDF4TVlQM3BVM25RQzkrNTQzT3pUWjZjdEF0YWw5M0ptYjhxV25uN1JGMnVsMmpPT2dpQWh1ajM0Mnd3alV4SFBsZHNJL1ZTSjBIZmZrNWdJaVUzRzNEdEdhZFhDNTFqM0UrZmsvUkFmaS8wWVJwZmx0OVdQT2F1S2RlSmZTbHQ0RUJVdEVmZGduZnJkaFJkTTVuZVE0SUR1QmxNQ2xMSXlTYkc0eW5IaytWNnRxUlg5dzBMdGxoS29RRElMaFg3UjBUdDBKZE1lR0wxWU54eWQ0VEZxdGFvankwNW5DZ0MxRml1N3cvRUdiV2NFOFF5anhiSHJ1K1ZIYWtGT1ZSaTA3dGxuQ3NpaW5RbXd1SG5BU2tubCttUHNxQlRUalFGdm9DendGd0FPSXRCTHhIU2NYVTBpQStZYXY5WkxrNzhHaENOeDRSU3NNUnRJV1lZSmNoVkpUem1HcWpuQ0lwb1VjeE53M1BJK3h1UlZSNE1FM2xRQitpRkxydTJHSVdRdC9VemdaQlIvV2U2MUNjbGVteDA3YTI3dyt5czIxdFlUVUZtSjMzbHlCaExYN0dNK0Y1Zlh5cFZHYU0yRmRrMmljOEIxUWM2RUxENmNzVndmb0NxZE5tVCt3QnZUWVd6cEpKWHZUWXMxeU5YOGJZZTVQNTZmUTA1Rk02cytLbnJtTGREUjNuVksyTklqS1ZPSyt5MDVteXdHZDZEZ2dPMEl0dVA0V0hQelZHZ24xSVpEZjJQbGU4K3ZZUWUrSTFlQ3Z1UzR4OVN0OXZMSmpiK3RLS1NyQ09PRjRDTlQ3OUdkaWlWNHpZNlhLWnJOdzN2ZzR2cS9uRUtuTmdmVUpLSGwzdmF6NG5NRS91TFBWeUFKL21Obmp3a2FXU09HTnVXczdIMVVxbWVnb3N0TDY2Q2IvcnJrSFhZU1dXdTFXU0Z0KzhjUnpnSDZ6Z3luNzNyeld1YzRvT0thZkFMMzdnYVhiemcxOVFWQmRaOFA4TnVpWnFsYjRyL1llSDMvTFJ5ZW5YZjIzYkFMMnJjRmdNMVgzUmluSmc0MDJQWTNhLytjRTNyMGIvcnhSYjNIWVVVMjRkRE9zVmlnd2dzdWNuOWpxR3c4TzgzQndvcEU3bnBrM0ZiTkY1bWFMTFBmS2UrcFhqd01ORnB2YnZPNmVKUFFqbUJhWjJCRjc4eEw1eWd1dzc3TUNCcnVwZ2phWGR4TEFCYjJtYXMzaERkYkRHQXVORnBnMTRTMXRmN0RuUVlBNnN2K05XN3Q1OStsMjVteFJ0OEtjL21MdmwxWDg4eTkzR04vQWNrQno0LzA0WkNmT1NtQm90QUFBQUFFbEZUa1N1UW1DQyIKfQo="/>
    </extobj>
    <extobj name="334E55B0-647D-440b-865C-3EC943EB4CBC-3">
      <extobjdata type="334E55B0-647D-440b-865C-3EC943EB4CBC" data="ewogICAiSW1nU2V0dGluZ0pzb24iIDogIntcImRwaVwiOlwiNjAwXCIsXCJmb3JtYXRcIjpcIlBOR1wiLFwidHJhbnNwYXJlbnRcIjp0cnVlLFwiYXV0b1wiOnRydWV9IiwKICAgIkxhdGV4IiA6ICJYRnNnYUY5N01YMGdYSFJwYldWeklIZGZlekY5SUZ4MGFXMWxjeUJqWDNzeGZTQXJJR05mZXpGOUlGeDBhVzFsY3lCalgzc3lmU0JjWFE9PSIsCiAgICJMYXRleEltZ0Jhc2U2NCIgOiAiaVZCT1J3MEtHZ29BQUFBTlNVaEVVZ0FBQXh3QUFBQkhCQU1BQUFCL2lGeVNBQUFBTUZCTVZFWC8vLzhBQUFBQUFBQUFBQUFBQUFBQUFBQUFBQUFBQUFBQUFBQUFBQUFBQUFBQUFBQUFBQUFBQUFBQUFBQUFBQUF2M2FCN0FBQUFEM1JTVGxNQUVESkVabmFKcTd2Tjc1a2lWTjJUQm9QK0FBQUFDWEJJV1hNQUFBN0VBQUFPeEFHVkt3NGJBQUFOTUVsRVFWUjRBZTFjUzRoY1dSays5ZWdrYmJyVEhZZFpKQXhKd1lBNEtsUWc0eXhHU1pVN0g0c0tvNHd1aEdyZENHNjZIUjJRQWExV2NDTkM5WUFvaWs2MWIydzBOMHRIbENvVmRCaUVCRmVDaTJwUkdCT2xLNzRtNlVxczQzZmU1OTY2NTc1dnBrajZMT3FlZXg3Lzk1Ly9kVjYzbXhDa056LzU3R2UvZVpmbGp0SWJMNEhqbEtYYmJ6d2pSeHd3Q2J5SnErTS9SOEpZREFuVW52MkVSK205eFdEbWlBdElBQTZ5ZXlTSWhaRUExTEcxTU13Y01YS2UwdmFSRkJaR0FtTktHd3ZEekJFalEwcVBoTEE0RXBqUU80dkR6UDNpcFA2TCs0V1VFcWRDNlg5VGRua0FtamNYMVFSWEtmM1hBeURmbEVNWXoxSjJ1Ri9OVDFKNjYzNWhMUTVPWjdvNHZQZzRPVVhwdHEvZ29YaFpXSFZnMjNINW9kQ0FiNUFMcTQ2SGM5dXhzT3A0T0xjZEM2dU9DVDMwdVhHQ2wwZmJ3VWJWWHdaTGNyNlhEVkdzT2lvZm1odnUyNi9QRlNVcHdMYmo5U1R0N0RhOXVldXFGbDIzRytUUGx3MVJyRHFPengzQzF1Zy9Nd21oUnVtLzAzYnNCZEZCcEdoMWxBeFJ0RHFDQnRyS3FJNWpHYllkWjRLM3VTMWE5SDFpMlJERnFxTXlDRmdQN0xPZDFzaDUrMlZLZHdoWi9kbmt5bWNTOTY5TS9PZ3U4UHFYcDgvTkVYM3JqeHR6WmZNRlNTRjR6OHFIYjA3Lzl0RjVJaEVsU2RTUmd1eTVnSUZHMnVlam4vZXVmR2tVemh5MkhSdmt0eDY5UXVrUHdsdUVsQVpzMXdGZUhVdzllbFYxM3hUK2pET1pSRmZCeVNBNDhYcWYwcHVVZmtVaEpYa21VRWNhc2dIM2NOa241K3k5bE00OGVtY1V5bWFMMGd0MStzTUdXZlg4SmgvYVdoWUNmZHZVdThCYmQwZDFxcjRaV3BMdUMvVUg0NnloWk9XU1FiQU9kWS8rZFoxVVAwa3ZXTjNqc3ZIcVNFZjJqTzlZM0dHZm5LbjMwOWw3Q0htTEZ6NWpiMUphNlgyZk5XeW1XR0w1MEIzZ1ZYcWRFSDIxdFNZMy8yT2E4SG9sQ1FSanV6cWduSDB5VEhNU0dxdU9sR1I5MXVPeVQ4YnVFM1RhWnMrVDRYZCtBM3E0ZkdlZE5jQXNNbUxQSk1sR1IvaUIzT2ZUMmYraGJLTGNxQ2tWdzlUQjRlWTcrRXVTUUxBZVhlVnRKOVBzbjJMVmtaYXNiVDFqeW9ZZW1oQWt0a1RGY0Nla0FiWWRkL3VpUVoyYVFCL1MwbDlrb2J2QWUxZlJ4Vk5mcVhTbFU1eURPaHArV282M0JCRG9pUU5waGtQSTc3emsxa1JJbkRwU2s3V3N4Mldmak11aGpONHJMNFJPb2ZDcnFZemx5TzZ6SG9tU1FYZUJWNWtUUU50eU85U1htLzhWTDZrNjRpRVlwMzBaWWhuZDY0bFk1NDNpMUpHZXJMRWVsMzBDK0FSYk9MSDBLZzMxSUd3N2xCS3FxWFlnR3QwRmZvSnQ5cUhpV3h3ZWs0aWMxQkcxb0tja0tSWUNSQkJodHprdFpBcFVSd2F5Mm5wYzlzbllIS2daZnhDdURqYUtFUjhQRTEyS2pUM1FkMWcvSjNpVHJXZmg4N3VzRllHdVpUeUZBZkNTK0o5WUNKQVkwcWxRN2pVemtIaktzY0VxQzlrejB2OWQ5Z20ySUk3dmNPNVd3RzNZZW4vTjNKUmo3a2loRGlMUm5lRERiUUNEL0JiSHh4UW1pVmRvNG91NE9BZ3NjcldXVzFqTmM2UmtQOUhCS2hOWmFUMU8rd1JqSGVYQk1IMFZsSHo4WWhUN3NnQm11K3VyaTNuaDd1RUc1NkZqclBBUk5QY2x2ZjZkR01LbU9nYUNMYzZGanhKeVB0MlZmN1E2c3BGZDV1N2h0RThlSXVUcUQzTnE2SUptRTd0QU9YejhiUUVQUDBvYVo4STNLcW9hWVJ1MG5lQlZIcEo2S2pLdHFRVVFJWnZtQkRrZkJEaVpLSFhEVDZacUlLUXkwRm5OYlNBVHJZNk1aSm4xdU8yVEVOeURxeFZ3aDM1UGNGUjcyWnQ5VGJPTGJZZGlGSTIzVkI3UDJpVHVlNThCZlJIZ21wVFZGOWxqZk9iV1cvQ21saHZwS0pieVF2QllwU1BmSXlQTndLWDQ2K1pJZFNCV1pTSUxBMTBmUnh5UWQwejhxYnhiY0l1OVA5TDBZNUozNjdianZPL1NmTFVmKy9rVjBEdE84Qm83UW9LMnBJdDF6WHFxcFdhb3ZCRDg0L3NRbS9tamJ5QmFTYjVNcERyd0VYazJzZ1A2VmFkOUFoNml2K3pqZ3F4TVpoLzgvVk1UU3R1OEhGT0tEa25RWFVNMnJ2em1BK2dhd3BLc2w0OEJGT3R3RHRFQzhXOVg1UHBtb3Uzd29rSWdvR1NsV3dGRHlHTlAvaHhjQlViTkt5dVBYelJwT0RYNWl4ZEhxcmQ0cGlKcmQyWHJWQzFQdTRMbnNad0pydkdic3dhcVVDSDJmdlp0UjAvRmVVS1FuZlhpMVFGME56ampZRTNQR0hyYmdibGppMVVWQWdHYjJXSEVUR0ovWFBkYXVEck9vc3FSQW9hWGlxekJSbTRRWlo5d09qMHppRjRyM2hkNHBpbm5DUWhVandlSHZvcjBDMWVlYnpUajFRRmwvbGwxQ1gyT2xjUEJDL1dNMFcrenRrVkFZRE1UOUlQamU2ODlnK0l3NzJpaHRTUHBnZk5ScENQTHU2aWZUVHBiVi9tNUo0UWUwUHV5VkEvRXcrL3YxdFNtbmEvQ2ZGZDZDZFRSaFJPNTBjRk9UNFVvS0U1SEZUcFNqT2FGQUZWRFRCSGxJd2xUeDNFWXZTUDl4WFJHTGgxWnV5c0xSMjREM1p6YitvMlZVSG9pakxXTWM0RUozejR4WGxZQUgwU2dnMCs5VUlBWDdrcStxMmEzbGhjQ2EwRzlBcktrNHZBT3EwWDByanc3MlM0OWpERFFpUkdDNUtWL1ZXYXVDWWVHd2hTWGlHejdLcytlOGJMcTB1OHVSNkR6aFpXOGcxZ3ppK2dsZVhaVkFBUUdFWGFWbFZjZG1ja3UwV25EYmFEc1lHVExsakFPV0tjYm9nRG11bytjdGUxb0JpSnVyRG9ZT0FpNG5aT1loUlc4c0MyQXlRa3orK2VGQUZWZmZKVUllZFdSbVN6c0U1dGpWL3pHQktHRklEZ0ZvM0l5a2NGY1J4TjJHT2VQdzdHeVl1QTRNWGFoQTlINHhLWWhmdjZXbEZvQ0I0eUJHSWNmak9SVlIxYXkzRDV4NHU4d1VHekM5RTVDaUFBS09oUTViRHd4VStCZDI2cW5xcVMwNHRSeGpEa0h1Mjl3b0tNT0RuZGRVT3ViSU4vWkZrVzhQckRTMERVaUV3ZlIxY2Yzdm81NTFaR1Y3Q2F6VDdlQnNubmV4eWRCK0pKck9yRmZobzhvVzRWbS9MS0pVNGNBZDZNREdlTmFGd3g0SnNqM3BZWlFrUmRpR0pqdTVHRHpxaU1qV1drOFRnUEY2YnBaeFFoV0oycjVEKy9BTEd0dE85Q1lyYnBXUHlYSEZDY3JnSTk0MHdqMzZDbWZ3QUdtQ3ZJVnkwSmkxQkVMZ1JDNHJkaTFubm5Wa1pIc0p2MEpaOElWdjJINy92ME5JYS9NMm9KdmVBNkMxUnFsRytLZC9lK0ZiV1JQb1ZTa0dGa3A4Q2ozMEhkZmNEMzFtVWZkV2d2bGhZRDNiU2wycldkZWRXUWpxNDNINVI0UXVUVjJpMTlrY2Yrd1MwaExCM2VXYmFPOGlWS1JvbVZsd0Yzb29PS3BUNFVRR3BXYVQrbkpLaTVZeFVPTTlSbU1ZcG8vODZvakcxbHRueTREaFJEdSt2aTBYdUFYVjNGOHBJTTdPME5pY1g2SVVwR2kxV0hBWGVpZ29xY2poTVpia214clYyYnd5QXR4emErT1psdVF6cXVPVEdRdDQzRVlLQ1p1V3gxVkZiNFowMTIrOGh5WXlVVUdOcThoaGhRakt4c2M2Q0pvcXA3Nk9WRXpCZ3hEcVVPY1dJa21rZXBJQUNFRHJNUmI4ZG9pbDFjZG1jaGE5Z2tEblk0a1UvYkRPaFJFOGF1Mk9qeXVLYU12cUk2ZDhkWE0zQjhwS3h2Y2hjNDJtV2FYSTlWUnRVODE4a0pnK2JGdnhudFdydUZKWG5Wa0llc3pIb2VCRG8zeDQ1TW5iOGV3anVpeHk3Y2RUQWNzWWJKbEFsczJLb3VTbFIvY2djNTJsdEk3eitzVFJBc2cyZ0dUUU1DR2xOTmhmQk8xQWNxcmppeGtmZmJwTUZBRVFTNXIvblBPM2o1ZjQrNkVwWmM2VWtRNDJVZXo4UzV2eTM2aTFPRUh4MkZJcUhOaWVTQ2REWE9VWEZsMTlqVkFBUkE5czRzbFQrdng1VlVINWxHejNraEdObUE4b0JBU3YzRm1kRUdOdnVZcDQyRWxBeTRlZVhERkN1QWQyM2hNZFBzb2RRVEJ3OUg1VmYwSVJCRTlobktOVmZVZEUwUm9QQm5FV2JPU1grTDhNN1Rjd1lxa0p4dXd6M0FEclhpR3g2NjlCVUYwWkhKZnMxWW1QSHZTV2hoSHlLb2IxRDNjZ3dzaThBTWRYMlZGWjE4L1JjWFhhYjc1SzByanlTQUFjRjFnMWlibSs1VGMzcEdhTEU2clJvSVA5ZHRqazBFd3RkUW1uRnlpRzFZbFA1cGp3VUtOaHExNXQvRmplVkNFT3ZwQmNMakh5Q0t2czV0OExsOFo3Q0FjZ3p6K2htUkQxeUdUSDJJc3cwcDljRGpTbEhPckE1OHJpV2lWbE95Sm9IM0NQZTVwZm5RR000S0lQdStqMzlLRjdIc1lFV2M3WnR1QmI0RHVrU2RFc1dnWklhdExMMXJFZU5aMks2c09HOUV2a2tybmNKMjhqUjVlSU5WKzRtT3hoQkExano2SFNQc1JlaWk5aElIblYwZGFzclViNjlhb2VYYTRGU3pCKzlQMGRvT1FkL2JwdCszS2pveGhMV3ZYWGhuUUNkVUhWbWdkb1E2YlZuVCtGZHpYOFQ5SXF3d3BQYUNIRFYvekFpQ2c4TmxOU244a3JFNVF6NjhPOW0xSEpySys0WVc4WUx0MzROSHBwKzJxdWpxN1dOcmJNT1dyZ2IrckxFQldJSTQvUzV4OW5JRlUvblJ6K25kYmFDZ3JBcUwyOG1UMjlXY1lnazRGcUlOa0pLdDVjR1hlOVJLOThYekRWOXVSRWN4WE9QZFNoS3ptaVBvTFNvSW9RaDErUnZsYkVySWgzZUtLNnZRZmNVMVlmVW15c3FGTGdrZ2l0OGl2RUcwZVRUNEpXZE02Y2E1N2g4ODdjZjhOc0NSWjJXeVdCSkZFYmd1amppVjVSMkJ1Tm13Sm1YeEpzaklBcFRsZ0luV1l3em1ibzZoOEVySlIvY1BydW5LL3RIWXJ2RjZWUHRqcWFLbnpSalhjK0djcDZsaml0MHdBYis1RWMvQmdxMlA1cDlHakQ2a3RSUjFkZFRvbXZsd09nWlZGRDdZNjNPTjIxcFNoamlWMXZ2Rkk2R2ZGRmk4dGRWbGhsUldjTFFrQ1IwNlhDK2FVa1N1RGJKZnVzZVJSZFh6aTVMdHJiZG1kamZKVmxBU0JMZlZXUHNaQ2U1ZEFGamNjT28xQ1FYbGg1ZlN2bjBLN3o3M2o5THE3VWI2YXNpQk9QL2I0Smo3WitNT3ZUdWZqTDlDN0hMTGdWS2NBb1AzYTBvMzhaMzUybTV6NWtpQVFVVlFxTW1DVlF4YXprVTVSQys4VzNidHk4STJEbTN2bHpSOGxRZFRvZE8vZ3hrc0hDTWZGcXFNTXNqaHcxK2syK1QrREpUQTM0Umw5K1FBQUFBQkpSVTVFcmtKZ2dnPT0iCn0K"/>
    </extobj>
    <extobj name="334E55B0-647D-440b-865C-3EC943EB4CBC-4">
      <extobjdata type="334E55B0-647D-440b-865C-3EC943EB4CBC" data="ewogICAiSW1nU2V0dGluZ0pzb24iIDogIntcImRwaVwiOlwiNjAwXCIsXCJmb3JtYXRcIjpcIlBOR1wiLFwidHJhbnNwYXJlbnRcIjp0cnVlLFwiYXV0b1wiOnRydWV9IiwKICAgIkxhdGV4IiA6ICJYRnNnWEdaeVlXTjdhRjk3TVgwZ1hIUnBiV1Z6SUhkZmV6RjlJRngwYVcxbGN5QmpYM3N4ZlN0algzc3hmU0JjZEdsdFpYTWdZMTk3TW4xOWUyaGZlekY5SUZ4MGFXMWxjeUIzWDNzeGZTQmNkR2x0WlhNZ1kxOTdNWDBnWEhScGJXVnpJR05mZXpKOWZUMWNabkpoWTNzeGZYdGpYM3N5ZlgwclhHWnlZV043TVgxN2FGOTdNWDBnWEhScGJXVnpJSGRmZXpGOWZTQmNYUT09IiwKICAgIkxhdGV4SW1nQmFzZTY0IiA6ICJpVkJPUncwS0dnb0FBQUFOU1VoRVVnQUFCWWtBQUFDNEJBTUFBQUJVZTM2d0FBQUFNRkJNVkVYLy8vOEFBQUFBQUFBQUFBQUFBQUFBQUFBQUFBQUFBQUFBQUFBQUFBQUFBQUFBQUFBQUFBQUFBQUFBQUFBQUFBQXYzYUI3QUFBQUQzUlNUbE1BRURKRVpuYUpxN3ZONzVraVZOMlRCb1ArQUFBQUNYQklXWE1BQUE3RUFBQU94QUdWS3c0YkFBQWdBRWxFUVZSNEFlMWRmWXdrUjNYdm1kMjlEMjd2ZGkrT0U5M2hlRmV5aEd4QW1wVU1WbVNRWjRrVWlZOC81dVFnUUFocEZoS0JSS0xzeHNRS2NnUzdJS0VrRm1MV0JJRWc0RmsrWXNRS2JrNUtsR0F3MlFHaVlDeVVPL0ZQRVA1amwwQmk3a0EzeTBmczI3SFp5cStxcTZxcmU3cXFxN3VyNTNabXV2L1lycTZ1ZXUvVmU3LzMrbFYxOWF6bnNlTzNYdkdtOTM3cWViOWMvaTAxTUpJYU9FN284ZHhJeWw0S1hXckExOENMR0lwL1hhcWoxTUFJYTJEcVRlL3FFUExDQ0krZ0ZOMnNnZXAyMTl6Z3B0eDk2WmNkczBVNDNuSk1zaVIzZERSUUoxZU9qakJDa2lueUcxRjBkQWFLMXh5Uktza2NPUTI4bUJ4QkZGZDJuS040Z1pEbEk2ZjhVaUEzR3JnVitlS1JpOFdWdHhMbktONGxaTkdOeWtvcVIwd0RzNitsay9lamh1Si9iMEVvMXhuRkRpRkhUUG1sT0M0MGNQcnJINkVZUG1Jb2Z2cXJQU2FVYXhUM3lBMFhTaHN0R3ROUGpKYThHYVE5QmJUMC82eDl4RkM4QTZrZSs2N3pXRndoNVA4eTZHakV1OVRHMzNOUFhiejZ6NHZlVVVQeDE2Ny93eDk0SjUyaitEUWh2eHh4U0dZUWYvY3dRNmRSN0hMVVVNeDA2QjdGZVBEc2o2SjU4c25jNk9mclB6SzlKd1RGWndqWkdCbWJPQk8wUkxFelZXWWc1RDRXTHhCeUlZTWdJOTZsUlBITk5LQjdGTzlPNUhKeGllTHhRdkhPUkM0WGx5Z2VMeFQzeUVIYUFkMjZITzFSL1VhMEp1ZDEwU3pjb3JqeXhvSGh2dXlJdkRHYmpOa2Rsb3VmSFRCQlFzWDZ3Szc2T3BsUDZKUHlkdEVzM0tMNCtNQitxaW55aTVRakxxajVaS0I0aXBCZnBWWGdldFJvSU9JYXhRV3pjSTNpcUYvWFN4UWJVT1Y4ZG5jc3czTHh1ZWduVG5YaSttdVJvbG00UlhHbEhYRTZ1UFd5d1lwRHZEVVpzUmh1c2VsNXA3L2F1L2lYMXJxdDlNSkcwOWxzK3VIK0F3TkU3L3pTNGtEZFlJVXRDOWF6OHVaci9aKytiWkNJb2NZR3hTbkkzaDd4YTZOYjMvcit6c1VQZFEzQ3VidzFHU2hlSUdURis0OE91VWpJUDFwckx4SXBOVGFydHZzZGNra1FYZlVmdW5qaGJmVjlsQjBMUm53YU8vMnVFZkpod2NubWJJSGlOR1Fqd1ZqbjFrd3k3Slk4N0pBYlhSc3g4N2VaREJUWENWbWFKbzh0ZXFjNzRRQnJVaUNNdGhIYzE5bXMvbngzbW9nZkNaamh6MWg0VFRTSERDZ3BKVHNXdE1OMGgveGszcXUrbXl3cDNaT0t5U2hPUi9aY2FHT2d4cTJaVUs4bmg2L3h2SmQwVXM5R2tvWVVmMzh5VUx4S1NHWDlDMVFEdFJTTEZTR2phV3hXcGR1ejVTdVZPZjZLY0pkWXJrL2JzS0JpVjl1RWllL3RwTm5VbElqaWxHUkRUcWR6YXlydVhhUy9UTStuaHZScHdtU2d1RTBPVHQ2WXAzcEZodHlsWjV0RE5ScHlCTUIxOERoUE4wTDNSTkN1Y1R4VEZETjJneDNDTlRZc2FJK21pTzJuMHF4N0o2STRMVm5WNlhiMVh6TGdrYlRtajNObk16emVncTRtQXNWWUxuNis1ZXQxbWdSSmJLSktGYVBwYkxaK0NWUTY0dnZxSmcvQnR3UEZpNG5rYVFNTEZtaUZMWG1VaitkOXAyUHZoSjZYaE9MVVpCV24wN2sxbFhLSHAxaXpEOWxORDJpZlhNZEVvQmdQdno3UFUxSGNzMVpZWURTZHphbzA1TUpKK09wL2k3OGluTzNZb2ppWkJaVzJ4Zk1nU3ZlS3RmaUpLRTVQTm5BNm5WdER1aE4wTGsyUHA1enZFMmRrQi85TUJJcXhYQ3l3VzAyMWNpeU5wclBaQ2ZwS0VKNng3MnNXTWQ4dklMVUF2RzJPUkJZZ2dqUm9nOUZDd1NHS001Q1ZUcWR6YXlwbVcwd0NBUzdYWDU0eE5RejhtUWdVVStOMy9hRURjU25lbXNKb203U2YxbVkxdXFDR0IvTVdiZVhCUmJqVjREZXNKdmxQSWd1UTJDRjkzeWN1QndOSnBweVlVV1FoZTQ0L2JYUnVEYkdnanM4eTZXWWhyZFdDbzgxWWpHMG1Bc1Z6d1ZkM3lJdFRvQmhwSzV0TmFXMjJzd0h0Z3Z3YVV6Sm1OWng0aFZoL1pwSEVBcXRzMGpucVdJVTFtak44MDV3WFp5TExuVTdyMWhDZ0laNFhpQmppRVJpV3kvblZSS0FZeHQvam1rT1EzRXFqUkJhTTlUWmp6L2RkWVRZa2hJSlA2NFkxbHdRV2RIWFFmeUo0M2tLNnp3Zk5LTTVHOWlUemE2MWJzd2NTWDBmQmZNRnlqbXV0SzAzRHRyQ0E1djVOcVVZRzREU2ZXc1ZMRHo0US9BZ3N5eEhFdU00bHJNc3pvMmx0Vm1WNXc3cElIK2JFVW9MbnJRWjc2UEt4Z0tBOWFhTnAwaGNEOFNwdFdSU0RpWjdOS001SWxqcWQzcTA5RHgrSENlTTF5T2Q5a2FZZTd4eCtQRkhjcVBqMjF4T0JZaXdYQzQxQXgydWlqUE5VTCtrRC96WjVCRGJUV09BWW04ekpGM1UxQ1RldklTeVpsd1ZMS0dSNmNrdFhDbjlmOGpkWVJoUWpvY2hFRm40OXYydllJdGdJbm5hVlYvdlM0ZzBoanY3YnBleXVDeE9CWW1WMzhVTG9BN3pUcmNTZnFZRFJHbHFiVGRGdERRQTVEK2pOWUdXaUxyTHZ2Q3c4RHorVUdPTnFQd2dOSkI0V1JoUm5KdHNtSDlPNk5lUUFZaStFeFpudEhmN1I5KzdwRWJJY3JuZDNOUWtveGl4RDVnMklGSXRjZTVWdnZ3RWFqd0ZJV0x2UWtDNFUrdzJScEd6NXBWWXc5MnF3S2ljczRCdkNKWHcybm5mYks3NEdxU0pnWVRjcmQ5d2RIRHY5b0h6MzNWM1IyeituSXF0MnBTcytVcC9xRFZiR0REZTZ5Rmc3WE1RdDNMRGFXekpBMGFLaUhUd0VMVm9QcVluanZGamRYYnd1Y2xqUFEvRndQUm5GRUVadk02cVFPWmtOeStWaTVNVXNiM0hDQXE2MkdWWTgvUThQejhTaitEeHVhWTZJdjZZaUcrTGZOcmsxUXJ4TTMveGVzNTBQc0VJdG5NeUZTT2E4Z0VSWGNwSnczOTB4aWtGT3dnQzdCWVc4RDExOGNMR1dqR0w0d0k5RWw5anpyZ2p2aVBreUcyNHQwN1l1V0dBUk9ocDFqMjgvY3orcUw4U0lVMGRyelNFSHpycWxJeHZpdEVvTzUwTVY2Z1d3R25HWGt4elZVSS9yend3RTQvWUVvSGhPdkJGbHkwQWhUVnFndUltUXJUY2E5TGd1OGdqZ1hUNzZTVmRvT0M4TFVBMklDYUpzSkhFb1BvNFFxemwrSEhSR0tSMVp0U3ZOR2ZSK3ZUcndwbU5YS0dWOUlOZFF5ZVlwdHljQXhmWGdDUWpiaGQ0bUpVTU1ObXNiakFiZHk3a2pZdjRXdDBVMWVEbVJsd1ZXVmVSYWdtSnBUU3hXV3BqZjNXVW4yeVFIQnIvdUJVcmdzclF1OGNMbCtNZEhTT1JzRjVPQVlvUUhvUnhrYlh1aVRNL0pFR3VTejUwMEdJMHRVZkE5djNOQjRqZkQ5MU00WUFIYng4Mks4cUk0TTlrWjBsL1UrelY5Njd5bWFoaDdwZm9yZmdXOGZDOTB5OW5GSktCWVdTNnVSY0pCSW9xcHpUeTkwV0NIWUlrQ01YK1pHK1pFTUNITXl3SlVRMGtRNTVBWHhabkp3cTJ4UFVtWFpDSDVsVXJ3SllXZ1BGRldNeTQrQ2tlbjlnUmtGUEtSVC9mVmhIUE1SSWhSbTJHcm9jNW9zRUlRZ1ZjRDRndjcwajU1V2V6R3YzWE9pK0tzWkpsYlk2dW9KalBHNHJsY3l2UlZBRndmK0NXOFp3bWxjMUpGdVF2dDhVY3gxQ2dqWTBkb2xDc3VDV0xIYUNpbSszczFSc005aFBjclByVldrTUEyTnZ3cWRqOHlaNWQzL0VJU2k2YmM5eG5xbUJmRldjbXVVcmZXK3pXZCtvWGs5SkJqOE5XUjRQVlF1RVgrcXdsQU1SNWtJaklDMEdGSUphSFl0NW5lYURBQTRERHYyNkVUSkxBdERtemN5TXRpSno2YnpJdmlqR1M1ejJuOUd0c3lnNG10cjVhZVdIOUVMRTd6MWFEZjIrcnZCS0JZV1M2R2p1bXl6K20vRUxwSmdCaHMxbVZORGNGNFhVUmdiT0VTQ1d4RmlVZDVXU0JQMlJEaUt1ZThLTTVJZHBYNC8wOVRsMlFoWklUWHBUM3Z5Y05sWDI3RTZUS2pVRXlZcWpoSHlBcnZnQ1dLRFJUUFNHVW1RRXpZekJTTTVaY05DUFFpMUV3cnF3cDVXU0RXcjNIeDFWTmVGR2NqSzkxYUY0eUJWR1hzcXNEc1M2YXRjSTJycXdtSXhYV1p1SG9vTGtOenRTMmhQalBFQXB2cGpBWTZIZkhiQUVqN2hIZWNrWWw0VWthUnpHSlh2dUFXUXJOelhoUm5JeXZkV3VmWFVNTHpJVG1WQzRTVFM4cWx3Mkk3TUxGRHFqbEpJUWVRcjNKemtrSjNQRHQ1NGtxM1R0RGlqbFNtR2NXQnpYUkdBekdaYWlQdDIrZlMxcmQ0QWFlOExDNkhiVjliOWtublJYRW1zb3JQYWZ3YWN6a1Z4VldSWTFHaG04RWFqajhHWjM4bkFNWHRZTDdCazdiT290Q2ZFV0txeldBMHpUOVk3NGxzR0dGSW9OamZSZUV6eWN1Q1owRmM0dG5Pc2wvS2krSk1aQlczaGwvM3Uxd285YVJzVkVIMVV5cUtPeUdBcTUzeWxpY0F4VUYwUUtDZ01YNHFtRVViSWFiYVRHYzArc1Z2c0tqUFVWeFZYeG5uWllFWjZWNWc1Zk44N2RYTGkrSXNaRU51cmZIcm5TQm00RGNPT3B1QjZIaFdiUVZYVGt2amoySk11a1I2Z2lMRjJja2dRSmdnRnJhWnhtajBSUXAvaEM3SXpVQUtBM05HWWNNQ3JpZENQR0RSRXd2WGVWR2NoV3pJclRWK2pVd2xBT2p0NnR1aXkvSEJPMmlkdlFRVUwyZnZYVkJQNU1VQjBQTHlVTjU3NHBtL0IzSzdXNUttQ2NWaG0rRk5jK3dURkROR0h0cVJmL00xaWdibElvN2NMTmFEbHpiZXZSSVdlVkdNT1VJd0JiVWpHL0U1VUloSnN2QkNma2tNZmFvamZJN1d0SVY2eEcxMzUxNWtZNEU3eWprb1liOVYrT1ZFRGxyMEowbjJlSC9FNGcwVWUxTE5wcWxYMUdieFJtTmZTM1lwL1NyWjRhc1YxZEE3V0FPSzdWaWNEMVpnWjVqOGxGdnVqTUpMVHpiaTF2RitYZWtFTWpiVnBXT2tNSUhlMlJEYy9TSGhHYkE3d25rb3pRV3BiQjR5Zmw4UXV5U29zT0lwWlVIVEFMRm1OTklnR0FzNjZobXV3ZWlmZi9ZTTZjL1RPNkVwamNsUjdGaUF3UldmNFZRditMSTZkeXhPVFJZN0tMcStIT0x2ZWx5aVc1Y0ozSDFrUmJURW1lMUlVYTRkRnU4RWluL05WTytRYUY1UzFSYWtlazFlS3FKL1RZS0FMcnB0NEkveW1ET2d1QlcxR1lKeFZ4QlZ6NnZzd1RIYjNrU3FDZkw0amVRVjlYWitGcnY4MlQvZFB1aEt5cmxSN0tVbGV5THExZ2pHTDBoNVpBRnAyeEs3ZUIzNXRLeWtYM0xMWkVpcHpWMnN2UFByNzMwWWNNR0w3Ny81NjM5WnprM1BEWUhmK2ROLy9kc09rK3FuZi9YMVAzRkJzeEVzRitPM0VsN3c3bEsxYVlEWWZZOUV1YXRCWExtSDExVWY5Q3FOZzNudnBlUmd5YXUyd3RsUWZoWlRIZklBVmxiZVFnNTRUS2JNODZNNExkbXBxd1BoYm1kTjBZTW8za3VlVy9TOFY3YklaMFFOUFRlQ1JFT3R6bHVtdjl3U0hCdDV5VG5xdnhDSU5QaEdQaE9QdXZKS3ROSW1QU0kzVVlDY0FXTDJ6SjdFMXhqc3Z5SlVkZ2k1VGc0V1ExMGRzSUNmSEY0ajVJdCtqUE9wNTBjeC9TbzVFOW5ROEdJdW10QkNoL1Rmbzk2YUZtODQxVW9INVFyWnZ2NUovM2owV21mREFVVVhKQmI2RjY5eXFhNXZxNU9Eek1SbnRsZUN2cWNqLzByR0FjUkFIUCtKNWZBZGxFbmw2V3Y5bjZsWVE1MExGbE9QOXc0L2NUL2xJQThIS1BZeWtwVXk2QXF2ZXBSY2ZYQXhkTGRSM05RdXhHY2lMMXhBTEVGeEJiRndnZUlZeVczSXhuUkxxcG9tUDA5cVV0N1BySUdDSUtiS1V4QUxHN2daZnh0SWxURW8yNUFOV2x1WG1qZFlUajM5aEhXUHNxRzlCZ3FDbUNwQVFTeHM0SFprVUR6RE41Y0dXMkpWRFpYbG5Cb29DR0txVkFXeHNFSnhzR0ZFbGNoVXRpRnI2aDkvcjhuWHVlZjI0KytYdGJrMFVCREVWSmtLWW1FRHQ3cllPcVRLWXk3YmtEVlRpTGs3STNZNTFEWmo3cFpWZVRWUUVNUlVzUXBpWVFPM2sxOVJCYkVxMjVDMUlxUTJhb29kRy82djE2bTN5cklERFJRRU1WV3lnbGdVQWplN2x5bnE2R3pLTStJdDZDMnhQeTFuUTZKc1k5SkEzZUcySXcyZmdsaGdHOFFGRGNjODFVV1FiWkp0ZXRCWHNrdDVaSFBZZDd3V1M1cktpejJIU2xKSkZjUUNMOTdXVkRhT3lnV1F4ZFpZZVhRZGlabVhUTTNKQzdXOFVyam9Yem43clh1ZzN2ZTkvT3k4QzNKeE5JcGljZmEyTzFieHNmSDN2M2syam12bXVtTElRbEo1WkJiTmNjZmQ5S3MzamlWd1JhNHVkUnZldnVPS1B1Z1V4QUtQZlhHNHpDcUtJWXNFWGg1SEJqc1pWdElkd3NJbHFUclp2bmo5azlldmJSZVhHeGZFWW9yMHQ2OWZmZlE2VWsyM0tDNkNMSFpxeWtQWjJlM1NrdWxwalErSzA0Kzk3REV1R2loUlBDNlduT1J4bENpZVpPdVB5OWhMRkkrTEpTZDVIQ1dLSjluNjR6TDJFc1hqWXNsSkhrZUo0a20yL3JpTXZVVHh1Rmh5a3NkUm9uaVNyVDh1WXk5UlBDNlduT1J4bENpZVpPdVB5OWhMRkkrTEpTZDVIQ1dLSjluNjR6TDJFc1hqWXNrak5JN0tIWGZyam00aFlwWW9Ma1N0azAzMHZOeTdPVkFvWnU5M2llTEpCbHdobzY4UGdGZFdGUE5wVVluaVF1dzQyVVNQMHk5TDQ0OGZGNktaRXNXRnFMVWtPbFFObENnZXFycExab1Zvb0VSeElXb3RpUTVWQXlPRzR2aGtxNnk5bVJySWpWY3I0WTFjRWxBOFo4VmhXSTMyOFYrYXkrT29hY0NJTDV1YlZnT0tFZ3F0U2UvMDFmWHBiclJ0aVdJckZVOTBveWhtVWw5YmFTOUtOYzJhZElsaUt4VlBkS01vdmxKZlcya3ZTcld1N3pXd0puM1VVQndkUzNrOXFSb1krcHIwcENxNkhQZXdOSkF3dXh1V0dDV2ZVZ001TkZDaU9JZnl5cTVIUkFNbGlvK0lJVW94Y21pZ1JIRU81WlZkTlJvbzl4ZHJGRk5XajQ0RzBxemxPaGxWR1l1ZHFMRWtvbW9nelZxdTJpOXp1VVJ4WnRXVkhYVWFHUHBhYm9saW5TbksrdEhSUUluaTBiRlZLYWxPQXlXS2Rab3A2MGRIQXlXS1I4ZFdwYVE2RFpRbzFtbW1yQjhkRFpRb0hoMWJsWkxxTkZDaVdLZVpzbjUwTkZDaWVIUnNWVXFxMDBDSllwMW15dnJSMGNDNG83aHl4eCsrNis4NmwwYkhJS1drR1RSZ2hlSVJoc0k2K3p4ckxZTm15aTZqb3dFckZJOHdGRG9NeGN1alk1QlMwZ3dhc0VMeENFUGhsZTk4Q0RqdVp0Qk0yV1YwTkdDRjR0R0dRb2YwUjhjZXBhUlpOR0NGWWhBZVlTaDB5SE5aTkZQMkdSME4yS040VktGUUllVFhvMk9QVXRJc0dtZ2NXdlVhWVNpY0p1U1hWbU1zRzQyc0J1b0hWcUtQTUJST0ViSnZOY2F5MGNocTRPUlhyRVFmWVNpY0lXVERhb3hsbzNIWHdBaERZWUdRQytOdW5uSjhWaG9ZWVNqc0VySm9OY2F5MGJocllJU2hzRVBJdUZ1bkhKK2RCa1lZQ2oweThIdTJkbU11VzQyYkJrWVhDbGdqTE9iL1hZNmJpY2QvUENNTWhSRmVJeHgvWEExM2hDTU1oUkZlSXh5dWpjZWYyd2hEQVd1RW15a05WSG5qUUllWFhSbW95bFZSRkl0Ymw2TmlWYjhSclpuWTZ3eFFPQ3I2WENCa0phWGRqcE8xU0k4cDhvdElUYzdMb2xpc0QreDJxWlA1bkxLT1RmY01VRGdxK3F3VHNwVFNEc2NITnNIVjNhTTRDamMzTE5hakRqaEZTaFFMODJlQXdsSFI1MnI2NWVKS080SUZRR0ZacU1MTnVTZ1c1NklPV0M4MzlFbUxaWURDVWRGbm05RDlUazkvcFAvTXNoeE9VdUgyQ0JaMFVIaHQ1NHVMVVZyVmh6OGFyWXE3dG1YQit0NzYvczdGRDNYanlFVHJLcjJ3QXhyOXIvTG1hLzJmdmkxSzRtWmUydzgwaTVRWm9HQ3J6K21IK3c4TWlIVG5seFlINnJKVllJM3dXVy8yM2FUZkkvMEx0aVFpa1ZJSGhidklObmxlMER6RzRiTnI5MzJVSlF0Ry9iV0VISGJJamE1Z1pUcEhnb2ZPL3lpSjZSWWgxd2o1c0luY2NPK2xHV2g2eVRKQndVNmYxWGEvUXk0SmtWYjliQkVMZXkrSXFweG5JUEJYWHFQL0RzLzdZU1RBbWdpZkM3M3YwMEJoaWp6aE5hVHNUZi9SRFZXRm82R09qUlVMMXZuMTVQQTFudmVTenE5MHBOUjZlTWRHY0szelA5cGl1a04rTXU5VjM1MTYyaENRZDF4S05kRDB2RE5Cd1U2ZjllZTcwektnemZEOGM0R2tRSng1T01ld3UvaDMrOHRvVkUyeFdCR1NYUWVGMm04OGIwN3V3T2V2Q09HQWR0dVpyVmpRc2QxRm1QamVLYnROVFNIdjBQZ2ZKVnR0a3kvUXM3ZHpWTDRoU0RsUUpueWFQOW1nWUtQUEtybmllWExUMlJ6ZlJJbW5zcXNkUENleFhOeitBQnRzTzBXQVYyWGZKWURyNEZIcFFQUXpJbWpEUnhnYUtJcnRWdVVzV0ZDbThPdzFuL25PNXFBUWd6V3FkMEFZeUJoL05FV2dPR1gzblVROEZZZTFhUWVhbW5VMktOam84endGU0U4OEJHc2N6eFRGODZtbGpPMndRTWhYK2FKV1E4YjgySmFoU2tWMkhSU08wNVQ0UmVMN2F0aGduMUxBZEVDRzV4REZnUXNMRnJUUERwZDY5aUZMSjFTOFErTi9sQ3plWTEyaVorODduU1B5T3dlcEI4ckVUL0VuSXhRczlMbE9WZGtoVzc0d1RSNkNid2VLRi8ycXZIL3JoSFRXZkNKMWNtaFBMWkJkQjRVYURiblF6RHdqZWtLOEluektGc1ZlTWd0UUJ0MFZ4Z0IwWXg4SjdLYjZKL0FPbmYvUjFpMU1ldWt4MnpIRWE5WmlTSC9TRHpTdFlCbWhrS3pQS3NVQUprVDhHZHhpcTJLK2FoZlRDaG5mZmhYemUzNEhrVDYrVFZ5dGxGMExoZFlLK2tFemZ1ODVFZHVxY2pSeFpOVzZaQlpvM1JZcFM5c1d4WUYzNlB3UFpQRjAzV0N5b0tEUE9saUxJZjNKTU5DVWttV0Znb3cyT24yZW9BRUJzNmQ5WHlBaW52a0FuQi9pVWdvNjJCekdGOHNkUUZ3S291ZTRSK2xFcjdJSDhZN0lLQ0R4RlovN3Foak5vRENSbWlRV2FJNEgvMmRacjFtZ1RRd2tRaVo2Q2UvWXBIVmEvOE05eU8zcjRqTG9kbW5ybTN4a0dXaEtrYk5DSVZHZk5Xb1lER0NMQ1ZTVjRRYlR5WlFpNnByRFNCZjR2VVlxRkhQWnRWQTR4ZmJleThXVXBpUytJUElqblVpeVBva0ZHa0ptM3puZzZtUlA5alFYdUhmby9BK2RwNldtNjhHenlreTA0THVaQnBwT3BzeFFTTkxuemdZRW1ST3pjTXlRZUdwUkVTRXVuWnlEcldGOGtWQjRxK21Jbm1UQldBdUZPWnFsQXVNOFdXMUpQaWZFWEhWUW1taE5BZ3UyT3NoWEVPZzY5R0swdis2YUJXT3QvNkZYVFdUeE5MRS9DaXR0Q0dCWkJxcFRRRng5RGlnazZKTUZtbDBSYjVEZzczSCtMUmJwNG9SSlY0ZWdMbDhXckF0RitTUXE3U1V6TFNxN0hncTFmZlErUHBnTWVjZjRkQXkzYzdLZ0MzbkNTeENWUHkvRlBTZkhKS3RDQmVZZFd2OUQwNTVRT2FKeW42dmhWWjhpVi84NFJHYUlGM0VEblhxOGMvanhCQnVsRURFSEZNejZyTEs4WVYya0R3aktsN2hZcS80TW1sNGxtY3c0RUxwR0tCcjB4QXFwWDNHZlREVkVnOGdac3MvdkJrNFF1YnRLUlpXUGtTQVpBaTZ1aUtZNVdiQ0VZb3NUcTd4YVVQV21la25mWUxYSkkvQy9KZGtqVWtCQ0lYK0E4WmF1Zi9QMUNQYUVQRFlmYVRxa3l3YVJlWmdZS040dDR1aS8zWlVFZWFCZzFPY3h1dVNLbHg1OFFiY21JNFRYa0t0S3lTWXpEUk13VytIMzhVeFdqZitESUdIV0VXaVRqK21oOFB0ZGROc1Y5NE5rQ0pOVmdZUzhMT2dhWkl5cm5XNkZCaEluUFJ5d29mVS91c285UU9FL3lmKzgrdHQvVG03V0RyakJnYzcyRHYvb2UvZjBDRm1PRzJDR3VqeFFNT3B6aXU1RVFkRGdEOGltbkNGNWRmSCt5OEprcGhIVkJjellqRVptZ0xlOTRtdnc4d3VtbnJoSFY2SE16KzUxRWRPVVpHamFEM011V01BM3BFdHdXU3ZmZmdNc3JycGo3Q0RhNktrTnhWNVRUa0JFNXlyNWIxckVqVFZSTmN4enpFQnJoNHVRQURlaUc3R3p5bFVQTklKblVVb290RW5RTzFZQTVKWmIvbzFnaHVRMVdKV2x5V0xKK3BXcklsdFJjMWlhenBKbmtsSHNRWFk5RkNnRHVUUUlSNy9FeFRqRzFPNkVCV0ltbi9OdzJwNjNqdW5xZWpLSzRZQUcvNE1mYkVxS3JQRFVqWGw2Um1Ma0NqUmgrZ2xYZ3dPZDdmamJCbXJPL0NvWEZNejZ4T2dDQUVoTWVON3FHaDIzcGNrTUt2SzNsTElHME5RR2IzbDgrNW43WWJBTGhvN3MxaW81Wk1iVnRjTmpoUHQwUFVpR1RyRGZtWFhDQWlhTVJ0MkhMajY0V0J1b0hSQVFVNWtmRFZTS0NndzlPdmIycG44VDQxZ1d6WVo0SGh6b1NlNitXRmx3OUx1OXVhQmcxQ2RWMUs1WVFvTEFNaHR1TGROYmxpYWpUVFVIM1YzTUQyaHFXWlJ4dGtBeGZjN3BzUUFhQ0xoN1BzblY0TkUvUjlmQTJaR2JCYWhLWW9Jb3poWW9iaUprYXgwUUppRmRoUjdONm5oampFamtjcUVHQlY4TURuUlhpTEVlYURhZkVMbWdZTlFubFd0ZHJMUkN1VUowTDlDeWhjbjBvNE5qeUFjck5OVlZXbHBBckVrT0RGZ0FyVGs1ZDJ5TEJCa1kyeE5jY3JQb3lXUkxrR1RuWkpYQS85cDZCOFN5bGx5aThBbWZZTk5zbFBHS01CcjlRNndMdWhnY2FPc1NaM1Y1NExtUlRZWmNVRERya3dva2ZRUzV4eGFYc0NwZlZkZ0VIdDRwNWdUSDJCZlZIZUV0ZmtVeXhHWklmOUdBQlpEWkZZK1JZSjBGTXlTaGY0dHdiMlpCM3pxdkNmR1ZjektLbStSekovVU9DR0JFc3Q4RjhoaW4zdzVyU2VGYVlIRndvSGp0dGVJekJDcjJYTERPQlFXelBpRmVrRnZPQlRhYkViSEI2dkdwSHlSVXNNbnZBcldoS0pPTVlvaU9aUXI5ZzVrK1JuaE1nNlBMN0syMUpPVEp5d0pVUTBtUW9KdUlZdW9jbnQ0QjY0cTBQczJhREhpcnJoN2dRbGliOCtCQUEydXBUMmdiV3JvMmVhQ1FvRSt3UkNhMjVYT0djcGY5a25kQzVnSDVZakVjWTRXVHhHNk5VSTZaQ0RFbU9uWXdHakpqR2RPZ2FrRzhFdXdBeWNzQ0RoNzcxamtSeGRUL3NLZFQ1NEM3Y2xMS2RlTkI5ZHpiRytHOFN6UW85anc0VU9ENndPYzVIYWcybHhCNW9KQ2dUOGdGNnZ5cHVSb29jR0ZmU3B4b010a3lwZ0RyaU1pSUpRcHVLTDlkSXNSV0tSUU1XR0FUUkQ0ZHhYTHhGbWMvSGJ3N3o4dUN6aTQ1MWRBcFNTWEhhQ2ltVzRnMUR0aFU4aXlmOEdXNWZyTWJhQ3pFczlDTHdZRWl4K0I2Qk1LRGtKWkRpaHhRU05JbnBLckpOYXFXZUQ3anpldUdsRGZKWkxKaFhBR09JYW94aWd1aVRNOUpFT09pNjdIQWx1VDVkQlF1c3NhSm4rREFkc0FDajQ5Z2ZzREowMU9TU256LzB6dmd6a0NxaWZuZUZaOUJJejc4Szl3TEtNWU10Q2ZXcXhDTDVSdUtQS3h6UUNGSm54Q3JLUk14NWYvU3RiaE9jVC9KWk1hUktXdUVNTjA4MnY0WC9VT1BKQlN2a2kremR2b0hzNUlNTFFUSmtQSVl5Y3NDZVVvUTJKa3cvcDhFbGNEL3VxeWhMaGpEb0JzK0pmRjN0dlVUWG9RNXVxSjJhT2VZZ1Q1NXVPeXpSNXdXeVZvdWViSkRJVkdma0V2T2tMRFBRY3lRbE53eUg0cmwrZ2Zka3NBUTBldHlYU1JBVElwdUNNYVlNR3o0MU9wQkJHdXNjUWFKanBMSUFnYU1yQ1g0cEJOUUxQeFBHNHlCMUVCSUthMWZVQjZJa1RzRlh1b0dTbGtxeVZvdUNiSkRJVkdma0V0K3FZS0VYanc2cGhYakpaak1PREtRRk05M0ZLbVBWUG1pUWlMRXBPaGFMTEJOTlNzKy85MGdndldXcEVnSmpwTElBaW5oODVLWVVqQ3JKSEFPblFOQzJrc0t1VkJSd3pMVXh2bUZicUNVMFp4QjJCU0NaSWRDc2o0aFJrZThYY05ReEtQampKTFBtMDFtSGdlZVZPSTlDbjhwZFVyQ3dnd3hSWFFkRnBpQ0wvZ0NJSnZra2t4Sk4wbHlsR1FXbU9KSWNVRytLaDVWWnBVRXpxRnp3TXRoWU5TV3VldzR1WHArQnhSdFNycUIwcjU0Y0hSdGFDUzB5UTZGWkgyQ3RWekdSUnEvejBXcGJ3VXltVTBXdElzcktTdm1jT2tOTkhtUkNQY0plYkVpT3JEQTg4d29DOHlKbHYwNlJEZCswOTlGNFYrWUhjV0NCYytDT09tbnJGQ3NPZ2NjMEUvdU9RVitVbmFVb0dhMnN4emN4aTF0bUE1YU9TOXBCa3I1ZEVLZW5KbHpaaWhZNkJOQzlVUTJqRmdzVU96dm92QWx6b05pNVdtRStITUZCT3Q3UHRXRVFCa1NYWU1GdG5QemdrOXVWYUs0dGlVWU9HQ3hvNjVSVkRxYm5MUlJKYXB6YUJ3UVN3SjdnWlRuK2NJc3Eya0U2MFJCaStKTG1vR0NNV0xibGd2K21hRmdvVS9JMXhhdjFCRHpPWXFENUJYM2pTWkxHRjlkTGlCNUtOTEc3V1hSeFJnb1E2SnJzS0Q4TWdrbXBtSTdUY0FnQWNVMkxPQjZRbHpQdTEyK3hEQ3BKT3gvOFE2SUJ6alhOS2hYZXNxcU11N0VCZTlBaUlKS21vR0MyMlhkZ3pDbEpGbWhZS05QaUxJam5oZ0xNb2s5S1I2ZFZGS1R5WkpHZ2hBNXo5dnNzckIyT3NoYVRTaU9pSTUxbEZqYllzYXd4OGpEQWZsTHRtbDFnVGMzQ3lUelMyS01VeDJKTnBOS3dzNkJ4Y0M0YkdoZGVaRndyM1FPY01KemQxRXdIT1paTTFDSTBKWlQvbnp5WklXQ2xWMXdZRElBQUFTaFNVUkJWRDdwNzVKd3c0TVBUMW9iZTRyRUpwTXB6V0tMYlVHYnNxRUxiY3EwMFFTeGlPZ2FMTkJzeUorUDFwNG5aSVZKVUpONU55NXpzNmgwV0RMUEtEZXAvUDVoVUVuVS8rSWQ4RHhUQmlNMkUzREE5WTRDYjg1c0tDZk5RTm5qVHZweExra3lRc0ZPbit3ejN5NlZyMHAyK0dwRk5SUVBEQ1pMSEpZeXg1OWpJWDluVGZZeFFBdzdLTHF5SFN1c3h5ZG5kZjg1VXVtczlQd2ZQd25ObEV3b3RtUlJseXVGOTNFM29lSVlWTktNUGpVUWpNTkRvVmQ0aUZ6eGE2ZDZjdjgxS3Z5dEkvNmQ0ZjZOSHloZG9hRGJBQndjR2FGZ3AwK20wVXRVeXZQUG5pSDllVnFTYzNGNllUSVp1Mi80QTZDSzVXSjhYNDlZZGt4NWVocFFmQ0lLQlFSalAraEdtQ0dUdUlDcTd4NGdmV09oOG9jcUprd290bVNCR2U4UzQvazY4dW1BdHdIRnJhai9JUmgzZzU2aXRNdGo3blQ3UUwzYjBPMjhFUDBLTzhjUEZITTd4V0o1bUdlRmdxVSs4WEVTbTk3TnRqY3h0ZGlBcEtjN0s2cThCcE9wemVMS21OK0s1V0w2OU85VzJ6SzFORDd1cDY0eWIxSkpLa0Zjclc2U0c0dmViNU5IdkdxSC9MM24zV205VmNPV3hiM2t1VVhQZTJXTGZFWmhhMURKZlk4bzdWanhsUElHU2Q2YjZwQUhFRURlUWc2dXlEcTZIaEJrTFVyMVVJcXhBOFdQY0d5NDRaNFZDcGI2WkF2dEgvUXFqWU41NzZYa1lNbXJ0a0xiZ1BQRVlqdzQxNlFTenBGRDhweUNUa01zbG4wU0M3TXR3djhyd29zSk9leVJqNFo2dUdEUkpPUjZoL1Rmb3hJMm9GaHRaaXJqN2NiaE5VSyt1S1EyYWloWmkxby9sSExjUUtmRkc3SGNFaFFQaFNmeEFRMzdyd2lWSFppTUhDeUdaTTVqc3JlS0x4Z294UitFLzVXTUM0aGhuZXJOMThqL01vRi83OTg2Ri84cEpMa3Bvd2czTkYyOTZsRnk5VUhHUWJiS294SkJaT3J4M3VFbjdoZFg3RHg5azZaMlhJaVlnVFo0UGhVU005dEY4VkRBZjlZNWZBY1ZydkwwdGY3UFF1RWhWMTVzSEs4YkZOOFVGaTVRSENONDQ3QWJVM3NUcTZiSno0ZkNmUWhRS01oa2JnS2xXY2xGYWFjWWxjeVFEN0RodktGckh0WHc3alp2c0F4dytvbUNXUlpsSjBYc1lreG1uTjBwM0hNVmk5Sk9NU3BwOG1tZzNMdWFhK3dPT3Mvd1djMlpGeHdRTTVFb3lrNEt6MkpNVnFKWVVURXJ6b2lwbmZMU085cG11TmROdm13NXQxOHczeExGSmdVWHBaMUNITHZKWC90WDFjMUJwdEVWZlcrR0xQc3NhcHNGc3lyS1RvclloWmdNOUljZ2VsRXNpbERKakZnTzhIOW1UakhBelNvMnhTWnovOWZPQ2hTaktEc3BJaGRoTWtwK0NLSVh4YUlJbFRUNWZxZEtQYnhjcjFoaXVNV1pmdGRuZUV2NFZWSUJVaFJsSjBYVUlreEd5V01kL0lMQ3BvaGlVU3pxWWpPck82R3hnMktiSHRpY0owS2dPK0taS0RVSkU2Z0RpWll5RWJEdlZKU2RGQWtLTUJtampyZFhhd3FiSW9wRnNXakdmMVNhWndqWVVDaU9vbGNFN01Ta20xM0YwYlhya3JsVlVYWlNCQ3JBWko1MzlyWTdZTGZudnYvTnN3b250OFdDV0ZUT2Z1c2VXUGQ5THo4NzcxQmVGVFA3RHVsbUo2VzRWYkdMSmdYWlNSbDVNU1pqMllUdzh3c0tPNWRGUEtYRTRaUkZYVkIxbWxYVUpGVkM5bHlxSVNzdHBLcnlVRDg4eUVwUDI2OG9PeWtNNjNJa2JxY2NVOGdDcjE5OTlQcDJwN0RjdUNnV2RiSjk4Zm9ucjEvYmRvcmlYYW5vNHZNc3hiNzZJblpxeWlOdVU1NitaOG83UmRsSkVXUEFaUDhQeHNQUWdXTG9FaFlBQUFBQVNVVk9SSzVDWUlJPSIKfQo="/>
    </extobj>
    <extobj name="334E55B0-647D-440b-865C-3EC943EB4CBC-5">
      <extobjdata type="334E55B0-647D-440b-865C-3EC943EB4CBC" data="ewogICAiSW1nU2V0dGluZ0pzb24iIDogIntcImRwaVwiOlwiNjAwXCIsXCJmb3JtYXRcIjpcIlBOR1wiLFwidHJhbnNwYXJlbnRcIjp0cnVlLFwiYXV0b1wiOnRydWV9IiwKICAgIkxhdGV4IiA6ICJYRnNnWEdKbFoybHVlMkZzYVdkdVpXUjlDazBnUVNCRElDWTlhQ0IzWEd4bFpuUW9ZMTk3TVgwcll5QXlYSEpwWjJoMEtTdGpYM3N4ZlNCalgzc3lmU0JjWEFvbVBWeHpjWEowZXlob0lIY3BYbnN5ZlZ4c1pXWjBLR05mZXpGOUsyTmZleko5WEhKcFoyaDBLVjU3TW4xOUsxeG1jbUZqZTBKOWUyZ2dkMzBnWEZ3S0ppQmNaMlZ4YzJ4aGJuUWdYSE54Y25SN0tHZ2dkeWxlZXpKOVhHeGxablFvTkNCalgzc3hmU0JqWDNzeWZWeHlhV2RvZENsOUsxeG1jbUZqZTBKOWUyZ2dkMzBnWEZ3S0ppQmNaMlZ4YzJ4aGJuUWdNaUJjYzNGeWRIdG9JSGNnUW4wclhHWnlZV043UW4xN2FDQjNmUXBjWlc1a2UyRnNhV2R1WldSOUlGeGQiLAogICAiTGF0ZXhJbWdCYXNlNjQiIDogImlWQk9SdzBLR2dvQUFBQU5TVWhFVWdBQUJMUUFBQUtvQkFNQUFBQ2NzYnRLQUFBQU1GQk1WRVgvLy84QUFBQUFBQUFBQUFBQUFBQUFBQUFBQUFBQUFBQUFBQUFBQUFBQUFBQUFBQUFBQUFBQUFBQUFBQUFBQUFBdjNhQjdBQUFBRDNSU1RsTUFtZS9kRUNMTlZIYUpxN3RtUkRJeGExUVBBQUFBQ1hCSVdYTUFBQTdFQUFBT3hBR1ZLdzRiQUFBZ0FFbEVRVlI0QWUyOWU0eHNTWGtuZU9wVzFxMVgxZ01ZOEJpRXNuUXZ0cUZsbk9YdWRvL2NiamJUM1R3OVFKWGJEOWxHM3FwcE1CNmJnYnpHR3MvYWxwd2xaSS9VV0VNV2lObGRHTWxaWUh1TURLWnEyaGhaMWtLV3NjZnp3RklWSUdac0Fjb1V1OXVTamRpc3JvSkxkOS91anYzRiszSGlQUEpSVlpsWmNmN0lFNDh2dm9qeml5Ky8rT0tMT0hHaTZBcGRzNis2L0llZCtmN0xiME5vd2RBUktIM1AwRm4yenJCeTBIdVpLMXBpK2J2SDVjRVhTR2NFbXZyUTdlb0l0R0lzbXJCRmpzZWluVkhVZW5ZVUdqcFR2bmNVbWpFT2JXaVJ3NFJtenZ6Nm41WlAzL0Ura2Z1L0oxRGxUQzU4ODc5KytOUGwxWnpVUHJMcmlRMzFVWjlmV3Zlc2VuN01SNUR6OHdtN1BFODk4d2pQK2o1L3EyY0oyZlhuL0VxWkYzeUFaVStkK2FueXB1NHpabnQ1eVQxMCswOTVFaThoYVpac1gwS3RsMWNsbHdKQ2JzV2FjRjFrUFJuTFlRblhDTm56NWN5VVVPNzBMMTc4cDRTOGt1WTNuL0JSNVUvamNucVl2NEJMT1U4TzNLUkxpamVmdnFTS0w2ZmFYMy94eDFubjdjU3FQNktpZGZzdnZ2c3dsc01TbXNUYlpjc3RDTlpMcXlCNVhZdGdHQ3VTNy9qTDUwMzl1dzk5Rk8zWXpFc2VwMnVUYWp6eC9GTUsvLzJSMC92K3lLcDZtdXljZjcwalZVT1JWQWlWQXZzcTNJSElKUXlHb0p4QmY2L2JKV2lNU3RhZFk1NitWSUhDcXBOdnhhbDZUQ21UMHg1TEdPU0Y4ak5HN01LQ1N3QUMxOW1oVWVNTWVjNklYWVhnRW1tUXVCbXcrQ3lRTVlHeG9WaEU3cHFkUkdOTlFwNVdHbWFCN0MxNUJUQmVMaldsVEFZWVNhN0hIeTIxc3VGa3p1eVQyeC81TkRBNjNURVlOZ2EwT3cxVzR4R2NQOTN5aUVuOWJ3Rk1OZkVKMnNnOWllVitDVU5vUjZmdVA5bjE2RU9kbnk5VUlHUUF4WE0weUdDYXI0RWVxcStUQjVCYXJFR0hWM1gydGFTWmp5YVpyTkQxcDFmaVlsTDQzZ1dJU2ZLRFZpQmFzYUZ1SG9rN1JwbHBVdlpORUF5S1BFSE1SZnNmU0Fwa3dHbEVuaGJHYUdiRm4yRU9nUHlBemkwTzhDQ2F5eGlGVnA3QmJPL2JUb09udm8zRTVGazd4U3lHVTZGRnlQOWk4bG1tVkZVenBaL3dWRnp3ODdOWmlQOEI4aGZ1bTdKNzJ1RmwyeGdTbFlFUVJaV1VQMnZmbFkxd3dlNjM0V2R3SGRidDNhMTRvbjZJalNlZzY5MHlQd0U5VjlVMENKVmd5Rm9KL1VTbS9YUFJmS3k2OFFsS3ZvSVdWZkdGVmpRclVpakxSVXRvWFBJeVRWNzNPSGwwTGczOXBTR0lkczQ0eGhwcjBBdXU5K3FlNkNoTldleC9xeFd6Z0pZeCt1M1pBRUE4QngrUE51eFIxcTRoSzlZYVhHdWlpdTZkckhxcy9BVzlCcmFQZVkzT20vWk5mWFEyWnRoZWo0NUpNVmJoMWg2R04wY0M1cCtOQU1wMjBuTXNrVU1vSkdlODdNSm1kUXBBSFE3bzFnTERPdWwvZVhuWmZUQ25nVG1qOWQ1MGIxZWppZitGbHJOb0x2WVhkaG93Ni9Qb09EUmpGQ1dIVU51T1VHeXRSdVhFbFp3b21qNmpiZ1lOSUgxYTZ1bmFkaDRiTWh1ejlSMlM3R2lKa0d5aUJJckZtRUdZUUppZWZOU2JZNjJsSHhvRGdvRktJY3REVjh4U2ErbnRITEhjWmJJSmM5djVXejVTcFpKeW5OVFV4bk4wdkxURjhXRllyRlduQU54YWEwNVM3OUdLVTFFdkhEYUdvd1Y2RkMzRExxQXpHV09LdEo5aGJFMldhTTJkUnZBYzJZcWgrQjJzMERocFJvOFdnRjNiOFUwVUtuRzdQb3BpMXBmQkpXY1FqWE1Od1p3bFFkWVlqaWVwTjlIQ0lQQXZWUk9oL0kzbXR3MFZwa2lNd0dTSjFpTE1URHkvTlRQWk9JaWd5Uk5ueWd1d2pidFFVZ1ltRVhYUDc1b0pMRnhPY2VqSGlQMEo2S2puL0RrNVVpdjJjK1VvNFNYcFRiU3NRYkJsNGJoaXFqQlBWWk1sV2l2UFJGSE5HZnhhbXhHbS9JNlpycEhvNG4rNEFWSFNLVlEvK0VSeENGMkxqam94SytvbHZPeHJVeThNQkcxdm9rWC9aUUNWWDAwTHA4VmtVQm41WklsV0Y2YkFQckcweXl3WEhkZHZKZEdLYXV0UnRBTElxaW9GczJhdmNxbFptazJUOXhDQ2pHLzNRRzZSVG1YMHBFV2NFdWxOdE9oMkpHV0hIbGs0RlYyajFxbDBza1Nyc2NaV2xjM0I3TUZ0TnVWUFVoWkZhdC9EV1c4T05oQUF3M2hWZ0xVdzJnNTRiZmdHMnB3OFYySnUzWndGSGJMZVJVc1pFM1VMSjB5T09nNXZLenBab3RYYWkraDBENy9xS25XWUkzMWJKZGlCQjZtOFVGbUNoTW1yWVNFb1U2T1dHaGhVVXErQnRsVlBiNlhiL1krbFZrVzlpUlpXWDRuNlM5VVI2V2htRmJLakkvSFFaSWtXSFFxNzFxQ3pSSTJzU3JLeUtGRzNEVFVvVUZKYzFGVmh1N2w0UnMyWWVFdmFIdTlOMjZicnFYU3ovN0hVcXFjMzBZTExSV3RML0d0TncyRS8zZDArVWFJRnR4YXp5WTNSYjNvdFl2NElReW1aUUMrelB4NzlhKzZvWkJyelNWRUZyQWE4YXN3VS81VS9QYjMvME9CVWZPejBrMGFVQjcveHZSMDdyZWFadEVhRjk5NTkraU8vWXhObXhQS0lsc0cyWkVEVEJESUc5Nk4wUFpwTHRGNy8rK1diZjQ1ZVM3MXlFYVZ5R0RnVGJpMW1rMnNIY3RTRVRHSEtieUppVm5PZHVWZnBCcHBWbGJ5RjJJR0s2Y0JBcitJd05uQnJQUlhOZklDY1ZzanBqbUs4WERzdDYrcWJmUGhCbXgzeDltM3BLYllJdVp1UVAxTzhjZ1J5aUpiSmR2ay8vSHZGRkxXWlU1bHV1aWNsajJoOUhnN3VNcm1UTGx1NWlGUWp6eWRBM1ZyVWNOSytveG1ha3VMV09tSXpSN3F0Wms4MWFSOHhDR1RzK3QrcXNhUWVFekM2UEJzZG5mNWVGTDFiR3pCUis0bk5vaHFCMFpSRHluWERNSEZZTFNqYllRSGpwMWdtRDFTajVROTRtMnZRV2NGczBVcGtXN1l0aFJXU2FuM21FSzNQa2JPL2pxSi9LQ2ZPMzJuTGN4RlpqM2dPRWVyV29vYVRYa2ErVG5lQlFOaW94ZVc1Q3VVOW1rclYyallOMEl1Njg1MmxJcDR4K0MrMDQ4bVBuUjZDRWZ3YnU0TGZNbDB2VVhLeklzYWZPbHBoVllpeVZwd3lxUkYrK0VKSi81ZGNtbmc4VTdRUzJWS25qSWFXNGtyL3VJbFh0bWc5VGhnWStPOTNFcmxFdVlpU2l3OHBoN3ExSXZUQms0cmYwU0dDMEFBSmY0c3A3bk9nbUszTE1sU0ZKVWlpSk9uM0RpZlJkdTFUckhSTmpYY1AwdDZxeUNHNEs0U3NqbFpVelhvVzQvTGVrRjA3cGR3RFpvbUVjS1pvSmJLbGRzT2F3WFhCR2g2TkRCN01GQzBndmNkSlM5djg3dm5OUmVRcE4rUWs2dGFpQzRicXoxUmczajUwMDRtL3BpMHVoSFJPcUNpb0o4SXhjL3lGZTArRmpMOUV0TzFJRFlIN3EyQlVsbjNXRU1ycEliU2lZOVp3amJCbk1aSXd6dE9pVWZSelpkTXJaMUI0ZzFtaWxjeVd1djhPRFo2Z05HS3hZS1pvbFFRR014OU5BVHdYVWF6dW9TZTBEc0FTUm9uNkV5OHlHU2tadzUxZEozWEYwd3VZbmZBUWMxNW9GU1lURSs1di9sclM5V1ZmaVRZaGZBU09vclpVUXN0VU9XRVFGbE9QbG1qOFROa1JyUlVsaTVKelN5aFhTbnBMSm1iZnMwUXJtVzNkc1JTZ1VEWlQ2c3NTTFZndXU2dzQ5cG1ZNDZ6Rk1oZVJWZUo4SXN5REFCV2twakgxSFZwUlJUNkRXK3VzdEg4aFdrcFJOUkhoait5U3grSUZkR3JTdFJPampxS203cHV1L01jdjBzRVhmNGNUVHE4TVpSQlVUUlpiUkEvekxCMmo2NEVNREZHMFV0aFd6QWtTcW9hSmVtdzIwUWxuaVZaTjZ1RmFpbWpsSW5JcVBvZm9NaDlDME5tQ2VlRW1EVkM3M0EvQk5UbkdBRFJsamVGQkU4aGpUWVpFSkY2ODIrMGlZQzBsdUMwbGg5bUhHRnJXR0Ntc1B2RUhkczMydGpzZEs1SFRLaXV6aFRac3NsQ3Vud3l0bGN5V2JrM2FNYXRBWXcvTnVCUE9FQzA4TTk5cFQ4MFJDWXZEZ2s3dXM0bmNRdWNRbitNaVZWRklUN0daRTUzL1ZiM1ZOZVVUR2Y4YktvaFNOTDJGek1TUFVtTHZkZVlUWmxEdWlPSkhzazBsS29NcjBxREZHQ05HUm5jVDU1RVdmc1lDSFMyRXNLMTFvV0NlZWtzWHJSUzJEeHBHTEtzQk1yR2JVbFdHYUFHQlc2dzAvWU91Si9ESlJaUlFkcGpKaTF3SnRXU2JvL1lxWlEvSlY4YVhWZDJNUW1aZnp5cnBiTkZQYnBYdEp3SU1sVmVqS1VkdGhtOWROaG1taFVTNUpWVXFyNnBwZU90b1NsY1prQnZPT0pYUnRIVFJTbUVMa0xadDN2SVBZYWZLV0xwb0FXY0JNLzB6ZDJRaCs1Nkx5QzV5UHJGcjNCb3BLZDF3TjZzbjBhMjFxR3d5RkpIK0JxcjJmU3VJUTJneXhqZzE3T0psZDhaeG1XbEk5QnJudnlKbmZURE1aSXQ0VHNrWk5DcFNHakVsUGoyV3JTdlVWRkFtdWZkMDBmS3pwVHpvSDZOcU00dkptcFdkTGxyb0ZXbTdIL0Z6Z0ZqaDF5cUVhTlJIdFBTaTh0a3ZaVDZsMVpMQkkxMDIvdEdOZkt1TUdWN2xvZGVHZmdnV1Z6OTErV3kwaUhSWVFNZTVWbzBxTUdBQUZ2SzJaRkVSRmM0ek1WYlZkNVhBUkVlcWRhek12aHdwT1FmOEE5UWY0MDJia212MEpUWGlxaVEza0NwYUNXd3BqNGNJdWRmaFpUeVBrME9qNmFKMUpNMUxHTU5mVnFXWEt0Wmt4VU9FcFFKY3B4OVVSUzRrMERoaDFkVGwxR2xyVDhhRi9lSzBvbndnRTFCRURqOFlrcHloUnhJTmZGL1J0Z2tHQVk3aDBwK0JMYXhCOFdkdFNCTU03Z203MFk1b3djZGtkUUp2M0c4cWhaM2MyRlRSOHJObHpPQVdxVHBjOWVqdFpMQm91bWhCUW5aaXBXWmI5bFBGaVdZcVovL3VwLzYra2o2QmlQRWRPSUc1dGFKb1N6NXhyY3BZbG1UY3FXQmV6NnZhMmdxaW9tVjNxbE9zL3locU9SYWxvUjI0aW1WeDdMVlk0eGt0YlkwZGlTU2VFYlhzVmtFRzNWYSs1cXYwV01RZFFXL2VDdDgwM0crbFV5UHlOYTN3V0FFUFc4RUlvL25iVEo0MHJCeTlLc04wOUgyQnZOS29TV3NtUm96NUNxbXFZaXhRK1BtL2hDaVpmeGdQVWZlc0EySmt5RkhHNW5GZXNmSU80N3dpbkVURlozaEZGVGxBT3ZWdWtSdnl3aVBKNFFXamx2UXhPZlFEUjV2U29vb2lDQk5Yc1l3cFdyekt1UnQyWG5QUHFyQm1GbUF2bDJ4YitaUWx1ZDh2V3BqYkpWMW1UNElmZ0hEWXlrcnFST3AxbWVJUnJmeU9QcWhIZDdLMGovLzN2aVZhY2FLWjhxZFk5ZDMwR1lSdTRuQkNNNlRER0tGQnpLbXdzYzJpZEFKeWk0V2NuNVlOdDhpRjVTaFZpRVUvNi95L3JjeDhFYjViaTlHaWpRZTZVSjJJcHNOVVZoWlc2MUFUSUdTTEZwM0g3bGo1MGNLTis5K0haQ2VWMGJSQm5YRFo4dUpoS3lwQnpwNEk2bHZGRm5kbTZpZlVZejB2T0VBMkhLbU9QbnJ6WTUydWxSb251aTdrRVVBSnhhRmJjNDZob3BobFFlOHd5NlhGaFNISnJiVkUvdUtQNVlVL2pCd2RxZFphOTdTeXNlcEo3QzFKVDBNcHNvZTY4TDRjQmpIcXFHRk9Oa2lRMmFJRlFpZWZrU1dJMWtJNXNjTmZwVnVCVUFKYjVEeXNwdEJHZ2ZpQStOSEVpaHhIWDlQdkpyVkZLMDVVbC9DZ3g2cEdTODQ1dUNEK2dSZ1pxRVRQaXNrN3BuekttMlMyWU5yNHcwS0pDTDNCeGhWRG9hZ1N0VU1WN0RPQWZ4b1RlVm9jb0hIQlo3eVV6RUd1MTFnS2RzdzRqYlp0TGVoV09ZSUxlblpMRUMyVEJQdkZyS2dWU1dDTFNaejNKY3l5OTA4b09hYWE4Ulg5cEpLZTNtM1JpaE8xNUI5OHk2K2ZUVjVEREF1M0ZyWHhxRlE5dU01NUF5NnZuNnJCUmsxT1ExWFZMUjZrem9jREhqUi9ad2IvazBBbG5FaVdaVlBjb1ZlRlRiK2loNTA1cDlIMkRCSEkrdXpZUVVVcmdTMzFQS2lCV2o0Qzd2MkxGbDNjMlRNNHlhQWxXbkVpTEZIc2NsTDAyTG9zZFA3M0xkRS82Q2tLZTZuRHE5d3c3QmVqRVFYbGlrY2luUlllOGt3Nks5bm1RZk4zeXRlVEprRjJHR2hzQ3lxSWdHRnA2QWxpV3pValdsUWFqcGV4UlF1RVBsdGpVTkZLWUF0TDc3UWptbTdlOUFPWnFUS2Nwcldnd1NYZ2twemRMZEdLRTJuY1ROUEI0bkF1a1NPaEUxQS9CcE5sK2ErdkcvYUxVZStDT1M1UVZTWCtEdFEwV3pQb1JIREQ2ZWs0UldZS1ZKS29nNjQ5R1RwVDY2cW1IaWMzeE5OSXRyWTNIZzhsL2tneW45MEhGYTBFdHZqcnlmUGJyT3E4K2wxUnBJa1dSYm1qS0hYQUVxMDRFWVJOMlBIdzNoZ0lhZ2JuRTlvLzRIenBsQkJyQkh6Rm5KazE2NTRLMjZhR3ArYnJxaTd0OUNyTmFHN3piUHQzMlhEYzJNRXYyNFEwMXRadUxkaDIyNXFncTBiamxyYWdqc1RUU0xLbU50U1ExREFHVjBtQis2Q2lsY0EyS3AxVlJTMy9Vd1lRQjlCN0l0bDNTeE10T2piNHlsaWlGU2ZDRUNrc1pJamQ0SDkyWHd1OGFjS3R4VGIyVmFQbUxVRlVVMUpqbGFwc0cxSDhCNVNCQlhvNURkRVVCZVhzMUduTXVFVkIvN1ZqRXJKd1U2UFp0b3hRZEdpVlV4dEhmN2RrK3dXZnVtWHRsUHlteHFDaWxjQjJYaS94eUpiU1ZxR2pkMFhyZkxjMDBZTGFkcVlwbklNbFdoNmlpa1RCOWpuN3FoOWltblJyc1FORk9qTnkvcGZnMXBxejlERlZ2ZHVpTGVqbytQOUJiS3B3bWt1TmdhVExVVG9vYWJpMVNseVlmcVBLR081TFhZVzJQaU9xS0xoLzZxN0tvaFJOL1ZjUUJkaHRVTkZLWUh0MHV5cHFtVEhOQ0R6K29VajMzZEpFQzhPRTdDQ3JxQ1ZhSHFLM25Ja2FvZEV1YmtDVWJpMTJvTWl0NjFMejBPNnZXczFua1ExcGlyRVl1a1FaV0Z1K0dlV1Ivemx5dTNGb0xjckZRS2RXRE5qS0pxdGQ3YVJFVzZVRlZYU25EUnVFVG52bEJmbmZrMkhqUHFobytkbk82aVdlV2RPRmpqL2tzVkc1RzB3VExVaUcrNENzdUNWYVNVU1VFaE92TlZiaUluNmtXNHY5cFhmWnF6eTBXb2krVC9YdVMxT01OWTFPYzA5RUk5Rm84Ni9KVWd1cGYwOVJNT01HdVpIbUhZSlVPeTJMZXNwU2F0QlhVb1NuWGMxcDc0MnYrMGY1UVVYTHo3YXQ1WWx2MUJCUGlxN24vdzMvazZlSkZwN1UrbTlMRHBab0pSRlI0aFUvQUpMUGNPL1NyY1VPRlBrRGhRYW0vSjZId05tNFZ1MFFMYW5tcUppNWY4WnA3MS9NNHBBWmdZekxLdUJ0b01FcDBURGxpWUFCSVFXOHZlWXduSlp6STVhK1pTUGJQZVRVZzRxV2w2MTVrdkoxdzJkQzU3bE9JNjFvbW1nQlpMTlhscVVkWUlsV0VoR3RCZm8xVGF5dGhnd2NFYnUxd0tkTnlEdmt2NStLdDFRV1JoVVBPcG9NNGlTSElucEExN1pCU29NdE44SEp6eE0xbkh4bzB3R0tYQk5WVnFRWmhiK3BGSzNXb2NOejBkS2xtR0pTRHVLYUtSL3kwS0NpNVdYN3NHRVZXVDRZejZ1UnNrWDBuaVphMGlRUTlBOTdSU3VKaUJZcVc2SXAySnpYclNsN2hSM3l0eXVyZ1p4SlpTR1RjTjkzeEsxaTJPNWJNV0c4ZmxZMXl2WVpoRHl0aXFLbzRSYUM3WFVlcjBuL0tSVGJDVStTWTZVb2dCdEduNnFPUVdHSXdqVHRRYW1qQnhVdEg5dENaVS9YMnpDeHZKYmV2YW1pVlRMTmxFSjVXMVJoYWEwb2dRaTAwTzlyb3NnRjNNcXFMblNpVmtwTnF4TkVPNHF5QzJXN2FucHVSbmZxbmxabEJyM1AxTzQxbzMyRzI4cDdSZFVxWlNLWEpVdXlpemJVMytDNi9CdXJ5aUExSFJXaDgzNGhoRWdyVkdUN0JoVXRIOXZycC8vbDM3RHJiLy8yMFJjWnRkTHR1ODRmVkxlUGhsSkZDLzh1VGYyUSt1dmFvcFZBaElKYjFqZGROS2R6Q2MzcnA4YXFvVGFDSzc2NVZNTWQ4dmFONlJzZHgyVmZzYVllcVNjZnBPVk5yWGJxVFBSbjVXeWhMZjhKSUJGajVKR2hrMFNsOWt4LzMzakVMNnIyRFNwYU1BWTBjb0p0aTVqWHRnRkJWMDA2akVRZFRCVXRtSnZIa25SSmZ5VGRGcTBFSXBTclNhQWtqL084TnpRb21PUHR5YW9BdG1PeEl3ZDZYLy9uR1dYRm5Bd2orM1pWTW9paWY2NjU2Y1RlUXpVcFFOUVlwT2FMbWdUaXI3QkorUzJUa3BncmlqY3FyVXBhVmpNZTFINmhPVzEyRFN4YWNiYm9YdlBhTTlwMGxENG9wWW9XdGxJY1NGWU5iY3pab3BWQXhEcFFDYWJrY203M1g4TW9kaWk0VDVIVHFxem8vd1l1ZXpJaTdxOHZ3MkZYTlJNZnAraXg3bVdwVGZHdGFSYVpHOUtuVTQwNUVYY2tsUFpFRXpBQ3I5TGdnMDlOaTVZcnMxWlEwRnZUNmtpVXVjVXpseXBQS2FxQlJTdk9GbGlZMTQ2cWkvb1A5NHhZTEpncVd2aDd5ZEgwUzRaUDN4YXRCQ0k2UC95QldIWG5rekQza2dwOS9OTmYvajhZZi9tTjZPTDdYL3dZUy8rTDUvRU1sdnYzK0VnNXJ0dmZKZHZ5eHZjektueXE5THM3UEEwQWt6OFUyVzhvMzlZeUo0djBjVWV2U3l6aGE4UC9kRjROWTVBYU9xZWZxVzNEMWpsQWFMYThHNitoYlE4L2RhR2xpeldqZlFPTFZ1U3l4YVRWdW82TmhubjNjT244ZE5FQ1k4N3JiOGd2NkRLT2FQbUpZTVZwN0hUWmN3a2R5YWZuMW90MHhOUmxNdTY2WHBrb0xSMTByTHBvdjlMckxVajV2ellSbVBrOE9idkZrZ2I5d1p6bVc0cEhCUjk4TWVZR21QMTlOaXJRNVpTdms5dkgwWExMOUI3SlFpdGFOR25TVXBsOEVyKy9TMjRiN1J0Y3RGeTJjSmxZRndWRlhLaXNLc08rZTdwb1JWOGtUM2VpNk85YTVCZU53bzVvK1lsd0V2S0JVZVpjZzIxeTQ1NjN2LzJlRzhKU2llNnJzdXE2NVBRbVRiLzdCbmxhMTE4N3ZYa2ZwWDFDSmgyUkc0enNodkV2cENQazZWODg3OVA0Q3ZtaHBCdnNEazI0cHppOGxweVJwNnNxU2tXWkh6cFpLQkZ5RDduZDBWa3F0R0ErQkZJaGoyZDNFM0xYc2FJWWZPZERuTzIwSlZqbVh4UU5rRDRQb3dWR01FTzA2R3pwSHVEN0owWVJaNWNwY254RVJkblBac254Q1g4QjloaTlYdEVaVnB2Zjh3cUQwMitXNzdJWTR5RFlzOStqK1lWZnVmdjBCMDFwVVlXV0xKOHBrcGRlVkRuNzVmZXBmQm9ZWEd0NTJWcDFxTWlpOVBTcUZEdVFKVnJSRjk1Szd2dFl4eXJrYXEzSVIzU2tKNWRXNFhHSnpMejNUOHVuVHM5ZGJ0dkwyWWdPUTdSeVArU0dNY0w3Q21XS2xxZFFYTFRpUkVYeVEvSEVrRElJQWsxalJFM2djNkdpMVZDckMvN1duSmRvTmZqc3ZzY1BIZnZiR0ZJWkFodXVNeTZPeTRXS1ZzVmNIb2kzSmQwYjc2R25TVG0wMXB6NGgwMnJaZUlFWGlFNU53SUw5aFRSVnk2WGFPbEZNQitMM0drekdWWThSR3M5TnpOSm1FTzBHc0tOdDNJaUM0WDdvQWhrOW1VK005N1lmVFZRaTZiMDhvZWZ6NUs3bXVZbnMxS3pSV3VPSFBJUzNXMnJaSWdNZ2tBcFl3VEtKMXJYdjIrUU51aXlHNW5PcFVkdWFlcWNvV3pSYXNoRnp1WmVUcDZCTEJ1QjdNN01NeUJtMTVPUG9wa3A2UG40V0ZTWm9qVjN1c2tMdkluc1dDVkRaQkFFNWpPWCsrR1h2U2pBQzQ0SGQ1QUgwMlhiNUVrZDhZVWEvSGdoNm5VODl1V0h0UDRRcUR5ZFVRNGUrcjBNa21GbHoyZDR0ZnFyUjMxcEk2RTROa3VxUzZpdkJNcVEzQk1DN2RSLzZxdGY4ODBtOWdiOTFrKyt1aWVtZlJKdlNYTzZ6L0x4WW9WWC82OS9EN241by8vMzFkVjRwa2pCQTZvcmtTaGs5STdBbExXdnhpbFB0MnVJYThmSk9vOW9MWDBCc1k4cTI3TDV5WU1pYkVsMURjbUgwa2RESjdKSVJhMnB4eDhQYTR3MzdybnZyZmRnbFgwbm5qdnNsS0w0Vk1BUStXS1RBYllKME0wRWlmYVd1Y1VueXpnWVlzdXVBcXV0ODVpVjlRWGNSdXJZM0JmTFVPZ3lFWmkxTisxZllsTmFpWnJsRWhzVnFoNEFnY2JRTFp6K0dqT1ZzVFRkSDlkUTZoSVJtTDh3NTBMNlF4cHZTcVFUaHR5eFFhQXBGbWN2dDhHekl5TGhsNHZDaE5XdVZtY3Y5Ym02S1RQVlMyMVlxSHdBQk9yUERWQjRTRVVMRitIZUdGSmJBNXZjQ015OE1EZnB1UkVXNUp0MDUxWkRZQndRQ0FnRUJBSUNBWUdBUUVBZ0lCQVFDQWdFQkFJQ0FZR0FRRUFnSUJBUUNBZ0VCQUlDQVlHQVFFQWdJQkFRQ0FnRUJBSUNBWUdBUUVBZ0lCQVFDQWdFQkFJQ0FZR0FRRUFnSUJBUUNBZ0VCQUlDQVlHQVFFQWdJQkFRQ0FnRUJBSUNBWUdBUUVBZ0lCQVFDQWdFQkFJQ0FZR0FRRUFnSUJBUUNBZ0VCQUlDQVlHQVFFQWdJQkFRQ0FnRUJBSUNBWUdBUUVBZ0lCQVFDQWdFQkFJQ0FZRUpSMkNLZnEvVHVHNytpMzg5MlU5c1BHc0l4aEU0R1Y3dnI4UzVQekE4N3FQSDZldng1dzBwQmdKREZLM1o5Mys4UmpuZjlUeDJ2WVJHaHZUSjk5R1RLN1NvUlI4MlhJa0lERkcwYVA4M0NWRWYxQ3A4RHJVZWpLUlVES05SaFVSTVF3WkRZTWlpZFVUSXM3cmY5ZzFCMDZrVEVpcWV5OGZDSndTY2MzaU1FaUdHc0M1QWV2Zk9vWmFSWUxsSXRrZWlIVmVsRVJWckNDeVVDZm5PcEQ3NlJ2aXcwa1YyTGJVL2Rvd0ttNFJNN05mUzYyVFRlTklRUEdjRTZHZlNPMFlkWFNkdVpJMTljSDlpL3pRajJUVlRFQ1d6WVJ1STc1Z0pFeFFtSS9HUjFna0NOUDFScGdtNVkxS3NRTFJXellUSkNTK1JFZmlRNXVUQW1ma2swRkpQbWtUWElGcDdac0xraEJmSTJ1UTh6Qmc4U1ozWS8yV3F0WGJIb04xOU5QSGFwS3JqUHJDNGlDSWx5NjBWUlZzUXJjT0xxUGppNjJpVDQ0dXY5QXJYV0xIY1dsRjBCTkdhMENsNjZmUUs5L1BGUDdycjFvcHFrN3ZTVTM3NjR2Rzl3alc2YnEwWktLMEo5Y1l2bTJ1bFY3akxMK3JSWGJmV0lrUnIrNklxdjloNjVzMjEwb3V0K2tyVzVycTE2cE5yYWsxUHFsTmxSQVhYY1d2TmxDZDJQTVRjOTlhSWRzSmtOcXR0dTdVZWd0S2ExQTVva09wazl1R0lQbFhUY21zVk1EODA5Z1dPYUp2N2JGYk5XdERxazBrb2xoc0J5TktCSnNackNiZXJPanBSb1FKNVpxS2VaOVFmeG5acnZZR1EwNTFSYjNLLzdRdTdsL3RGcnI5eVM3Q3RPckxvNjJIRGYxQkdKdTRlZGk5ZmJKZk9RN1JFalRPL2k5SHc4R0tydjhqYXd1N2xpMFE3aXE1RHRONU9yN2RXTUJoK1l2TmlhNy9RMnNMdTVRdUZPMXFCYU9uci90KysyTm92dExaVzJMMThvWGkzQ2ZtMnJQRG5uMC9JTzJWazh1NWg5L0xGOW1tVG1Ec3ZFZnV6aTYzLzRtcWJ0WGM4WGx6RlY3VW11TFgyOUxOanZuaDZyS01URlZvZzZ4UDFQQ1AvTUxDekRvMUdIazJ1TS83YXBHN0xOcnB2bElMVXJXWE9DdW1FMFl5UFVsc0hiRXRiKys4RzVEUlp4WmRlVkQ3N3BYTVlxdURXc2piMTBvMkJCNU1Gblh5YXNIdFpJbUhkaTNDVFF3aUc3eW1IbHJMWGJGSE5oQzVQbDUrd0lBMFJoc0JNNWV6Zi9kVGZWMnl6YUNqWXdLMWx2WVJJZDhaUDVnYnlzSHZaS3pEZHN3N1M1ODZoMTl2MmJxMG8ybmRHU0c5N3hqRXg3RjcyOWRwTStWTXN1V3M1Q255VVBhYzFyZDFhS0k2RXlkd3dGM1l2KzRUanVqZ1BFdE81WWU4NHd2aG5XKzBsaU5aRVRoSEQ3bVdmYU5XL0pWSXhXbFY5QlAyblFaQjJyTktvWXRoMVdQd3ZMZEtRR3p3dXJRV2pXSEZyVmJScXl4V0VRVnRyN2RaaXpLREdKck1Qd3U1bGo3QVV5T2t1VDRhcllOMUQwSCtTc1Z0TE1JRmtUZVFHZ2JCNzJTY2x5OHBCQUVtUVk2T1BzUGMweUtvNjE1dVZwaTdUaVR6ZWJHN0l5UFdPOVNpV3dLZ2wrcjlvN0lBWlNrdFhYRUdpNXkrclRUWkRxV0pFbUZ5ZjFGZkNCOElYcHpBSWp6bDB5bkJkNVcyWDRRWkU2MkNnMW81bzRRMXJGWDVFRzNueHphckk4ejJndFlaN1ltTFRkV3ZSQ1dMbjRwL3cvR3M4bXN4NTc2REF2ZVhza0xPQVAzNjRveFhtZzl0bTYyRFdUYWFwRmJWc205Sjg2QkFHQWpoRlptMm9RRUNTeE9TVHM2V3Y1UTkzRGpyVTVnN0F6RmtxSFlEVFpCYUYxYjA2ekNlalN1cllaTmpDQ21MSFRKaVU4T3lRMWYyazRLS2VvekhrUlJnTXNKWUpRdWVId3pYbVZOTXZPWEFodTVmUGExUGRSV0JYSnNQZGN3UzNsdWtmcFdlSlRLWVJqM2ZpcklHZmQ5YnNxd2JvdEljUDNjTFptK3ArMVJvaTNQSVhFSi81L29SS01FRmNTOGpxTDNtRFdMTDZKVWpXRC9YSGFkUkx0WDEvbWRMM0RORHNhWHNMWlJSbGI2cWJPdDBjb01LaEZLMGMrTmxza1NHMzdjZzZwdTB0a0t6aGFrWC9ZMXhHcW0vMzhvSlAzSEkzcmxCNW0wMmJ2YWx1Ly9LTmpZZHVWKzFXaTFodHlJYlFVdGt3cldiK0xTVHI3TEkxdHZlNWg1RG8yNzNjR3N6OS9QQloxV3hZOXFhNlJYdktaQmErc1BCTStWNWZYVGpRZG9nOS85OWUvSEhJRWpuN3lJZm85ZjcvQ0RFanQyLzU2cDJBTk4vdTVldUdmLzdOWDMzMDQ0LzBxTEdYaWRWTDJadnFhc1BlYkZFZ3NpY0FBQ0FBU1VSQlZOZFB4M1R0UDRSZzBTQS8wQTh6ZnhuWWJiSHJCNGNvdWY1YUx5dDEzbU9rN3V0bGVEb3o3bjEzZU4zeXdtWnVxbHZ3elNRdUhKQloyMGZPNnk4U3I4RDEyYmhacXFYTTYzdi8wKy8weVdvTWlubDJMODhiYTZYMGkxZTk3K0NkTjk4N2p6STMxVFZkdS85eWNHdDYzcW81TXJDNG5GYU5iNjJlM2N0dHc2TzM5T2lIOFUvcmVRMnQ4cVJHSkhOVDNkS0k3T3FaZHJZVjR4R0tFN3E0cDN2bkhFUE4yTTdaUXRtMmZLQzQxbnB0d0pZeHhjemNWUGVnWWRyMVd0RXc2V2ZpYzhHallkcnd3MnpyT1BDcXhFWUJkLzhXUkd1djF5ZVpNOVpiTXpmVjFTekxyTmVxaGtqZk1MM2tsRzl4VXAyWlF3UXRrZFdNM0pXa0tZNmM5NVkyK25sL3VLeG5BbG1iNm9xOWo3ZTZzVU1OeFk1VmFkeXAwZ3FLTHh4cU5WZUVXWHozY3NGMUR0ZjdXZUk2TWtiRWpFMTFHOFBkV0RCQXh4V2RFWEZPcU92cG5tM05BUm94TVVXdngyWkFDNjVSWGVyblJhWnBZeWFmc2FsdTM1ZzFYREt1Rlh0b2JnalZ1M0p5eWUwYXkrbzNZaVowMTFVaUZibEp2SmNIbkkwUHRBbWI2cFpkTGRsTE5acjJMemQxdU85UTNmcFN6cHpFcHJ1ZHhuRW9OYWRWTUtaNThkM0xMVWVKNE1zTWhpY2g5Mk5XckJPa2VMRVYzNmE2UlZkTDVxN0NKRnlPYVY4ek4yOTQycG9MTitSeVYzTXZoY0Z3YWs2cFlGeXpZcnVYWTBvRUw3VDBzM2JjaUR1Sm9vWnZVMTFNUy9ZRjVhd3hKZTJMQVNzMFovNkw1dVNPaHpkNUhrWFhNWnlhTmIrSkNabFlzb2RhZEFVSjY3UDltQm9ibGdMZ2VIazMxYlVNZzc5L1dJdWU2bnJuQnUrdUx0UWdOK2dGajNHcWMyczROZXRxSnlVVTM3Mjg0Zjc5OGNIUmd6NGVkeUZ1YkhrMzFSV3NMWmQ5Vk1TTERLbUQ5N1d4UlYrZmwxZWFIVGVrbXZ0KzhsRXRHTis5M0hDWGl1SFcydW1qK1V2RW5tMkJoWGRUM2R4d2xsS0cxTUZ0UGJGdFNybkNQZTM1aDFSeldoVmptUmZmdlZ4eEhLWlJuZlEzWXNYdEt1K211dW5oT0V5SDFNRXJxalgwdlJ0NXVVNTZxNnVIVkxQRmN4SWliVmRzbG1QS3BwVCtwMDFFb2VXcVAvK211cTdXRTRtc2NtUU1xWU1YbFE2bFIzeklLN1lXWmpab1NEV2JMQ2NpSE51OVBLV3dsYzlYaVFtYnpFbS9IN2xHbTM5VFhjbVZ3SFN1U2JsRDZtQnN6MHFxSVNsOVNEVW5zUi9iOU5qdTVSVWluVG5pbWVEV0VqN3BIaDl5eTVscUpteXFTNTkrNWE1elNCMk05YzVPN2pvNTRaQnE3ckhXa1NkZmRyby9pdHF1cHdIN0ZoeGh5L2xVMCtSSmk5Sy9xUTdzTGFwK0k4UHE0RXJQYzVaaDFkenZrNDlvdWFtWU42anBtajZZZy9majFvcWlCWHQ5S0dGVDNYeWZ3NjBMNkxBNmVMOW5UOHV3YW5hZmFKemlNL0hHWG5QWEMzRTQvcTVOaG5kOXQ2Tm85aVdWbTU4d016NWZ2cXRqeG1sNCtiRjNHVW53WWhteEtHRlQzWFhmY0Z0NDc5Mm5QOUxicHZGY0hmejYzeS9mL1BNMEgxV0VadmI2UjhwVnM0bkVCSWEvSG4rbWJzelBUTFRQa0pQRHJiVWIvV3laM0NUazVackI0K1NHWGxXV08rSHJscjhCcy9lT0xwQzBxVzRsN2xtTmlpMUM3dTd4RzRGNU92anplRXVyVE82a3lsWTNaaUxvWi9DSDh0VHNMemt4cVRQbFR1eFptcFppUVRaTUg0ZXFEVHU3U0Y3UmlmQTJ5cDVrc0VSZWlQLzNxb2cyeURNMEJJTmZVeUJPNU1ZQm1wbTBxYTRkNzBxOHhmOUFOVnIrUUV6c0taK2tLMGNIZjQ2Yy9YVVUvVU01MVhSYzRjK1NWSTBuUFVmTm5sSVRsZlNReDBDTjdWNkdaZVU4ZEpPUXdqNDdENkdyeDY3dWR5S2NGZkdjSUJWYkk2Z255QnhOS29hZ0pXNnFhMXBGS01QbEd1SEhMNVFrZjZkRjNtaDJCejlPVGc5cDBTbjN6MlB4bXlhcFRpeUxsa2V5YS9ZVW1xeWttbXVnNHl5RzJHaTBHUFByMU1qdDYzZXFGQXBZWFdJc0taUnZSZEcwTk5NeDhqRWhvS0wxTFFPemZiS21Zb21iNmxxdTl3dmJJMFRuVHNWV2loUzdlQ0N6ZzNIMDBCNHZWdHFPRjFjcEMrWUN0VXBOQzJUV25GWjRJdkx3cnFyWjcreVo1bUlxNDVxVUYvbk1HT1dlYU8yeEdPeHlNUVF1MExlcHI4bE9RS2N4WlZXbzJOdHZTcHA3OHFhNnNqc2pnOCtlMS9KelpTbkpzaTFwOTh3T0xnbmJjT2FqYWkzSHh3L1YrNUpUMGpKclRpazdrbGx2L2xyUzlXVi9lN0ZYQ3FPWWZjVjNMNjlvNDV5VHd2ZzZGVm9Fd1hXZTJLVkNDdnUreXFJNGtIR2JCUjYyUmF1aCt6QjVVNTBVSk1hQS9yVEVzRHRUanMwb0ZJMG5rTlhCYU9RdUs0Wkd4bkF3K09GL3NtbEVjd1N6YXM3QllxUklDZ0ErNmRyeHRaU09Wa0pFZEhaODkvS1c0K2VNNk5ZU0lWQVkrRTU0MlJidHBiYjhmNjlJOFFDQnFSanJ5dGVhdktrTzN1OGQzUjZFTU9vZXNBUUUzTW1xUmVoRXNqcTRKdFZ4TFYyMGdOT3h3em9qbWxWelJ2R1J5NFlHU2J4NDF6aE43b0xjMk9iR2MrTzdsOXZ1QkluMjhDYW5ScDFjY3BaWlNrbnlBK3Ribk1LMnlidUtWL0ttT3ZBODVHWEZMN2hXV1hCTFYyd1JKRVF5T2hqajNNdFlTY2l5VnFZZVh2aDdISHFTVTVJeWFrNHBPYUpaSHdWRS9zdDdXdE5NK1RkQTNYRWVwaFV6bEkrVXBoR2tVRWxQaWlCc0xTNWFVM2RvaXRLQ0RUa3lZb3hjRTdUMHRpVm5sQ21iNnNEejJDaUNkMHJsY05XMmoyVTBpWHpoakE0K2t1SlAvNVByUGdZaURhSzNtNUx0eWNxbzJWTmlzcEllZWhLZDVvSldVRktqSHJhcFBBb2lDVDBzZXdJU3NzWlNWNml4Z3BGRDJDd3ROYXRjdEd6eUZUa0NOMUcxdkFSYmVRUFBqZ3pUT3pUZ05vOXYySVliVDB6K1RlOWc2Q0x4TDZMT3QwNHlHL3FQMlV2TGp1ZWwxeHlubjdTVTFpckZkTnQrclBqdTVhamtqaFpOclZZd3grUU11aWZnZ3hpOTRkSUhKczVid3JzaXVoUDlxaTUzeXdvR3FrM09oZjlXcEhhQi9qbzlsam1GbWdyS0pQZWUzc0hZaEMxdDl5UHlTbDQyNGVSZStaQnVCWW54OUpvVGkwMUtCaDNDYW5JOFV3KzE0TW9hL1FpeWFZaURFbTR0U1kvKzJXUGg1aXB1S3pJR3laSGRWcFJHRnlPVG9rVm5FUEp5WnhJUTBDb2o1ajlRcmNvZ2ZKT1d1Uzg1dHI1UlFnYlRPL2hJS2x5c0dZZ1pkTkxKdlVHMEpLVDU3bzE3MmZlTnBRaUlRaXZ4SG91SmxyRmJDMFBVRGl2NUZkcnBkYW5PTUYyWDRyaGt5Y21LR2loRmZaNmJJMW80dVVSYWRnYnhiOHFLalRRM21DNWE1UmlIeEpON3RRSGdWcEVRVDY4NW9kRGtKTDhid3RCVmRyZDhyclk5R05Ia2xoSVRUZ1NyVnkyNTRhL2Y0YW4wZDEvcUYzaU0xa1Z5VWFrY21xQjhxaUxYZDBQaHFwSGUwR0lxVTEvejFlZEQ1ZTNJcUhrM2ZYdGZJSzgwSEgyT2J3L1NiMVVESm9rbjk1YXRxWWhablJIT1hUUEtTSVhkNDkyb2JlU0QwQWhXejBNNlhNdUhqbjhuMW9QQXpGWUorOUtSeFNpVWhiVWkzVnBSTkcrTmQzbEVDNzROczc1eWJEaUNXaVAzKzBVcnYyOFBqNjZHZFY1ZDhzbTllVVFyZjgyb3JVZVJrdVFtTEtNZXBwM1VzUnBaZnNxSzBvZ3JXdWo2YlVtRS9TZ3l5Q2FJei9GWVcxbmUwZUl6bW9BdU1scGlZMmFwc0MxYTFPRGZVWGtzc0hEai92Y2gyVWxsV2RTUGtIUWRXRnk2c1hFMitlVGVpdjR2V1R6TVNQNmFVU3FwaVJucFpuMmpIcWJXOUs3WnlDWFgwWUJNVjdTZ2ttUVpkTEFoT1JEVWRjNnNxUWViRmV1d29ONjFGbldBYlpwTjVPRUUwWW8rbXRnN2ptOFBUYlJhQmt0Um1vZjd1dlc4c2p4YUszL040Sm5ZeVBTTU9BeWpteEx6UHNSM0w4ZHRyYlkwMWpIYVdmMmpaYTZteDltdWtEWU93clVjWnJ4dGEwSFBPV00yNDVRa1dpYldxY1owUlU4UVJabldxZ2hzdVJxeExQOHlKdmUwY0dyTmFRVW5LSy9tMk1qeDNjdHg1ME5URDJvd1dBekpxYXZSMVpnZE5HU0hNZFR5aUpZOVEwUS9XOWFhQUg5UTBhS0xPM3RXUjZhYzNCdEV5MElxWHdSaVlveG9kTXA0SEN2b09oOE10MWJYK24rckNTTHNEc1cxWlRHVWZxMVlKVWFDTFZwdGc1ZEJOS2hvVWRQbzBPQ0g3WWJLK0lJdWxtTWpwekNNUzZ0SVlpUm9yYmozb2VteHNsMXZ2T0hXS2xsMmtOSXZ4amhac0JtdUVNUHNUK2daMnh0Zjl5L3VEQ3BhMU1yc1dBMkFzSWtwSTV5MHRoa21kMTVZOUdtUmlST3RaY09MWXdjZG40NUdCU09hMWZjVnorRFRKTXFOUlF1aUMxUzhMSHVEWnFDM2hmOFYxdElhVGNGVnRFVnB3enU2Y1ZMNUM4RTBORjNEY0hWSUN0d0hGUzNxMWpMWUlZZ2hVclFWWXFlZWtOTEFJdDJqOS96WHBJbFdUNTRWQVpQamZZanZYZ1pkWFVvTUw0T2VQeEdsSVdXR28xeTc0Q0d3ZTRKazBmYjJxNTBQSXR0M1E4L2UwdWtseTV4VDZZT0tGbFNqNjhHcnlPZUUxaEpPRkY1ZDJQbEF6WWVrNjBEMWlSMXd2QS94M2NzZzEzdXNXRm5EcllYK29VYko3Qit3RElqcEdndlF6YWFIUEJSdFNESGs4Ylkyd2dSQi9BYXBPZFNwVGY5b05LaG80UTlpNjlNb1NqeTVGOEFhRGRKTlN3NU5tdGJxeWJNaVlLSGVoM1VOVVh6M012STJ5Rk9hZ3ExQjc0bzR0Qk9WV1hIT05XU094bkMxdFIxenRNZFM1RS9kSG1wa3NuVkhtMlFGU01lQXVHZGw4OGlnb2dVVjZ4bjdPVzlqUEdjSitQOGRlNXFRa2pSeG9wWHlySWxaTldzMkZOKzlqSUxPM25qSXpTM0JEc0ZEQkx0ckxBNUJFeUpSMTlaOXhlNFVZMjg4SytQOTBhdEV5QWF2VlEvVm9LSUZjVW44NnQ2S1V5WEVjTlBUaEpTa0lGb0FCMHBCK1Fub0sralZPR0RUcHEzT2RrdElvbjNDNkV1ODc5RWpPN3owa1RLUmx4eDNaMG5aYWZGNlZFcUZiS3R3dEdYM2MvZVFadzBxV3JDZlRORmFOa0NnbUZpaWhIRmZ0eWRYS0lnV1lPcGFBMFBMdFQ4b2tJdTJPN3ltN1Y5aHI0aFhzT0UzUDZUMFROUHdnTE9DU0QzNzZ5SW41ZGFTTmh1bEVZT3VJSjhwSC9MUW9LSVZXYXVmMGNPbWFMa245OFpmeEJTdFNid0YwUUkwNkRuOWx5eVlHa3poaHZHZ3FpSjAvVXYrM2ZIUHAvTy9KVEhWZ3EyMXcrbWFpcWNZSzFYeHNuZDBVOWs4MERBOWxsQVpoalErS0hjckRDeGFKZjBQZ1h1aHZLM2JnQW5pbW80aGRFMDlzWldjRWdtaUJYQ285K0ZZZ2xRMCsxUW1VaGRTUjBXb1cwdjZFeEE4UWNaMThZK0hFS3d5T2pvM3FQSVN0VU4rRjcvSXVXVWxlQ1BXOFIyUVgxb0p2d3FWZTBWb1lOSGFVdUlQamcrZFZRVmYzTGFJUEJ4ZXBHMm9KOVpFNmFFZ1dzREg4ajRzbWthT0JrOE5kRFFKczNhNUNvS3k2MGlwcjlGMDVrdWxVVVlpaExIbytJNGdFSnVNSlBYSFByNWozNWhVZmxHSndNQ2loZi9Vc1d6Rmt2WDE4dGpKdlYzSE9TK0xKZCtEYUFFYnFtRzRRQ0RpMmIxTTRXdVowMzhNZTVJZVd1c0EyV29TV0JGZDBIMUN6aFc3ejlIeStzSjdFenFTR0ZxMC9BSVBhZ2ZVblBSdURPNk54eGlvbVRWTUV4UEtWOGtjYitLUk0wQW1ObHhsQk5HaVVOUzBGc0pFZjFPaFl3U2FKclFyY3RnREFRdE9LZjlRbTlza2hmSnVoYjg4cW94dXlXekJFaHFaNnQ3bkxRR0VBTi9pRkVzVjdXQWJXR3RGYlRYTWZVazZUVmcxOFpONzk4Mi9sdHRZYnp5SUZvVUZNMjAxTy9Mc1hxWWtiWE5Bd0pSUzlEVDFReHpnUjVvL2RLemNBZmxQMzRhNXd2VEF1N1VvVUQ3VUlGWjE4UVR2TDRUSkZISHBaaTNXYnV2a3dVVkxPVUwvaHZ5QzBRelB5YjFsT2ZNMXlOS0RRYlFvUGhBVnBYWTh1NWNwaVhWSzM1RXkwZWwyNUc5SGp5dnpoNHJwblU3MFJ2SzJhTGxNM2hsRjM1QXpSc3FFWFYxbHA4a1U3OTJRWHVRdmxja244ZnU3NUxhUzZTRU1pRkgwUmZKMEo0citya1YrMFd4RS9PUmVTSEhWcE1nUkRxSkZRVEs4RDc3ZHk1VEVHc2JhV2hLalFvMVVDRjlBcEhUUlRJdUlReWQvRkt1L0ZmSXVsbXI4TlB6ekJJT0NCWjBSQ042UE14dzJlZGV4UVRlNDFtSUsrNTR5T2YwVGd5M2VvblUxYlRSbnU0eE42cVJ3UHRGNjgxY2YvZmdqMHBPVHhHcU0wMkcxU3JQVnQzdVpQdG1TYWZ2TTNkalZUenY3MkNrVWlyNXdsaTM1NFE2TnYrNEY1WnN2MVJraTFNbzN0TFJONHc1RmwxNVVPZnZsOTFuY2hpRmEwUmZlU3U3N1dNZmk2em01ZHpIWEtHNXh5U1ZhMU85akRCa1dnNG1JR040SDMrNWw5b3hsS1h3RFBqR21vOVU4TEs2Ulo3UEloaUphOFVwOEovZHU1QnZGVFdhNVJJdU9GNGFoYTVhZmpMRGhmZkR0WG1ZUDJleDVpdVRIWmk2blczdmVHSFQ5bkFiZUNwakF0bkduU25PS0x6VHlHM2xXRUF4Nld0NVJ1M2F1aUMwOSt1R3l1NS9WU3ppMmlUWGxmV2dtT1owMkRJZjRJTTg1VFo3TFZSemlua1YzUGxyTGUzSnZ4VnlNeUdvWHo4OGxXaUNGNGxyTHgzRXNxUnBLS1ZlU1RFclBKekw3ZXRTdGZGWThmWW5JbUF4NnE4b25XdXZlc3NtSkRXSERyNXhvbXBuZXJYaG9yWHcxUTdUMmRFMFRGOXFTK3kxbkVpMmNmdEQxNFZUS2E3Tmx5MkFlMFZyS0s4bXlyZDZUZTZjU1laSEY0dmU4Tlc5WWEyaHhQbU9lb3J3UDN0M0wvT0ZLdlk4SkhsUUtlc25HazJzbVRXV09uSGxFSzNva1MvZVpkU0xzUGJsM1F5OElPZVFwMFp3MTE2MlYveFIrNDVtbHZBL1hrNVZ6WC9ERzRKalBGQmhaSkZzSWM0bVdaSmZ6N2orNXR6bVV2NVcvQ2FWc285SmZjRHhTbGZkaEk5bkF5UzhVYWMrOGtTeTdickhNL3NSaTBJNWJhTkM0OStUZVF2WnN0Zjk2SzduMWVQOTFYR1pKT0ZlWTBkbEljVHBWbmg1Q0M1c3BGVGpzcDdPa0VCNzZQYWZNb0ZFc2dhcHJVekdiNzkycnBjcG1CVEFUZmpLTFpxenpXOEs1VW1OTHl2NUhhZWMxd1AzRldlcE1EMTd0cFZUYitkV3YrV1lUZnV6ZitzbFhwMVRYY3haWXFrc1gzc3EzZ0tBTDlCRENnSkhQRzlNRHo1RWlGZDRILys1bDBkS2tOYUJlSHVSNkx4TzJVcEtQRFRWaU1KVFhUaThOU0tlRjlhWXVZd2RqVFc2WlRpL2RWeTdNM0pPK0NvNUxvUzN1ZmZEdlhwWVBrZWp6a2dUWjk2UFRhamFScEpoT2NZRmpUZlBHUGZlOTlaNGI1V0hhVzlUbWxKY2Uvb3Zpc3dXeVhVTzk0MFdWZzZFeUhEVm13dnVRc0h0WnRIWnI0SGxTSVhXTWMwR1pHWkdoWW1NSWxvRDdiQ29PdDlhT2lreGlRSGdmRW5Zdml5ZWVKV3JIWDU4WUxQWUdZOTNZQjlabmpjTW8xanBQTzd0T0J2N0REdU1aejQ4SE5WMVc2Y3VEbTJsMU5BYTFPVXBKeTBqK1d1ZDZzY3o4TElhUU9wVXlMZy9PdmpUWmJpMEFCTkZheDdxZFlidDZVSk1may9aazVVb3lYcG5JUlI4MXRjR1RyOEI1VUZrdlpBeTlna29meTVORGI4UzVNbXd4NzBOOGU2VmRhVk1zM2RxcHVXUDFYaVhGL2dKTDducUdTamc3ZE9lWjJUeTR0UWJEMUdRMm1tSG1mVWphdmF5YXJOWnVWVW92Z2VYZVI1YkdNNzFVY0M2MDNkNEc4UjdiQUVza2M4dGpqeXhIalh5TGVoK21NdmVCMUFkeDcyMzBiZzdQWHJxTlcraHQ1dEZydjhMOWY5SnJtVEdqaDN1RllGZmFia2F6Wjh5dGx4bTBzZXdmUzUwanhNaFp3by8zVWNiUHFjL1V3aC8yV1RCZk1YNEkzdXhMS2pjL1lSYjRmUG11amhtbjRlWEhZcSt3dUNRakdXZmVoKzZsNjRpUnhPWThHd1czMW03MHMyVnlrNUNYNjNvZUZ5OUZzUlE1ZWFyYnIyWnE2aEVQTWU5RDR1N2xFVy84R0RldmpYZXBpdVFWbldpMnJLY0xTK1NGT09ac1ZUeFdnNis3d3VEWEZHUDF4R2o0K2hCV2NzYnFtVWVnc1UxQ0N2dmZUeHZTMVZQRkxzNEJXbEZMRVdKckJGMkVPaG1CRnZmZWhCWU9OcHI0eVVydnNKeDNDWHpiNGZxZEtxMEZWcGV3S3d2bFcvU3Q5RHU4Yml5WnM3a1RGUzE1UGhEUEdaZmZJM3dIWjB6L0ZlTUNzYWVkR09XZWFPMnhESndXSjRiQUJlcnVVQi9Kd3E0MHBxd0tsWEhkZnJPRlA4V1lqdVdlTGh1WEpKaTRwMC96eGlLNHprTmRxcHhnMzFkWkZHZEJiN1BBdytNcVd0VDdrTHg3bVQxYitCazZBblJYcXhBb0RIeE1PMFZSYXhmMXRPWGE0b3JVWmlBWXp3R1JlaDh5WHlvZE9yUlhuU0VNTEdsaFFXdHh5VmxtS1NWNXlFWlgvZU9iVXZiR0REWHFmUkNHNDVpMWZKeWJDNVVrbHloZ2EzSFJtbUxkb0E0WmFjaVJFV1BrMm5nK0swVHI4aGZzeGhPNi9sdmRWdU1oUGZTT1M4NEtQWUlZODBGeEVuRkxIUk85T0s3N1VWdnlYOU0vVUtGa3J3ZzAxZWxUOUJ6c2JWYThTMDB1eElUbHBROVNINFY5SUwwK0lLTS9rby9XVitsUXFDOEVqRStXWWg2MXgzZzBWM0hEU01sak1ON2xRZXJGY1oxbWJaRnpmQ1dLWVJaK1lnZ1l1N1UyNUNiNXIyeUNyQzdWR2R4YWNsNjRsUDhkemxoRmw1cUFmMDMxVWh0d0JTdkgzRW50MXNLbzBkRVFxQTh0dzYyMUxwS0xLUy9QNlpJakdKcWErSjIwb3dlNnVWdHIzL0w5S0FzTEl5TWRJT2sxTDV5clBEWkd2MHRxR2p4R2pSN3pwdkxkV3Z3aHJHOVJZWUlvTmwyMmxWc3I5aDJ0OFhuNGNaM2FqZy9Dc1paQ0plMktSSmpyaHU4SEUwUXhER0lPV1JVa0svYUgxbVBjUWtKQVFDRUFsWFFzSWhnYkRjblJNbGVUWG5sc3V4SFNwb3FIUUVBZ0NRR29KSm1GOTljTnlha3JtMTU1NVhHcTNLb2tEdmVBUUFZQ2hsdXJLMzBQcklpYUlHSU9xY2JKbHRSd0dWeERka0FBTHhhcmx4QkxhcDJhNHFKMGxURk9GcFNHQzhnRkJESVFNTjFhWmRQM28xM3djR3V0Q1M3RnNIc2dBOCtRclJBdzNGcVFNcmtGQXRuYUJROFRiRS9RTDhvRkgxVStCQUlDQ1FnWWJpMXNsNlByT2JQOFExcndQYXp4TWh0NitXM2pKSUZOU0E0SXVBaG9Gd1A5NXNVQnNxZTVBd0l5UjJPNDRKN29zRUFVSGUySlFMZ0ZCTElRZ056Y0VqUUlIaUxZWFdOeENOb3VDOUJsNmswZTBoOWhGdkZ3Q3dna0l0RFVudlo5SGl5dE1tS29zeDFlNmtoNXZwYkdkWEU2OGZGRHh2a2hVRk1iU09GdFlQTy9jb2ZWaGwwb2g3eGFhQzBlR09NVlJQRUE0WGFCQ0tqdERkRU0zL0MzSkk3T2c2MjF3OXNCeFNZYUpNYktDMnhlcUdwc0VZRERRZm9URUR6QmMxd1hubmZNRi9uSVNBOTZxUElIckIzeWUvZ05DR1FpQUxlVzNFQ0tUVFRyb0srdjhVS1FOQnJGRmkySVZvZUZpdWxuZ1RLYThCTVE0QWhnMk9NQ3hMNndjSURFeXJIQXBpSzJRWFNma0hQRnJ0aS9GY0FMQ0dRamdIbmdxcVJpd1NtMWpiUk4yREdYaGZKdWhYOFBZYVo4S0VuRFBTQ1FoVUJYdTdXaUp2V1JOdStWUlRBUTdpRDgwN2VqTFQ1MWZMZGF4NVlrNFI0UVNFUUFQcXVxekp6R0NQajRtWXBHRFhLbkU3MlJ2QzFhTHBOM1J0RTM1SXhSMG9kN1FDQUZnVFpSQTJCVXFKRUs0UXVJck1STWk0aERKMytVa0xNS0djOWpURk1lUG1TZEp3SnpOM1kxKzluSFRqK3BZMUZVZU8vZDVJYzdOT1YxTHlqZmZLbVpGY0lCZ1lCQVFDQWdFQkFJQ0FRRUFnSUJnWUJBUUNBZ0VCQUlDQVFFQWdJQmdZQkFRQ0FnRUJBSUNBUUVBZ0lCZ1lCQVFDQWdFQkFJQ0FRRUFnSUJnWUJBUUNBZ0VCQUlDQVFFQWdJQmdZQkFRQ0FnRUJBSUNBUUVBZ0lCZ1lCQVFDQWdFQkFJQ0FRRUFnSUJnUVFFcHNvNHdzaTRidjZMZjUxQUdaSURBajBoZ0pObzNPdUJuaGdFNG9DQUg0SFo5Mys4Um1YcnJ1ZXg2eVUwOG4xKzBwQWFFT2dWZ1NiUkgwZ3BmQTZ5aGJPT3doVVFHQUlDUjhiWHBhTm8zeEMwSVRBUExLNHlBaVYrL3EyQUFCOUlVWi9jdWNxb2hHY2ZBZ0lWYXdnc2xQV2h5ME5nSGxoY1lRVG80ZHc3eHZNM2NRNmJFUTNCZ0VDL0NPRFFidlg1SnNxajY4VDc1UnZLWFhrRThHMEIrYlVLaHNVRzRqdFhIcFVBd0JBUXdNZDI3cGhzVmlCYTZrQnZNeU9FQXdLOUlRQXRaWHljTmFLZlBReFR4TjRnRE5SK0JPcUVXRitwb0ZyTE9CdlhYeWlrQmdTeUVTaFpicTBJSHhoUW42UExMaHdvQWdMSkNGUXN0eFkrOGd2UjJrd21EemtCZ1p3SXVHNnRxQlpXZW5KQ0Y4alNFWERkV3ZpaXB2b0VZbnJKa0JzUVNFWEFkV3N0UXJTMlUwdUV6SUJBTGdSY3QxWTltRnE1Y0F0RW1RZzRicTJaY2hnUE16RUxCTGtRYU50dXJZZWd0RzdsS2hpSUFnTHBDRFF0dHhZK1RFZWVUUzhRY2dNQytSQ0FMQjFveXEvRDgxRFYwUkFLQ1BTTmdPM1dlZ01ocHp0OTh3b0ZBd0lHQWt1d3JUb3kvbnJZOEIrVWtYQVBDQXlFQUQ1T0xuZHJ6Znd1UnNQRGdiaUZ3Z0VCaGNCMWlOYmI2ZlhXQ2diRFQ0VEZRNFZNQ0F5SXdBcEVTMS8zLy9hQTdFTHhnSUJFb0UzSXQyWDQ1NTlQeUR0bEpOd0RBb01oMENSa1RYTkE3TTkwTElRQ0FnTWdBTGZXbmk2TytlTHBzWTZHVUVDZ2Z3UmdaeDBhcFkrQ005NUFJd1FIUUlDNnRjeFpJWjB3bXZFQldJZWlWeHNCdUxWT1RRVG94c0FETStIS2h3SElWYnFHMTkvUVV0WkxpQkZnRE12VEJyNVlWTDFTbC9Ib0F3YmgxckplUXFRNzQ1OGVrT2RFRlFjZVYrb2FYdWUxN2QxYTdIZ3RhNFFjWGxWanlZbmFvbGZxR2w0dk5hM2RXdUNMQkZJZEh2OXg1M1NkckkvN0kxeFcrNkh2YmF1OUJORUtVMFRWSGUydzVWWmgwV01BZ3JSakZka1BXc3ZFb3hhT0dqUGg2Q0ZzN2RaaTVhaloyZ09EQ1NkZEpzOU0rQk9lMitNWnU3VkVIWkNzOEVkVmVDK2FDNndxTlFSeUlBQzMxbTJMakxwTW43SlNyblNrYTYyQ1hXa29lbjM0RlZlUTZQbkxhcE5Ocjl3bWozNC9PR0w2N2RTMjYzdmZnR2paVThaK1dVOUN1Um5Ibnp3SnozUlJ6OUIwM1ZwMGd0aTVxTnBIdnA2RllHcjEzVWVZRDI2YmhaY2hXY0hVVW9oc09aNFpsUkVDbVFoQWtuWk5JdnBhL3JxWmNMWERwYkF3MGE4QVVDVjFiQlp1WVk5TngweTQwdUZDME9COTkvOGNSS3RxbEtielErdklYQ1B2Q2dhbnlMZk85Nm1YWGxRKyt5WHJ2MzIrOVYwZ2Q3aTFUUDhvUFVza0dQRWEvdzMzL1B6WlYrbk1ua01QSDdwRmltWGdUVTVUM2xmLzFmT1h1NW52ZDVzMWxQZ0dJVThZakw2RUIvMGhJMzdWZzAxTHBRT04wdmNNQU1tMHZlY3lpbVlxWi8vdXAvNitZcitjWUZVd2RicHB4YzhsVWprNEQ3WkgxakZ0YjRGa21aSjJIaldPRTgrQ2k4YkNRQ3E5VUhtYi9mVGRzdzRTWUpRazdyM2N2d2pyNUtIYlZidGR3NGd0UVNHcnhzLzhXMGpXMmZrcjRHRTAvR0o0ekx2ckVxMW5CNnI0NGJPcVdYNm0vQ2tXN1ZxdjY1a1VpL1ljeTh3YVluaW1mTzhRdVZGVy8rM0ZINGNza2JPUGZJaGU3LytQRUROeSs5YVFLeGxyZHRmTU56VHhKTmVOQmNVM2YvWFJqei9TbzRwZkpsWWZYaGVydDloOWtyQzlvcGFRUG1SVXU3YklEOHk5U09YS3VYNHc2Q3dUMTRhekozSmZPNVBwVkRwbElETzVHT0c2dFJXZy9pMlJ0VzlQMDFXQkJkdm5xTktISFppMTNlWURzNStsV3NxOHZ2Yy8vYzdBVENlTFFkbTJnZWFOeFZYNmlheEVaWk9Jd3J5bEJsdXJnbkRMM1k0cDBwdXUzWS8wUmZzbG1jU3Flc3BvMmcvYVU5bEEzQWNDUlcySHN0SnRZNzY0OU9pSDhkZnNlWXRJeFJDTUFqbmQ1YTJDQzJqZDA3NGxuMWZOSjI2ZXNyMGxUWWYxck40QUc1VDZtcUdsd0t0UXRpMGZLSzYxWHF2WU1xYVlXQWtSZ29iOW1ISnNOQmsrYUpoMk1uM1oyVjRuMHdlN3p6aC9vc0c0VFdycEx3elBYRHd5NUFCd1hYY3NFb2pXWHE4b3pobnFDZGE3TUwxZzl2cjBYODJ5ekhoVjA3Sk1yelduMHpkTXgzazY2ZFhOSmFjN3czcjRpbTNxSERsRy9VYUtxek94Q1dVOUU4QzNrRVFGMk5ucjhXb1VmZkxXUEIvUnVuWkJFNFpFWE1ZaEkzM2RwSmNubUxYN08rWS9yZmV6Sm1acXdvcjh5aGEwbHZJdTZoYkdWcG1RQlhIMHFESmRwdCtRYTFiMnkyZWl5ejJPaWRzSGgvS0UwL1lBdU9EYVE2Viszbnd5bWI3bDdKQTNGUDU0ejRDNGI4d2E1QVBCNEQ4WDBZb3E1OE5XdG5zeTdsK0JiTDF3R0k5U3QxM2hYWGVwdWlMSHMxNHFtNVdheWl5RWI3bXRtWEVXWG5aWG1XaHE0N3hFcTU3NUptOXhLS0RHSG5Pc0V2NFJzdlhKSWJUWWVibTFOS1pWVmdBQUlBQkpSRUZVNVNnUmZNckI4Q1RrcnEvaWVZOWpoYmhpQzNhTHJwWkVHdjFVNWZtb2wybVBjTnZQMUxVdFR6dnpxc1IrSEIzd21ZRWZkc25XTHpFbEF0dmJZeUJsVnR2d3VKQ2dpelpqQldOYUVoVFhuejR2MFpyTC9KL1V3eVFTUGZBR3lOWXZ4dnFxeHdUbkhKRkZWNUR3aGRLVEhsbFM4ZzJQZWlqN3hyNlc3ZnBnVlIzOTBIbUpGdnkzR1E5emxFV1FVWDVDc3VuM1lCNFk4Rm1jbDFzM0RJOFU0NHd2bEI3MFVjV0NyUXdwQjB3UTEyS2NDdFllVFo1ZElQL1BlWWxXdEo5bGJBWFI0cDFRckJEeThsaDM5WlRRc3YrbERkZnpzMEU4UTF0MkRVdHhZMm1MZURiOHpYbTI1UzgrQVFQdmZHeXRxRzNQaCtNUEVrUkxZRElMMlhwRk5RNVE3aFQzSEpHS2F3N1YrM0Zyb2ZxNFhWVnp4MXJheUdtUFArSm83ZnhFYThWVG53VldFQzBKeDFJTk8yYXJNdGI3M1RsSEpMNTJWK3JIcllWMnRGejFCNlBOc3pqVmpXdVJRdm40L0VScjBhTWxMZFNDYUNrNGxsdllUeFdmZUtuOGpNQ1dQZHhOeFpDdjlEazBIYmxHVzRQOGdLY3RKVmNDNFk1NElqby8wU3A2YkR1cldVRzBOQnd6KzFpazYraDRiNkY5MjlSYXNWZDlzQStpMzdmTXQ1emhEMzFhOVRUTm84cnFMenRIMFlMTHJPTnBoazRLb3FXeGlBb1lzKzU0eGhxREpESG9uaVBTZGowTjJMZmdXVkpPNUtjenBoMFAwcEYzb2duMnVnZ1BGY3EzemxHMG9vcXRwdDNhb3lCYUppU0ZEMkJDZGN0TXlSMTJYMjV0dXFZUDlsaWQ1T1ptRWk3WTYwUEYyRWpMaU9mancrMEN0b0tlMzRBSTc4T0IyY3hZT0lpV0RjbDc4RnJKb1oyVUw3YmhtRG8xSjQ3ZFcxVFlabDlTdWZrSmsrUG55M2QxekRnTkx6LzJMaU1KWGl3akZoMzViSGk2T1V6dnZoSGs3WmQ1UmF2dzNydFBmeVJyNi9ucmY3OTg4ODgzelhwajRhT012MG9RTFFleXY4SW1teDBuTFUrMDVLd1lFdGVqQ0xmV2J2U3paWExUY3FBOVRtNW96N3JjQ1E4M2hkR3IyRnphMFMwb0pyeFN2QkwzckdJODlHaXRJbVlyZDJkOWFmRHorSWVWeVIyakZib0ZNdFIxYkVDWkx1OUJ0Q1FTOHY0Lyt0ckE1VzdPZ3VuVGtSejV2UTA3dTBoZTBZbncrc3FlekZyQ25vc2p0ZFRjSU0vUURBeGltZ0p4WXU1TGJ0eXBVcHJZdG9KMnJLT243b0F1TmlEaTFmNEhxdEh5Qi95Nmo3TEc5VGx5OXRkUjlBL2xWT053aGJlV2wvRDhCdEdLZ2ZJTjlHelArMEhtblcwSHNLd2N4azFDQ3Z2c3RJU3VIcnU2MzRtaUZTVVVZbXNFUFIzMnhDaGRNUVJ0VG9TbnYyMFEwR0RUS2tKVDJuVDd2Q3RheXpYQ1Qyd29wU3lWUDA1T0R5bUhLZmZ2UVJQVk5VMmVWbUZmSUloV0hCVzZ5ZVlQNDhtcEtlNE96OFdZMTZkR2JsL25HZ2RXbHhocDZCd09iblNxWG5CaDVHUDlUVVhMZkt0aTMxZ3hiQWlMYXNXVVBWcTQ1WHEvb3NvaGtsM1Jha2g1bUVwZS84Rkd3ejBVeFZYYVpqZi96MExHQW5VUUxROXVkSlBOWnozcEtVbE5LUzJDNXBxVUYxa0dmZnhFYTQvRllKZXY4dVFGK2piMU5kbEY2RkltTUlXS3ZmMm1wQlhTSERua0pidmIvSzUreSs1OGpZMkhybWpCa2Mrci9ybXkwMkRGQ0FJbHJMK1pqNmF1NVlDWFVTZ2VES0lWeDRSdnNqRW5hVDRhTzAwcUE1bTZvbzF6bmdUajYxUU1JQWl1ODhRdVZVNnc3NnNzaXIyajJ5endzQzFhRGQzRERXbjlOUGNZcGY2Uk1xTlN1bXpJZExSV1M0ekZNK1hZTkVNVlJETjJXUVROd0hpZGVPR2ZzSm1ZaVl3Z1dsNTA1bEtnOXhXWTA3M1BzN2NjUDJjRTQwc0tGQWErRTA3Vm9uM1lsdi8rRlNrZUlEQUh4THJ5dGM3SkhROXZjdDJWOEkzdmNKN3l0OExpdG1oaEtENWcrUWk0TTFoWkRoOGhGQU4wTFYyME1HNGZxMEtlUUJBdER5alkrTHNmNnlwTnQ2eURNdVNlSXdKNVlaTTltVS85VHVwUERxM0ZKV2VaL2UxTGNrRHNxdTYyYmZLdTR0VWdOK2hWQmkrblY4SHpVRmVHMER5M3BXelJRbFZWUnJXbFcyT1ZRZ1RqSFB4aHVPam1aM2V5d0RMRUQvNEFoMmJjRFFmUmNoR2g4V1ZJbGhpOVBObjcxVmhpdzUxTEhTbE5JMmhYOU01NDJGcGN0TGc1cEtwcXlKSFIyVm02SldlVVZQUEphOU51QTNqYXdzYkhROXZXQXBFWTRkcndXOWtNVk94SUNqaWtWZXBabFdrR0lIcTdadHdOQjlGeUVVRjhxWlcyVHYwVEhrVExZZ3hSekpyS295Q1MwSm5ySWdnSldXUEJGZHJSR0ZkRWY3ZFVkeTlhTnZtS0ZQTW1PbHRlZ3BlOGdXZEhodG1kajRlMmFIV2xNVWZ0T3pZWnRZcXdDSFNSbUR0QzRUazhIV28xa1hUU1JUU0lWaHlYMlZyYTdocUl3cHBiSnY3Q1o4a2RTNXBhcmVBOHBHM0dvWHVDRzJMMGhrdWZzRGh2U2UrSzZHejB1cnBjbllOaGJKTno0Yjl6Z3NBYUVDdFNJV0VMOU9teEpDL1VWQkJKMDByUzRjdDlKYWRKT0p0WFBvWms1TnlEYURtQXdOR05Ia2paRTlqVTJLdWkwNWFXb2NuN2xpR09CTGkxSkRsNmI0K0ZtNnU0cmNnWUpFZE95SXFXalMxRkMwS3RMbmU0aG9CV0dVL3hzeVdVa2lsYUdBL1Z4cDgzYVVIOEV0a3hTaDdwZjA3aHl6dzk2V3plSUZvR2JubUNkSEw0OG1vaTVXdlJ1MHBJSkZYZE1YUThvbVhzMXRxUVU0U3YwUDZ0UzNXR3lieWNGeTVaY3JLaUJrcFpYL3p1aWxadGw5T1lvblZObTNzR2c5K1VyZUZwZVBvZEl4ZkJ4TE41OVJCdkZ4Q3hvTFVjV040QWJQbFNpSlBCbzB2bGQwQzJPazVlSlNac0xTVW1vcHl4Vyt2SVlyQXZWUW44U2V1Q2IxRnBGNXFnZktvaTEzZEQ0YXFSTHNkRHk5WnFhTm1WcEsvNTZ2UHhPRHN5eW83Z3RSZ2hKL0ZzM25MTU1paDg4MnY2S3AzcThOZStwcldrcUd3RkZmZHhuZWkyamxtSU91TC9XVXFiRzA5UmkyZlBwbkRPRWFHWk5XbEFDVXFZMlFxVWZlbklZbm5Ld2dMV3E1TGFHdS95aUJaOEc2SXN1OG54MEJLdGNtd0VnNjRqOTF1aUJjM20vRTJTeithTmk5YUR5Ykx5cE5rOEdyNXFvdlZ6d09hZExnaEcvSi9EK3EzRi92elRTdDBvVWxlMDBQWGJNaE83VldTUVRSQ0ZXZFJXUm5hMGFEbkZZSnRwK29TUUkxb3RLYVRHZ0VqL0V6dDI4WVViOTc4UHlVWnFOelpvSnAvTlc5SC9Gc0VXajVCMEdZL01pYStZYUgwRHdIeldSdCtPbFhDUWU5MHdtM2h1MjdLNldab3JXZ0J5VjdCQ1h4cVNBOFd4empPYWVreGJzVnlWdldzdFBhQWFva1c5WXB1aURjYk5GaTAwd3FvYmp5c053SDNkUGw0OHJyVVd5cWpEZjczS3FKSUZyNVpvWWF0V3hwYUhJbERCbUdHWlFoajlYRmRBRkxtMlZsc2E2L0NUVzcyblphNm0yWGFGdFBIdXVKYkRqTGR0clkxblpVY2FvZ1hsNTdTYkVkbWlWZEVUUk1GQ0tjQXRTNzBodHl6L0ZMSXkreDdNZUkzSHIwS3kvb21PSm9Vd2s3TlhPSlpNTFNSS3VjNkhwaDdVSUpxRzVOU1ZUYSs4OGppNmFOV3NQSTlvMlRORUpRNm1yYlZsVkdDd3QwU0xMdTdzR1psMFYwN2kyYnhCdEN5a1VpS2Z3Ny82dDFQeVpSWVVnU2tiOVBTaE5abW43cTVvR1c2dHJ2WHZWeE5Fckt1b2NiSjFyQmdoSVAxYVpwb2J0a1JyOXJRcTh3MnQxVFlxa05tNFc2SkZGM2NPalV5V0xTeHdhRnM1Tm5JS3czeTBpb2hJMEZvQ2lNSjdJRm1IUG9oaWFTWERrVUF6blhORUdMM3JqVGZzTXhUZjFEeVZLakhHeVlKdHRxK1FtQTJzeTR1UTVZMm5Fei9uQWxuZHY3aGppUmIxeW5ZczVoQTJNV1dFeDlVMncrUTJDb3RlUjRKb2NTd0tUU3pZM3RLNFJJWGZNaUoyY0V1SkEwOXZlVXlZSmxIbURpVkNCNmw0V2ZZVnpVREhDaGM4cktVMW1vS3JhSXZTQnJGOEVaekcrWVZnYWszbkY2Mkc0Zjh3U2x1aVJRZDdJdzlCREpHaU5SQTc5UXlVQmdweGo5NlRyaUJhREptWkV2NmN1bStBV3pNKzY1TVlRZ2hNdmJOTVlqNGJxaUxrb2cwcmhaNC9FY1VoWlFhOWRzSERCTnNUSkl0VzJVanRmQkRadmh2NlhmOHhpczlUMXd1Z2kya0VaZkNJNjU2aWxtaEIrYmxUa29wOEVtaXQ1OHp5WWVlRGlVWlNtRzZpdWRNeGNxbW9IUnB4SzBnTmtsMmRzcUMwalU3RElLa01KNXBxdUxYUWU5UmttZjBEUmcwRnM4WUNkRFBDSVE5RkcxSU1lVHkyOTB1UW1UY0l5S0VabDJIVUpsMmdUZjhBWm9rVy9nSzJ4b3lpeExONUFZTzNTbGwxMEZwQVlxbUZJVzVUUW9JN0ZUVzZiVDNocWloNW9BUmJaQ2RPdDBHZU1oTlh0REJDT3gwZ1M3eVNBNW1qTVZ4dGJlVWM3YkVVK1ZPM0J5S1piTjB4T3UxYUNTSmlpRlpEcTBXVDBoSXRLTkhFd2RjWXNWbDVLTXBqazVFYkRxSUZCVkp6dGpvc1VWSHJ1RkRwT0RySjBFbStNN1V4cTdORUUzSnpTNVJIOEJEQjdocUxROUNFU05UMUtGdXh1OHpZRzgvS2VILzBLcEdWYllnV0tsaTE4bmpFRWkySWk5VnVrMzdGS1E4eDNEVHozWEFRTGJhSnhqcTBqWWxhR21vQVdWc2tNN1orRWdBNzN5OXBFbElWT2ZzOFdPTGRERlk3UE9OSUdkQkx6clNncE93MHdjSjNxNUJ0WDdJaFdsdTJhSFFQT2IwbFdyQ2ZUTkZhTnY1QlVjTVJKYkQyMWFqU2dtalIzVWpXVm9kaUJaNkNxa0xJRXdDb2VpeHd6eEhoOUl1MjU3dW1aVkZZTStVT0k0U0wvSkNYcUt1ZXNsY1FxV2QvblpPay9iYWt6V1lUR2FJbFJtS1JQMU0rNUNGTHRPQmhOMjJ0aDAzUmNzL21qYjlxYVZjZFJLdmxiSFZnKzdWc2tOd1kvdHZTUXFMdmVuSDlZeE5odEtnYUtWb1pvQ3lkL3kwSnRRZGJhNGZUTlpWb2liRlNGUzk3YTFEWlBOQncvSmtpMnhBdEJBMFJmVkJhOTdab2xmUi9BTlBrOHJhdUJSUEVOUjFENkpxbDRLd3NGcm55b2dYNzE5cnE4QWFJelFOeG5Pd1VpS1B5SHBZc0daSjA2TENPRERPM2x2UW5ZRjUxZ296clFoK2d2N2xrb2gyU1VlMVFsMFFJT2Jlc0JHOGs0WEFQekVDbERFR29hYzM4S2xUdUZTRmJ0TGFVZ0NQN29iT3FJTUp0eXoyYmQwTjZKVFNORmJyeW9oV1ZQbWtDUXZkclpaOGczOVpheUQxSFJESlRBeDFOd0p4ZXJwSEFVRjVIU24yTnBqT2hvMUZHSW9TeHFPMDRsb08rMzJTQjFKK0V3ejBnV29yZFBubFdzZmlpa2hwYnRFQi9MSW1XcksrWHg4N203ZXEvbHl4aDNZTm9XWEQ4SXlUck0xYUtOd0lMU1pxdzh3a0F0NVFERkJ3dzdIRUJZckowZ0JRMUNheUk4dDBuNUZ5eCs1eGRKMTZSc0JPOHNVVy8xd0ExcTlJUGFqdHFUZy9vdG1nVmpCZjhHNmJaQmZXcVpJNDM0TWdaSU4xbUJkRXlFYUZmZ3JLVW1KbHBoR0YzU090N3d4UWhnNlJwQW85NTRLck1ZOEVwNVQxcWM0dWxVTjZ0OEZkTGxYMHRDeXo0aFVabWkvdThGaUV6QjlNNjlkMDBqTVczZU41U1JYdmRiTkdLMm1xWSs1SjBpN0F5OGJONTl4T2VYRllmUkVzaWdmdXZvUjllYU1TVGd5QmM1N21OaE5HcWJXcXpydXBVZWxyUkFYNmtwVVBIeWgxdyt1bmJNR2FZbG5pMzduVmV3elhUaWNhVFBMK1FtMDBudWZqK1A2NmhvWVM4NHlQL0o4dVN2dGRpN2JhbWRVUkxPVUwvaHZ5Q3djOXpObTlaL3JzTU1qTVlSRXVqOFZmb2hRL3FhRnFvcVpacXkwci8yUFRXS1gxSHlrVG5udzU0WEZrNjlMTnlkenJSRzhuYm91VXluVkI4UTg0WUZidXVzdE5Va2k5Z1NLL0lodDBrTDI3S0w1V3BUbDc2WGV1OFZrZTBvaStTcHp0UjlIY3QyK1NNbjgyTGNsVmZPMVJhRUMwRnhYdGdsdXlvV0hwZ1M2NjF6UkhITXBMbHJHR3NiWXhwaFJxcEVMNkF5R2huV2tRY092bWpNTGtyNUYyU2c3dzN5TFlNcHQzajQ5TUN1WEh6bnJlLy9hMzMzQ2lMV1NKY0ltYzRiUEt1WTRPUksxclVOWHBQbVp6K2lVR0RWMkpkWFJyTnFhbW5TV2lFYzRsVzRadi85Y09mTHE4YXhTWXZTQTlmUGp2TSsxeHE4OE0xYlEvYlpaZE0yMmZ1eHE3T25YM3MxTExuY0d3dCtlRU96WC9kQzhvM1g2b0pSYWlWTWZBSXNyWnAzTVdZaUlTbEYxWE9mdmw5Vm01TXRLSXZ2SlhjOTdHT1JlUTVtM2N4YTV6T0pWcjdUSy91V1pWTldLUlFnZ1BvVnU2SGdtWEREWFB6MDlCMjZiSTdvN0t6YzhmZzFxcm1JYjVHbnMxREZxT0ppMWFNQkVycmgyS0pHMW5qZEM3UktqUFJPb3h4bjV5RUdmeDc3cGpEUk5halZZU25LbmFPaUNyWXpKaEFLY0tNd0Z5RzAxc1duemNHWFptVzU1NUh0SHhuOHpiMHBOZGZUUzdSK3JzUGZSVEN0ZW5uTUFtcHk2MzByUTd4Wnp6aUcvcUt5YXBpdy9COXg4dm5UNWxPc3VZY0Z0QnVUa3ErYUE3UjhwN05XekdYRzN4VjVSSXRGSVJkNXlzK0dXbnNvMks5L1hPdzFrc0JNYjluNzJEaCtVU21RNUV2dXBYUGlxZkhUT1FmMEkycWM0aVc3MnplbVN3clBqcFN5d0JHYlo1Z3VVOTE2MkUxY2ttekdOMmVxdmJXTExpamFFL1drdzJxYk96ejFWaEtyc0pta0ZzRzdXTFpvdVU5bTNjcVdWOEwvbTI1ZUduWDU4YWdiY1Y2cXBzei9uRzZxNmJuRDdnQ0VLcE5LaW4vekZMV2lKRUx1b0plbmNtZ244bzVjanBzc2tYTGV6YnZSdExVV0xHLy9uMHFtQmFBanpiQmY1TldhaXp5NkNhYUIzcHZLZXorYitORVA3bWh3Y01nRzN4UG9WalNmRzdnOHd1aFZVbW1hUG5QNW0wTzVZK0RsbUJ4OHNScTBPUkVhbm0yT3NRZnQwczNQMXlYeXozeGZMcVhZUmoveHFRMVNrK04vZlUyL0NnN0htWTZ5WHMyYjJGb0JoS1crZzkwWlpNVXdzajJtWDZlQjFzS1NMV2Q2czJzSkt3QjlWUmRNNTlYaS9LYzdzdmRBUS85WGxxTHFGVXByMDFGNkg0NFJtWDBITmpJRXUyZU9ZNU1nUTlZcnZIY3phS2JIM1pxcWRQbWRsNERQS1hTbVI1czNLVk15enBXMGF0Zjg4MG0vQzYvOVpPdmptWEpCT1NyUzZiUmpZR0hPakpRcUU2R05iUU8xSXhSS2x3bTVKWHAvVDZWWitrbDQ1R3U1M1U5VUQ2bFZFbjMxRVFYRmNTMTQ4bW1TVERGMUdYTVdXcjVwbjhKVE0za1VwLytPSlBIaElXYjhHeGx5RTdGZkR1bXY4Yy9PcTNtTHppZDVTQjNXV0doODhZOTk5SDE2MFI3Q3hNNGRla0J2aWcrVytBeTdDTmV5VDBGN29QNWVCYUJqWkJsSld3TnJPb0xQWTF4TTBPWk9PVHBqbzBoalBXOEh0aTZUK2FwOFNyUjBOMVFHUVBRTEZFNy92cEVaakZSbTNnWjFvMTlZRjZDWVNXMmhpWU9FK3pXNmh0c2FvUmtBZHdZMUNJcDlUYWt6dlZpbWZYOTVOUVh0VHBBYWF2b0JMdTFyT2ZzS1ZMVHIra2tsWk1mazA3S3owbzMzbzdJSXVYNVRXME81U3ZRSDVYMVFrWi9MR1FwdUxXMlpUamNCUUoxK1FwT0NpTE4yT2JNRk9KNFZyMVhTYkcvd0JKbk9KeVUyWFJQV0UrVndHVGQ3YW5BVlNERzVvZHExbk9xbGQwc1FtLytjdS9qVHVNWkw2ZmhKblo3RzZaVEsyL0hYa0pMSmI4YW1YTWtoMHFxRDdMWXM1Rmx5OFdCbmlXZGVPS1FVd3E5elMzU2EyOEd0MVljb0VLZXRhK1pmQytmeGJuVGxCL1RDeXQrQWsvcWovZFJ4c01tTGFuUTZ6ZmYwNWp4ODROLzVVOVA3ejgweUlyTyt3TXM2eHZmMnpGSVFqQWdrSW9BM0ZwUFJUTWZJS2NWODNXcTVkcXBjWWFLbUp2QVRmSHRWRjRoTXlCZ0lJQ2xwbWZ4QWZUZmk2SjNFejFuYVQreFdjVEdFbjVoL2Z5UWhtRHdhd3FlRlg0REFva0lZRi9GeVkrZEhpSWZma0k1VlZ5bUczaUp0QnBYeEtJSFp1VDk3ZjVQckR4a1RESUMySnUwWGZzVWU4S2FHdThlcEJzc0s5S1U3UW9obzZKVm5XUXN3ck1ORlFHTWNpOFJ3OXlSR2dMM1YxR0grcmhVUXlpcmh5QmFuYUZXSHBoTk1nSnRRc3A3L0FIYjhpU3daYXFjWU45L2k2ZTN4THRETStVZ1doeVI4SnNIZ1NhT1F4QjBHUGg0YUpINkMySGZuL0NvT2lZUEJGV2VGSDREQXBrSTFMUkhBUXFzeXVpNzFNZUFaZXMxRm9ONUw5NXRnY25QVXNKUFFDQUhBckNmZGdUWmtSU3QwZ0ZTVm9oWXFJVHZRWXlNK0g1ZURvNkJKQ0JBRWNDd0o4ZkRxQ2tsaDcwRlhwZm5oZUZRb0hVQlZ1dE9RQzBna0JNQmpISFBTdEo5WWE0dnMyRnZYNDUrVUY5MHdraXZBZmVSY0NiaDkyb2dRTjFhOGtrcnd0ayt6OXp3eXZYZWxlb3JpbzVTWGlpV1hNSTlJTUFRZ0VyYUZWQ29UZkpMZjRZVUxCZ0tkZGFRSmhpK2tDV01yZ0JlUUNBVEFjd0tqd1VSWHV3ME5pRGh6WU0xbnRIUzF0aVJTQklsd2kwZ2tJeEFVMXBVVVFSaE90R0Uyc0pTYmkzWVdudWFJSVFDQXFrSThOMWFqQVNiZGc4MExTYUlIUmJESEZKWldLMURUUkJDQVlGVUJPaHVMWEhCWEQrVVlYb09uWEJLWUE2cExLeEpQcGhTUDNvSURRTUJ0bHRMTU1MWXVLbDVLcG5ESEhKTkpDOHJGNWltQzZHQWdCY0J1bHRMWnBTbG5xSUorc1ZYR0YxN2dtUk9iZzRVOFhBTENDUWlZTGkxc0ZUNHBLYlRFMFRNSVE5RitxTHlybXJDRUFvSWVCR0FTdG9WR1ZpT05uYSthMTFsakpNYlNzTjVtWVhFZ0lCR0FDcnBXTVF3UWR6V0diRHBiL0ZZUzY0c3dobC9vQWxDS0NDUWlnQlVrc3lIbE8zSU1QMG1sdGhnZzgybVloTXF2c0V0cEUyVGhWQkFJQUVCdzYxVjRzTDBHMVZHdWk5MUZaWi81UHZnQlNXR0NkeENja0JBSWFCY0RIUXJQTnN4VTlsa21UVWVZN3R1NVBKUFVha3ZWVDRFQWdKK0JBeFBPNEpVT3kyTHpYNWw2VW8xM211ZERoTkVQNHdoTlk2QTRXbUh0NEU2M2FlRTYwcDVJckJvZlNJS3R0ZmlIRUpLUU1DTEFOeGE2eUlEM29ZREJLK0owYThpTFN4b0xTbGFZUVhSQzJKSTlDRUFlVm9WNlZ2YzI5QVdvbGFUL2xQdHI1ZGpwWTlSU0FzSTJBakE0WEJMcENCSVE3VkRIaS9KMTEwMzFPcjBkVGxUNUJUaE55Q1Fna0JUZWEraU9sdEJuSld2N0xUbGdpSkl4Qmg1SkJSYUNyK1FGUkFRQ05Ta0FHRnZNdk0ycUVrZ1RqamRwRVRMcENUbWlzdmhwZndnTi9rUk1EYVFyckFSc0xRbkNzTVhzVXFERHo0MVRVNnJOUFJ3R0E4cERPSEtoWUIrTDVwK2hnMGUwL216cWl6WVpIYjhURzE3aGs4ZFo4dTdNaXZjQXdKWkNNQm5wVGFRUmhXeXVWeTdWeFhCTzlPZmpRcEh0NnZSMThudDQyaTVaZXk0VVVRaEVCRHdJNEJSYjAvbHZKYWNrYWVyS2hxOUJkOFNZWWRPRmtxRTNFTnVkM1JXQ0FVRXNoQjR6eXNNaXQ4czM5VXhvdEhyZjc5ODluczBvZkFyZDUvKzRMR1pGY0lCZ1lCQVFDQWdFQkFJQ0FRRUFnSUJnWUJBUUNBZ0VCQUlDQVFFQWdJQmdZQkFRQ0FnRUJBSUNBUUVBZ0lCZ1lCQVFDQWdFQkFJQ0FRRUFnSUJnWUJBUUNBZ0VCQUlDQVFFQWdJQmdZQkFRQ0FnRUJBSUNBUUVBZ0lCZ1lCQVFDQWdFQkFJQ0FRRUFnSmpqOER6aVhXZDN2ZGRtMlAvVE9FQlJnSUJTN0JZNU94d0pCb1dHakh1Q1B6Nml6OU5CZXIwSTg5akY0MmMzaHIzaHdydEh4RUVjR1lvMlpadGVXT1p5SFBiWlZLNEJ3VDZSQUFIRXFuUDViQ1A5V3BCNjVOaktCWVFZQWpndzE3bWQwcjJpZjQwVGtBb0lEQUlBamc4bEgzSVJQQjRFSklXcksxQkFBMWxKUUk0Uk5zOGQ0K2FYdXN5TDl3REFnTWdVRmVIYURNbU9HWlVIcW85QU5OUU5DQVFSU1g5d1JJS0I3NFZaMm14QUZGQW9GOEVLdnlnWTFVY29oVStJcTdRQ0lIK0VhQmFhc2NzRHM5VytQeWdDVWdJOTRrQVB1QmxmMDBDOGFmNjVCV0tCUVFNQkJ5M1ZvUVBBY2pQeGhsVUlSZ1E2QmtCeDYwVlVlZjh0M3ZtRWdvRUJHSUlPRzZ0Q0IvQkRDczlNWlJDUWg4STFCMDMxaFpFSzNqait3QXlGSEVSS05sdXJhaEZ5RzJYSnNRREFuMGdVTEhkV25UQ0dFeXRQbkFNUlZ3RVhMZld3eEN0TUI2NktJVjRId2pnRzErbVc2c0FKZmFkUHRpRUlnRUJGd0c2MGNGSWV5Mml4MFk4QkFNQy9TSUFYNE94VzJzWnF6eHY2NWRWS0JjUU1CR3czRnFGSmlFdk4zTkRPQ0RRTndKdHc2MVZlQStXRDZ0OXN3b0ZBd0ltQXRCVEp5TCtNeTFDL3BXWkY4SUJnUUVRcU1GRCtuWjYzVU1JdWVzL0Q4QXBGQTBJV0FoQW9QUjE5ckdxbFJraUFZRytFYUJ1clUxUmV1WUxaWEk3ZUI3NnhqSVV0QkNBVyt0VUp5QjJSd3FhVGcyaGdFQWZDTUN0WmU1V2JoUHl5ajY0aENJQmdSZ0NLL2FXVXZzbC9SaDFTQWdJNUVZQWFzcmE1NEFKb3hYUHpTZ1FCZ1JzQkpxRXJKa3BkV3ZkeDh3SjRWRkNnSnpUSlgyY1EzaFdhS2tEa3cwR3lMQThiUUl5bW1HNmkrQmNyaUdLRnRxM1k2SUhzNTdzbVFraFBJb0k3SitMWElIcDhFVEwyYTNGajlkYUcwVXdRNXNNQk9pNUhPZHpEVSswbk4xYVVVUVR2bVU4UkFpT0lnSUxZOUJIOW00dG9FaGZlQTFUeEZFVUo3Tk5XMlRWakk1a0dGYTdlYllXSHhDRDFockp2aklhdFUrcVJtdzBnMjFqdHhacklUWGpoemZlanVaRGozMnJac2JoS0tHbUswalUrYkErOXRoUCtBTk1qWVBOVW5OZndxOUR0SFludkdmRy92RTJ4c0UvRkJNazZqRFpISHZzSi93QlNtUFFSZFN0ZFd6MkEzM2gxWGpCeDh3SzRWRkJvR0J0VmhtVlZqbnRpTG0xRmlCYXp6bEVJVHBpQ015UFF4ZGhQbWdmSGRLRmFBVlRhOFJFeVczT2hyM3M2MmFQUmh6elFldHNTZnBhL3Rsb05DMjBJaEdCcG5tU1FpTFZKV2RBU1Qxck5tRVJTdXNIeklRUUhrRUV5dU5nRFRlY0JjTjlpRlpuQk1FTVRUSVFtTFBWZ1pFelNzR2E3Ujk5TFNRckdQR2oxRUcrdGx3YmgvTkFxYXRoVmJkK3FRSkxLemkxTkNDakdUcXkvVVdqMlVqNmtzVXQxYlNabGkxcEtpTUVSZ3FCc2oycEg2bTJxY1o4RWJMVWtiR2Z3ZWhJWGlWajRUNnFDQlJIL21pOTR2di9tR29wY3Y5M2Y0aGVMMzZFUm41eFZQRU03VklJVEJ2YkI5NzgxVWMvL3NqSWZWRHBpSXFTZloyOVZMVS9CRVlXZ2JxMlllamFpZjJLY3Q1V1A5L3UrZFA3dm11SU52YTdiZWJrOUIzL2RJamM4ejVpb09zWmdZcjJhVjlqZmZoTXp5eWl5T2w4Uk04TysyQVRpb3crQW9YLy9zanBmWDlVemRIUVdlTURTa3VQZnJqYzMzN3pYMy94cDZsMG5YN2tlZXlpa1ZNOW9jdlJqRUF5Smdnc3RXaEg1OUljMSsxWGtxRzQxdnA3U0xvMVlWc1dmU05FZEJ4OC9MSzlWL24raGVNZW5uNW1uOXorQ05NY081bWwydVRRcElGbzdabngvR0g3ZUE5cXRtM25MeHdvTHc4QmNycVR2L0t2a3dkQVhLeEJjMVN6U3RXTU02dEF1MEZzVWNzcXJ2T2RqeFh1OXpjZjBQeEM2SUlRZ08zeXdieFZTZk5wRHBvamEzUEFrdk1HVnQzd1RPYXRqOU01SHl0OEVKVUhhNnMzQ0MrSCtuSDBWRjdaNnA1MmVDUGJFTWlNYWZxaVkxcVZyQTlLOVBLczBIZm1lNExVOUZydnBYeWd2U3dFdm9LdWVtR3V5Z3ZsN3hGMDlOTmJMMHN2MDdXUDZJZ3FmVnZmZFhzckFuM1hQMjFyd2w5bXlIeDZzMFB1TUJINFIvVFZKL013WE5ETHpka0dUOHY4NmswVVlZT0JxWHJ5VkNkcFN2WjdnblNyUWdxcjVYSFkyU29mYmVMdlA0N08ra3lPcCt6cWxSb01VbHJPZkVXWDdWM0JFZlJjbXFyeHNaQnBGZWY0SzFTdEd5S0oxSDAyakpZS2l4RUl2QUc5bFdOVnRxVVBRcUN6dHUyMGxydm5pS0RBU1JwOWNoN1ZVanRtZGpsMWlsaDBiRHl6WkFoZlBBS3ZSM2RSdDBMNlpUaW1xTUdUZXBqTGx2TlNES1o1QituY2szS3BYZGN4TXhHMzNwTXc4K0FaQ2FKbEEzTFpzV0lsKzNOYTZPTi9xZG9KV1V3eGVLTElQVWNFSStpT0t0eFR3SEZyUlRNUXJXZVNPUVRSU3NibWNuSm1JVnV2cUtiV2JRMkNMZmZ0UGJ0bzdCeVJ1cU42YlBLMG1PUFdnbHBLVlpoQnROTEF2SlM4cFJxczQycGExZlF0S3FVdW1vaWtFRSs1UjdhVlVzbFRPRkUzdnFVZjhVcHFtcGtYUkNzTnpNdkpXMjdCUEU3ekNkRStWU3ZEUjRoVWt4dTZZYjdLUU1rcXppdkt5VVhkbkxvenQ5eEN6YmRjSWgwUG9xV3hHSmtRMXA3Sm5VNXljNmhvcWQzdTZQQzBvMExjYzBRd3pVc3h2WlByUkU3Sm1WdTJqRlo0Q2diUjhvQnk2VWtGOU9LZDQ4Um0wRDBIVDh2Y09pSWRHWW5kWStlSTREaVlaMk5VK1JJcTl0eVNUaGpUNXFaQnRQTEJlc0ZVaFE5QUl5UU9OdlMwSUNVZjlvRDRPcWVoODI3dlkrSHZ4S0hKR1hXN1A4aXBBQUFQd1VsRVFWVGRXZytqRllsTkJNOGdXam1CdldpeTk2UnQ4eXNaRG9RbWVsZzFydWp1bDRrZDJZYkJkRHVLWmw5U3Vma0pWUXFCejVmdjZwaHhHbDUrN0YxbWtuT3FlNkZDMGw4VUNxSmxvamRLNGIvQ25vYWRoQVl0LzRkL3IzSmFvRk9SZmRkTjJYUUhTMHp6ZHFPZkxaT2JsdnZzY1hKRHI5bk1DNDlzM1RiaTZFWUhWVkVVdlJiUjVERWJoRUcwRExSR0svZy84bTNnS2hzTGVUOWhPQ1g0dzhUT0VXbERJSXJrRloxb3RxeDkra3ZZY1hHa3BwSU43dG1nQStDZUFRbjBuWnFXUXFXaDNyY1p1ZkZnRUswNEpxT1M4ZzMwYmVZbUc3clE4eDNSWXVyRDFDL3YwTVM1MkZKMGs1REMvdmZUdks2ZUtuYkJZVVdSQ3ZjVk5kTk5zd3o2VHJ1MUN1RHpjc29sK1FxaWxZek5wZWZRVFRaL21ORUtPa3l0Q1pyU0dTTFdJSFV0dGw1WUk3ZXYzNm5TQXRCQ203eGdvWHdyaXFhbFRvS3dQa2ZUcVdqcFpmQW9haHR1clFKTXdhZXF2SFRTYnhDdEpHUkdJWjF1c3Zsc2VrT3VnZVNRay96RTZmK0h5SUZKMzNCTkxZeHlUN1QyR0FsMDNDcW5YYUJiWTY1Smt3MmJvazlvT3JYVG1ZeHhvcWlwbGRqUHRBajVWeUk1OFJaRUt4R2FVY2lnbTJ5c2FWcXNVWFUxQmk2UlQwVTFXeHFpMkRraW1PYWRQczJaSUxqT1ExMnFuRERlVlZrVXkwamJMQUR2Z2lsYTRIMzc3ZlM2QjQyNjZ6OHprclNmSUZwcDZGeCszbHc1M1hrVVZWVC9UOE1TZ3FBSndXRk5MMnIzbDNnVU9uNEtnY0xBeDdSVEZMVjJrZHVXODc4VnFjMUFZQTZJS0ttdnM0OVZCY2ZFV3hDdFJHaEdJb091K2V5a3RJUmE3aUovdVVvTkptVkEwVUxUc2VWakdGalN3b0xXNHBLenpGSktja0RzS21GdVN0bWp2S2hiYTVNR2NNMThvVXh1SC9OdzRtOFFyVVJvUmlGakdaSmxxcUZZbXg2MDg2bWtyV3FpdW0zVUl3TXFTVTd6UU10RmE0cjVGQlNqaGh3Wk1VYXVhVjdRZDlwL1JyOVVlRWNLbXFheFFrRzBMRGhHTExMVVNsK25waHY5Yk1WVWx2TENuc1E0UjBROFdWdU5oMVE2MWxqcUNuVmVZRDRvZkJndDVjQllOT2NFMEhlbWtJUFJLd1hQaEZzUXJRUmdSaUY1dG9idVROVU5HS1hPcW1aVG0xb3JVWEdSSGk5RmdudzVrR0dSZTV1bGQwOXdRNHplY0drWDdMeTU5M25GZHNkUy9TZzU4WEx1YnhBdEY1SFJpUmNyV1hzQ280Y0l1ZGRxOElZNWJKbEh0Z2txdUxVa1BleXlQUlp1cnVJR3llRXhHTzlTSUl2bThuUGIyZWNBc1UvYjl4QVdlaGkyby9sREo0Y3ZyNmEzclVWdTJ4UjBiL09oTE5NMlJZTW5HcnUxSUlVN0xQRXJtN2pWcFJLQ1c0dWJZTlJ5cnpJQzl0T1U0NmRJUWdGbW8ya0tKeFMwbGdQSXlFVGZBTWxpQ3pJcExZSzU1S3pqMFZjaDFtV0ptcjNxZzJRTW9PWnVuSTZrcEVhYk1OTGgxcElNaW9iZFRsMW1CNXFjcWJuNGlQam1yK25yQytTVk92SzFMNXRsV1JndDdlZUs4UWtKUFNKQUhmSC9MS3RNUGE0NDlyWHdMUEZsWnBNSlpQRkV4a0VwZzdnckMydEZ6ekhuVGJzZDdka3g2T2s2a1JoQ2RXcWhuQ3dzVm1GYUpKazBOVWZYRmtKOUlmQnpnUGVkV1NWaEZ1MjVORjA5VGpsSHRsRkt5TU8yTEZFMjVSSVRST0Y1Ynl1M1ZyVDRqS1RsYnEyT2p2SlBqcStaQ1FoVDMxZlNaYWs4V2k2Sk1DUGRxVEpFZTBTQWJucjRiR2FaaC9YZUJVVkxsVW1IeDdyYTZwTFpVRW03SWd5NU5DUUhFOFIxbnRGVWJxMW94YkRUb2U5TUpSZFIzNFV5eWlUNzZLTkk5RjlueDRwSUJQeDBtYWt1bXhEdkNRRnMxY3JjOG9EMTQzSmNkdGgraFQxZVdjczBsWGhTV3hyclREUU15ZEV5VjVOR0Y3YmRDR21qWlNHeXR0Vk9Kd3dHQTg3Zi9BMW12SW5HaUlSL0ZiMzJUN0xiOHBEeUVwaTBGYWxNbHBYZlhXYzN0ZXJCbGdsRGN1cEsxeG1lMGNhcUxnblprMjU4bmdnOUY5ZGFtajQ0SDB3c1JpWDhPZmltZmp0SFkycW5IUS9Wa2ZRdkxKakxOSUxRY0d0MUxiTmNUUkJoTHFseHNtVU1ZbTFsakFsV2RPUTk4ZFN2a29MV1VsQ01TSUR1c2pzOXpOR1lSU0xQYjdPSW9ZMjRVYlJseitnWWtSUTdSRXA2dFJreHBhdGdRc2xocm1BYVYwMVhrS0RHVExWbnRZRkZnbWpGTWJuVWxBTDY4T3lXMFlUQ2J4a1JNMWhTU3p6L3MycWswK05OZDJqY1BVY0VTYVpiQzNzWEtCVy90QXNlYnEwMWtWZzBqYXVhTWJkaytYWFVzeXNvdmJjZ1dsNVlMaTF4cG9RTmQ4WTRGRUhVVEVIVERadlhTenltMDV5ZStzZUVZOFl6ZlRUY1dwQXl3M2JTTG5nb3ZUMVJ5YUpjOEtIeG1DRHRJMlZUVUhwdlFiUzhzRnhXSXQxRWM2ZGoxRTVGN2RDSTYrQ1JXdUtac1dlQ0tFRmxJbmFPQ05JTXR4WW1lSFE5Wi9ZUEdFZlk1R3NzWUI3OXZYSENrK2d2OVZpWkVzOGsyTlJxbWxTR2dtaEpKRWJodnRSeXRqcFFVZk9mNlRpcmwzaG1qWkVOVDdIRnR6VEh6aEZCMW9vZXc2Q2REcEF5elEwcnlCeU40V3FycVdKMHRNZFMyRS9NclVVbmlNL3BmRThvaUpZSGxNdEtvcHRvck9PUG1LaDF2TTFwYTNtYXQ0V1Bkam9VVE1rYUpqa1B5TTB0d1EzQlF3UzdheXdPUWR0bEFicE12Y2xEVVFWYzVBWFoweFhTeEM1cUVVVWtqWE1Qb3VVQWNvblJZc1U1dEkySm11eG91MkhtOGNiWERhTUpWRERKb1lJS1BtM1gxSjcyZlI0c3JUSytLOG9UY2FROFgwdm1PQXVDcDh3V0ZORFcyT0szU1JEOFdqWWFseG9ybHAydERsVFVucXI2Mi9Td1llZHNxTTBNbkxaRy9RZXhjMFJvWGsyTGczQ3VsenVzRFBadUhiSUExVm84WUswZ1VpVmwxWUtKWk5abk5vTFdFa0JlL3EzbGJIVmcrN1VTbWxXbzdPbWNCclhIamF0Tm5WU3hjMFFvZ1RiY3NQbUcydnBMUXZOZ3ZOdWhCRkhVVktJbHhrcWUzSEJjNy9zUXJRN1BTdm9Ob3BXRXpFV253MmxnYlhWNEF6cnZnYVJHWEQvOUwvK0dYWC83dDQrK3lIV0tRd1dSYWxPWlRKb0hwbm5TbjREZ0NUS3VDODg3NW90OFpLU3VpeW92VVR2a2QvWUxUYmh1UkY4THNuUWpQZ3lJQmx5WEhTeDkwbXdCM2ErVmZJSjhDN242MmpZTDBqNkZoUTNGRmJzd3paTUticGFMU24yTkUwSFN1T1RRbVdDSHBSVk5VNHBLSEpjOWxyZFVnYVcxeVlzbS9nYXRsUWpOcFdiOEkvcnlNNGt0b0pOQTQ5cHpDTXV3MGRSeWpaR0hZVStxSHNqU0FYTFVKTEFpNkx0UHlJbGYxOVJLVkZwdktVNHpMVVJYVlRRaEVFUXJBWmpMVGFaZmdyS1VtTjJjSnJLTmE4Zk9qV0FZS1QrVm1iVmlDQVFMVGluVjF1WVR5a0o1dDhJL0p6VlRQalNLZmhFTU96TCtNeGdkeWF0a0xQRWVSQ3NSbWt2TStEWDAzUXVUNjhkb1psM0hEdWtHemUwNGlZaDJEZFhUcEZxcmVhOGt3a0M0Zy9CUDM0YkhsVTArMzYxOERjWDMvM0dMTXJ6L3V6OUVyeGMvUWlQSlk3WGtHSTV1VTBpTVVPQ3YwSGNmVEdrUEJqYnIyblJvcWNGa09DZFU3cEV5MGVrNys5K09IbGNMM0JFMEhSYVkzZ2dYUDg1a3czVGlHM0xHR09GTXQ5aDE5bExGTXprUXRGWXlOcGVWOHg3c3F0bEpxNXhPQWMzTHBhVkd0MmtweWZ5Mllkc1hhcVJDK0FJaXk2YjJFejkwOGtkaG9sZU04M0hlYlZhRjhPazcvcWtyeTdJQzY1NVB0Tjc4MVVjLy9vaTluR0J4Q1pIaElVQVBYejQ3SEl6ZnZyc0Rock9idTdHcitjNCtkbXBaYzRYMzNrMSt1RVB6WC9lQzhzMDhha256OG9aeWlSYWZrQ2lUejhzb0pBNEhnVUlKcTNXM0J1UUZvK3A0UUJhREY4OGxXbGk4eENXOGE0UFhHVGdrSTBBUFBib3pzRmdzT212SnlmV2RZMDR1MFZwNjlNTmx2YS8xSEZ0ejVWa3Z0N0JJMHhrWWhtV3ZxVFV3Mjk0WTVCSXRzSVRpV3V1TmM2RHVIUUgyVWJITjNzdkZTdnp1WVN6cHdoT0t5aitiWGpWRWF5K2RJdVFPak1Cc0pYbXJ3OERNTDV6QkV0bk9WZWVHMm5XUml6d1E5WUVBM1ZXVGNSWjdIMXd2cjhnaitXWWpkYTk3OS9LYVBZRTEwMDAwRDB6Z2MyVTlVa2x0NDhtaURQbDlJbERMdFh6U0ovTVJMbGJ4cmh5TWNJUEhybWx3b1g5bTdCbzloQWJqdVo4Y0FwdkFJZ1dCRDFqTzhSVEN5Y3JDV3J0dlVXcXlIakk4eldVZ2dBMnVKNWRSYjZoejRoSEFXdnZCeEQ5a2VNRExRQUJ1clozTHFEZlVPZkVJQkxmV3hIZnhaVDFnY0d0ZEZ2SVRYMjlsRkhacFREektWL0VCNGRaU3UvQ3Y0dk9IWno0M0JQRFcyclBueGp3d3Zzb0k0QldSNE5hNnlnSndmcytPdDVPMmNZTGNTeW8zUDJGVzh2bnlYUjB6VHNQTGo3M0xUUXJ4Z0VBaUFuQnI3VVkvV3lZM3JRMUZqNHUzaTFpeGViRlZFRzZLelVRK0lTTWc0Q0RReGhzaVJmS0tUalJiMXB0TmwvQ0M3NUY2OWIvQlg4dWdyOER0T2FWRE5DQ1FpRUNUa01JKys0SmFWMDhWdXpoUVowV3RXb3V0RWZTZDhXQ1dKUUlaTWx3RThKR0U2M2VxTkJWV2x4anZDdVZiOVBWdThRSTRUamxrV3lPb2FNbURkbHd1SVI0UWNCSEFLUGRFYTQrbDRqU2NWWjY5UU4rbXZpYS9GWVNEeDVteUtsVEM5aHVPVC9qTmd3RGNXcWRQYzBKMXhsZlVwY29KOW4yVlplQnN5MjBXZURpSUZzTWgvT1JDZ0o1OHNzNHBNZkF4N1JSRnJWMmt0T1dXK1JXcHpVQVFCc1JjcUFZaUlFQVAzZG5rU0VCcmNjbFpaaWtsT1NCMjFkRk5UU2w3QWJxQVFDWUNVRWx5Wnp4c0xTNWFVOHgrcDJmOXNxc2hSMGFNa1d1WkRBTkJRSUFqZ0dGUGpJZjBzN0JyTEhHRm51V0wrYUE0MHJlbFRpUmZEUHRST1dyaE53Y0NUWDJtRHM1RDJtWWx1dFRrUW96ZWNPa1R5ZWN6dnEvQjZjTnZRSUFpWUh6N0U1dms5eGdvelZYY01GTHlHSXgzZVNKNTBUaXFsMUdHbjRCQUlnTEdicTBOdVVuK0s1c2dyMHQxcHIrbmg4K2JWUk1aaFl5QWdJV0F1VnZyeURyN1FYMnhHRzZ0ZFZHbWFINDF5T0lUSWdFQkJ3Rnp0OWErZEdReEdtVmhZV1NrQXlTOTVzV2NrY2ZDYjBBZ0JRRytXNHNUbE9XaUlZM3FkNm94aDd3bE9DdytJd0xoRmhESVFnQXFhVmZRd0Z3M0pBY1RSREVNWWc1WkZTUXIvTHVnV1V4RGZrQ0FyZVljQ3h3d05ocVNvMld1SnIzeStLU0NrTGFBWEVBZ0V3R29KRW1EY3ljTnljRUVzY056bEZjZW4wMVlsY1RoSGhESVFNQndhM1dsNzRFVlVSTkV6Q0hWT05tU0dpNkRhOGdPQ01EVHJsNUNMS2wxYW9xTDBsWEdPRmxRR2k0Z0Z4RElRTUIwYTVYTnQ2aTFDeDV1clRYQnBTaTJuV1l3RGRrQkFUaXExRUloUE8xcUN3U1EwUzU0NCtqdlJibmdFNkFMQ0dRaFlMaTFjSUliM1ZJenk3OUlCZC9ER2krOG9ZLyszampKNGhmeUF3SUNBZTFpb04rOE9FRHFOSGRBUU9ab0RGZGJUUldqb3oyV0VuNENBdGtJUUc1dUNTb0VEeEhzcnJFNEJHMlhCZWd5OVNZUDZhOFppM2k0QlFRU0VXaHFUL3MrRDVaV0dUSFUyUTR2ZGFROFgwdGhjVG9SeUpEaElsQlRHMGpoYldEenYzS0gwV0R2MWlFbmh0YmlnU2lzSUFvZ3dpMEhBbXA3UXpURE4vd3RuZkZTc0xWMmVBaUtUVEFTWTZXSWhWdEFJQVVCT0J5a1B3SEJFMUJlRjU1M3pCZjV5RWdQZXFoeUZyVkRmZysvQVlGTUJPRFdraThXWWhQTk91anJhN3dRSkkxR21lZExMQ1lXaFVMakJPRTNJSkNHQUlZOUxrQVI5WmdlZ0xSeUxPZ3JZaHRFOXdrNVYrdytsOFlxNUFVRVRBUXdEMXlWY1JhY1V0dEkyNFNlK3hBVnlyc1Y4aklhbWlrZjBsdTRBZ0o1RU9ocXQxYlVwRnFyZWE4c2hyRnlCK0dmdmgxdDhhbmp1OVU2dGlRSjk0QkFJZ0x3V1ZWbDVqUkd3TWZQVkRScWtEdWQ2STNrYmRGeW1id3ppcjRoWjR5U1B0d0RBaWtJdE9XNzk2QXAxRWlGOEFWRVZtS21SY1Noa3o5S3lGbUZoR05NVTRBTVdTNENjemQyZGRMc1k2ZWYxREhJMm52dkpqL2NvU212ZTBINTVrdk5yUEVNLy85Y09WVmRSemxyZmdBQUFBQkpSVTVFcmtKZ2dnPT0iCn0K"/>
    </extobj>
    <extobj name="334E55B0-647D-440b-865C-3EC943EB4CBC-6">
      <extobjdata type="334E55B0-647D-440b-865C-3EC943EB4CBC" data="ewogICAiSW1nU2V0dGluZ0pzb24iIDogIntcImRwaVwiOlwiNjAwXCIsXCJmb3JtYXRcIjpcIlBOR1wiLFwidHJhbnNwYXJlbnRcIjp0cnVlLFwiYXV0b1wiOnRydWV9IiwKICAgIkxhdGV4IiA6ICJYRnNnZDJocGJHVWdYQ0JqWDNzeGZTQTlJR05mZXpKOUxFMUJReUJjSUdkbGRITWdYQ0IwYUdVZ1hDQnRhVzVwYlhWdElGeGQiLAogICAiTGF0ZXhJbWdCYXNlNjQiIDogImlWQk9SdzBLR2dvQUFBQU5TVWhFVWdBQUJiWUFBQUJOQkFNQUFBQ0kzQyt2QUFBQU1GQk1WRVgvLy84QUFBQUFBQUFBQUFBQUFBQUFBQUFBQUFBQUFBQUFBQUFBQUFBQUFBQUFBQUFBQUFBQUFBQUFBQUFBQUFBdjNhQjdBQUFBRDNSU1RsTUFacnZ2cXpMTm1ZbFVJa1IyRU4wcFJEYnhBQUFBQ1hCSVdYTUFBQTdFQUFBT3hBR1ZLdzRiQUFBZ0FFbEVRVlI0QWUxZGY0emtTVlgvenU3Tzd2enFuUkVTSVVZemJUZzFHcjBlV1g0YzR1MjM0VlFTRUh0eWYxeE1VSHJDSVJvSjF4TTh1QU9Vbm9oeUlTVE01SWhnak5xdFo0aUp5QXdlQ2tLa08zSkVOTkVlT0RnNUJMcGhqME1qYnMvZEhIdS9wL3k4cW5wVnI3NC9acjQ3MjdNN3U1bjZvNnZxMVh1dmZyeFg3NzJxNzdlN28rZ29qV1FGeHU4Y0Nac2pKa2NyY09oV1lGMXRITG94SFExbzd4WDR5c2UvOE1wYkg5OERiK29mbjMvN2JmSGlIbGpYYkhORnplWE1iZXFQcjQrMzMvQjUyL3JlSEt6TEF5NGt5Y3N6bE1QUnl3bEY2YkhkQnpNVmE2eXJYTGQvUjA5QzdXeW1KanQxcTJsNldhcEZBeWFWV3NsdStiQlpHUFV0M1h4cUp4dnI4a0FMU2ZMeURPV1E5SEpjUy9XUjNVY0Q0VkxhSGVuUXQ1cEpLTFdXR3VsSjIvUk1xa1VEc0ViVnJKYXBKdWkycjd2OWVxVmVUdTJyZTdtL0xDWWpneFdTNU1oNnV4b1lUWC9oRDJLbG5zb2M2ZzllMkxEd0g3NnJvZFNGVEtTckIvakh0NzhTVTFXcW14cnlQSUV2WEhmblhLcEZBMWFWS21lMGpGZWcyZThpTC9CZ1JTMUgwWmg2TWdQcnNvRjJrK1JJQmpIV2VITWhQbDV0Q3FFZktCSTIvRUpXQjNCeVh1ZkhsSG9pQytucWdvMnBvU0kxREZQcDBWaXBuSGdFbUZOUS9FRklRVFZTN1VjM0RIeDZDSlBkVXMrbXNTNHJKRStTb3hsRVRhbDJBVTZCMmhUQVAxQVVyRWcxcTRONXBieVRSbGp5ZEJiUzFRV2JWajJsbHBKalB2WTB0SGN1Q1hYMVkyak4yUHlyT0thMEdlbUVxazVuN2dCR3VDeDVuaVJIMGptc1c0YkxTN01PMUNiZGZIa2gvUnpCTnBUeWNmaU1VbHVYZDFnSDBkdkU5bnFHbnJaK0FHTGJ6TzJ2ZzliMDNEK0xLR2JSMDlTZXFXZDRCTjllcUZTcS9XOGhQSWYwNVowTlYwYWhueU5KaWJQdk1oMUs1Z3BRQjJwVEFQOUFVVnBLQ1NINXJqQVhINVBBZUMzNXBxdTFkUEt4MmJTZWxsNENON3JMWVdLSWhVaEZHeE1BZHNVeW5GWngxaWxWWUJRb25yN1k4L293M0hTdEhFa1c2SHB2Rkt4Y29aZ0VhRjV0OW1aN3NCak5uQld0eUtzdnpHemxZSWR4T2JqUFBnSzNuVno1VTA4Qm1IK1lnTWRTNnZ1SjBaV3dPTitSc0hIQzJwU1FmWlJiRjhrQ2dXS3c2Wm81a3R6SFVOSWtzRzc1aXlUUUE3VVI4Q3RTSEtwSE0vdTlSODZscnE2RlozUDFwK0JaaytlR3pzcDZHdWhYcFA5NEk5MzhNVmo2VUpPaFY1ZDh2VjI1U0JaUXQ0RWZhQlRsU1ZMaTdMdU1oeHdyUllnRHRTbENjSUE0Slhsa0RQcjVqSkJlN3lCTlF0RHJRVlo2QzZmU3N6MGZ6YWNERlQrSzJyT3dSUDdnb1J2RzQ5VDVHL3Zqa3ErM0w1YkZiQmppNTB2U3orWVNTdFAvVkl4WXFrMHhpZ1BEZ21OTGV0eU12aXE3UmFRWitJY1RWS2tpd2tpbzRNVFRVVzJYdzhTMG1vTkpUbmpqT3E3L0VqT0VRN2pVNjIzRU5SZkhBc05ZRThNb0prbEJjTTBYWWNtMjlwNWtTcng3a3h4Q0REVUgrU2UwY24wNWdoVmV5UnZ0Nloxb05ia2Y2TVo3S1VHQVRSUEV2b25tSXRXTFp0RUw0L05pa2l3eWttc0ZCNGZ6OHA1emdVbEpocWw3MGh3K2hISFZ4a1FTWWZHdG02U3FHM21qN1gyZlFwWndQOXlEQjVJaVh0T2t1TjVleU9OUkVKNE1uL2NrUzhUbmhTUzVKOU5yQ2FFZlhtWmxUdzBtcFlCeHo2WTlQTkNaN1FneGFmaGV6TmlUZUZpZWdJa1JsMVExNmlTdUNFdkRySjJlaXNBRmwyTEYyVEI4M3BzbzRVOEtTWEp2cnRjUVJxdklwU2hNeXRMVlArZGplTjh4VHR6Uzlzc1JmSG51OWZZSlhPelZZYWJsNUxFWUdURk1YT2pKaHVTVExLT2Z0U1JzdDNveVBtOFZrZVJ1REsrNXRtYSswZkp6aFVsWjhiV3J0VFNMNjQ1R0l2Nm90Q1A0OHNSWjBVK3cvb3grM0JmWStsN21YaGdXZXJMaE9hZEw0SnVNZE5KSUFwS016d3RKVXRCZis4Vmh2dEh5azRkSjJmQzFxN1ZVeDJPYld2amtlTkxvYnU1aG9qR0lvbGtWS0IzTVpkYk5VaU93N2Z0Wm9rVDR2Q2VMWkh4ZVNKSjdjcjJHRUJDQTVob3RQODJMTlNtZThqQ1ZlZ3Q0eVRyMFFQY3YwUXQ4dVllSk1kclNlR3dwYlRMTVBJTHdWS3JzOFFXUEZFRUtFQ2V2SjFNWUlRRGpXaGFRWXBJVUJOZDhFZWY3WEtQbEozK3RYRzlIZE9sUjlmT0ttb3RSMU13L1ROeFBDa3ZLREJYbmhIMHVWWjNCbGNUekhZWVh6cFBoODU2RTlUQStMeWJKUGJsZVF3aDQ2V2RyNytrVU11NTdzN25DR0hUYWcwSXMrV0ZNazg4YWhxYmN0MEx0NmM2YXpvNmd0SWx1REJPUGYzUkxBd0hQSmFWaytMd25zNFF6TFNiSlBibGVSUWpQaVYrMG1CenUrQXQrdzRId1BHMHBpaWJmT2p6N0NnZEQ0ZTc0UlJ1K0RwT1NNTzVUOTkyNi9WMkI0WEZ0cVhUZnVlMXYvMXNLUEJMQVBubmplbHNmRExmOElFNHZSUHBhTUdjbTQvcGRQN3dtS043NW8xcVdHZy9CS2pkTnZUZCtZVGZaK3RGZmlzKyt5d09UNFROYXZ2aks0Zlp2TFhxVXNKU0l6M01rcVdrU1hVaytkNS81VGRQRGcyK1BkMWdIbm5kdSs2RWZFVmlUTDloK2phOUtrbDNVWnZJRkwzbWJKaXA5K0ZiMTBKeWhIM3QzZlBZVm01NVhCQVhkRUZWYkxFSjdpenJqcmN5RWRjY3Q0VlQ3WkxUK09sWm5sZnA1MzhVdHFJdjRNV1ZTdmdwYk4xVGgyOE9lR3FXeGlsTG5sUHFwQURpaXluNTU0M3BiSHd6SkZ0dTBpbVhGbzhyZ0dvVGJrSi9VejNub2ZkWmxCMTFIcmV4cXZoQjdGQSswcGVtSzJvNjMxNkxvNzMxVDZRTjRqS1NVZm1QN1JBeW1ObTB2T3B5YmdaRzl5amN4TnZJWFcveCtwaVNwVVhibG1OdkNLU2lJbHZSLzZ1SGdhQTM4SmtsWDdPZnh4dmJRNmc2YVQrQjlYdTI1QkluaEZxcE5jenZXUkpKZEJvbnRYM040THIrQlZvQjJXcjBURVNhdmVzKzg4MFBQTDZwbU1GSFVRU3c1cG01WWpDYk5RRFE4Sk5OZWVjQUVsR09FUDlxT1BwcDhoY2lqak1YcVc1dlIrSHRrbk9wYkw2MjBiOTUwdlUzQnMzOTlab29ncHpLdjlQUVk1N1czd3M3MjYwVVhMWm16K3RQTjNHbE5OZFQvUktYVlI2SjcvSzZBd0IvOW9XaXFwNk9kV2ZCMGFZUDVUS2hIL3l5Sy9tS1ljZFozeUNpd1IrMWtTWko0QlYweGM4NmIzOEh4dWh4Rk0rcWxpOUYwckFjNHI5NjJHWDFRUEl6dFBONGU4eWF5bGtHaTJZVnFjMnBuRVROQVEyOGI1dnRlWFFTWFh5ZE5RNGNtaFNTVGJFU0swTmJ4OHMyc0U2WjlCdzRjZkl5OXFsU3A5clBVVWQxZm1JUmsydGp4L2lCTUdESWQxSHd6KzBzTitDNWhRMm1XVWRQckVSR09JdTJmTjExdlUvQ01OYkhwNUkwb1FOc3p0SWN3U25HVk1scXZKU3BRSXNPd1k0cUZQK2QxQitOcUxYYWlnRUxwcisyVWhyUkNZM2ZkY2NjZERhWHdlY2Y3bUcycHNiTkk1UmxoUUxudCtVQjhPK0orWkhldVdXQ21KS2t0NklvNTJId1NMdzhjVjdEV05XMngxMG1EVCtrT2NhNWdtV1BrVWVRZURJMWxrQmh1b2RxMHNMZ3hXSjBRN0pxK2x5d1NoRlZWRFM5QVc0b3hxTk84QVJFMWExVWpXVDFyV05PempBc25IOTJrR2hpM0xUUWdBNndlbk1oTERWb01wSEcxcFBQVVI0OERtbE81RC94U05FVUIrK2RkcHpBWis5SU1udnFibjhOSDM1cytnb2wweWl3STFrME5HRXhHUEdjck1Fb3l4M2JhSUZqblpkNW5QS0NzeHRiZENpWENaOGpqTFliVHZCTld3QmxzQnhLUUtVa2daSFRseVU0L3FiZDdkT3hDbTRBNFRMU2p5bS9yOW9xaTlhSjBIRWc0Y1plcGJHcm9XNUFzbW9Zb1ZKdmhXaFJWWUVRdHV4clkyVjVBM1RZa3BSZ1NjQXJxdnhSWGdQWUVoVVhIK1lreHhMSkZMT2w5Q0xhbk1FT1BWNm9FamZCYXhiSXVSS2VJYkpiSlVPNEZEeS91ZFpwZTQ5a2JPdjZFbHplYy9pcm1TWERUSmVlWHdKdXV0Mm1XN2lCUjBxOUF0WVFYQzRlM2JuWUIzWXpvaGFOV1dIa244eEE3dDFheG5nSWlaVDV3L3FRdlNDZmNDaVd2WDJyOFB0Wkp2eGtOamZtYzVWVTIxVXhKb2ltcks4K21OZEJCMlZ5anJHRVVGQnl6TDRhMVhCVFNKR202ZDhFc3lab25xV3JhaE5wTWtuZHJxa2RPQ25hVnNzYWtYZ3pKQ1dyMG1nWlJMRkpERWRvNjdmZytLeWJXZG9rb0VmWTUzY2FsNkxhVk5Zb0QzUnlGWklBRkpnVjRWaTVSand1R2pqOHIxckpOeFc0WGNGTTYvOHBuOHRLbjA4ZzBsQ2MwdUJEdmtJRmVXWXplV2NwamVtczJlVmxDYk5Ub29TUWw1WFJTdXpCZUp0TzQ1eWVXZlU0am9Xc3JnS2pqRm1hRy9EMGxlSWRnTmFmWnYwekVWanNNbnZ1c094NGFCTzVwU2FJbG95dkhBbFBzYW1OOXUrMENneGcweTZhOXpzWnRuRjRGd05heDdxT1NJbG13QklHMjZSMVpVNC9YSEx1ZFU3NFhKaUVKckxPQ1lpdVlVMzBSMnNvS1NERTVmQ0s1alk0WnNKdWpPNENCYnFYRjNUS2xrQXl3d0tUVTZUeHVVaXVRaGdWU2NGUFdaUlJZY3R5V3lrc3hrSEpTTjRWOWNid1Q1SXI0d1FpN2grTXRBdVJmYjAveW1SSEQwN3VBc0ZkUldhRkM0VlRobU5EM2hLVTJPNVNDK1RYRENWNlZoYUlCSjdsYThac3g2TFBuVkVLRE15V3B0MHlxSzg5bWl0U1d4TFJrWU5EZ1I4amVVbklxZDR3WVlPc1k3U2lsU1ZqcFY0RFhZVzFiSjJqRFc1SytVdk1EZ0pBZ0EwblNZaElza0xFN0JXajFoUzQyZ3hWbTNXbmFLbXV4bmxkYmQwaWpOejBhc2hxVEpVd0tES1l6ZkQwK294c085aE1kWXNXUXNEcXFyVXY1SCtnMU41WFRaQmZGT3lRZk4vNE92Vmw0NlN3VklFN1c0UkEvT3M3MmNpZ2lja2dyQnoxQnpWWG9MRytNSnBQQ2NTN1o5aG5tZHN3WkdkTlNWd05kd0FLNUlNclNtQ3h3cGtaRDI2YkZTUkxWcks0TUZuM08wQlNQWTBwdHFwbmZHZUxSMWhsYUp3Z2k4UVdOTXBZbU1SUUp0ZW1WZ1I3N3lRdGx3TlptRWxJVXA2QVFoZG1IQldpTkQzQnIwM01idmUvZW81LzFSeXRFb2thM21ZeEZpNU02N3pPTUJDdkJ3WHBVTVZzWlVKSEF4NXJ6VHBFcmhadXdzdGxwWjBOd05jV0w1QjNRenhpZEhyTElvbFB1WkUwcm5FNnJMT1dHbTVIZUNidzMwaFJaa0xyUy9vS2Ftcnl0WW5mcEVCMWpicERFc3FSdld1Y0hlNXo5TkQ5d3B0b3JQMlBwblNSUnorcktkM09TV0svN0hzalNkRzF6aTlXbFdRWUV3Nk1NZXloQjRoUTFvVGFOT2JOVmtPblU4WnFHZUZ0cVdzeU9EWEJqTEF2UXpwS09nY0NxbXQvb3grdzR0UXNabUw3cEJtRkJGL1d4MkpNbHJyZFhsYXBhaWlsWHNnQ2QxWjFSNm90dElESDJYNzRVM3ZhTVZISGVxNk4xS2ZkNmU4ckZIalV2RmtqU3U2MUM4eGl5aXVnN0tVMkNsWGFtZUoxTG1OcWFaRGkwcGgyQ0dFZzRsekVTSzFjRDZYZzhKMGw5TGNRZFJLNHJaZ0dOcGUzYmNnS2prL1lPdC9iY1RxUnhBY2tNTDROa1M1TWsxRWExdGU0NUh6L3Z4d2RiYVVpMGdtSS8yWWxnM0FaZWdMWk9tSEFtaGtCRXpSTk9iS3ZzSmpYaWtoNmtKb09MdEdRaVVFY3pYUnEwTlJxNXdVVmJraG1FdVdicVkycDdnMXRLRFZkazBEN3lMTjZmdkZVOS9QNEN2STRiczlaMGx1bWNKc3E5M2o3bTRuS1FHRitwcjFuYzlVR0JQdWwyMnVzeHMxbG5ud3dPRFhhQ1BiOEhOR09IODU2WGJtYjFGRGhUSUt4bVNGTGJaRkpmblZ4WERJQnBXMEFaMDF1MElHeDB0MkZxVnMzSHRXZXBzS1pua0F3MGRhZzIwN1I2WU1mVG8xN1diQzlRU1VIaUZSU0IveEtoRktGZFhRYmlMTnRac2RISFhEZTRGQ1Z1bENEa3FpNzBpS3d2WEdUZER3cysxRkdVS3ZySnE2YnhIOWo2VGluK3ErM2duMVZkVjk1M0lZdjNjeFdsR3piM1pGbzN5d3dkb3ZuQnBCbi8xeGZpREhpMG5KUkJ3c1lQMHNvSkVRSmFYMEVJWi9yUnh6RlRoSjRzV1l3dnVVREVlMVhUNU5mWk01T2xaSHllSlVtNlZzcm95ck5aWFVHWlQzQW9RZ2NXdUpWLzdXU0dwSXhRMkFvN1NRS0ZMR3VTVUcwbXlCcUEzWkp1dzhmUXF3WEFaUTFtQlRVQ0lWVmRJWGdSMnI5ckE3SEYrMWxzOUduM0JRODJKVUNFa0x2SW9raVRRWjZMdW9ZUGxEZTVYUGYrK1Y0N1FtNHlPWVQ1VEFpaDJ0M01QTjEwRVpBTTNoOVQzL3YwMzN5Z2lNTDF0blJQV0kreUxxeFh1VzZDUDEwVEgzR1pLeURoc3djMHlwc2lidDh0eDlvTmJEdTdYSXBydWdZMjdlLzNZbFllaXgzakJSKzM2aFltTTZ6RnNxeG5TWkx1dmpLNjhtUWthbmVDQTdqdm1UcndOTDBVQk9XeEZqaEp3Z3FaVUJ0TkJYWXJJS2JrTjRmdVpVVURRd1dOT2xaVkM5RVNBM2ZmSVRiNkdGdFd4RHBzVmFKNW9jMjB6WFowOS9RaFRVcU56d0dsLzNDTzJpRlNBY0pNNnNyWFBrNy9XZEFOMFBaVlNmTWVOejlkaG9icVhoejE5YmIyMGdPTjJqQ2EwL1RLRjNDWWNLRVhyVGt2QnVsMmNub0JXYklTZTIxaGx3c25iRzNGMTRkTzlzS3JHaFlOWUYzWUpkYXFDMmNLaW14SlpuYVZHS0k3d1FIZThVd2xXRnZnZ2FlVGJTRFo4QzFTYllSZDFlTjdrdEZhQVlsVFVBcXIvRzRXU0Q0aUQxaUt1K2xadjhvVDdHTFpsRkN2Tlk2b3FJS3cybHRmNTQvUW9MU2IrY2JybmdlWHRVaVl5UlFMUDJUYWFJRWZHb2x1cDNuZlk5NFhnR2J3bEpMamNmVzRxNHRZaGkwcWpObmJoNkZmRnQzT0grdnFEQ2QweThZQSt1blBJWXk2U3c0dGNLSkh6eXVFaWh5QllPa3JIMyszVWovR3RNS3JHbEFQbEVEOFEwWkk1bWozaXFBUGpYcGFoRlp6a3N6c0tzRUpZWmFqWFBWTUpWaGJoSzZuazIxTjF4bmFBN1VSRjBONmZNNG1CQ1RpR0NqQ3FrSzBXRnpyVERwK1R4N2pXeVUySlRSc2R4VkRGU2k5TzROSWs0SXR4T21uMjRTWVRNSUxjdE9KTXc5OUh1QXUxL2VkWi9CdUxCbHVtTnpjN255bmJJd0ZYNjVuMWplVThKWHU4QkV3cVBBOFRXN2JFQ3I2aUZUZ1Q3WkZSUlJwWDNPMVk5VWN1VTJQK2hmY2hWYzErUGRibkRjemVTS1h6aFJOMlpMc2NFOUtkSlZnSklQaWhuTlFFZGFwN0RHaDlHMWZreVFpV2cvVkJ1aWlEZU1iTUlOQTA0UVBFR0ZWSVZvc3J1VXA5cVMreDZHZVpuMUFCTVZoalVjRFpyWkVDSlNrU2NHT1ZlZlBQM3pkSGYvYTFtMnBEMndLdVFyY1BoTGRUdk9lWk51RmFUcXp3SDJHK1pqVk1TeXlEc01xYmQxT2hsWGFQeWFhVnRmOUFxZWFueE9vZVQwWlUrZjZJQlZBVEFVTHpLRTZ1VndOYkNMRU9YLytEYS82M1Q4UkJNbndtWUlNazdvQ1N4UVQ4WG0ySkRPN0VreW8yUGM2SUd3bzNYcDNQV2JzYmhBU0pLR2xsbW9UUnZJWTM3SmxGNUpnVXkrWUJobFdCYWVBUEZvLzU0WnpyRkY5WUx2cGVJOHBMYlVPdkp3ZGxDYUZaR3Rwc3pOc2FmYmZFbUVrdXAzbWZleHgyMG00WHJKbkx1dlhjbERCTHFBOVBQbUVhY0JtNVZpYU1YVisycW1rZVhDM2FGckpEcGNEUkZPaHB3MVpDUXZzTEFhNzNJWUlBaHpOZXNwOTRKVTBuZXhBSGFZcFlNSXVmaVVJT3Rxd0tFS1NtVjFaTk01YW5sSUd0cXZ5K0lVR053M1FDUkpjWGJscnZsQnQ5UFcyTzgxaGZHdCtmSUtrNzVRZTQ5N2lRZEZqbVQxcE1ZeEZReUJDVW1kbE1BSG1oaTAzNExJTTJjTHJiV0M1UzBPUExVcVFVVmJrT3hMZFR2UHVxeHRzMzhLYml0R0lvcjNlSmk5RTJuTC93TFJodi9EK0VNZzRFdXZBeFlCb1ExdkJrTjhxQjRpNm90L0xTSVAxcmJPVEk3dmNXUGhFUnpPZmRoK2ZRMStVTmh5U0tFQ25Ba2VWTGNrNHF5dkJoWXBOcndQU1F3ZW5RbXhwcjNZQkNkWm00Qm5XUEM4QVpWamU4L1BEa2d1U2VhZWdZTFhrV0JXaGRhZFF1ZlVxdkZ4c1NzQ3lIdmdncWFGb21lTStaM05VZ2R2SmZzZ2R6dkNSNkhhYXR4ODBaTHZKbldYbTYxYkhZQkJvOHpVWERWWS9ZZjhzYmNrYyswd05qb3RYQU5JWEFyRElrR0xXZnFiV3BsY0s1M0xCWXRsUmNxR1c0VDQrUEFScW9BaU1yZDNQd05mOE0wL0E2bDZTb0U1M0pjbFFGa0d4OE5BUUdKa0FteUQyS3BlUkM1SjFFZEhRVFlOY0NDanhFbE5WL1B3d3ZoVUcweVVjKzNsMDR1RkZhRjF2d2xPVm5MRVdFMmpLT0JsV3dYa0V1dFZyODFqNjJhckx6ZHBkT1VQbG9YVFIyaFhWL1JWYmdmOGpIaDIzZXZOaWtKbmM1N2NNR0NOQkVETE94aG84QS90bmFVL3dnbE9kalBXS2FhRHdmTUVVNVdmZnI1WUVCODlPSUFEZEU1MWU1MElzMUJMaHMya3ZmU29HY2ladk9OQkFhek1sbWQxVjJEZHduQkpEdTVpcFVCZmd6d2ZlUTVKSTVZZ0N0Y21ONUZjRFVYbGoyWkdkOU4yU2k2cys3UWZiUEg1STBvWmwySk1zRlAwcUYyRTRVNEp5Y0ZxQWUyQmt1YlAwWFZDVzZuSjMrbnA3eTlkY0tWKzN4L05lMy83TXB4MjFMV0FkRTd6WFhZVFFrZ3VUSktRNnYwZE04c1o5N1kwV0J3czlzRVdaZFdRd0N6bXp6SWs2TVFZaVcxMlN4S0k4OUNKaWw0dEltY05FajVnTW43a0YzeUxPanBrdzh6VkdRcDR0eWN5dUJCVVZaV0JiOTdzdURGSEZXUzFCRW9RdWdkb0VZVG5rNzl4NTdFMTQ4STRwUk9ISDF2THl6S1AxRVJRR1c3V2t4MWh3RUJvTENvdnpqT2VNbFZ0eE5XZjZBVUVEVTdqMm9ORE0xcFZjM1M3RktqZDFBODdhd1E5Q0VEeVhsZkI4aHNJRXVISFhWdEhkWnJUS2l0RndhaHRnRDVkRUZlYklCZG5BVDl2NVVuWk1EQmF4RzZDN2t5S0ZFOHhORVYySUFGODBRNERpVk9zYjVnUGpSM2UyTEJjaHljeXVQQTlkU2dTMmJkdGNsNDRXZkp4dFI3c2dDVnNDdFFuQ2NreUQ1d2RWRUpybUZaUyszbWc3UjliMGk1UkhpMFBBZ2lIbyt6M1o1MlZnVTJMR1N6S2JmSzNHN3BtVis4UW1hbmJiVEhTcEJWd3NQNnBscEZXdkJySTFWN2NoaWR4VWxoeFFUdk9lcXBpL1V0ZitvcDFBRDZwOHZhM2ZsMStjWW4waE83d1dJT3JLVEdCWktSQlpza2hZbVhTTXdGL0RTak9LL1picldFdUVMbVhBWTJpY25HYVdOV0I4a1huVnBNUVpTSWQ5eStSZk5DeGJrcGxkZVI1SlNoSDdrbTYxMGE0MWdNN2ZwSm5UUmpua1hib05YZlJUY2ljRVF4U2NBVVRVZ0owaG1Ja1EzMndndXdCQzBmTm9NZWN5Um9XRXBlWDFtcTlxU0hDOURiTmVCdlMwMlYzVzB3eUp3azVzZlFsbE1qNER5bk1UWkYvTmFNelY3ZWdtbFpkMk5oS01jbmhyTEg4a1NSRFpLbDl2Nnl1Z3RaTnNlMmxyYmFZcCtoeU82eVlNM3Uzbzlhd1lZZDZzV3BvUFRsMnFiY0dyM0ZQV3JhUHpxdlVGUXNjYmxMVDBsT3JaZGp1MnA3WnhvK0t6M3RGS1NXWjFaZGk2ejc2bmxFZEJHNkpxRGFCM25nWWdPRzNEVVVGaVcwNmFGcWsycWV2dHF1MFM0MXZ5ek1EQU5rQVVaRFg2ZWdHd0s1Mm53TndzQ2o5Mk1RTUJveFVRSUxYOEtnODNESWowZmMwWDUxQTBTd3Roa3RzdzYyYTNqYmszeEZDV0xFVjJobTZXTTFyeWRUc0RPUStVdzF1alo2bWM1TVBYMjlyNnI4elRYQ25CN3VCa21VcTFHeVdJWFB1V0JXQTFVbGEzbEhFMnRPZ1Y3MXJkNVlJcmlEN1cyYXRXVmdqYTg4czg2NFVzOERFa0U3L3FMM3hweTdWbW15RlVtcDJXWkZaWGdnc1ZnYjVoUVJBU0I4VTJzSmt5YzYyYkFNVW9SMEJpVzliMThnUnFFNTRCZ0VlRG9vUU91OGpXRjZoQzJycWlDL3lJc0ZXbXFsVjAzWkpIQzUzdmFnUTY2cHFDZVQxV2wxZlpsR2hydGdsWWM1a2E0RGJJc0puWFR0QjdGWlhHR2o2b1pVQzVUUi9aNEJMbkVKSm1ZZXYxT1ZNWWlXN244S1llUkV4bWUwNWtmTDJ0ei95dmRZRWQvRnBnb2cwVi9zQXBJRmMreUNZOVQwNzZ0THo0Q2dqZHMwZ2QybGxMMUF5MjA1UitxTjZ5bG1kS20zbTVtV2ExTlF1NTZoT2c4UlhySnN1UlpGWlhDVmFDVWl4aW9BRVVvR3lDYkxWcWFBVUppbTFxS1ZOTFNFUjJnN1JJcDU2M3JDR3pXYWYwc0JvRDREYTdSRkNFRm5iV2lnbXJSMFJJN20wU1JPL09hTmtqUzd4SUdGRG5NbVU2c2x3M0xJenJ4cGxuaXpCTUtnMjdYT1Rja3RycVZHeDdINGx1NS9DbXZ0QzB6RU9ZZnV0cnVPanp1cnZlNlNqMUJxTVFhTVhTUHVtUnVIUy9XeFlEVWVMeXNlWk5LcU5YbHJpVXl0R1poVUYwZWpuMTVoSjQzeVFQQ2UweEZsTC82Z1pDRW05QzF0V0N3T1lpMU1pQWEyYmFPWktjZDkwVG9lbUtXZGhjVUdLSTNKZGQ2dE5teUxHSmkrSU5ReU5JckdPZzN4TkpxSTEreFdWZ0NJSzdOc3ZNQmc4UWdLYlZvcWdDM1VSQnNEbDcwZ0tuQ3dLa1ZUZE5kaTN5NGhDV2dtUThiWVM2YnRTNW8yY0s4U3pDVUJoVGh6akk3VVVzVmtJSHdDRTA3UGV6Z1J5SmJ1ZndwdG5OaTBnQk0xMGhXSkJXdDdqYWgrS3NjQVdURS9OaGFDMmg3ME9ubC9xbUtORjZjbWVUQ1ZQNXJMTlg4NjRuRE1BVGxJWURJcXJZOExtdVI0T0pzdGlpbGl0SjVsRERLdFgxN3lzZzkrNG5rR1JXVjBRbWtxZWtqVjYxTGV0U0E4Q1NZaFg5ZFJocTl5UzJ4UWI5QVpGVzFtWExUa1R5Q1diWVJCc0dxYVhuYktNZ0RHVlBXcXlTd1lGUzhvcTZkeDhRMUxDWVVOeENGL3FMbmpvazJrVE5JS0pQbEk5cDgwSUd4bG9md0VxTm44Tm5tREIwWW1SU2FmaC90alFTM2M3aGpTN1E0b2FDcWJocDJkNlJ4UXRjeHJMNUxia3E3QU1qd0d6NktXaGd3d2VpRkFueWorSVlncWtHVDlJeDhBWDQxalZkbzd1V2dZRkRKaHNPNDRIdE5wVWJ5Z1FzOUhzaCtxRWpHNFdvRWZaR3pVaXdXU3M2TjJMSmsyUldWMFRtazZDTTZzN0pSeDJqTFVZRGdFTmJ6aW9IcllCUUcycXh5aEVRYVMweWMzZDNiZFJ0Z2hrbVlwR0d1bVJmdndhclBXbkJhVUFjS1lDeDl5UmpUcklpcU1IU0UxNXJnWEJoSzhoRFRycURCQ3A5NjhiWHhWUFYxeHU1RUlWUE5hSDg5enFMTmhMZHhzV1gzMWllTi9yR0NpM3lFRTVncGs0ekdEamgxUlZobXVlQ0JhMHlqc3Q3eWZOeVRaemE2WndYS1BPOG02Umo0QXN3S1ZWZGEyRlV5d2FPaldoZ3FJNFB6WjZzNmNON05HRUdQcUYydWdZWGoxWllqeXpBWkppa3hyQVBqZklrbWRWVndDY3ZzTzFvRGJDV0dzcEJlbUdWUTVKQXZiYlEwcUhtaE5yb1NHRlR3NFBqRUVnSTI1SVFzNjVHSXJFdGNoeE1VY2JldEVObGxMTCt1TjNwa1k4OG9SRUR6VmZ2cGpLS05nZ3k5MDcwVzNGSWZXMjNlMlZkb1VNYmR6ckdQMWhuV3V6bi9mN09ha1paSXIxeHV3SGF2aXJadk1GS2VoUG9yZ3NFWEM4OXI4L3N6cWtOVzQ3UEl3NlZ3cW90WDZNU2RvQS9McUtaZjBtWDJyN2tGWldxeVRTdlRSNWNBZmJIbW0zc0dSalY1aTJybnRIdGx0RjA4MU1mR251ZGQ0U2x0Um5FMEVWeDBscVhYRWxtZEJVeUVwVHllcnV1ellQVkFLeFNHVlFtcU5hR1pHQ1pZTzhzVWN1Y3JnZHFRNzdJV1ZFUnlZT1pKckdMWVhsakpjNXB6Ykk2WDRpMlkrNEJTdkhLVU4xSUkzREh1MlJBdEl4ZzJVcHdWb3V5V1NiOENPTkMrTUhuQ0l5NHFzSFJkQ1BqaGtIdkVqdnNhZkhydXBoQzE1QmR5aWYyZkFadk1ndnVPbGlQTjlYWmh4Qkl6Tm1lVDRtWTR2WFE3V3BpUkYrUGxUTGY1dUdHVzRDbDJsd2ptL0p5VjVtSitkck1nWUxDQ2IzVlM3VW5oU1U2NlhiS1A3RG1ycXNuUURiTndVcmxMWmJKZUp5NXlCU0VyUUNsWXozUXJITUtGQTBMU1daMFpUbmJURkx5blRtYWprc05BTXNxbElPZmQ0VWthSm13TFlIYXlMQWM3UHd5eHdFemJLaG5hU2hqNnFONmpVMVFKa0w2WFdpdHpmL0lCVHd1MTBQNElDMmlTWFduS3VSQXl2aXd6bGIvYnZLRTliVlF5OFhJWHc4L29LVUFrMUhaV1dSR1FkNnlKbktzY2FIdEdrYWoyd2lXakRBRDNuU1NGRkVDWFRLd3l1aitaOTQ2Sk5EMkc5K25xMlBLK0tPeHUyNS9nWVpmNTM4WE9JbytkVDNCMUlWMzhOQy9lSmZHVWhkZWRhZWRMM2FZZXJWdC9tb3NKc2trUWQ3RTk4YkdtenR0WVlud1E3Z3JHdWR1ODIxUGxFOW9PK2wrWC9HYk94c2FvZFMwbUxvbVAycGsvZHlQQ2RiekpKblJsZVNDYTNBZi9HTy91SDBhYUVDb0hKSUVBUnFHMGN0U0cvS0pkdWZwQS9nYzl4dG9HalZwZzZxQkUwY0FBQVNNU1VSQlZOcDhNY0szdVdqR21QcUN0RDM2WHVNWEVUNk14d3BYcVRjTCt6bnY0d3M4ZW5vcXVzVkZqa1A4TzNTRjlRWGpMOVdNczZUeFZZak4rSDN4amhzdGo5cmswN0g2UlppZ2YxWVgxbndEQnR2MXRYMlhNbmxqejdOSjBZd3JTc1ZWMFFXbWFaSTVQNHpUTGtacU1SaTVCdWdQQmhwY2dGWVpZaHd6SWYwbFFQaHRmZmpBNTZnZE1VbHFTNlZKK2s4S3JKVy9YQ0RYY21FamluN3RKc1Z2RE5CdjY2NlZQdVM4VDZseTRmUGc5R0ROL05CNWlpbXVxTEJESDJ5ODJMYk01MG95M1ZYSVRGQWlyTlltVkNNTTFlSjQ1VWFMUzhweHMxTU9RWUtEenZlam05MnhLMUFiMkJqSHJoV01qMGcyZVJoUXkxZEhwYytCUndjV3FtZXVhZ3ZTVGtIVTVuOUI2UDhZaG5LeE9zNDMwcDBIL2diaXRkemhBL2k3aXNlNGUzUTBkTU9Id1I2cTdYTUlRQ0dkN0lSWWNBY0lMNUlJSTlKdEN2ZFR2R0cyVitSSVpocmY2eThKUUVlZE9mK21ONTAvWXgxTzlMQ1pXRjF0bnlYNE9mbW5GTGlXT1BzdzRicFFZRjZkMFdoblloK1pVNUN5ZmQwZFB4NzdTRWYwbHloTy9vcDZhRTFlTHFEOXo1VTZHeXNsN3VHL2hIOE5VYi9uU0NmeDV0MTVZUHlrZ3lRS3BRcEpsVVdVTDhtTXJnSk9IVjRWZmZoWWRtMkJCb1RLSVVoSWJjN2xxQTNjMndxenEvdjFUR2hhRkgwWmE2RXRId3pYMEFabFJXbnh6MGZxdnhlcGx3ZnhQenJ2NHU2UXo1eFo4VFg4WFEvTUxhZmdIM2ErM3JqUTVRYms0KzhkN3J5UnpFcGVtbjU3Q21GVXVoMWw4Qjd6dm85SE5MdkVwWVBKUHdtMW8zU0RYdGNpZllpYkRFTC8xZHZVdzc4Y0VIOGkzbm1uWURRRnFiM2tKOVlFSkZHY3ZrbDl0ODJ3WFNTWjBSVlRVVDRoZE9Cekx4VXR3Yjk1amNuL2NwSWtVZmd2VDRIYXZPY0d4MjdtekxJckowaWlDSDgwOWNKL3ArYXg2M2Q0ZHhlbDlWeXZYR2xrdXAweGhmbWRkaExhTHljaEk2NVAzWGQ5dkwzckJrOTBLTzhqRWsxSDFhdDdCUTVRdDJmVXoraTFlVjdiTDFGZG1Ba1B2WktsMmZCOGV5V0hjdFQzYUZmZ0FIVzdaeTh1aDIwLzVGYlhsdzlIcVNOdU1nN0hpSTVHTWFJVk9EamRudUVUaTdqc2lKb2JJeHIzeU5qZ3VtVnpaTXlPR0IybUZUZzQzZTdaTzlueEMySytzU2dmanFLNDNqNGNBem9heGFoVzRNQjAyLzJuaHZ1TlF3dzUwUE5SVGVHUytPQzV5RE9YeE9DSStOQ3V3SUhwZHM4K1ZDcDFoTzZjY3MvWHJ1eUNURmUrWndlQWwxRGNnNHdyTzZhajNrZTlBcmlNNzQ2YUovSERteVQ2MTFaeDEveTA1My8vbGk5ZnlWTFB6WHBkUE1pNGtpTTY2bnYwSzREbmlkWFJjdzJlaUQvbCtUZFhmUGtLbHVDczZIVUxTa2ZodGxtSGErN3pHMTk3SGE0Skh2dWp2LzNHcUtlR3AzMHVlVnM5NWQ5V0dIV0hGOFVQRzlycU5rcGk2MTBVa3lQa3c3d0M5TjZjVGQwUmo3UE9qSkVQSEcvK2dvZ0RYS0VDM2c2MmtWakx2MjEzaGNaeTFPMkJyTUEwWXVMekQ5OTJIbThiZFVmY0FYVEdwYXJqM1N5NzRoVXQ0S3NrNXBWTnZHM0diK3hkMFFFZGRYNjFyOERZSVFsSjhPNnRlUjBBNyt5RlgzYTQybGY0YVB4WGFnVTY3dWNhcnRRSXVOL0c5dnZ4TVBKQi9PYlZHb09POHFNVnVJUVYrRkQ3RW9oSFNrcEgzYk5EZkl2blNMVkh1cTVIekE3QkNreisvbTN4OXJmZkFlTjlsRWE2QXY4UFN1ZGlXQlN3NVZFQUFBQUFTVVZPUks1Q1lJST0iCn0K"/>
    </extobj>
    <extobj name="334E55B0-647D-440b-865C-3EC943EB4CBC-7">
      <extobjdata type="334E55B0-647D-440b-865C-3EC943EB4CBC" data="ewogICAiSW1nU2V0dGluZ0pzb24iIDogIntcImRwaVwiOlwiNjAwXCIsXCJmb3JtYXRcIjpcIlBOR1wiLFwidHJhbnNwYXJlbnRcIjp0cnVlLFwiYXV0b1wiOmZhbHNlfSIsCiAgICJMYXRleCIgOiAiWEZzZ1hIUmxlSFFnZXlCVWFHVWdabXh2Y0hNZ2IyWWdkR2hsSUgwZ01TQmNkR2x0WlhNZ01TQmNkR1Y0ZENCN0lHTnZiblp2YkhWMGFXOXVJR2x6SUgwZ1FqMW9JSGNnWTE5N01YMGdZMTk3TW4wZ1hGMD0iLAogICAiTGF0ZXhJbWdCYXNlNjQiIDogImlWQk9SdzBLR2dvQUFBQU5TVWhFVWdBQUJ1Z0FBQUJLQkFNQUFBQ3I1cy90QUFBQU1GQk1WRVgvLy84QUFBQUFBQUFBQUFBQUFBQUFBQUFBQUFBQUFBQUFBQUFBQUFBQUFBQUFBQUFBQUFBQUFBQUFBQUFBQUFBdjNhQjdBQUFBRDNSU1RsTUFNbllRaVVTWlpyc2l6ZS9kcTFURGNtaGVBQUFBQ1hCSVdYTUFBQTdFQUFBT3hBR1ZLdzRiQUFBZ0FFbEVRVlI0QWUxOWYzUnN4MzNYMVZ2THNsNzhublFBaHhZSGRrTlNDQTFCcXRNUTdKY2doZWE0emNtQkZTRjFHMnk2YXBzcWJsSkhhZ001YlgxOFZxVTBweVR1a2VLVXRvbEx0SWYwcE1FL1dLV1l0dlo3NXFxVUg2bmZjMWRORHNiWUNic3RQU2FIQUJMQmNXV3Rub2ZQZDJhKzgrUGVtZDI5V2tuUGR2YitzWGZtTzkvNXpueS84LzNNZDJiMjN0MGs2WGxOWHZkSE56OTFjYkVuVDYvQ1AvdlVSWEhoaSt1dis1MWVURWRkZHMvZDR2R1Yza0kvL2dPdnZlT0IzK3pOODgxUXFzWjMrNXRCMVpDT3BldCs0bTkvTkYwTUZSMHY3VS85eGNqMUdyUzdJK2c2YksvR1B5QkU5MklxRHNUL1BWNGRQT25mTDhTRnRGdnhhSm5NV2FuV2N4bnFOMkcySmczeEVnQWRQTW05dW85OWNQMElocXN0WlY0QjlhdXVNbTc2RzlCcUtOQ05OOFhlVHlWSkNTZzRRZEJkTGNScmtsZUpaM3VOeVFoMDJqcTFLK1YxdlVZblZPWTZwa29mcklUNGl0RlNLZW9JQkJWck5rbVc4L29veXA5QTBpOHVOWkZaTENwVDhwZld4SE96bEpvNVNkQ1ZXdUoza3hJNnZkNmowNU0zdng4Y1EwUzZzZk85eFBkb09WTjAvY01ad2dsbjFmaHVGMnYxYlBQZkY2c1E1UDZmQi9OQmVwajR4M2Q4bEx5eSs4U1N2Q2pUN1lSWkMxRGY5ZmFuSWVob2hySkFzMG15aG1ZLzhvKys5Uk0zZmh3UlNZaTNmZXNiYi96NHU4Z252eTdGQURxSEJOMzFvanROSWdnQkp4ZnAzaUs2czhrcE5GbVIzWTkrL0kyaFFGY1RuYWprQWdYajRvVUMzTWZDV21vTFVSQjB5MEpzRGQwWExFZ09pZ201Q29QYTRDcHZUb1hZNDh3dzkxUjBoNmwreUxwTjBhWGRHMTNRYWwrbGtsOFN2RURiT0NUb3hvVDRQU2xzSEdKUERuVExBc3RpaktpWTE1cEVicFBEZ082dml5TUJYV241eW9NdW1Tc0tPaHJQbm92M2lNVjljcTMvRVBrVmtnblVXREMwTThnMVRPN3dpVlJjUG56bFE5ZE1OVFlnSUJXMkI3ZHljdXFRb0R2SGNSdm9Pem5Rb2JIVlJJN1BTaCtMREFHNkcyQ29UaC94QXhTWFhpOWVCS0I3UlZIUTBZeFdNRWdGaklGd1dUQmVVcnVPb0xianJBNjVZQkxMTU5wR25mUkZ5ekY5TlIxSEhPUG9mVmpRcmVuMWFaSzBUaEIwMXlnNHRBSnVjZHBmeWptNnN2NkQzU2QvRXFOL0JLRDc1VFdJOGZzMFdBZU9sdXZhQVVEbm1RNG05cnovY04waDVYY0xWVVZIM1FVbEp2VWpHQVFjcVozY0tzeXE2eUM5NlRyaXNsNXBZaVpjdE53RHA3QjgyOVRNbnpwQnhlYVVQN3oxd3BkeVBiM1dkL0QwVUFjcFo1ZnV4bURqNnVUa0Z5SThjenVtSWx4K253cUpPQ0xtMHdPQXpqTWRSUnplaFJ5K0Q4dVEwaWhVZlk2UEdWUXQydUp0RlJJUVlvWXl4YUFmRWxLWU51bjAzQVBkbk41Z0hoSjBXSE12NnM1Z3lYZGlzOGxPM0I5ZTRUdjQ0VUJISHRkOUJ3elZLV3hwcndMNTNFT1lqZncrZVN3bmxCa0VkSjdwTUowNkUvVmhlN2tCS1N1Rkt1LzRiblEwdXhhRXo5VkN2VGdTNWpIbnhNRUQzV205Z0Q0azZGQnRRWGZ3SkVFM3cxdlJ2SEdtZkFjL0pPZ3VQUGErNldSNDBIM2cwbWQvUElHLyszM0tkL3I0S1lPQXpqZGRmWURZMkxmZk9CWXBlSUtCZWNvTlNuUW9yZzdZKzdiVmcyRk9pRXFQNG1NcUdoZlRScklIdWxOaVZoWWNFblJUZkk2U0pDY0p1dVg0b25IRGQvRERnVTdaYW5qUVNUa3ZHZEQ1cGh1Ny9iOFpsemw4NHBXLzBDbFd1WlVKU2dEZEVOKzA2clozaE9QL3hmb3pCUGVFY3lJRVg3SnFqT2t2RFE4SnVnMjcyVDVKMEszRlQ3UHJJOUNGL0dTUVNKY3hYVWpNc2RNb3NsWGNWdExDc2RLdHJkUEwxazBEcGNkRk91V2MvbnFnSytrcDRKQ2dLMXR0VGhaMDBTVkhld1M2a0JNTkFycU02VUppanAxR2orN1pSUm1hUTM3NHJ3dGIzb25vc1N1aEc3aktXVmw3b0V2U2ptUjUyWUF1SFlFdTVGU0RnQzVqdXBDWVk2ZGx2cVpManVROEIrRXpPa2tmbzBabm5ObkNCOTNhaW16MjVRSzY3Q05Yb3oyZDhxb0JRSmMxM1RHNlkxeDA1bXM2K1FERTgzSDJ3VXF1ME5kMDF6aGZ5UHVnYTFka3gxOHVvTHRHakNKZHlCTUhBRjNXZENFeHgwNmJ5d1FsOUx2Z0YzMkJMbDZacittUzAvUUdqNzU4MEZVWEpmbmxBcnJ5eVlEdUJyVStZSlBpUHZaQkorTWw0VGYrUk9DVm5sQm1BTkJsVFhkQ1BmT2IyZkcvcGtzMkFMcU96MUk4aC9EWktGNXI2QnF2Y0w2MzlrRlgzNWJDWHk2Z2EyVWMvSmlXbDIxbmo2d0dwNmEvZThrUDFVc0ZkRm5UNVRVNUFjcXkvelVkdlIwei9ITXhDSi96SjlEM2JCTlQvODlTZk5EdE5HVEp5d1IwZUVMR2p5ckhCYnJzaXpKNEtIL1dtdGhMdlVSQWx6T2RwOFJKWlZyKzEzUjBtRG4wbGk2cDJVYzRUa3FQYkRzKzZIVHB5d1IwN1JNQzNVM1pCeTFxOFdlbVhpS2d5NWt1NnpjbmtjOStUWGN2UU5jWnV1R3EvV0pyYUZtSEZOQUxkTGZjMy8zQzIzeTViMzRxZmVTZlRQczBreXRiZFRMZjA1WHVlcUQ3T1N2cXhyK0FINGRwUWN6Wjk2Y1hmSEh2dmpzOStPeENNdjZiUm1vbThlYW5XcGtlMkhjYmZOYi9oVEVLUmJyeFhLTko2YTc3M2Y3NWNsUU9odXFFNktEaHpYVzFMTmZsQ0hRckVkYitqNEdWN3JwYlBQSytXYmQrUnVXUGY5OXJiMy9nMzRMaDdJOWxyZWZXTXVtTThVRTNlenI2c2FhN0wwaE8rcjJpSnk5dXFWb1owMzNIRC96RE8rNStWQlhKejR6SXlldCs0dWFQWHV5ZzZKbUxPWmZoYXFYci9nY2FNSVlhLzU2TDRyRWZTWkpiRjVraGQ2ZTMrS1l0RldiT2pLY3RLNUJxeWlYcU0zZDN2Vit5bXZoWTl3OXlRcjdsRWFkNWpQTWJvTjFmeVhINWhCdStuRjc0eCtzK0xadnJBYm83UlRjVjR2ZmRHbmpSL0FKK2RLamkwblFhZ3Z6TDJUaE9vQkFXZTJoVzg3WWw1M1JDTDZuaFJTMHJydlJPc2YvRWs2M3V5czVlb0FraS9UVDQ4Znp4ZCtsaUdoZDlPZTFSNFMvL0dCZlkzYmhjWGs2azRqeUVkTFFFdW8ydjRjZVVoUGgzRGltWGhBcWRIRkVUTXFHdVI2RHJDN3F6YTdMYmU4NW9aMVNtUlpiMHZsT3VJdlh6bCs2Nzc0R0w2V1hxMG5qM3dtUDNQWEJlN1NLeXhrYzVnMDZKVW85SzFLVFlUYXFlTTExS1pWSXlGZVBkeGN4NDdzaTZuU1I1ZmQ1bFpBWDZ3UElKMTdiT2YyY3FIcnpqYnZGYlozczhmRXd2RlpqcVNYSVRzZ3RPL25CSmhNOW5rOGwzaW01TGRDdEd4RmdUdnI3STJhclNGZVp4VjdNVEdCcDR5VDlscnVBZDc0QWRwR0p2UFZqSVJKalBQZ2JHUkxtOC9GUVhvUWxUSHBzSmhiOGl4RHVTMHAzaVlKbzU3UjJDL011Q1lMd2xmbjAyZVZQYmZDblpscHpUWjhYK1gvdmt1L0R5ZklmRjdJZ2ZSTEwwK29QWWh2azJzZitocFBRUGhLaW9LbkhRMVozZWNGY0lkSlBOaDZhVHN5M1hoeWJ4SU5sNmdsOEQrQjN1UitBTy9Ub0JzaVNWbXE3cm9FOHJNYzUrb0J2RFBQenFOMzc2MjhYZUxJdklxc3lnOHhWaGRSWG9sTzRTZERualEyNGYwTEVza2lKTmwxTEtnaTRuY29mS1laNkF5N0FXR2RDZEZjK1JEOTJRdG5vY0phS2J6dHc3bGdyeEdTdnVzQ21NemplU092bjIxeHlWYXMrdFR4Z2c0SmMvNUFET3VVb25tS3ovMDJ3eTlzNmV3QWMyUHBRa2Z5WjF2aDhJZERRS3VzbjBoNG05YWJvaVg4NytFdEdDdnpqd2w1YVcya0xvSDVGWnVzT0dseVJwSzIvR1QzTm9yLzdqcFJZR2FYcjVNaGtlejU2emFhOFMvNUxrVTQzd0tkVVpqZmUzTXU0bjhaczFRQzM5Y28zc3JxcE9uN2NzTGQwT3lWUmlpZ2gwOThwZlRzSjRMaHJldXJoTUxvNHZjRHFHbGt2MEFoMG1ZVllCOVhvRnVuNmdXeGI3QzlUMERlSmgzWU84eWpjL0JlTzlrRkhrbGlkVFVNVnZ2NCtxalgyTTBudHlzSExHUnptRGJ2Sm1tRWlvU0tkK3IyaVRxdWRNOTFwaXM2RExpZnpGTzJBZDBRbTRESW5UMTZtYjE4QzByWExWL1hXWndJRk5RNWZuYjNQdTEzU2xxaEMva2VjcFRFSDQzSDFyZHdYMXNBV2ExOVhIYU9UTlduWkt6K2s3Nks5bUFIZFQvSmJNTFBNVWJvcHM0czhKS1JtdU5HMkorVlF6RnVudVZkc2hLRzdxeitnSDMyTGVXYmE4N3A3T0xMNEFyd1hkZzhtV0VOK3ZmZng2TTRQVjFmZ255Wmt3NkJCUnRwV0FPdjBzaXI3V1hJOW5JdDNSWG01UE41bDJxQWlMREdNN1RHenpSQXRQSnJJRUh6QlVoOU81dXh2cUVJbmlqSDFBaHplMHRZSTM2WmY3Z3lwL0NvcVZzb3BnQ3JjUEppN3p2aUJrZkFNNjZJRTFHeHVkZm85cVU2dVdOZDFiSGRDRlJFNlNlYzdsWGNhekZHWmRyZDZFMk5JbDdSNmdxem1EUkw5ejhleXNKKzV3R1V3NGplYlB5cnBOczNxVVBXL3hjb1g5ZUFjV05VMmFGOGl1RHNjRGtnaFAwc08zM0pBdFJENWdyUER5c3JVZ2EyQXEydEpWZ1RVdDB2YldrOHFkQmRFQkhmQ2xxK0VuTmMyek1ETkNwSjlYdGNGN01Fdkpra1ZTSzZqWnI1cnBGcDY5b21yVGI1dnRjZEsvWnowblFhUzdWb08xYlh3TldOT1RPTVpqM1pmZzVNaXJuR3dtNllTNm5RelNmVTYwNFU4RVhuR1R1ekwydERaYVVHVlk3QVYrd3NFcUFoL1paV21udFUzQ3h1ZElCMjVBbFVHWGJNUkJoMG1LSTExWUpNYSswMXlRelRzdXc5M1I5em4yb0RreisxN2JBM1JWcTlBOWEwTDhla2JhNGJMb3crMWFsYnB4L2ZZaWhLVTg1Y3pvQVBjV1lhTUluSjk0a3VTZnAzRW40WmZNSnA4MmNKWjFzaC9OQ09oK1NEOFVpa0hoemVTT0daNXlPQkNWYlI4ZDBGMXJxaVVJN1dwYzFFL2FUdXZPN0dEeW9lUlYxbW5xUWRDMXpBU1FWQzFBQzRGdXBrSXQwUnFRYlFmOGJra1N6UlFObFFwOHdsQ2RBRm1UYktqckhlaDZSenJycmpDSjNKRWxZWlVCdXAyS2F0b3FjcTBkS3N5NS8xb1doNDN2Z0E2TEtnTzZxVGpvNEpFTXVyQkkxUDAvZVpmUjF1RWJ6Z3EyWmJwcWxtMFR2VTIrZng5ZGw0UVFqLzRVUzhuY3YrTjdZOWQ3TXB3eUMzdWxxaFB3QWEzNkdBVTB6Q3ZLNUpqRmxmZE5wdGFoK2YweG9uVkNja0hET21WZUZ1RzdqUjR6cTF3MUJTUGQwMXV5T25WRjJ4S1BlTE1rU0Y5UnhkNW4yZmJSQVYzYm9KWityMGo1UXBLQTEwUTkrSnA4Qk51WjlhWkNvQVBmT2pkNHJkRHJyMktSN3ZJRkxXQk9pSXBLYmxncnJ0aytjVHZtM2h0MGRsZlhPOUQxQmwzZEdMQ2xqUjFSR2NiTEs0TEZqWG1TZlVMUGJtSGpSMEFIVEd4cWZYT0xCSHZ5RkJZSjBOMjVwU3BibHpIRzB3bE1DOXN5NlN4a2VvQk91TmZCRjJlejRtUytsTHBjZnJvU3FGRzFzMHladDJ6WGtOMFFYbllWdjRsRFlOQ053bUtyc2hDSktPaWFZazhKZ0s4d1ZCUWg4NG55SU9pTVpGT081clowWlJzY1BHbm80N1FtV05CaCtGWU5WMTNQSVJKMGhreHZiQ3lBWjg0T3dEVWgwTlZaS2ZCQ2JBTTN1b3BFT21NTU9NbWlySTNObXA3dktQeWFwQ3B6UG1Hb2pwUE5KaEhxR2tUckUraDZnZzUyMEtNR3YxVnpYVVRsVkJ6d3FGcEZVS25MM2RJYmo0anhJNkFESmphMWdCem96TUkzSWhLQWJYVjBaZU15M0J1K2M3c2w0d1lZdlFhWFp1OUFnWmxrSjI5SnhUNzVTTzRpcnRpMW11T1dVZVo1VGE0eHBzcEV3UUpTYVEvZjFjYkZ5a3l6THZNY3Y0RzIxZ05pbFFBVlVzaWZ1WTBnYXd4MHh2dFNkb1FkRXh2b29NY2NRemhTeXlIUXpibk9DZy9wcUFyZ3JaaXF5d3BCWlo1cXNOSU1nQTVPeFo2R21qWlRDSFJidWxFNHlhcE1BaVU2bENjSnVqZXR5M08zcHVsNnJrZ1NibEtPMUNmUTlRUWRGaEI4UElSaEkxMWpLcWQyQWpTSzBKa3ZXemZSUHlzMFp5bFN1NDdxT3pzLzVZQmZSVXlTZ1VBWEVZbHVHRG5HWlZndzM3bGR1RFdUa21yREpETUp1THlaUkdqdklmYUMzdjYwaUYwSEN4bUpsQVZ6UlpQckRMcmxWVkF3K051eUFDc0d2YzRzY1Fmc0hGUno5TlJpK0FaeEhabW1lV0NMcWFFN2ZDa1k2Y3hDcGNXekVqaU5SK0l2Q3dMQ3lwYkRScnFxWTJDY1NuSnZ3RnN4SXBBaGJ5dGI5NThJZ0E1bTN6VlY0R0U4eUlWQU42OGx3TUVhTWdsSE1CTUl2SDVSbCtkdVVMK1RJN29FR2VyNkJicWVvSU1adHJURU5UVlh4bFJPZWZjZ2tkTFFsV284a1NCbWIwcGF4UGpzL01SVEZIUVJrUUJkM21WMHY4eU4yNFYzVkpoWWIzQXFld2MzN3lPcENOcjlteXhMOFR3QXdYNkRjd0VOYWpteU96ekE4SUl0TFhodFR5VXdNZzJWbW5QY1JUUHBHNVRTVGt2ckZBTVZuMG5sbWhIUThaU0xiWmpxSkhwcjU1MHF5L2RFb212Y2xnRWRPcUM3UXF5WVJQUk9EcndWVXhrSUlDWW8xTkcwY2RmY21vYmloazdpTm1QMmxZVkF0NkFsb01rdG1henhxZ0k1K0hoREVnTWZNRlFuUUxhazA2UkR2MERYRTNSdGkzbHN4VmNnT3FaeWFrK2tqQ0lTZjgvci9xek5VeUptZkhaKzRpa0l1cGhJZ0M3bk1pVGV1N2hkQ0htQkMycmJuTXJlcDR5enlCSkVHM01NbDJVZFBJOGhOdjFzUzYram8zYXFEK3NyTVdoM1VhV1NxcDVJV21id0owU1hYU2dwNmVOYXhZeUJZS1hxUEQzZ2ljT0RYelA4V21qOElFVUhXRHI3VUtERGtsZkRIblYzdUlOR0RpWEtBZERCVkU1UXRMTUJlQ3VtTWl4Qk8xWU1uUHJQSHhUOFBWTm9FblZyRE5BZ29LR0tDb0VPemNqTCtPcXlEUSswSWR2VjVibGIwOWc5VjZRSlRmRVpDTWliMk9PSDMvSFFlSFRLd0FvclRQd3dIcGxJa3BqS0tTK01KTksyZENWTWFkcEpKdFcrSTJaOGRuNnFWeEIwTVpFWXU1ekw2RzdabTJrWC9lZG5HY1o1UkN5YlR0VXlPeU9NQU04cE9kNkJDZWhDZzVuNWNPZ3E2YUVtcnBidFNOZlZXRUZwRTNEZXRNN1ZrOXNjRjVaanRhbUxTdTlSaVFub2lhcmZaV3JvQkRSeFFLR0pzT0F1TXpMb0NCRk1vMUEvYlRJbVViWlVFK2tRcTgwcHBaeDY5WGtRZUN1bUlueVZ3Z2hoRDA5NXhhNDF4eWRsRU5DalhBaDBMTnlBTG5XZ2pHaHVscHJNeVBmK29FT29xOXRwbE90bDdqMUFSMWF3SXlycnhWUkdwMW11VVVSYVYvdUczaExIakcrY0gwSUtnaTRtTXVReTNFVnpOKzFXb1NxZURPeDlnV25UNWRoeHAzMjNvRWg2eWk3TUVXL1ZibjZjSHFlRTlYVUluTEV6V2syNUdKUXorMzdiMkZkZEZ5WkRPaDR0dVNaYkI5LzJ5WGUzUExlVkJVMFhTeXdRalJoMUdYUWJic1BsNEl3TzZyUVdZVUFISlIzUTBXVGVrU3pncldqZVJQN2d6TGFDcEJDUC83aWgrd25VWGJFVUNINUI1WXFBemt4WTdLdDAwbFJocWVpMVdYc3dqZTh3VklmVGtUdFkrZ1c2WHN0THJDVU1sSFFMTVpWVE8vT3lJbFNqelgzVTV5Z3g0eHZuUjUyQ29JdUpETG1NVnNMZVRMdHpVRXdjL0JmMkZzdmhwbURPVlRlUHB2dWExK1VQcG10V0J1S1hNOFhpdUdGVDFWalRhenZrNm9vMDQ0UnhMZlhHNy9zQXVsUFJPZHhPSVR0cnM1UXFINUNDS01qdWxhQ1pEV0JjQnhiYzRqUWV4cGJKdW5GeVpPZDRkSmxMM3NzQjBOWGNhbkk2MkdiZWlxMHNWSU4xM0hIdHk2V1ZMVlVwaENIWDdkRkhyVXNSMEpsTk5IeFZHaFNXdDFMZHZVYTJlUmlxazZWbDh2Q3BLR2FaRlR4NnJtQ0t1YU5MWms1UXhLaktZYVRRQW1SVjF0VG5LTWk3amFWOFBtZWNIOHhoVVRDTFc1TzJJY3JhTVpFaGwxRktPSittWGJJNlhiOUdYaG03VUY1eHkxQmJueSs2MUlMcHFwM1lBTE5kVzN2S3JIZ2NSRlNWczZiT21sVFZRRjN4dU5jL0dBQjdldmVhVE5YVFp1VmN0d2NHM1F5bXBwL25DN1ZXWFBrcURlbHNSQlBwNnI0anRyajc0SzFZQ1NDVC9qUmJ5TXQ3bjBpejBVQXQyQ3B3VWEza1VLQ2pKci9BYW4zVUQ4dTJNYVNnY3NjajVETllIdjl1bnVwVDREbStOOXZpS1ZqWTVpZ1ZWVG1NRkRyelY3dWV0VVVwcUI0eHZuRitjSVZGUlVFWEUxa01kSFFNSnErRGp1eG82SU5tSEhZbldVNk92aG5pTEVKcnN0ZklJNFJWVzNXSFcwTzdab1RVcitQQm1WMW5wVHBuemovK2FwQXJ0bjdaWFFsSzhtbnRueERvTHZaUUJsOGFMTkpWMGJKemRUMTdxTGJMM0cvbjJVdFVjMmYvRnNkUThGWlVMZnBFTDNicC9qVnU0VE9VOHkvYThTMVlFaHhNdStoUW9DT3A3dlY1MjRLZlFoYzdQaVdYbTBHWFpuTlVuOUFiZEptNU1xcHlHQ2swYWNtVEZIMk9nalB4c1BHSEFGMU1aRUhRblUyMTBmZWpCaVBsUGRzUndSeldlQ1VGTXVhc1NSN0ZyZGlhYlhZbk5HTmFVWHRzYW5qZGNuTEtCeDBNa3pubTJXRXg3ZXpDc3prbzZGRFRXUUZ6dzk2OUhBRGRzbCt0eFNFZHZCVmJlVTMzdUlSVzVCWEFORzE1cG0wVmdFNlB5VkNnbytuVGtXcmxaMU13VkNkTDgvTncrV2JmVU5jRGRCdTVnNEtveWhIUVlYa3NGNmo4YUVITStFT0FMaWF5SU9nU3ZMYWdydWdzaDA3dWVRWW1hMlQ4MmlzZkpJT29ZMkpBMVlPU1FTUGEzZFNpeHRTMERsZkxyUHRsdVErNmxxMm1hK3ZsUnBKc2VMNk8wdVl4ZzY1ZENIUko2WFZxS0FJQXo4RGp4UWU2R2ZINTAzMURYU0hRUlZXT2dDNkJ0UmN3cVB3M1Z6SGpEd0c2bU1paW9FdHVXTk1qSFp2eXByTHJOYklHQncvdDE0VnZDRnE3WE1reG9qeTgxREVGN1c1cmxsTnFFYmhoamcrNHFyeDdvS01ET2E2bXVQQTR5N3hLd2R4YktxVS9Cd1pkMVVlUEowUm55alpvb0VOS2gyVm5hZ0ZieXZNQmVDdFdCbnJCdHBpOHE0WCtjNnkzTEFsTmRBczJqMUhXMDg5UWtZNldEdE5XYWp5RkxuYmlwU2c1SlJDZSs0YTZIcUNiTXJ0VWJpZXFzdU12bUh3Mm1UK3BxWk9VbXFZc1I0dy9CT2hpSWd1RERyOEs4V1hZUHV1UFJoWFN4Vjlhb2RmR1N5eGJzUlJrTkhRTnVLanpQUUFRclkyR2RsYzB5elVxS29LUzJaVEpjZzkwQ0tHbW1xcHQ1YnNMVmxrR1h4cHNUemZqRDZEdWxuY3JXLzgxb0VPMUZ4d21kRzFMWnNGYnNmU1dhODdTTStBUzg3WlVwYkI2YzkxK3lnQnpLTkNSMUlWc1U2RjgwMnM5d0lGQVIyOTM5Tm5WOVFaZDVpQWxxbklNZEVBZ3hRSmUyTVNNUHdUb1lpSVBBYm9rK1p2THNMNTVlaXhqMDZyckUxUTJCZWF0REZQUkxHVE02enFZMFo2MzFWR3dyWEpvZDEzVDUzWmxZaWNMZjFYc2dZNitaSjNXMWRRTk1OUmJkSnhLT1MyaHREa282TkJ5Q081dU8yWGJyZ0ZkUFFlNlZWa0Z2QlZiRnozZXNybGtJczBhSElWMGxOZXhURk5teWQ4ZmROVjVWUy9ncTJTc0ZTczFub0toT3ZGUyttWmY3a1BYK3V6cWVvQXV2M1dJcWh4UVJQWU5LTVhzWFdLdnFVZU1Yd0IwYkRyK3lpQW04bENnUzVJN1lmNklWV0h3aGxjRUR6U0ljUXJHWXEvVGZlOTdIQzZkck5rcEZqMXVXSWF5R2Q0MVhrSGhhN3BWeVRBVDhFWVVlS0NqK2RGS281UjlaOFIrNzY0NW9OcGdrVzdEaThhK2ZKMUR4eG5zQm5TZ3VWaEYxeFlsTitnVlhVMTlPUTd5dVhtbUlOaTd0U1FaSWwxNFRKbU9Ed1U2Nzh0eGJqNTBoNkU2SVRyVHFoVG8rb2U2SHFDalBRdExVL2VveWpIUXFaT1VVM3FHVFdCazE0eVF2eWdGRHdHNm1NaENvQ3M5WlBSc2U0TnF5RWlndC9OdVBnRXJ6eVlPdlpTQ0hMa3FEcDlLVnEySmE2NEgwbmNZczRvbEZaZTUybHBIcHBiOWtNQ2xHSjBLcDJuemsxbW00QUhLRjFReDVrNS9vUXhmR2d4MG1JZE5aMHhUZnFJY0FCMEd3MWsva0lzdnlFcmdyWmphRkc0Nk9NUGROWlIyb0ZlcE53b2Jacms3Rk9oZ0dsNVhtTWFEQ1JnS1hZeGVDSFRyc3JCUHFPc0J1dndLSlltcEhBTWRPZVpDOGdwR1dzejRMdWo0aVNOMEh1eWJXa0g0aWZLWWJLU0xpUVI5UzllRlNVT0hmU2psZHRVVHhwSWRNODBpMS9QdXRFbFNycUxKbUZERW5zY2lNOFFYdTFaejdNN1hkSURTTE1yL04zM1F3enk2ejJpR3pWZlNjMkJWN1pRbG4vUGhnUTc3dG16bmZ1VmdSWEVqQ2o3djFDdXd2SVRVTEpROVFjaVVBNkRERE9CMEJuNmxkUU52eGRRSEUrbFhNNmU1R0grbmx1YURsVlpORlhybWVsUGxoZ01kTExwbHBjWlRUU0U2OFZKOEpmYXdLdTJ6cStzQk92S3FpdDlFVE9VbzZHRFcxYVMycTZYRWpNL09UMndPNkthTVNXa3RId1pkVEdRaDBJMDdjRXJkUVhXMHB4TXVKMHMvVnBVTkdLcTQwUHQwVGdoSWxZdTExcVdZSmpzY1FNeGhhVUpIbVpud3ZPeUJEc0NLeGlROHI2cGRWU3NFWHhvczBsR1FtclZXK1BOT21xa1k4V21kUm9kVTE2R0RoaG1Wd0pLNmErQ3RhRjQ1eFJLNVpudHlWUURoTmEvdlZXT0o0VUMzNFoxRGozM0pkQ3FUZ0tFNkdaS1ROWUdPWG1UdjlWaEtEOURSL25yVnlud2xMQnhUT1FvNmVaTEM1eWhKelBndTZKclcwakRGcG00L0NycVl5SUtnV3pSNlZpTnpIdnJJcTJURld4YmVTc2NJS0pKQTc5VmNJbitkZ1NMYW1QYk9sQmRraUFzY2x2aEhySGJDMGRnREhhcFo3ODEwYVNwYkh3T2RadzVhc08ydHZyMVhpWFFqTUVzT2RPUko4QjU5d1pKYUkvRE9NNVY4aThnMUMwLzhEcTBwNVFRcU8xL1RRTzY2S29tQ0RvWlFKbTVYRkdmSVYvM3RJLy9HRnJkcDcyaXZZM1BabEFsMC9YWjFVSUtIUFN1RHpMQnJpZlJ6YkRHVlE0ckltcGh3djI3T1VlUTZKbVI4aU4zbWh0ekhleTNvY3Fiamc1VFllQVpkaHR2Z083Yzdic0JOYjRrMXVOaTdUemxCaVFwS0xXR25CNCt6UUFhVFByc1F4cDJTVjJ2dk55Y1dtRzU0RUdxYlN2U0dENXJ5aWlKN29FTk1jbkUweGt0VVlwMHhycW9xa2cxZFprVU5XaEJOYitsSy9ONmZ5YXBFT1FRNmVGTEY4Tm51ZzNmUmtOZFVwbVl3aTZPZmZMREdOR1cvV0hHVWpJSU9WbEc2Tnp1cXFaQ3ZRcEN6YkhhMmxhWjNLZ0ZEYVNtWkFzbzZnWTVDM2NNQkZrM3FCVHFVV1FYSGFYRVZVem1raUd3QVM5UURjNDRpSTJWRk55d2ZqRmhVR1haK3lqbWdhMXZRNVV4blFCY1p6NkRMcU5ic0o3YzdibFp3MUN1RGY4dUlGQnpFN2phUXh4cE5IVlY1WEFVejZNQ1dyaktsbGhYOHQzRXQzc2xodW1IUTZmOGxwcjN1cW0xb01nMkJEdHZ2UGN1VDNPdUNMczFDYkhEUVlUVnZyWEJOSGhQaFBSMFphOVAwcG1yQ0htemFZREpHV0ViRG1zWGhtT04rekFiL3NLSFFtYk9pb0FPZTFDRU8vVmNKWFVGZlhYWTM3R3ZiaWpQL0NVTjE4bFJOY1FJZHVVZDNQY3FKWVk5R090akJLbmhHV2ppaWNsQVIyV1piaU52c2dFZU16ODVQTmFxMlRRd0REMVhPZEFaMEVaRUZRV2NuK3JJeko3dFdtN0ZCaVJXemM3TExXQ1E5WmFmNkRUV2V0UzFWdjhrT0I4ZmFWU1JlZWRMSnBPYWlnbk84QnNOd1ZZaWdybVYzN2k2bERhYkw3N3JZckpvSVg3SUdZTWF3QmMydnBZQ3QvRHp6T3ZleWRWOU0wWG83V2twNURwRmZEYkRIZ1plVDVoMnptb245ZUtVdzBNQTVaNEdyYlVhdHJ3V1dvcXBYUFB2d0FqZm9xOWdHTlJRN0JmQW9YR0NvRldiTDNyMUExenZVd2Q4dEpySnlxczR3bHFYOUlpb0hGWkhTWU5lV2RocmtJOFozUWJkanppdE9kWTIvMGZ5a0ptNDJuUUZkUkdUWVpUSUtjcnZ3amxrdTJvbVlIUGJlWWg3YzhVdlU3RkVPdFdpeVptZE9KS2wyVXc4cS8wNXNNbWZBZnBvSENqT1FZOUlXYjlsOTBHMFlPMExxV3c2TWZoVExzNU53YW80MkhBV203SlFINi9Qc2U2L2RocFhTZVllZGs5Q2pvOU5tVHlEajM3cW13dWp6T2xuR3JNNGRtOUhrbWwxVG5yRkEwQlZ3ZzVZR2lrM2UrTkxHaGVjZXk2cFN5NnJ2NDd4K2RDSUpuR1JUTVUyYVBUUm1NZWZyall5d2xnT0lUSkU5dWxRRlozSld0aFVBY2J1RXRHU1ZRaFRoazdPa3RVMjBpTXBCUmFRTXlMZnJoWmp4b1h4RGN1Tmp6Z0RnM0djZDU4cWFqa0VZRXhsMkdXNUUzOUh1S2lVQk9xa2RwZHZod2FPajNFVXFWeGYrczBRY3JIUHUwUGVxVVJaN1NmS0tzK3pjTlE1VVlORmpVTi9pZHRyT0d1OVdneWNmZE5nakxqRC9lTXJBSkVxVEJYSXg2Y1l1eVRRNUVMdWNBOE9zU3NOVUhKejRWU0ZtVXZlNjljdFRka0lIL3JZMFg5V2lxb3hIOGh1S0RBYTFXSzNaWUZLMkd1aTZkRk9Hb3Jlc25BY0FBQWQwU1VSQlZCUVdBZHQwcDh0T0N5cHZQeUdRREhGR1E0bVU1VUk0Q1crcHdkWFJaTzRTY3psMzFGMTBzbTR5RStqZ1NQRmRIZHJOcnl4WUdBNExlRWpQNkNrcHFISkVFUklEdzd1cnNMRHgwWWt0YmhQTzBsSHA5aXVkU1ExR2NVMkhyNm9aSEdHUmN3NWcwUVh0TXR5SXZxUGRCaVhoU1J4RnhoeC8xbHp5aHZNTTdoZnkrRitsdVBuZGFuM1NUZXZzTmJFSFpqNmdwRmNSMTZueW1GalcwL21ZdGVNNXlTdGxuMUxUaG1KMWw1ZWwxSmJNa0dpK3NEZ2xTenJYMzRjeTRyODZCSm1zMnVtWUJuRlJsMSt2SXhKT2tsd2tjKzFTMDc3RWlaK0JaL2RKYnVVNUN1TTd6OHhsSWQ2Z3U3YkQ1SnBCZGFrVkREbmpxZmc5SmFCdEF4ME56dyt6V1ArT3lMRUt5b2FHRjVCcXpEUmpuWC9NaERwdlZlQ0wraGJVL1pPd0srRjA2bUdmR2FIT0o1amMyQnJrZk1oa3N3bDBXSXRhL3J3cUM2b2NVWVJxQUkrTURpa2dhSHdvejlNbnhkS0c1THo2T2JqSEhxdVlNUjI1QWJ0T1VHUTE3REpTc3ZsQXUvSllBS0JqUkwzRnVvUmhvOFN0WUpsbXlqMU41UDRENTRhNDIwSEhrNXcwK1MxdmEybm8waUlsenozTHZ4M3VuSVdnc0VPRm1DNGN4L1FqWFZJek5yM04wMGsrazZ0cUo4bHJiNzdqNTBrWlhJLzh3aFB2L1R0TWYrWFN4NGoyMjBzL21rd3UzWjRpMmYzSWt0UWZxTnFUaVJrREtLNlVKQitXZjVja0hseGFTU2FXbmlJSiswL0kvMjFLOEk4VGNrVTEzalRka291VXlwcjg1eXdNdGZZQUxDOTFkMTlsNDVodEFhbGZGUW8xbUNzNnNxQ2tlaWcrOThUZjhoaFZCck1Qd0Z0cXpTTTdablJaVDM2SlZmeEJ5WWY5d3M5UTRsVDRHN2JTMjVlZWxDWVJCN0RUaXF6aWZheGwxK3hKTzdSUitVNFluTXlKVjlXL3N2VGRuZ1NUV2RZS3ZzcDRYRTdsSG9xUW1MWUpJbEpvM3ZoYStVZjVEOFRxS3ZTVzJnMk1oTmgvN3p0a1BkZDA3QVpmd1IrbjRzcUxqTHVNcktBK3VOMG44RCs3UXJUVnJEcld1dXl3Nk9URXpWOVpJek05L3Q2MzAzWEgvWlQ1VjNtK3dwUXg0MnEwVnNLY2Y1VjE1S3AwMHNsbUF6dTRWVWcrbTg1YitUczZIazgwOTljTkZkSXFKaU5mRGxxUTJaL21QM3lUdVFrYmZaQnZrU3IyTW91ZUhhWjlnNHlqcjQ0U2tJcjliL3ZFcDVkTjdKTlU5ZEZtMWxWNXVpdHpVSXV1aVZRODk0YzMvbEZMWEo1VkJIeVcwZU9yeGM4bHlUMG8xT1NhcU56YWZUVkc5YXZSZmMrZFFuendUMy82cndyeEpTVUpGdEtYTjc5ek0vRFluL3ZrbmJJYldCWHBhd0dUa3I0MDJpSDFYN3pueG1jaUN6OWF6TmxybFdYYisyMmZzV21WdWpyZ1NzbWNGWUtRa3EyaTh0aTdkSC9rRS8vczI4WFBtdktzeXIwVVFhV3lzK2tuR1RuajE3Z2J6NnNtRU1SK2Z4Yi9UYnFYRU9pTVd6cW1NMjZnZDZNNWtUMWNSclZCbnpVcEhSOFYrTlhYeDlQZm1FNlNUNjk1ZnF1WjY4eHA3d2NLNzFiYW9WSllGUEdlZ3Z4L2ZheHBWMnd3dzg4a3BmcitiSEs5MkY5SXh0YmNyVGZXRzMrQU1QYzZzZCt4RFdkQWgrQjhHU3E5YTgyZkgrcDIxWW1xTGZxUFhIMWR1cGhhMEhYcG4zUXZuVThKZE9mcGYzUXZuaGU2clZNS3FUSXUyTlpscXQyOWNPbStCeTZkUnh2WGlQT1hIcnNQTXRtemRMWEw2N1pPbVl4L0cvMEpyWGlVeWVWbmsxSmIvaEh4YzB5eUZYUUtlS09MVjhTVHFvZm9iUkIwcFdWaTNxYTZaNDB1QUIycnFFR1hLS2txak9lYUxFRWRiU2Y4di9CcXJueFF3cHcxK0tYemJKcHM1WWttOWRqN1c2aU15ajBWb2UvVEYzMlpXZU1iNVRYbzZQOTF1NWZFd1lvUE9zZDB5ZzB3bnV5SFdaRTdiTStBeTVqT3lIYkpRU3BZMHM3VHErUDRKMjN4bzZiY0pyNG1UV0EvdXAvN29hZy8yRm9EcERCN1NGK1FyRGZoZjdTZEtDRE5rSkx4U1BOTFluL2FGUWhJSGx5RXF5NDR4Q3pvNkV2d1N6aGcrTThPVHpKaDkwRXV1VkI2OGczM2R4OThUYUVxeEV6VnZ1Qk5WbVVDWGZKdWozeHVIaHEvb2RWOTdJT3pWQ2w4M2ZOVWV1RWpydTVoTmswdC9lVDlCNWlqK2w2UStramtiMkg2MWoxYWh0SmRzTEJhNHJIZ1FpcVBYOG9hTDI5OEZxenZaNSs4Mkgyd2c2Y3pMbnp1dlgvNTc2NXJhaS9UOVJXWmFTR1RsVzhaM1BCbGNlR3ovejFUY3N6WjF6L2tOUERWOU5GcEo1dmM4T1gwNEcxRUtEMXpzZnNmTXk0Mi92N1d3WU5ZaFRsWERuVEpMUStJeDc3b3lVenFJaVBJRVhEaVNRVzZFMjkyMU9ESUFrZGxnVHpvOHBJbitPUXZYM1FGS0NQUVhRR2pqNW84U2dzTUFycVp2VmxxY2lLMGlqN0t2Z3dtYXdTNndldzA0bnJSV21BQTBKM1NlOGhyZWY5OFpaVVpnZTdLMm4vVSt0QVdHQUIwTS9ycjVxbmRvVnM3Q2dFajBCMkZGVWN5cnFBRitvUHVGRCt1VzI1Y3dYN2Fwa2VnczdZWXBWNlNGdWdQdWhsK0xVZi9KOEtWVm5NRXVpczlBcVAyaDdSQVg5Q2Q0aWVWM2tSZmo3MElyaEhvWGdTRE1PckNNQmJBVisyVm52Vm54SG02VW1HZlcrM0pmK3lGQU4zOHNUY3lhbUJrZ2VPekFKNVMyZTRsblI1TDUydTlGK09KbGRYc3l3c24xdWFvb1pFRmpzb0NiN3p4dWlwZVNmdkRUN3d4S2hIbDVvb3luV2hCdmM4MGNhS2RHVFUyc2tBeEMyQnB5VmNsVWhOYlBuTWRSSGhPbU54MFhwZzg0YVpIelkwc01Ld0Z4Z1dlOFg0TWoyK24wWDJkZlJ1RVg5SWV0dEhoNm45NENaakQrMUpMODhQSkdkVWVXV0JrZ1FFdDBPYTQrK0w0b243QVhvL1lSaFo0Q1Z2QXZIczNBdDFMZUJSSFhTOWdnZjhQNnRUWSt5aFFyekFBQUFBQVNVVk9SSzVDWUlJPSIKfQo="/>
    </extobj>
    <extobj name="334E55B0-647D-440b-865C-3EC943EB4CBC-8">
      <extobjdata type="334E55B0-647D-440b-865C-3EC943EB4CBC" data="ewogICAiSW1nU2V0dGluZ0pzb24iIDogIntcImRwaVwiOlwiNjAwXCIsXCJmb3JtYXRcIjpcIlBOR1wiLFwidHJhbnNwYXJlbnRcIjp0cnVlLFwiYXV0b1wiOnRydWV9IiwKICAgIkxhdGV4IiA6ICJYRnNnUWoxb0lDb2dkeUFxSURFZ0tpQXhJQ29nWEdaeVlXTjdZMTk3TVgxOWUyZDlJQ29nWEdaeVlXTjdZMTk3TW4xOWUyZDlJQ29nWnoxY1puSmhZM3RvSUhjZ1kxOTdNWDBnWTE5N01uMTllMmQ5SUZ4ZCIsCiAgICJMYXRleEltZ0Jhc2U2NCIgOiAiaVZCT1J3MEtHZ29BQUFBTlNVaEVVZ0FBQmFRQUFBQzhCQU1BQUFCMVNiVEdBQUFBTUZCTVZFWC8vLzhBQUFBQUFBQUFBQUFBQUFBQUFBQUFBQUFBQUFBQUFBQUFBQUFBQUFBQUFBQUFBQUFBQUFBQUFBQUFBQUF2M2FCN0FBQUFEM1JTVGxNQW1lL2R6VlFpWm9tcnV4QkVkakxZOFQ4aUFBQUFDWEJJV1hNQUFBN0VBQUFPeEFHVkt3NGJBQUFnQUVsRVFWUjRBZTFkVzVBa1dWbk9tZDN1bnAzcXk0QkF5QzJxWXdka0YyRnpZQmR4RjVacVdVRlJnMnJRQitYQkxrZENCU1ZtUk1JSENLMEdpWkJiV0MzN1lDQmlqMGp3SU9GV3UxemwxcjJMQVFZQjFBU0dCbDZDNmtBZWpBMGlxcmQ2Rm5abWR6bCs1NVo1OGxwNU1zK3ByTXJKZktnODUrVC9mLzhsL3p4NThqOG5zeHluM21vUFdQREFsNy8ybmI5KzVjTVdnR3ZJMmdPbGVPQW1RcmVycGNpdWhkWWVzT0NCa3l5a2YyUUJ1WWFzUFZDS0I1YS84MTZYa0IrV0lyc1dXbnZBamdmUVVhL2JRYTVSYXcrVTRnR0U5RTRwZ211aHRRZnNlR0Nma0l0MmtHdlUyZ09sZUdDTGtNTlNCTmRDYXcvWThVQ1RFRHZBTldydGdYSTgwQ0xYeWhGY1M2MDlZTVVERFVLZXNBSmNnOVllS01jREM0VDh1QnpKdGRUYUExWThjSUtRSXl2QU5XanRnWEk4Y0FNaGw4cVJYRXV0UFdERkEwaExYN1lDWElQV0hpakhBM1ZhdWh5LzExS3RlYUJPUzF0emJRMWNqZ2RhNUVvNWdtdXB0UWVzZUFCcDZVZXRBTmVndFFmSzhjQXlJWStYSTdtV1dudkFpZ2RPMVdscEszNmREZERHZjc1NGZOZC9tTmJGRHFveExXOGtaTU54RnA3Uk92dFhLdWJiM1ZzUDFUb3RyMzcwdFdwVEpzTytkSzk3OWg4N0tsdGRucDRIbHZxRXZKaVFqNXVWYUFmVm5JNUlTMjg3ditlU3M0UzgwRWY5UHJtWmVLK05ueEt2Q0NEZDEvRkpNaG4yZGtLT1hYSk5ZZk1CNnBKdER5eTU1S1Y3enVxN3lJRkpTWFpRRFdvNElPUmdpZHh5NkN5NC9zc3R5K1JwVHBlY0VXS0doTDF1aXdkSm44TEpaTmhieWZFN0hPZi8zSHEwYnZDTVpZWmFiWlBuTWVLbXlVVThkbEF6RzVXQnNFZElZNWRaUHZKVEg2TkhIR2ZOVzgwa2x1cGhmWk8vR2lTVFlkOG5ZL2ErekluNkhZTU1aOEk0eVZCK3pPS0V5VFN0SFZTVHhyZkpsUnV2N1ZGRWpLbzdITG5oYmpyT0RYSVo5YXBZcWtkRCtqRk80RGhaREZ2eGV2WG1odVNyOTFQekFOYWo4ZnZzbTF4NVlnM0l0b05xUURFUEFxT0poL3M3ckxva1hlRGNSSWZSSjhtWVV5RXlqMmlwMGZLWG9XWXlyQ21HNDRzZnJMK3F3RjA1MWQrK3VPc3U0cXNXNktJTWJYWlFEU25IWUpDV0hvdHZMYUY0amtPUGFHZThUOGdlcTU1bU9SRVV6L3NobmNVdzhHMHpBUEJoSUZOdjAvVUFicnFYbUVRVXpJVzBIVlNqbmtGYVdnWXlCaGlzTjNhYy9qWms0TG1SUzFxVHZUY0l4TUFqazJGdE9YSnAxeUZ0OUp4bEEydVNNZStTTHVBVWQ3THhUS2F5Z3pwWnJnWUZ2WVE3bkI2OU5JL1lWZFlDNVhuN3lMdkllekxtc3hpR3NjbFBNNEJGaUtnLzU4UjlPYjFmRENQRnJYR0FSS29wdVhaUVRXbkhjZGI4TncraExnL3BFK3oxV3UvamowTTVBc0ZZWkoxeFpUS3NLNjhFWENyeVJtQlc5eG90eFFQb2lEYjQ0WDEvdkpoQ24rMlFIZFJzc3JOUzRSSVdBMmdIWTVCMXhyWkdMMi9rTjhSVjN2Y3U4dE5pZEpiRk1JeFNST3FJNXJNUEdYRDlNejBQdEdTUDRpeVI4WUdVMjJoN1JkbWt0WTlEZmVDVjVJNFBhS0hZSmU1aHBrVkl3SGQ1TjFoeFJJZlVxSW1STlhJaWd1S1VlTjZMTXd3WmtZQzc4UDZYZkNic2toZHdnT1dudU1lL2VDREE2cDFORCtCR0tzYU5qdlBGamlmcEs4WGVZSXBEZlN0NkxFSnU0ZU4yVDFDSkJhU2xwWFFFNFE0cjk4NWd0eVpyNkc1bGJDN3hKK2M0dzhBUmRGZFg5dm1JOWE5eUVaaHd4RForUDYvVnZ6WTljTklmVUNwaTNsRHdwYndZMU44bWQzLzFELzZNOEFsbVJWUjVSV1cxOUw2MDkrc2Q2TE1sdTIra3BVV2V3MW5tYWIwWXc4QVFjaGZDOTNMUXJNWFc4Zi84enIrMjZpL3dCZDFpcHpiMHo1b1U4Sm12UFpsRVRvbzhtRzBmUlYwbHI2Q3NPTUM3dzJ3NE5xbnc2UGE0eE84R2hyeTc4c2FGOVBJNVFiTEU3MlZSdzV5SXUzQWhpTFMyaEhkR3g0Y280NERJZzNzSDZvSjVENkJIMlFpaTB2OTd1TE5nU0VkUnovT1paOXpLWitXc3FxdWxkMlVpbXJuQ0cwR3Z5YlMwNDV6aWFrY05pN29MUGJrM291R3VYWFEvd1FxajJibWdnK2U4U2pXRVdQZ21lZFBOZDM0WHphRmJwNWJSTWFqdERZNHdtSm1iTDlMU1FpZkh3U0pRMzBBa1BNVHlMU2k3S2RwUHN4VjVNWVpGM1lYQWZjSkhvNlViUllqanhsRC9qMGJRTmVacmRBYXRFNFV0R05KUjFBVjVLMGFuSm9lblViRlRiVmtqSW9tQkJmNkJVSU9LWXJqUjgwY1FhMnpHSkdvWVV6bm9MbkNGcGxlMnBNbTRHK3hOMWNqclVCZ2U5YjJFaDJKKzhCd3BCN0lWbzZpblpUSU04Mm1oTGl3YnBIbXFnWHdJeEtnaUVJUityTGQ5NTR4WWxFY05ZM29GM2RYeUV4NUM2LzRaVWJoUTdPNW4zZ2tWUklTUDQ4YTJ3WE9rYlhjVWRaL2NJbERhM3V5Rk5xeFpocDQvZnNib1YvVExWTVNXOTZ5b09HZklvakpxR05NcDRDNDZDYjRUVUxWQnh0dThBWU1kUlZDQXFLNFk4c0FnY012MVFBUG55R3ZOWElpaWpyenVxVGNyOTE0bExlMXJSMDMwRWg3cTBMZC9RQTlGRGFPdGRPQnltUlhvRDUwRXYralZhQUdIeFowSnR3TTVCZ2xRMUJWekhrQ1BKQjZGQXBpQmN4UTRrcWtTUlVVc2JIRFdidXpnUFJPc1dTSWxMZDBNNk9UMXpjcDRwTUdYNWtVTll6b0YzSVdueTlBa09JSmNQQjlpcGlZMHpEWnJVNDNHOHNSSE1YNEluS09ZNHhPYWh0Nk1zaVM4SUZldyt2TVk4bEJKZThTWmw1WjJaY2hSWFdDN21ESkVXbnBkYUxmRU15SlJ3OWp4Z0x0b1dscHdpUjJHSWlLaGduRDNoQVpwNnBvcER6VGpCM2VCYzZRdks0cUs1NnBOanRNTjkySDY4RVk0MEFYTGl4blJyVHl5K2xPR0dHTHZDRm1uZVpSSERXUEhBKzdDeXRMd2dzYVd2RWpRUzhmZEZJMFlWSU53RC9TODNqUGdrY0E1Q2h6SlZJbWlMdlpmS2ppSGdadDhKamdyUkVwYUdrRklSN2dMSDJhQ2tNTmI1eEwzL1VIeFBnLy9xR0dNTXVBdVhDdEtrcHNkZi9QeFJZNkl5NlVlZUhCWFdQdEZnTW1PU0pVUk9FZnFnV3psQkZURzNQY1RZOW5BTEZHdCtXbHA5TWFYSU9VR0htMklkVnJETnZCdktGM3VwUVREQXU1S20vWldoakpjUlAxcjNBTmIvcFN2aWgwNFIrcUJiT1VFVk1ic3pUWm5nN0pHaFhqZEZPQW8wbDUwdE03cUNQQnRWcUREL2c0dk9hMERWa2d3TE9BdWpKZGxFbDR3K3p0Y1IyZjhXbDJ5NFlFTFFSK1A2S25GRmpoSHZFbm5Od0dWUXN6TXJiZm5KeE4zZWJISm93MWhkNWtiMi9XZTg1YkZmRlNDWVFGMzRXRlFEZWxWZFFwODZGOGtPdjZzYVRVOElPNjVnbVBSTlJQU0NhaFVDZzd4eU5GUTBncXBNdVVqQnIvdUlST0VKMW5oQmZUSlFqUmY0Y0cwdnlTYXNFdHdWMkRCaUhOZURXazNFTzArVWwweTV3RThHWjN6MGU2WEs4Z0MzWTUvUEdzcEFaV3lkMmRrS08zNGZTbTZWWnJQV0JaNUNveWxMM05EMFpIemdoeVRPQW1HQmQzVlZETWVEWGREWUdDSGhNZTZYNnRMVmp5QTAzbmtBVGRhTHhQbDREbnlDTElXRWxEQmppTS9sUlhGS2gwU2QvS0ZGUlNwRDI0VTNTbkM5Z3dUVFY4YzNPTkt0Qy95ZllKaFFYZGhkTUtwNmU4bmp3VUVyVndnNHc3ZDE1dE5EK3dxdWY4SFBmY0h6NUcrL0hoVTRLQUxQTlNIczhDaFRFM2plZTRjSkd5dGN6R0ljRnBsaTVtRXNrdGVvam5lc0tDN2tBVThZQUQ0V1habEwwRmIyblZXV2pyRzR2NStQNG02SXBOWGhSOFBuWGhVbU5GVXJpQ0xWazJHeHJYRkE1Y3R5cmdFQnBIVVFFSGtqa2NQeTl6SHlKc2ZpVGNzR05JTjEzZms4SnFpQ3ZyL0E2VmFGKzE0QUgzU0prZGViajNxaVFpZUk2ODVjeUVlbGVZN3hvZVpRYXdTSXE5eFJncGd4Uk5YWlhYQW4rRWE3bmFMZjJIR2V3eGs0VC9aWFFOdlRQTVZtUTlrMkVOeW01UlI3eTE2WUV2MG0wdnRLeDFQVE5HUVJrcVhyMlVJb05LSFEvVSs3SWtyb1REeUxtWEg2ZEZldGVkcGhqSEpaV2oweGlzWSs3Sk85dlgrdFI1dldNaGRHTWtjTUpQZVJsN045dnhuaVhnRE82VzFMaHIzd0xKTC9oYTl6MytSSzZMN29SSkM1MGhmYUN3cW52alYrN0ErcWtFTzVKejNKTndOR0dsOFh3bTNJYmwyNkh5Vy9MS3o2cEpmY1p5SFpBYUUwc2NhRm5iWGcrVHFvZU44czA5ZUpVWFFmWmRlT2RQWUdqLzRrL2QrekQwekRWR3pLUU9USDhmNFU0dGJEeFQxd3VkSU9aU3hHSWVLazdxZGtkMDYyVUI1OWFIUkppM3lZVi9rWXArSVA3ZjRKL2ltUlY3ckgySnpSWlBkaFNtVjIxMHkvaHVWY1lrb25iMDRRRi9GVjdieEhVL3RxQ3c1eTdzTWNpY25keFhZbHAvU09uN05kd09XRkE5cEp3WjFhVmFlRFdIcnlzM2J2c1VMSHgzalR1VnYrSGNoOHJPSHRQN3BuM0RQUHNzL1FFc3hoa1hkOWNBOTVJNlBIQVlZdXpIUGhrbzRpNkpjNEJSZzFheTRET3VpSmxmRnlhUG55SVRCM2VPT0Naalp3OGppcmlYeU0xSEZmLzNwSDZQaE4vN0xKN0dOVnNhYlVUTE5sbSsrNTRNQTZtaHkyU0QvWG9GSmlDSzhNYlprT1VjeGJPbE5LNFIvemVJUE8rbDA4M2MwaTd1RzEvYW9ZVXRQQzVtSGgxSDV3by9qZkJZZHJKSEhEWXg2UW5MS3FDNTdxUjk5NlVWNDQ2UmxPVWR4ZktsdFE1RW1hM1ZTeWVid1lBWjNyWWhGdkdJRnEyOGtKc21WRVFtbWFmd0E5NG0wUzY3eXFLRE5iSXFoMGN3ZjBrVjRZL1hQY0k1aStkSWFWK1N6b1RKZG5FWS9SOGN5dUdzb25nM1hqa0oyWWY1RmRjaXU5K1pqaUU2cmlybDhkYldVRnE4eDRzYTMvVVVIdXFCRmVPTmxaVGhIOFl3cHJVUGg1Rlc1TmlxRmRzNE9UWGJYaWx6ZE45b0kyWWFGZitwUTQzNUVlUEhSTkRMalB3N0ptWHIxZDVFM3l0dExGK0ZOTUhUeU9VcGdURzVla2JkWDhYVzVaTXI1T3pMWlhjUEhoVlc5blpCNSs0RVhIK2xYY3J5WitoQ2xSaFZkZi9odW9NRnRnUFIxejJqQmtId2hYWVEzV2ZYSjV5aVpOK0hJVUR6OE5nYktxNnNKdFBQV1BORmRLM0lGM2hmVmFSdG01bGF3UXdXVWdRNFdYZitsVXAzWWhCbTN2REZmU0JmaFRUWWFhelF1SngvTmN3U3JPMjZtRzB5VkhWWWVtTm5rbWVpdUlXSEcwNFR4UWNnRW5FQzFRNlVyV290Zjgvdkd6MTlJNjBuVko5LytjMzlLbDEzS0JieVQ2TlhqUlhoVm5HQVpjMy9oRzJTUVFMdld3NmtTRzM5clZSdGhoaGttdVl1T0p1VFdDZG5SQ25Xb29GUGY4d3BSWjZ4dXpjUWEzcHdoeld3c3dodDEwaGMrOHdNRTROWGYvUDB2UkkvbGJWRlBxdG9wNWNXYkliNE03bEt1WnpXN1FZMmd2WExnaG9pZVhDUTdDOWpZREdSUkNnQVZZaTBTbGtWNEkwcmpMaXEzZ0s4amhEb05Jd21KL1RrZHhwbW56ZUF1T2o2V20vY3lnVEFNdVFseXFCcUplblF0aUVxUXBkd0taRkd5Y05pZ0tSS1dSWGdqdGl4ajFIdjdIZmZjZnJNYjdENGloRG9OVy9LVVlyK2p3emp6dEJuY1JjTldidUVlT0pTV3BtK3lGVThwbytzdlBoNHY3dmtpWVZtRXQ3am1OVUlCRDRUUzB2U04yK0lmWkpxRnREUjhVaVFzaS9BV09CMDFhM0VQN0ljNlZKeks0alBpcGFlbHVWK0toR1VSM3VKbnBVWW80SUd0VUJyNkFrSjZzd0FlWTBYWHYxRVV3d0Iva2JBc3dtdEE5Um9pdndlYXdiUzAwL2UrUlowZjA5bVg3d0VYd0REQVdpUXNpL0FhVUwyR3lPK0JWakF0VFo4a2krZnRCOUVabllpR0R4aEpaNldpVEFoTGE3d1JXN00ycEdxVUZTUk10L3pzY0V1MTYrRzA5SG1FZE9GeEI5NFBEcWUvSTE1Y05aQXFwTytvcGlVYzAwUGFIbS9FMkl3TjZScGxCSW1RamVRSzFNaVJhamJRclBhaGIxb0RuWGFlT1dRZmdaWDQzOUM4N3UvSGQxNE1IZkdxUytvZkgzaXR0TEFVZW11TkhYem9PWWRzSC9wSlJxR0U2U0Z0anpla1pPWnF1a2FaWVVLRTNmVG5tc1YzdTg4M2NzTU1pUzJ0U21kVkZlR2ZRdlZBcWVjcm91dC8xRmw4RnhtM3lEakpXNG1uYjdVOWR2MVBuUFI0SGgzam9kamhVQ0lLVTd3T2FlcUc5SkJleHZmV1hmcHkzcmZ5bmV2WjQ4SlpWMVpMNHlNTCtOUkM0UTFkLytOT2Qvd1hqdlA2eE1uMUJWV3VLbkh3Y0dmSlcyV0N4U3Vzbjk5UG1LVlBSR0dJNlNGdGoxYzFSNmVjcnBFT2trcTdsYllvY3JGTlh1STBlajl5enFkUnFYQXpYMGFzUE9FcDJjQVkrSVZlTFg4QlhmL1JQNDlwTEdJcWZqc2VaOWtMMitEeFZUcVU5d1pEYTJJQnloYnVIa0U2WGt0QzRVZlRROW9lYjV5bVdkclNOY3FDRUVjejhPOTUwY05kOWpBQ3A3c0dsaFJINGN0b0dTaHBhZnB5MHFON0JyUkFLRzIwK2F2TDdmZ0JBLzJFYlB5RDNmMTBLTitTWGNaSUJEY042VGpOa2xDNEVla2hiWTgzcnd2VE5jcUxlaUdwVndFZy91amtnT0lPbnF2RUFXMlk0dzM5OHBGUS95MTlRbjdCaUNuN2hEeERyQ1hwSm5UR1dBRVkvM0xpN2htbzRKSjFyc2hRZE02ZlJFZ2Y4cWJBYnhJS0owb1BhWHU4QVJVMUt1a2FhUUFGU1BmbE8zcUJWbDdwaTJRQVF0dUxneGl5dVdwcVkyYmw1K2wyTzR5NjlZOFRkUC95TjVLMnI4WnhEQWh4ZC9pQmdmcjVkdDYwOGlMVzMzSm5McjJHVlR5VVZkb1o0L0h5TWQ3U0YzbVJSVGNjMHFrb0FpNHBwRzN6ZXRaa0xtVFJLRE9ZUi9odno2VEZOWjZWZmR1SHZYYXZnRWkreUNvMDhiWGhOZk5DNHdkSkovMGJuUkRwVEZWaGlyOGRmeVFZWDFKVGZOMDNjYnNzaVpSOXovL254VkYwREx4RlhrQnBYZnB5VWFNdmh4aUMvVFFkanNEQlI3enV2WTRBbktCdXFTZ0NMQ21rYmZNSzhScTdMQnBwd0hIU0JUSStRT2trRzF0OFB1NXh2TzgxdHFJUFBmVEY2b1ROZi96U1ZzbzZBNzA2TzBMSzRnUDRrOXlET0pHVUttbTdGTVBROWxOdWczQW8wazk4czhGZG0yYmxIdlNDVjhDTWFDdFdQYTJ6T3A0dVJaWWNUNXlDUXV4U1VRUk5Va2piNWcxcW1xV1dSYU1zT0FFYXVKRjJFRGZTTTR5dmc0WWNpQ1BJSjhuVUtCUTRRSXU2NGRRbGJkZFV1aGtySTFLVXJ5S2hkcTBUcCtFSGsyd2p4d2N4OUtDV25YYzNHdEp3RmYzc2NoOWpDd2dNclY1dlhnTGVtbXlGejBGRnQ0YXFKMjFJUmFFRTJKSkMyall2bDY3em0wVWpIVHhHUzN1aVY5TkhRTnpmZW5GWjBKRi9ucHJSaUwvSkJYLzg5bkp0WGFiSGdKTXVudU9ZVEhpV0RRcUtLUUJYZXUvTzlNS2hpTVJlbjcxazBEeHlrQlFsenczS1l1TytMVGtwajdIZU9YRzhIK29aVWxFRVQxSkkyK1lObXBTbGxrV2pMRGhCbW9jUWtCZHh6OE8zeW1PL2RkankreHMrM3h0a244L2FXdkFWbHVESHhQS2FoTDZYanBQWnRoc3o3MDNQMzQ3VFczZTZoTHhVRXZMOUtyczc3c291QStxZEVRUzljTTR2QlVWaUpvVTB1Nm9TTkREQkt6RTA5aG1zMFVDVHBJanBxODZwTVgydkkrYUx0TGdIZXYwWkg2Tkl2bm5lRC96UkZET2pIYXJuc2cyUnRDRVpXNzdYWkJOeTBydGtmRGpjd1BmM1h1STNzdElwOW5LNjUrcVI3SzR4clNzRzFUNURNb3FrU1F6cEZBMU04RW9NbmYxa2EzVFFKTzJiQ0xsdDVZcXpTNDQzWlpPL1ArbDNQYml4ZXIyUVR6Q1hwWjU4RUJQYWJ3WG14M09hdE9ZL1BTZThoTGpZSkU5czNlZEdJdHBaL2poa0xuaitIZnAzeG9FWVZDczZKYUpJbXVTUWRxenh3dmpKMjVIVVVObW5hcFFiOWJjSStmZHIzNHVOYUFmZWxjTTYzRmpqZEZMVW0xaWNiTFZkQ3FsZ213U1RhTlIxQi9KZzN2M0F4OEFkTC9iYmVKaDZkOW1mZHNUSlFPKzl6dHY3L3FDOEs1cFVobFFVRUthRU5OWTFwR2hRZ0RkMzhLVnFsQi8xYzJROFRraGt1ZjZ3VHIyeHFoN1dLTnNOMk1ub1VsVlFYcFpsdW9kcG9SU0VlalJqdVNlSHdvNkQ2SXkvK2h2dkl2UnZhR0kzbkw4ei9JQ1hsc1lqKzA0TWJSb0t5Tk5DMnJIRW16LzQwalFxZ1BxNXBOUXNib1plOXdYODdSai82alJORGpxN0ZFSlhtdVk1VlBWR0NNb2VVbTNXS3l0UHp4aXVYWXBuZmlqNTd3YTJwRkpRenh0Qjl5L0c0YVNnZ0R3MXBQR3ZUbWwvZUpDWHQwRHdwV2hVQUJVUG5xR3NrbkFrUGRmU3B3TS91bVdUN2g1b3BXNUNYNW9YRHFoT0c2S0QxZ0RKNUlyeTlEeVNNNjVocnE5RFVNeERPQ1BEd3d3bmh6YWVNblMrSUxLbG9ZQTROU3d0OGtiMHpOWXdRYU5zSUdFcXJJZU81SlU0RFM0VEx6SGFDOFZCR0dWKzZqam5ubFZNNnhPd1gwNG81VFZEZlhxR3F6cHhPUDlDam9kL1I5ajYwK2hoNzVLQWV1dmk4S3FYNlZib1UxRkFseGJTTm5rVkZUV0trelRTZ1BKSmw5dms3bXROOGp5L3hTc05sQVN1Y21QMWpzOW5BUmRxY0xxZTNveThqakduVGVyVHN5czczQ0RXcjJHMDNOMTRrSXovTzlqT2FoamovWmczUXowNWdsNkorZlJrS2dwRlNBbHBxN3hjZTgzZmlScHA0akh5aFRaNWVPa0tac05mdUJkaFIzY2ovRXdYcUlmVC9oSHlPV25BaGVwWnhWUkdFQ1E4ejJXM0NCZ2JnaHByTklLWERHLy9WVHBKT1R5SE5VdmsvVkZjWEZicnZCWHF5UkgwNldqYU5CMkZJaVNIdEYxZXJyM2U3MlNOOVBBWTlRTGVsRHRZT1hZK2o1Q054SFRUUDlYcWpUV0htRmxpd1lWNkZOQm5EU0Y5THRDaVh3SEd0dURDT0NabUdQTkhHTzdzT2MwanVteUdQRE1pQVB3N3ZCSHFkY1RoL2FDZWFKMkFRdmtTUTlveXI5QlpaNWRCSXgwNFRydlVJdmdUT1RvaFBrVHVhQzhFMFBlN0h2V2hKVVExYjlXMmJ4VlhmUXRCdGgyMVlqVng1V3pNZXVtQi8vU01oTWRHQk8xVGtISFpjWFlScFArTDRtYVlZT1MxNFUxUGViQjdTWmJFZmhJS0pVc0thZHU4SVZVelZMTm9sQUVtU0lJL1BhWTN5WnNRMHFzdEpYa2txTkMwTFlyS2pWV0JtTXYxMG9nb2FSVTNaUmN0SGNVcVh0UmJMOTN6bjU0UjNRamUwSWJqcjBBVFcxd0tlZXVodzdSSDJlTnR5ai9OOWNPUlB3bUZJaVNGdEczZXNFV1Q2MWswbW93U29rRGZlM3hJdmRCaEV3UmU5eURJWEsvcm9Fc2Z0MFdydjV2TDlkSTBMWDNnMjhDL254NU1nYkNqbEM1cHU2VHlzN0x5OU56azBma2JJa1E1NlpDL3U5V2lvM2pNTHA0TEEyQUJDRy9DYkxwOG1hc1J6RFhpK0NRVUNwRVUwclo1dWZvNnYxazAwc0ZqdEJqWG5VSGhCamIxMEkwOHFDT2tEd1htSUJRSHJCbU5TVnRNakFpa3NuZTRqSU9oUWhNZU5OTENtOVo2YWVYcDJlVTV3bFpIQmZ3a24rSGc2MlRlR0x5bUtGMWJKaFp4SlVsbGxxNnFDTFE4Q1lYU0pJVzBiVjRxVzIvTG9wRWVJcWdiTFRiSHNzWmN2TmgrUEFUUThtL0lQZS9HcU5ETTVYcHBuUExnZjBDT0VOTGJpbFY1aWdoRU9lV0hJdTFtVjBPM3ZBNkRGVDB3cjdBVzhlUEtoQkt5ZWZMaDhvYncrWEFjenBpSVFzR1NRdG8ycnpCRVo5ZGh4S25XNk1CeDJrVzJXK05wSTE1UlFQcCtmOVlLeFlGQ05XZkZOYVZEcGFvM2NPSEdUV2xvbWFVOFBhUFRmd3k4SjJKeXl2am9RVng2ajByeUVuOFlsUndKMFlOMVVRanRrbEVvWVdKSU14Ujd2Q0VsTTFmVE5jb01FeUs4RVBNOFEwblFOUXRLNUZxcmtwWkdweHpvL1U2ams3NHQ1QkR0S3VKSURvOXh5VndDLzBrNWZGQ3hWcE8raG9DUGVJZ1JOSHBwR2RMeEt6em9wMi9pTGhjcEp6Mms3ZkZLK2JyN2RJMTAwU1Q5U0M0Q2t3MWlQL0JDR3VjOUVBY2h3bm1xRGtOVGhic0k2Y09pQmlDTzZVTUozUzd3WitxQkRISGV5bitYU1dSNExBNjNaZitOL2w2RWRIam80Z0VsbzFDUzlKQzJ4K3VwcDFsSTEwZ1R6Q01meURTLzE4SUxPRkVkWHVxRzRpQkVPRS9WdHQraFVyVnBjalN1UTlVemFlRG5obENrdk8yTE1RakpIMmhzeXA1MzMvUDBqVEx6RVFaS1JxR1VDT2trUmh5MXh4dldNbXM5WGFPc0tHRzZic3pjQUtWQmo3SEphT2txMDdoZUp3dzBCM1VreWJ3T0Zlb3V0ekNTN2hUV3UrYy9QVyt4a2ZsQzZPbVFTMWhKSExWN1g3TUJrcmpDdWtrZVQwYWhVdkQvR2trRGRoeTF4OHN0MVA5TjEwZ2ZqM01NRStJVnAzK0hVV3dGNHlDdm5Gbmd3K09YTW5lMzJEZGpXZHVQMVFGTHg4VmtLMkI5OGxjNkVZZ2Q2cDVWMGhSUExhdUp3NkZrRklxd1JtU0hUMnZoelI1dldGTFdlcnBHV1ZIQ2RGdnNnU2JjaW5xWFBiempicldyeGtFTTRmdzBQWWdZUHBUcXZxV04yc3RscmNCZUNhTTFGbEZOM2hlRUlaLzg2bkNMcUNQMWQ0WVc3My8wQmpMZW82WHp5Y09IUkJTdzBiZXV5VHNvUVB4bWl6ZGVXcGJXTkkyeThNZlNuSGhPSjdZZE0rVjB5cVN4KzBqUHY3SEdVODVGNjlJN1AwUlBPTG56Sjk5RHQ2ZS9rbFplWlVCMS93TkpkTFFHbjUwNlptR3BBZDFqdzRYRjlnYitWdlFTK0JiY2JRMXVUdnE1ZHo3OUgxeHFFN25yUTAvNmN6MzJJcng2a2txbWJwTDduTlhtY1VlNXNaYXNVUkh4WFhhNkF6L0h6eW9DS0hreG1xRzVhTDYxU0dlMS9USlp5N3JIUk81OVRxTjdaYy81SG4wUmRMV2ZNaUJPd3R4WFRhT2RrY1pXaEZkRFRQbWtDeTQ1Uzk4dFVtNnM1U3VWVzRQWHE2Y2M1ZkV2UGJ1VEcweGx4TERCSDJoOGloeVRxN3FkdE9POEdmcXdQN2RvTkFtNW5WdzVWQVZrSysrUHo5N0J2c2lLYjdMZXJCdlNCWGl6YVRjclZBdjNranMzNlZjMTVYenZyQ2cyVzNwOCt4WkZuemU0dHg0cTFhekZMOTNySHY4RkpXNjg3c1hqRngxa1phdnBjbmxBbWUvTnhWOHoxUjZZTVE4Z2ZYOXV4bFNxMWFrOVVNUURhNEhwaVNKSU5XL3RnWm53d0tBeWFlbVpjR2V0UlBrZTZGVWlMVjIrSDJzTlpzWUQxVWhMejR3N2EwVks5d0FtdEhJay9rdFh1MWFnOWtEUUE4djl1MFhEQ1hWeUxFaFUxMm9Qekk4SGh0N0wreGVLdjV3M1AyYlhtbGJXQTFpS1F6YTRkZlZRdXJKbitib3lqSDdvaW9jMFN2S2w1ZXZLQTdXeEZmTUFmYzMwTXJOcEsrNGJIaFd6dGpibk92QUFYdDduM3dMQXlzbkNiMUJmQi82cVRaeDVEeUNTUDBHVnhOZGpyK2t2bFp4NTgyb0ZyME1QdE1jZlFDaC9HbC9TM0x3T3JhOU5ycUFIc0tLVW5HM2hjMXQxUkZmdzdGNmZKaTI4N3g1M2ZOZFQ2MUhIOVhuNmE2dHJEOVFlcUQxUWU2Q3lIbGg4dC92OHk4YXRzNE5xWE0zTWdGV3pKN1BoYzBpSVB4NGN1elN0OEMyVHl0dEJOYW1oSGxiVjdOR3pmcjZvRjl2a0pmaDc4Qjg1NTlrM1NRd3Bid2ZWa0hJNVlLcG1UdzRYekE5TGwzMEViWlZzdXZJRGZ5WjB0NE5xUXJOOEdGV3pKNThYNW9NTGF5a09xS2FENTNyZnJEU2d1QjFVQTRybGhLaWFQVG5kTUI5c2ZmSFZGN3BNNk1pWXluWlFqYW1uRFZRMWU3UWRNRWNNaU9TTFRGMTgwVWl1VHk2dXZoM1U0bnJsUmFpYVBYbjlNQmQ4V0JRazlNVGM4N1lwbGUyZ210Sk9INmRxOXVoN1lINDRsT1gxVFhQTGt1MmdsdWZWcXRsVG5pZW5JSGtrMTlrN0RrTGFsRUE3cUthMDA4ZXBtajM2SHBnakRvdzI5b1M2eW4vMkZqWEFEbXBScmZMelY4MmUvSjZZZlU3Y1ViMi9EU1BpVHpxS2EyMEh0YmhlZVJHcVprOWVQOHdGMzBuLy93U1I4WGpja001MlVBMHBsd09tYXZia2NNSDhzQXo5cjl6Ni8rRllXSDA3cUlYVnlnMVFOWHR5TzJJZUdGMy9LN2Y0aHZPR0laWHRvQnBTTGdkTTFleko0WUs1WWFGL2tYa2d0RjB6bHBhMmcxcWVVNnRtVDNtZW5JSmtmRmpBUzl3Ti9PZ3VLTmtPYWtHbENyQlh6WjRDcnBoOVZ2VE1jdTdRNmZuUlhWQnhPNmdGbFNyQVhqVjdDcmhpOWxrSHlsK1ltMHRMMjBFdHo1dFZzNmM4VDA1QmNrOVpUMm91TFcwSGRRcnVTQkJSTlhzU3pLeEdjOU5mVDJvd0xXMEh0VHlQVjgyZThqdzVCY2w5UDNGbjhLOEY3YUJPd1IwSklxcG1UNEtaMVdodStZazdnMmxwTzZqbGVieHE5cFRueVNsSWR2MC9YMXZ6bzd1b1lEdW9SYlhLejE4MWUvSjdZZzQ0Y2JJT2hab0RZMmxweHc1cWVlNnNtajNsZVhJS2tuRkw3UWd4UFgrVmFWSEJkbENMYXBXZnYycjI1UGZFSEhEMi9lbVZGcmxpU21FN3FLYTAwOGVwbWozNkhwZ2pEblROUWx2ODJjK2pwaFMzZzJwS08zMmNxdG1qNzRFNTRoaDRJZjU1WHBVQUFBSmVTVVJCVkkxWG9FMnRsbmJzb0pibjFxclpVNTRucHlCNXpSdExkdzMrVzZZZDFDbTRJMEZFMWV4Sk1MTWF6Wmhmd2RjZHNkSDFrK2RNMldRSDFaUjIramhWczBmZkEzUEUwU0JraDZtN2haQStZMHB4TzZpbXROUEhxWm85K2g2WUo0NHVlWXlxdTBSMlpYOXRRbnM3cUNZMHk0ZFJOWHZ5ZVdGT3VHNWk2NlVidTQvMHpLV2xIY2NPYW5rdXJabzk1WGx5R3BLYjVENW50WG5jTWZzMzNYWlFwK0dQZUJsVnN5ZmV5b3EwTHJqa0xEbSs2QkR5c0VHTDdLQWFWRkFUcW1yMmFKby9aK1FMOTVJN054MnNsbjdFcE9KMlVFMXFxSWRWTlh2MHJKOUxhb09ycFJYNzdhQXFBcVpjckpvOVUzYmZkTVZodGJTeHRMU3Z1UjFVSDMvYXBhclpNMjMvVFZVZUpzaU1wYVY5eGUyZyt2alRMbFhObm1uN2I2cnlCaWJUMHA3bWRsQTkrS2tYcW1iUDFCMDRUWUU5azJscFQzRTdxQjc4MUF0VnMyZnFEcHltUUxOcGFhbTVIVlNKUHYxOTFleVp2Z2VuSjNHUmtDZk1TN09EYWw3UHJJaFZzeWVyM1hORXQ5eS9XMmg3d3VEU1VqdW81Ym0xYXZhVTU4a3BTQjU2LzlOeXdkenI0WTRkMUNtNEkwRkUxZXhKTUxNU3pYZzNTMzVSMnVBZzBRNXFlUTZ2bWozbGVYSUtrdkVQSkNLa1VmcWhLWUYyVUUxcHA0OVROWHYwUFRCSEhIamRrRnhtK202Wis0YUhZd2UxUExkV3paN3lQRGtGeWZnUytERVRzMFRJYmNiazJVRTFwcDQyVU5YczBYYkFQREVna2o5QjlXM2czNFQzakNsdUI5V1lldHBBVmJOSDJ3Rnp4ZEFlZndDaC9PaytHVzhhMU5zT3FrRUZOYUdxWm8rbStmTkZqcldTNUd5TGtDc21JOXF4ZzFxZVo2dG1UM21lbklia2hmZmQ0NDd2ZXFxNVVRZFQyZzdxTlB3Ukw4T1lQZjhQTmlKN0VYK09CWk1BQUFBQVNVVk9SSzVDWUlJPSIKfQo="/>
    </extobj>
    <extobj name="334E55B0-647D-440b-865C-3EC943EB4CBC-9">
      <extobjdata type="334E55B0-647D-440b-865C-3EC943EB4CBC" data="ewogICAiSW1nU2V0dGluZ0pzb24iIDogIntcImRwaVwiOlwiNjAwXCIsXCJmb3JtYXRcIjpcIlBOR1wiLFwidHJhbnNwYXJlbnRcIjp0cnVlLFwiYXV0b1wiOmZhbHNlfSIsCiAgICJMYXRleCIgOiAiWEZzZ1RTQkJJRU05YUNCM1hHeGxablFvWTE5N01YMHJZMTk3TW4xY2NtbG5hSFFwSzF4bWNtRmplMk5mZXpGOUlHTmZleko5Zlh0bmZUMW9JSGNnWTE5N01YMHJYR1p5WVdON1FpQm5mWHRqWDNzeGZYMHJYR1p5WVdON1FuMTdhQ0IzZlNCY1hRPT0iLAogICAiTGF0ZXhJbWdCYXNlNjQiIDogImlWQk9SdzBLR2dvQUFBQU5TVWhFVWdBQUJ1OEFBQUM4QkFNQUFBQ0s4UzZRQUFBQU1GQk1WRVgvLy84QUFBQUFBQUFBQUFBQUFBQUFBQUFBQUFBQUFBQUFBQUFBQUFBQUFBQUFBQUFBQUFBQUFBQUFBQUFBQUFBdjNhQjdBQUFBRDNSU1RsTUFtZS9kRUNMTlZIYUpxN3RtUkRJeGExUVBBQUFBQ1hCSVdYTUFBQTdFQUFBT3hBR1ZLdzRiQUFBZ0FFbEVRVlI0QWUxOWZZeGoxM1hmMjEzT3p1enVER2RjSUhFdEkrQmcxN0VyTlE3WHU0NXF5RXBKckJSRmRwTE9ZRjBVYVF4bFdLbFJBTHNGUjBaYlZEWlFEb3ltZjlpQXVYS0tGRTVnY3l5M3NSQW41Y1N5QlVNb1RGcElneFF1d0pGY0FUYlNsS3lMR0FnQ1kwWWNlU3hwdGI3OTNmZnU5M3VQZkh3ZjVQRE5mWCtROS9PY2M4Kzk1OTV6enIzM1BjZXhqK1ZBM2pqd2Q0ajJETzk5NitZVW0zaW1yR0VuVi83WnY1NGlkb3ZLY21CbUhOQUhQbzBkZGFkSHpLb2YvZjNUdzI0eFdRN01qQU5QM3ZVY0hmekRMNzdGZldoa3VEMDFhaGFmK2txZG9yL0h3LzUyR25uWDFMQmJSSllEcytUQUJZejJHaWZnVjZIODNlYVJxZnkzQ0RubWlBb3ZnSlk5SHJQL2xnTjU1c0F5QnZ1K2FPQkZWUXhGYW9hQkhpRjNKUGkySW9ZeTFZWXNCL0xIZ1RNUU5hVlZHUHB2S05ITWd5VkNEaVVTS3ZlN01tcERsZ081NWNBNVhibThnYUUvUFN2UGNTcWFjbG1BcXZ2ajNMTGFOc3h5UUhKZ2c1RFhaTXloSnQ5VkpaNXhzQUIwT3dxT0Z2eXFTdFFHTFFmeXlvRUdJVDlSMmxhRUpLaHhKU3VMNENMUURSVEFCMFpjeWJKQnk0RThjYUNrR1ZrT1hZTFVGVERqcGhvV3BvUDFWMXNCTTBadndWc096SW9ERmMzSWNoeU0vRmVtUjR0aFlUcXJRTDgyUGZRV2srWEFqRGhnR2xsT2VhcHVUYXh3MnZwNkZvSzNPeU5XV0xTV0E5UGpnR2xrMFJYdjllbWhieGdXSlYzeGJrMFB2Y1ZrT1RBakRwaEcxZ0pHL3B2VG82V2tXNWpPRnRCM3A0ZmVZckljbUJFSFRDT0xIbVQ1MGZSb3FSZ1daZy9vTjZlSDNtS3lISmdSQjB3ajZ6eEdmbTFxdFBnc3pMbzlNelkxNWx0RXMrUkF3ekN5dGlCNDIxTWp5TFF3cWFKclQ2NU1qZjBXMGV3NFVES01yTTVVbHh6VHdyd0V3YXZOamhrV3MrWEF0RGhRMFkwc3VnUk4wY1F6TGN3RzBGc1RiMXA5Yi9ITWpnT21rWFVUSTM5Nm1pWTlxS0p1NHkyVXJhWTV1N0dRQ2VhSHYxUys4bzB4YzJuaFU5ZUc3LytkVE5DZldLQXJFTFNCcEs1UThZLzhmL3JvOEJ1eVJMcWh2bTVoUGpCZHNVKzNMUlphQUFlK2pVUHZaWEo3cE9RdGR3aTVSc2pYQTZybk40bGVSbEJhOXhDaSswb2N3YjhrNURKOUljUEtRRTlQSmRiU0xNd0NmSnJLcmRoVU1GZ2dzK1RBQytUb3p4em5iOHFqZW5XNVRPNnZPc1hQbWdOdmxuUm5qeHU3QjhxckhvcFE5ZjY1anZTZmtLTnQ1d09rdTFCV3l1bEZFc1FnYVh1eSt2ZmgyS25LcUEzTk93ZCtRSVpkMm9ZenFsWmxOS3BZSnovbkpwV21lQ25Hb0dFRzBRM1Z5Q3BnQWZwN09oSFlUNytGbElNZjR4RGxRTTlLSWFaYm1CL0FtNVoyVW9CcVFad1FEaXlKYzdlbFdpaEpUZjdHZ3pQaTNUdWhaWE9VMFZlTXJNSW5jVXl6cWpldTQrbCtLOE5HRm9LbldaZ1BZN245anpwMkc1dHJEcFRZUFplRnA4TTk1ZGhRV25NYitSdmxVK1hQVm95c1grOFE4aStNanNhKzJyYWJoRHpWRmpTS3hZMHFGdWJDcDZGbmR1TUNzdlZPSUFjd2VLaTI1RGh3bFllZWl1aXdJL25Vb2UwTnRSUFlrZ3hJZ3BGMS9EaDlya095N3ZudkpvWU9QekRkejJSZm5aNVBjN0UvVm9HYStjZWJKbm9ibjJjTzFMbjdBSU1zVFBBd0F2YmNOdEtoY0pvRUQ4MlZ6OUV6VmIyak1XZDViSEd3MDUzQlphRlZpUnVoKy82OWp0M0c1cG9EVUNMZjRUYUFuZ01NTzVSUklzT3FXMmdMaFRibnVyMFRFVStOTE43Y2hSZkw1SGhmcTk0VXVlRGlLSmV3Vml0NnBLLzB5Q1A0anNPL2pGN1ZsanpwSE9qeEpZd09zcXZCMU1KM3g5WkNESVhUOUpZckdGbER5UkxFdEsxT3ZQam9OWllMd1R1VUJkTUt0UWhabDdBUU8xMmJxTExwT1F4aDhEQTNKZlZkRDRKYmVDQ081bTRvWHI3Z3NybEtoV2F0dnI0VzA4NjdsZlpCdjN5VlJWR3dwdVNrRkt3TGZ6TUZpSmx4cUsrNEthR3hZR2JBQVF3ZWJ0ajFsRkgxa0tZNFZmaXE2Q3lMdm4veFVYTHY1MmRBOEZSUnJ1clh6ZlhYdVR0TktSY29lQ3Q5eWpBVmRoV292VXowV1FXQkRVNlBBK2pNZFlhdDhMSkF1MUxoT2hSTnduZ1RDdGV2YlhxRlhzQ2dJT1R1cWhmTDYyOWZNYkpvRyt0YXZDelBqNkZnK291UmFtRlM3TlN6eGRoUG8vYVpadzVnOE96NDZGL3NDT09GNXVGVWhpcUhOT2xENUgwdlAvSzcrbnBBMDNQMnRPUzA1TGFzb1o0Z3c4RURZZStpWVBwTjF5MU14NkYza3ZiU1IyTWh6b0FER0R5a3F1TXRQUEl0U0tNcWFVMXB5N0NpUmZJUGFRZ1p1eXdsbjM5MVk2U3ZnbDFpWmNOOEpONndXZWVXY3BwOHdBcW5Id0FGZHMwRVNCT1poVFZWRG1Ed21FZkEycGpJMjVyZ2xYMmVnNXUzcTVSTWVHWlUzOE5VS1o4S01vejBIUlVSVmZaMmVVSkRFWU9zdHZIVStjL1ZkUFBOYjg3YS9QOGY2R3NiYmZEVFY1NFpIS2lDQi9IU2h4OUdRTTFqVFYrMy9yM0UvUHhTSTJ1Z05vZCtKbXVkSjJDR09tUmhGTXhnS1FKM2Y4S1J1Zi9BS0l4dExjTkc1bzBETGMxYklLalhCSStlR05SdCtrV3VubUlnY29lNnFKdWpBRzI1MWh5YUlCcU1NTGU0a001bFVDdWZMTkl5b1NLQmN6NFpaRnQ3MWh5b0tETzRRb3NtZU5oeE1PYlpTOXkyd1drWFhSbFNZT1FnNkRPeXNFOHVUdmZRNWJETEdvbUN0ZlRiVzVlUzdRRXZBYVUrQmFhUDFFS2NCZ2ZvTWJIZEFFU2E0RzM1TExrTmNqZXJWSmVPdlFBdzg1NjBhczRyVk5Ya0t4NWQvUWFzaFNoNEsvM0dBc0dPQmhXcXBsM3hOSTdNYTBTZHRkVTJhSUxYOSswYUhJZ1IwY3IxU0VETGRTT0xPbGU0VGtsWFA4NHpGTnpuNGRUK2ZSWW0zVVlVS0ZORFl3SE5nQVBtQzFNNUNacmdOY3poNTJDYzFieWl2VnpyUGkwcFpsNXpWekh5cnpJbTRXcUNjQWlqWUpVbHAvZm5zekRwQjFQRXptRjZlQ3lrNlhPQWJ1TUZZZFVFcjJrT1AyZExHQitOTEtiNklJcG1rb1lWcHFZaFJuT0ZUcW5lQk1wcUcwOUl0a3NGblNZenVIeWt0ZEJHcHNJQnFFdUJVNmdtZUNVNXl6T2lNT2EydlNCV3ZNRlVLSjBKRWtYTVBQeHRwR3d5VXJBRnlrKzVZaW5LUUNCV1RhalV3Z3k3dURVVC9saWtjVGtBYlVZL0c4RUFhWUxYRXVzYlI3UFF1WjhGbTNJZzhzejgvRk1qU3pQZDZBVU93UzhJSGpjQVVmQk8rczN1bTFBM2dINHZmVHdXNHZRNUFGVXo4Q2lFSm5nUXJ0MHcwanJtVGtOWXdYbE05eGxaZE1uaHdrWXZuZlBsQndXNXJ6UEZkclpNRmI4TjlJTVVFVmhRTStNQXJBYStKYWZSb0FsZWc3L29TQ3ZpUlVMcUI1U2N3eVQ0TUhVajZ3QWoveFp2Q0p3cmh5d01HYXp4NVBUKzZ3WlVlb0lvQTQwMlBZSXRwTWdjd0Q2ZUtuakZOMWxOVGZDMmRNRTc2RXJ3V0RINXJDOFRjeE5hTlFaNm9hS2F4RmptdU9CQklJVThwdGQ2VmNvcDFBZVFjRFU5OEJiU0xEbUE5N1lyNkc4R0NoNk1tVDFaYUtIY2xSRmtyY2xZM2tLUUo4MTB3eHBIZmw0MEVvYmRJWXQwREZ0UWxFa1NvQXZjdmdvQVdJWUROY0dHNTVjREpkV3JXU2pYV0V1MEZRK3V6NnV5aFRkVTdhdVhaeE9QM25yU1RMYzJSR0VnT1NGV2Uzb3h2U3JUVXdxWk43WTBBek1sSEJiTXJEaXdwZTdqUFhCVVpYUm9nZ2Q5bEUvdGpsT292RmZTaXB5ZmxiSGNoZXJhak9NOEJQa1NyaFUwdHNXM0V4cXFCcG9hRjJCaHFsczk5SXNscXRpbmhzY0NtZ1VITUkwS2RXYWxMR1JLRXp5bnJXaGNMd25oQkxrWUc0TlpVRDBkbkhUellFMmlXcWxBRWpabEhCK3Y4enpDZEY5YnRaU1ZJa21DR3pyVTd3RExMeVNCbDRlNmk3ODQ2MWJjN0taRFFhRXM3YmVtTlBkMHdic2hEY0VsV1J3RWxCU0pUSWVla3dTRmFwRGJncUNGRHFLS0hMcXZvcW5TN040YnlsYTZLSjg0ME5PZ2ZoallNNUR1eEZST0YwQnA1Z3JXT1Nra3lacmU1L3FTOHgzRk02Y0xIdHdJYkFDdVZGUi85bEsramYyWE1OWUhuTHUvVGpVOVk3NXR1N1BRQjhtVGhpM0k2eVQ2WHlrcml1M0Nmd0Qyby8xRUFFTXJGOThXbW5YQ01pN0svcGdWWllXSzhaMjJ1SVJBVC9MNjg4L0piMGtZdXVBNURiYXlMZGVQTjJVaHAwZUVicXFrNWlLNC9OUWZkVERXeVgxdit4eDk3bnFVUm43YmFOb1pjbnZnL0YveUM5QzRyeHBaQ2FQLzQ2NnZVSVJIWDNTeFAvV0hFRUp5dkowUWFGajFMV2x0aEJVNUlla2R6Y2s4RzZKdXFyWldFaEplSW04TUhPZTdIVzFZR1lLSDJmZS80b1dxbjlZN2YxbHFvRWtJT0pGMW9lZVp6OUhQK0NqOUdCbFd5UDNPcXFHRCtzcE5ta0NWWFBONWp6Yy9UZ29xUXZrTzZZYVVXbmp5MmZMd281OWh1YjhYVWlwaWN1R0hmL0g3ejVYWElwWU9LblkrbE5DZzBobWxGVk5iYlpxRVhDK1Q0WitvaEJxQzU4QzFmWVRQTU4ramRYNVAwVTNWeXJIQ3lic2xGdHF3U2g4enh2M3dvMzkzTTZEc3h5dEhYM2JvTGFudGdNejRTWXQwaFZPZmQvN3A3NHlEaGs4cjBDZGdQbDV3bDJ0Q3Z4Y2Q5RURudVJXVTdqaFBNREx1ZDdQUHFEN1c0QW9qVTlzdWZic2p5NHpPYkt0Mnp1aWlHZVkyMVAyMFJIaGVmSXpjKzh4QUEyRUtuclB5MDVXamovQ3B6eXU2bktwbkpYbTNhQTJZYXFSRlNIV3FDSU9RdWNNYVAvNHBBSnF3Kzd3V1ZNMTlhK3B1VU01Q0NiV0d6OS8xTEh0dmZTdWhiOGVUNG00UXFtaHBGelRIWHJRNkdaUzZFSDV5T1RrMm4rQUZnT3hwdnZXQUFoTWxKZTZXaWJDbFcvaEV2UC9peWJ1KzR2Snd4OWUySGhXNzQrZmYxdlhsdUFrdDdXQ1NLRlBzUU94K3BvcjRMM2VvTjNkWmVPRkVrY2tDMy8zYzA2QmpjN0pLYXVuK0NaamVLRDJWa0JsTXBUVnVPSUxnTFpHdnVkQy9sWUNWQ25tSnUwV0JOZTNnU1hIMEw1TktnTFZadUEyQkRGRXp3U2tjZ2doeURWRzV1NzN2Y1hLbGdzV3VvWi9paWNWaldEU3g2cm1WQ21WK29ERStqRlJxYm1Yb1c0MGdlRTEybjZpU2p1Q0JKWW02SlJXV3hnT0MzUlp4SXpZZWhKUnFyWkNtY2FHQkFyNTBCNkxWRFVWQkQ2Q3UrM05idURBbWV2WWkyVVVqci9wTFRaaFNEcjZFRmczS2VWS0xWakRyVWtzcGNDS014dkdDdDhRdDhzQlhSNFRCSFptZXFGdEdRczQyTTV2YmVERm92akRjQ2hDaXh2K0VhRlZEd2ZXUmUrakx4VG1aNDRGTWJiOTJFTENXeXZ4b0lSd0ZTckJvOVpLb3FkRUlqRmlxbkoyVFo3emdOUmtMaTZuNWVKSjFTMFNlWlZFcy9XMjhtRlNlZjJQVkwwU0ZkK0pZNEloT3FrRHdYalVSMGl2QU8wcmlPUUoxZFZ0SmlCV0UvMVE5NnpvWmpBSko2TnlaRE4ybzByM3NkTTJ4Z3JmRU4xMHZNSTF6RktIUjhoSjFTelFVMlpUYTBnZHBOa2lpUUYxOTg2eTRNU0hLbi9rUkVzT25hSG9Id2ljT2hRN3h2a3JEb2RBclNpTldUVjVzekQrdXVmalgxakYxUlBaRi8vUWc4cVljT0plZDBqdFc4SnJzMEZ5aG41cUxKMUczVEpuMVFQZVhSenNNYVNtRk1aa0svUWMvd3VKN3h3RFZ2N1hsVDVSbE5sNnArN00vaERXeUtzc2doRFltM01ZREVGelUzOU9nVGhJNTBBL0tUbEpWS2J2OFUwb2tibkJ4dkUwZjErWFlKNlBsQ2FjMEw5TUg4NkRaMFhGYms2eGJKc1NhblA5WUtSaUw0QllNWDFBVXVwTGpWSUFGQnB2cm1Mek1qcnVPazMwakZwcjJxeDJmNVZXRVhybXJZNER3SnRmME5wS29CcDNrS3k2YWRKREtHZWZLT09kc01lNE0weHpqZm1wQjR0aVQycXNmRW5XTFBrekd4cEx6LzBBWVRsRk52T1E0eHpXcnM0dnB3SkNQQzNkd3F5dGNOVm9oM1pKdjRrRGJ6UEdKUmliMzNEWUlHWXhyUTFoKzBXeFlXTUhSNlkzazZ6WVFORFVET0FEalloekhaK0hCMy93ZWhPckxmLzFnTlFDa20wUnRiLzdFMTlvTjZJMEUzV0tBR2h0Tnp2K21FRHlFTnNjaVJJSGtPTWRoSVYzWXlZYkliSzFobTRaN29QMEF6aDNoUHE4eHB1bk9YczBvQ29uMmVXQ01JdU9qSmZYVzlmamlXb2xMUGtOVXk0NGE2WTFicXlJQjJnamFnRkZyTG84cm9CYm00VDc0N2oybTFzSkxPSmdTeFhOVnBDWU1sQkoweTZTb2svTy93NVU2alBWbzJuWnluR05hV1NTYmNJSVlVL3FqVlNwSCsyRlZteitobXFndXJEZHhaS1ZxVk1BMjNycVJOSG0wWWlDYUJNSkduRFhFanlDZFRyZzRidm1QS1hpWHIxeC8vUHExeXo1elFiU2pnYjdrejY1SVRSaEkwaTJUb2s3Ty96YmZVTVpyWndhUjBDZkhPUWJOMHREQmxveStyN3I4WTV6MU10SVVNQVhZY24yeGRuc1poVXJRVk9LeitoUW9FWU1nTG5RcUh3dWlHYjVxajYyckZFaW5FMVpHN2M5UWJMRUVUeUZ6bXNGRTNUSXBvY241M3lPM3F4VHJyeEIyZEc0c0NjbHhqa0Z4Q1RzN1VDczF2WGRqejRIREpYUWI3eUk4RmxCZk5QMkxIbVc1NVVOVkpsMWYyb1FKMEEzaWIrTlY5SFpOaUZvVVQ2a1REQzRMOER3d1Q0S1hxRnQ0ZzZQK0orZi9lWEwzLzhLcm56NHg2aGlrVGsxeW5EbzhYMndWWnhycWhscloyYVRlNGxDdjZ3R1dvQTFqUld3R0Ntb0tBei9KZmxFeGZQTHc4V0ZVUWtxZDBBbVltbFMwOHlSNFNicEZiWE9rY0FyOGIyR2h1STR4YTE1TEQ4V2ZBczVRMkc3R0FSek1iYUt0VEl1ZVlJVWFvZldyRHIzR3EzcnE2VjU1d01KVTExYkYwWVNFNUdJR3FJVmtqVTArRXo1NWpLMnJGa2lwRTNwakxNNTVFcndrM2FLeU5sSTREZjQvK2R3MWN1VlAvMVVrZkxSUUdqaEhJbXV1MDFjT2FuUHhqUnE5VmhDNmpiZE12UzQ0MktLcWNlZ0hjeE9QWXUxQWowMzRZR24xcTdBUllhNUc5R0NOQTVkU0oyd0Z6VTBLN25rU3ZDVGRvalE1V2pBbC9rZER4a3BsanJPekMrbldwYVkwY0ErZDFCZ0o1dDhOS2sxVTBpQi8vR25xY3NpVE85QmpFejU5RGM5a3dQcWhrOGRrY0ZMcWhITmozRVR6SkhoSnVtVXk1cU4wU3Z5ZkNHL21PS21TZWFDcGN5dlV1S3VFTHpRbHVqZEhuU21veVI2NitXRHN3YnM1OWVRSEpWcmgzbFdPUGZTL0ZWOUwxV0NtMUFrWHgyeU16SlBnSmVrV2piZFJJaW54UHdvcVVTWnJuTmpHY3owbGh3S2pjMjRkL2g5SWtyS2d5VXpIS2JvSE1PaXI0WGRFTW8wRnlWZ0ZvQkkrM21kem4zaDJlRjlYZ2JUODFTRmVwR1U4Zi92T2daNVNEOUpTQzUrNk5uei8ySmZSYUlDaWRFSUVzTmlpMGNDYWtYa1N2UGpkRW9GUkptT2k4Titza3pTZU5VNXM0N21lRXVXRVNRc1NCMjl4MkNBNTcyNjIwMk5JYTZKeFc0anRpWmdNSkhvOW1Bc0dNOERyenNKbjZZdlpoanNDY0xFK0xFdjBMYytTQk0yRzhBZGRTbHJ1RUlJM2NIMWR3SW9RaU5BSlVjRENBelVZaFcyT0JDOSt0MFJobE1ta0NQdzNxeVNPWjQyVGJ1TlJnMDI2SkJkb3lvaHR2SjdyN2FRWGczWkY2OXFJQlMyUS83WXFpc1FNNFBETEhlajRYM0NjanhGS21QZjBYOWxjRnJvdFNPblM1QTN6ZTZtb082QVo2ck5jSnZkWG5lSm5BOGxWQzZyaDhaMFFEYXlxbmF2d1dYaU9CQzkydDBSamxNR2M4ZnczS3FRUXpSb24zY2FqQnBzOHpIeitIVWlCS0ZKTEwrQXBsSGRwS2wwU2F6UkFINnFZR29mT3ZJemt2MWhaRHo4NDdBSVExb3RiREY2UlhxOFZVclhLbE40R3FOQVFvcTRXcDBEcTVPZmN0SktjYWN3eS92allUb2dJdHFMTVZYNHM4M1J5Slc2M1JHU1V3Wnl4L0RmS3B4SE5HaWZkeG5QQVJtemRzYWZYUlFDclI4ZzIzaGx2RndGaUlIZWw2UElYSXFjY2F0eC9YSENvMWIvbTFxNExUZklHblNZcVhMazlZQ0pJQmErcTRybmtudzNFQlpvem9lZHlWQWdzUExZVElvSnRrL1VBNkNKcGpsYTh1TjBTa1ZHQ0pWNWdMUCtOOG1sRXM4Wkp0L0hvd1V5aHhoWGNzODhZeElmQjVHOTVJa3I5bUtJRTNWc3d6S3ZneXBPbllnWjRPNk90SjVUTDlob0FsZmtvYnJLRjdRRlFNVkF4blBWNUVhRkIwNnFPOHh0bGRSZFNyUlFVSHRjSlVjR1dKTXVDME15UjRNWHNscWlNTXJnemp2OUc4VlNpV2VQczdJRk1hT3hpQWJqa1NsQkpVU1QxZHRCaksvUlJCUTlyamx6K3ZPelEzMy8wVjJIUHkwRjErb1I0dXEzajlQa0NWcVFMRzlSYjVoRHFNT0lYeW9iZ3JRcEo1WkE3YkdHbVJiZDU0dmovY1owUUZXeHo5UFEwUzhFci9EQ3NXLzVxTTRCQk1ic2xLcU1Nak9QNGJ4UlBKWm8xVG5kUEFNdVhPTnZWMktGMFY2UkJwVGRqa1hzbElHdGlrV3NoY2tzdkZ4YkRGOTVDbjUyQVNnRE5yVWVJdDFmZ0VsVnJNVmtjZWxHeGhZZ0NWUy9KKzkwaVVvRjJVNkFnN2ZGQWlvSVhHV3dqVEgvMzZKMmw0TjBJN1JXVGlTNnQ4Ym9sTXFNOGZvamZySVZBSUZJQ0dlTXNlc29adU01d0ZxN1FBUFdXN0N0VXlPQlpWeE5GdktKWWdmWFE0cklpQzBGZVFoOVBLUFFxQU0zbHU4L2x5clZMb2JXc3UwVmhiVExQa09sTTZSUHFPVktlRWhsVzNlZ1dhTmhVTXNZRXgzUkNaTEFISmtFNjNsa0tIcGdiOXZBZVY0bU4xeTJSR2FXaVFuZ00vNDNTNlVRenhybmtDVnhGak1NenJyZVAraXlyZ1Exb2NURUE2N2tubElvcEY5ekFTbXJpMDdSdzRCUDRKVCtVM0dIVmU1eW1FcFhRVmI2ZElhKzVGK1M2N1ZicEdRc01URmxHY2wrdW93ejR5TC9SblJBZDdOWm9GOVFzQmU5aU9iQlBhT0l2QnZBR3lUc3NPWHEzUkdlVWdYRTAvNDNDS1VVenhubkptODQ2d3VUcHIxSENzWndJbzA5cnlJSlFLZHZTRTBvOW5NSEZ0YnB4SWxnZ3VhYnB0TGhjdVZwaWc1T012WkNyREhSSG41eGJ5dTRrTFhFZ0ROY05aZU95VU44ZlI5bm9UZ2dDKytLajVON1ArOEN1U2grV0x3OEpzeFM4SUhyQzArSjFTeENqb0YwbDVYODRtVWx5UnZkNUVzaHUzYk9lRlZRU0U5ZzFOemwwRysrU3NBVlJoZThnWUNienVURVNVK1lCZ1BaNGg0TnFNK2t1dXF0cm15K3lxOXhUaVZzV25DS3ZTa2xvcVY2OHdtVVZRM3dvcE8wN1l1N21pSHovb3pzaEFPd0w0QWdoZDFjTlNLdWo1NmY1RWJ4NDNSTEFLREFvTWY4TkpxY1VIZDNuaVpFY3VKb2xYb0RGM094NHZSaDlOb1JTWm1Cb2NQV1NWdUZiRUZnZlJ4c3ZCcEFKb2pESGE3eDRoU0c4NEI3SEZ1Z1BoRGc1UFVHZFc2Zk4vWjRlQk13UFl0cjR0VTBPRlplU2QzZzQ3SDlrSndTQS9SQjUzOHVQL0s2Zktia1J2RmpkRXNBb01Ed3gvOE02TFdINnlENVBDQnZWbTRjdWpBWjM5MjN0OHJoeWVOTk44bjdLZXp5Q0tseXhvemNWUEFIbW1hbjlyMHAzS1N4SmIzbGUrVHJBd3dwbFN5Rm1nQ3JEMTllSk5nUVBWd2dOTDZmelMvK2JmcGx6aDFVUC9SdlpDWDZ3UmUrRjJpQnNWd2U1S3ZWbVBjT0x6YytLRjZ0Yi9JeEtoZjlCbkV3aGJXU2ZKNGZ2YnVNNXpoYTNrK3BWRjJhSnh3ME1GNlF2c0MrdEx5cDQrcEEzcXNXUEFndlhDVEZoS3RLTit4RHJIdGlPSE0wOWxzVHdkWFNxSUFnR2xmUlN4WDNCZ3FmdGE1V0c2aWFYV0N3OU5INndOMjlYYVJaTVg2NFRlQ1Z4ZTFnc3VTekZVYmMxWHlUdlZ2Qzh6SXVJZjFDYnp1UE50Z0x1NUlGK25HN3hNeW9WL250dlE0akJHQjhYb3ZkNWNwemxIWmZybU1GY01wYVovNzNDVlUralQ3YUkreXB3K2xPV2loc1VENzZuWnBSUEhHMXhTODV4MEVzS3EwRHhtZ2Rkc1M5YnV4ckN1bHJCZmFWVFRjdDNMbDYrN3pNUWp4MDkxWTNkQ085Slk5a0VJMm82Z0RxTDl3bnBhamwrd1p0b1d6T2NwQWx6RkQ1cTlFV090T0owaTU5UnFmQS91UkR3Wmtmdjg4UTRGOGpBeFFvdHdOMG0yS2k1VWJvL3NPMkdqSitPM3NNc2w1NFlXemRLMHVqaVprRGlaRW5ldFMrM0RtamNrNVViaEpFT0I1dXc3RHBkV1FBaFhmQ283M1ZIeTNjaklZTFhSK21RaDJ2WUhpdy8yRVd1K21LcTBKZFlNTW9nWUtKdHpSQjZKazlPTEhoeHVzWFBxRlQ0RHlDWWhPTThQaTcwdzZIb2ZaNGM1ekliQ0ZpelhJdXA0NGxLMkRiZUNubitqL2pUQnBWZWFZZXVlRmVORVVXanpiV0F4TW1TcE91VWJnWjBaZVUyVnpEaFlCT2pteFBFaXVtQ2g0Skd2bHNzUlBBaTcydjV3VjdpZC9GeElFaGZIZjBybnZOMGFHZjd0elZEaTA2YWNTajVHQzhVcDF2OGpFcUYvd0NTbHVCRjd2UGtPQzh5U2NiY1RKWE14ZGRkWHRCdFBMRjc1cVY0ditjVXdjY0N4TlljcWdTcWk1R29VZStLWU13QUZnVG1Rc0ZlZ1NZM291c2g5ZXNNZXRFZ1dyZnhzTno0TEN4VURCRThqZUJSaHJZZjdBYTVtOVUyUDNOL05waXRITmZjT0ZkaWRZdWZVVzY3ay9LZk15L3QvMUY5bmh3WDI4WnpjUHFEeXR3TnRtNkJSM3pXMW5BMCtiRVZwTkpsYnR2THBkc0plMXBCTjdMQVZTNS9WdFFVekpKaWRpNnJveFpyTXZPMFlMcmJaZUNXREtKMXIrYVd6OWZoVmt2YThYNndXSnAzUElwYTB1SHFKdVJGOEdKMWk1OVJxZkRmNDNUNnY5a0szaFlidlJqSDFBRlhHbmdOMkZEc0pxVkpCWEZzQlluVWxkbjFNdWwxdkpvWFZIL1BHRDQ5TlM5aUdOSmRZMFVoSUlyZWhrVjIzY3ZvQ3pMdzNYWldsdjNwZ29lQ2RGVTNuNlNDNXdlTGxKcUhwYWN0MGxRbkdubkFaMjVXdkZqZDRtZVV5NlNrL0RmN002MTR0b0xYWStzSldnODFyY2hYaklaaU55a051YWlxYW5TWnUrVmxVcE53WFNuSGdodUdIUGhMakUzQmNzWndVUFZYV1crUnNldlZic25CdlNGV1J5OUxQN21DUnJGcFJrT2J0T1A5WUxmRStvKzhmUlhaS2xGMGRUWERDOCtONE1YcUZqK2ozRlluNWIrZmplbWtaQ3Q0N1QyUFN1ckd4UHNlNkVzZjZOTUtkcGIwaGZzUVphaXR2T2FXZHU4eUdHUGVoVkx6c3ZYZm9ySlZwUWY5RzFkT1g0NWMySlFLdkFPaDUzYWs1ZFpqcmVFSVc5SkFSRkpUVVZ0NUNmd243WGcvV0NqcTJ4NkNuakNEdmZpR3ViR24wSUhnVEFWdmt2dDRzYnJGenlpMzlVbjVyN013dlZpMmdzZTI4ZHhyclZXbnhjWUwvWmJDV2tBVEtqVWxFZnZad3JCRGVlRlpGRVVLK216UDBpZmF1S0l6QUllSHp0N2hZVmVLcWw2c0xBZHpoOVBQeWpYa1JnTlNTc0d6U2RLTzk0TmQ2TnpQQ01CWTIyUkI5Mi9MdGFUVkZDMDhTOEc3UVVJZlJjTm41TGJpZEl1ZlVTNjBwUHpYT0poaUpGUEI0OXQ0N21kTEJndGNEd3JaeGx2aVhreTNlVlMvckxHR1lvRDUxVXAyOGNIZ3hVUWJWNWdCaEZHRWZxc0Mxc2ZwRC8zYUExTjdRZXViYmdxOVJNZ0MvRSsvL29iUnNzZHpsUCtrSFI4QzFzV2dyTVp1dkM5b1ZRaVF3VmtLWHArRVBueFlTRUpqZFVzSW81THlYMUtWYmloVHdlUGJlTzVuUzdiUDgxV0xDa2ZWMzR3TmJnSzZXV0NZTU95MmdyeWdQY1VrVTRCTnNuR0Y5MHV3RFE1NjdzUWRBQlZ2Q2FsemF3bTBjc3R0MlhUbWJNamFJQUN6dzY1Q0J3OG03ZmdRc0M1NGt5Mk5nUG1KMDRIL1dRcmVKSHRZOGJvbGhGRkorYS93TDlWZ3BvTEh0L0ZjcSs2Vyszb3hTanpNTjJOSHpHMVNtNXVBYmt4OTJ4RThuS3JmeGMwdmNKK25HNHYzQTZuaVppV0NkR1VyTWp4bExsTlllTG1BbnpOWFhmMmRLNDFnL1RscHg0ZUFwUTJHdDVmVDVyWC9CTDl6eFNNdzJtKzhiZ2xoVkZMK1J5TjU4bEtaQ2g3ZnhuTS9XL0tmaFZZSGI3RzJ1SGxVcnhpU1JLUmhSNFZ3MzJqYk9YUDlNZktqUkRFRDhGV1lIYjg2d3dnVGV3c3dOUThacVA2NkFmT2NWRlNSczZVTDNrSFhLNTIwNDBQQVV1RHdCNjE1U05odlNkQ3FKZlBJTEZjOFRrT1UvM2pkRXNLb3BQeVBRbkNjTXBrS0hydU5CN3I2aEh4VXpNNnJjcUZSU0w1aHJJSkVLbmt3dVlTOXgydDBhandVL3g4endGVldHelR0SVhpVzZaVVZiaTFoeGVPQzEra2FtQzVwNnpERWdFSmd6MEs1NjRXU2Rud0lXQW9jMzl2MmNQRGZqbWdPVDlIKzUwWHc0blZMQ0tPUzhsL2pZSXFSVEFXdnhjZXMrNEhYVzV4c1NDRmZhSGdTL3R0YzYyTnBGY1dqc3VVVDFmTkhWYVZ1ekNDa2JZMVZCWVp0QlB0WHZYaWQ3NlpqOWozMGtyZ1d5aXJnRDZwZVZjYXdFY2dxMDdRYmZIMVAydkVoWUlFQ2VzRFBTdlEwcEh6dlFjL3dZdk1pZVBHNkpZUlJTZmtmeEo2WS9Na0FBQStMU1VSQlZNZzAwaklWdlBJNkp4RzhsQXRhU3h1aXJNZ3lIK0M4U2wzNkUrbTc5b1pWbmtIL0YrcnZWYU14dzMyeEkwYVhaQXFrM3ZWQWxiZ3l2Q0VtaWZQY3UrbVZ3Qy82ZENBaVZBNllpQ0t0VU9IMEplMzRFTERBZ1lWQlFVK1J5dVlnNW4vbVJmRGlkVXNJbzVMeTM4L0dkRkt5Rkx3TGNpUmkwMWU2SmlwQi9yK21xVXkyRlpjamRSbnlrZXkydTVmR2drZTM4YXFNalExM1lsamt1bHVmenhNb3dyVFBucktlc1VwRU0wdmJTaE5mRXZRbDd2aGdzS0NncE9CekNRS3FUVVpaNE4rOENGN01iZ2xtVkdMK0I3SXllV0tXZ3RlVUl3Tit5VjFPTEZpaERWZzNIWXFDWEMvY2xJcDY2QmpaeDFVT3dIRitSVUtUaVpPSGxOUDlmWGYvUURndU1WRzRZN2hJU3N5L3lkNFFxaUhwYUdUYzRGc1FWQW5kNHdVVGQzd3dXSXBqT09CSXZIKzhZa2xQTUdMekluZ3h1eVdZVVluNWJ6QXhyV2lHZ3Zkdm9COTJHWjFuRkZYeC8wSHdkZzM2SHk3akZTdFZOZkVIS0tWTTRDMUMzaTJ5bDhvK3RVL2tUUkpRdkt2ZTFrQnBsMVdIYnJ0R2d6ZGVQOGNvdnhtQXNrWFdXWG42aHpyYlhuU2w4cnBJVDl6eHdXQ3BhMFhUQVlEd0lubERvQTBLekl2Z3hleVdZRVlsNW44UUoxTkl5MHJ3bHQ1ZW9aSXovTWgvY29sY1podG15MC9kOVZVMy9mbTNlQmx1N3ZlZXBXbmsrSzI4UWIvNmxGdUtISC94YlFNdkRWd2wvNFZsZjZCODdDNUh2SFRjZi9TSmNPaGNvTXZWQmFFZ1FndDlEV0FYNmpXWURuVDFXaXpmOHFQcDYvdG9mUDk2dWE3UWw3empBOEZpTjl4MzR1TXNkOFg2S1hWVDVrVHdZbmRMSUtPUzh6K0Vtd21Uc3hLOG5pdEsrUEcwbnlMVHZSbzhHZitTY3A0b05LVVdUNUV1K2c4ajZiOVJlVnY0TmpuYWxuVVRoTEJIOTZxb1hpR2JSY1ZqQTQvbE41MUNEL3J0OThueHZsUHNVRGswbjFVcHVEUnJwVXp3L2VhVlQ1TmpoYjdrSFI4SUZndWVieVk0VUpwamtrcmpjeUo0c2JzbGtGSEorUi9FeXVScFdRbGVuMXkrL3ZqajF5OHpDOG01dCtyU2VrQ0dWMmo2dGN1cVdsUWZYcm1YbG4yRnQ2ZEhMcnZGOE1xakxrK2p1dWZ3K2JjOFY1WUtMTStLK1k5VmRGZFVmWWdja1RlcUl1cEEwTDNQTVJkS2hGd254d09aSlVLbWJnZHBQY0pubU8vWkZ5V1MzMDRBcUNDd3k5SitGc2g4L2ltUjR3WG1SUERpZDBzUW8rWmE4QW8vL0l2ZmZ5NzU5OGFOY1RCcDlFWFlnZlM1ZXpCcHpiRHluN3hieWZsRStSNE44TU5mS2g5OWdlWVhucmcyZkk4cVM2TFNpdW5OV1BucHl0RkhQaVB5YVNDTmpnOEEyenZhMU5EUVNFZk9VcjQ4bWpBbmd1ZkU3NVlBUnFYQi8wQnVKa3lNdE9LMTNRRy9teEJWNHVvTG4zcTJQRFRHZFdLZ2lRQ1VmU2ZaZk9DeTZmZ2w4alVYMDdjVThjTTJYdFdIWGsyWUY4RlRhVTRjem9iL2ljbUs5b1VpYjZucEpzZVdOd2d0UlZjTmFWczJIZDlrL2t0Mm1jTEZ2U1JWOVdCYXJPQUY4eVdhRUlUVWpac2NhY1g3N3VlZXhwcW5USzV4c2VXdDNvYTUrZWh2WUNhQ3Q4UTlLNHFIeWpuSHQvcjlSSGdwVnZCQ09CTkpDRUxxeGsyT2loTXVqYmdvY2x6dm91N1dER3BwSk1HVHgrbUNRUGpUbW14VHNjaFBoTklpVytiWkg3UGVzbnFZMU16TWF6d1QvcWZBckY3RVBsZmVnSkFDMXJ5QVdOQXVCZ1cyS2tySDkxWDVDWVNpSnk1eDAvS0N1bU5lNHFsNllSbGJHU2Vac21oK1FsbndQdzN1Uk94ejVRMElhV0RORFl5U2NVN1ozN0FvSFgvK1hmNTZvMUthN0ZaQ29hL3NMaGI4TytvbWpFZTN6WlQ4eDdQZ2Z4cGNpOWpudUpiR3pncW5nVFEvTURia29jeVFSbUZYYWlja0syNHlUbW02MzNhQjNTMVBudU5ldisyaEFJNW13UDhBTEprbCtjOHdaNFpxcmdDUEgrM1kxTjFOdVVrdGQzZkgvUkdYaStuSFB0UEdrekxac3dHWEFmK24yUkNjMXQrYkpyNjV3VlZSclN3ZjFRLyswZzhoSlcvOHUzLzhvQzhyZmdMdTVvcm5VSUpwamRuRmt5VlBUeWdUL2srVmZSdnBLMHhUcFQ4elpQMVJIZzJvT2Z6WlNZK0NBdzRULzFjRjJJVXhKNlJGd1ZNVXlJYi9VMlZnZzR6MUlreVZuaE9EN0F4WkQ2Y0ZSOG91WDcvM3NlczRjcm9UWG1yU0hQU0ZlSFpGNWZPbjBXVXBXaDhjeUliL3diZ3lTaTJwbHdreXdqR2ZZQ3ZpWlBkczZlOE5xN01sd0dMUGdnT1Y4YjdxTE5ET0FjeXRrNkVLRkZRSDV4eXd6WklZaVFQWXhsTjJqQ0pWT1MyRkZuMFh3V2ZTOGt0cEtyTXphWUZGR3NBQnU0MFh3QlNXMUp6dzJFazRwQ1E1cFJPaThTWnBnNjNyNDREZHh2T3hSQ1JjT0FuN1o4cmJsUVJoTmpEL0hNQTJYbTMrVzVGUkMxcnl6VVlaWVJnUHRqRnlPM0Y4ZlZ2aVpISUEyM2kzVGlabEo0Q3FwVEVYdjZkQVlsRzhFWHNLeUN5SzZYR2c3LzlveVBTUW4zaE1qWmtma3R5d3JxOFRQMHBpRWRpeTIzZ2orTGJ3VXlNeXA1TDF3YzJwb0FHU2hkOHIvLzJkYVNFN3dYandScDRyMzhpZTY5NG5PcDk0ZG5oZlYySEc4bGVIZUoyZDhmenRPd2RHaW8zbWh3TXJIYng3YmJqdE9QOG5QMjJLMDVKdjQzMXkrSlJwMXBLSGJielhuWVhQa21HRkRIY0VuY1c2OS80N0w2SGxtZmZZZUZCT3pJdXlOcEFMRGl6VXlUOXdDcTAzblp1bis4ejhDK1Rvenh6bmI4cktyYXhNK2hlSFRlL2dqVEJmY0p5UEVlays2Nyt5dVN6ZXI0UGJGMTJLRzI0WVdTSVRZaXpRMlhHZ2h3bVl2ckZ3dTN5cUwvLzlnTDNhOVV6V3A1Ym9SK0krT095NlBCZnVUYkRmd2RlcUIwakZzOHF1THpTSU5RYzlqdVR3RjUrZTJhZk42ci9yVk4rTGxsZjhTclZzZXhsZllxdlZ2UmM1MW9VbWVZTitkNkRDVlk0REpvSlU4S3JaVW1PaHo0b0RIZlp1SndqZytOZXJ6WXJJN1BIeWp5Y3VQQzJFSVNPazBCL2Z6aFRJbmxBdTIydkFWdWEzWXBwc29Yc0FmVExJaUF3TGRyWWNnTHgxWFFyb1BiZmFiR21aSVhhdzRaYUwvcWJ5MFp0czZPa1RVdDcxUUlzdk5oYnB3Z2F2eTZ0ZWVvZTliMnVoYkFYUDQwaitmanZpaWtxRmo3MzhOWEo4aStxY0RmWE1CYThGNXlrajZJQ2JjSmVvbVkycDc5RExFTjgwUTRFcUsydi9jc1VCbURiY1lWMDZ4UWNxY0c3NUhXNi80Z051Z2lFWmRUUkVtN084eitYcWdLYUFpSFVYSjE2aXhqNDFCMGRNUmxSWXNMUGxBS2JVSFVZQkJHKzJ0TXdRZTQ5L2Y1UXEzRmV6SlFRWWRoZ0dvSzI2d2RJZS9sWUoyWFZqbUEyWnpsbXdyNXgyT1pLL253cnZlc2Z4RGxUa3I0a1JXb1FsaHQwRGc1MGwzUmtQM1lsUWQ5SWlFRzJ1YVRvdExsZnVaNGNiWFBwaGNITGg3OXllRkw0dFB3OGN3TndxZG1qcGdZcFQrdUNpRHYrTWNFOStIWHlsOGxvRy9JRDJLT1M1emVTOTZPb2FiYTV5WU9sYlk1aGJwN1pQTW1EOUNRSjVWbzRDek1SaVFKd2dDcWRDQ2xTK2RZYW84RExIdU5naFdRZ2UzY2JqS0NwczJydmczbmdXaytBQlgvb2NwOGNuQkY3Ri91ZUNBMDJwMU5BREZibG9VNHhHbEtYWnhXb1hIdmtXRXJNUXZGWHBQQll2WDFuNU90RGlZQ2FiK2RBclZVWkhueGw3TEdyL2NzSUJEQzZ1MUtnemNVNWFGN1VaVUxqRlNHZDEyckRFMnBrSVhsODZqL0ZoK0o5SUdpK0taYmNqcmNEZXVpeGdRN25oQUNaWjhlNWVaU2JPVGZzaU5nUUt0L21PbmFldlBETTR5RVR3V3R5U2N4eUltcUprb0FQWUpDaTI4UnludFJ1eERiYllQSEVBUFMrMkVKU1plSjZha0FhdEI4RktaVGFDcHppUElmQjdrdjRHWWY1VVdOdkNzdXQwWlFFYnlnMEhNTWtLZDdVeUUrZW1mUkViZ3FiekxXMjFSamFDcHppUElmQmRpYkRORlV4WTI4S3lzNTlzbGd6S1VRaXIzSnU4T2NwTXpKTk95MzlGV0ZkYWl6TVJQTlY1RElIZmxCaUZSTUxhWG1mSlJiSGxKOHZaMFB4ekFEMHZySHZSNy9QZnJBbGJRSStKN1FiVXlVVHdWT2R4bWE5eEZEbnNiZFlYMEVNNE9VdjJ6YW9CSFRQL1NTVnAzYXN6OGZ3M2JLSVdvT21xeWlmcVppSjRpdk1ZNTJXVS9RcnAxT3hMY2k2ZDJxMVYwUXU1REhUa1pxNXFXT1N5cmVHTm9yN2RRVUIySm9LSDVld1d3NFZEMFlwcEtkZTVsdFJBTnc0RDZMSkpjOCtCaWh3Rnlrdzg5ODJhc0FGMEd5K29TaWFDMTVjYk9IQnExaVJlZUZxMnZSamVQY1dUZTNzOFpQL3p4SUd5Nkd4Nk5KN1B4SGxxWVpTMllPVUo5R0ZrSW5oWXpqaE5rTUVkSG5hY3B0akVMOHZ6c3gwbWk3S1lEZVdCQXhDOEFXdUhNaFBub1dXVHRBRmF0dGhVVWV0bEluaUs4N2praWRySHF5N1NObC9uY0pDTXU1b0xRa2hWdW14NDdqbFFrZFpFUzB5NGM5K3FTUnVnWHRGUTYyWWllSXJ6R08vd3BPZ3FteTVTY1FjZXZoN3VhbDRXVjBkVXVteDQ3am5Ra1hwUHhYZHFhdTViRjdVQmNLNEVldTJ6RUR4SUZUK1ZnaUJkMllyTW9Dc1RkZ01JNUhDZnl6bnIxSXphaWZOVkRzc2NJeGl1YmRidjg5V0NOS2pGUHA0cWVFV3U2R1VoZUlyekdQc0g5SURLR1laYjdDM2c2UFFoYTFaL1BZMzJXUmduamdOOUlYaTQ5SHg2WjFlbTg3SHV1Wm1sNE1GNWZKWGhnVHRyRDhHelRLK3NjTXNPS3g0WHZFNlhsYlYvK2VJQStuN1RhMUZQT1IrWXJ6WkdhRTFKOVdvV3lqVldKWXNWRHh4ZlkrQzNQSmR5LzZvWHIvUGRkSG0yaFd1aHJJTDl5dzBIME1mYmJtUG9IakliQUxscFhQU0dRQVJrNFFlT3FpeVNoZUJCeC9BNGpsZDNlMWpyWFE5ZGlldTdHMklPUE0vWFhrYVEvY3NMQitDNTNuWGIwaUJ5SnM1TDQ2SzNBOWJXUGkrOVVuNHZEMlloZUMzcFBHNjQ2K3dpM3l6djgyVVhSWmoyMlR1OWN5SHZnN3orOTd3TEtNdWtMV2ZpdkxZMXZGMkZzcndYMTVSYmVsa0lYcDJMRjEzeEtDcmh1TVFMbHpZcGlVVlNZbjZ1b3Roa0RTZmQ1c3duQnk2Nm5WOW8vMWlaaWVlekpZbW83Z3NmLzNlVTh6dFpDSjdpUUYxMWRjdlNMcU1jdXd0ck5Iamo5WE5rV0tVaDRlV2hFZnZraXdNbDhrMm5XRHJhVkdiaWZEVXdVbXRnNHU2N0JmK2MvSmFza0lIZ3lYZEVPODRGT3VsZEVCWWxYckw1R25BdjFHdlkzdGhEYUxGOFM5SmlRem5qd0dLWlhDRkhYWHlhVGQzS3lsa2p4emZuSmZMR3dIRysyeUcvclpUTlFQQ3dSeWN1bHpzVnNsbXNDNHZTd1FHYWJ6cUYzbkhWK1Q0NTNuZUtIU3FIOXNrckJ4YS9STzdicHQvTDRBY3E4dHJRMGUxcUVuSzlUSVovb3BiS1FQREE1MTJCNGlGeVJONm9pcWp6WVlKUFlsTjlzMUFDTmVSNElMTnNLS2NjVUE1VTVMU0Y0NXIxNG1QazNtY0dXcWtNQk0vNTVOMEtpaytVNzlFd1B2eWw4dEVYYUg3aGlXdkQ5M2pLcjFMY0J2UEhBZVZBUmY0YUY3ZEZXUWhlWEZwc3ZYeHlRRGxRa2M4R3htbVZGYnc0WExOMUp1RkEvelJ2NDRVeHlncGVHR2RzZWxvY09OM2JlQ0ZjdElJWHdoaWJuQm9IVHZjMlhnZ2JyZUNGTU1ZbXA4VUJiTm5hVFNNZk02M2crVmhpRTlMZ3dFcm5mUXdNWHZjajkzWFRBSjBMR0gwN0crV2lIMDljSTdCcHZPTVJ0WFY2WHpFMm9sZWE4bTFmSTByWkxNdUJ5VGlBYzRPazVsV3hKcDdKdXNLRHYvazk4T2ZMZi8xZzFjeXljY3VCUkJ5ZzczR3R1UkFRNHEvWFNRUXhSNVg3WUk3M1dPTTNSOTE2SXBxQzE2d3dWYlBCRCtlZkNMcE9CQkY5Y3ZuSzljZXZYN3RzN2J3VDBSOTVJZ0wzcnIwWEtPUEkvTS9ucVdHMkxaWURKNWtEa0xldlVmb0tIWEs3ZXBJSnRiUlpEdVNLQS9YaDU2dU84OHY0UnNaMnJ0cGxHMk01Y0tJNWdMdEE1RXFGa0dNcmR5ZTZueXh4ZWVQQTRoODhWaDYrLzYzVnZMVXJiKzM1Ly85TjdyQWNZck5vQUFBQUFFbEZUa1N1UW1DQy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1841</Words>
  <Application>WPS 演示</Application>
  <PresentationFormat>宽屏</PresentationFormat>
  <Paragraphs>78</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方正书宋_GBK</vt:lpstr>
      <vt:lpstr>Wingdings</vt:lpstr>
      <vt:lpstr>Times New Roman Regular</vt:lpstr>
      <vt:lpstr>微软雅黑</vt:lpstr>
      <vt:lpstr>汉仪旗黑</vt:lpstr>
      <vt:lpstr>宋体</vt:lpstr>
      <vt:lpstr>Arial Unicode MS</vt:lpstr>
      <vt:lpstr>汉仪书宋二KW</vt:lpstr>
      <vt:lpstr>Calibri</vt:lpstr>
      <vt:lpstr>Helvetica Neue</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zhudaiyi</dc:creator>
  <cp:lastModifiedBy>zhudaiyi</cp:lastModifiedBy>
  <cp:revision>13</cp:revision>
  <dcterms:created xsi:type="dcterms:W3CDTF">2021-10-17T08:19:33Z</dcterms:created>
  <dcterms:modified xsi:type="dcterms:W3CDTF">2021-10-17T08:19:33Z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