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60" r:id="rId5"/>
    <p:sldId id="259" r:id="rId6"/>
    <p:sldId id="261" r:id="rId7"/>
    <p:sldId id="262" r:id="rId8"/>
    <p:sldId id="263" r:id="rId9"/>
    <p:sldId id="264" r:id="rId10"/>
    <p:sldId id="266" r:id="rId11"/>
    <p:sldId id="265" r:id="rId12"/>
    <p:sldId id="267" r:id="rId13"/>
    <p:sldId id="268" r:id="rId14"/>
    <p:sldId id="269" r:id="rId15"/>
    <p:sldId id="271" r:id="rId16"/>
    <p:sldId id="275" r:id="rId17"/>
    <p:sldId id="270" r:id="rId18"/>
    <p:sldId id="274" r:id="rId19"/>
    <p:sldId id="272"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6510" autoAdjust="0"/>
  </p:normalViewPr>
  <p:slideViewPr>
    <p:cSldViewPr snapToGrid="0">
      <p:cViewPr varScale="1">
        <p:scale>
          <a:sx n="38" d="100"/>
          <a:sy n="38" d="100"/>
        </p:scale>
        <p:origin x="1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132DE-599E-4670-B279-4ED4A0E24769}" type="datetimeFigureOut">
              <a:rPr lang="zh-CN" altLang="en-US" smtClean="0"/>
              <a:t>2021/10/30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5AF47-DBBF-40C0-9A4F-C1B1F3859BAB}" type="slidenum">
              <a:rPr lang="zh-CN" altLang="en-US" smtClean="0"/>
              <a:t>‹#›</a:t>
            </a:fld>
            <a:endParaRPr lang="zh-CN" altLang="en-US"/>
          </a:p>
        </p:txBody>
      </p:sp>
    </p:spTree>
    <p:extLst>
      <p:ext uri="{BB962C8B-B14F-4D97-AF65-F5344CB8AC3E}">
        <p14:creationId xmlns:p14="http://schemas.microsoft.com/office/powerpoint/2010/main" val="126677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医学图像检测、自动驾驶、检测</a:t>
            </a:r>
            <a:r>
              <a:rPr lang="en-US" altLang="zh-CN" dirty="0"/>
              <a:t>fake video/image</a:t>
            </a:r>
            <a:endParaRPr lang="zh-CN" altLang="en-US" dirty="0"/>
          </a:p>
        </p:txBody>
      </p:sp>
      <p:sp>
        <p:nvSpPr>
          <p:cNvPr id="4" name="灯片编号占位符 3"/>
          <p:cNvSpPr>
            <a:spLocks noGrp="1"/>
          </p:cNvSpPr>
          <p:nvPr>
            <p:ph type="sldNum" sz="quarter" idx="10"/>
          </p:nvPr>
        </p:nvSpPr>
        <p:spPr/>
        <p:txBody>
          <a:bodyPr/>
          <a:lstStyle/>
          <a:p>
            <a:fld id="{5B25AF47-DBBF-40C0-9A4F-C1B1F3859BAB}" type="slidenum">
              <a:rPr lang="zh-CN" altLang="en-US" smtClean="0"/>
              <a:t>2</a:t>
            </a:fld>
            <a:endParaRPr lang="zh-CN" altLang="en-US"/>
          </a:p>
        </p:txBody>
      </p:sp>
    </p:spTree>
    <p:extLst>
      <p:ext uri="{BB962C8B-B14F-4D97-AF65-F5344CB8AC3E}">
        <p14:creationId xmlns:p14="http://schemas.microsoft.com/office/powerpoint/2010/main" val="1948540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If we use the Cross-Entropy loss only, the resolution predictor will converge to a sub-optimal point and tend to select the largest resolution because samples with the largest resolution correspond to relatively lower classification loss </a:t>
            </a:r>
            <a:r>
              <a:rPr lang="en-US" altLang="zh-CN" sz="1800" b="0" i="0" dirty="0" err="1">
                <a:solidFill>
                  <a:srgbClr val="000000"/>
                </a:solidFill>
                <a:effectLst/>
                <a:latin typeface="NimbusRomNo9L-Regu"/>
              </a:rPr>
              <a:t>generall</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5B25AF47-DBBF-40C0-9A4F-C1B1F3859BAB}" type="slidenum">
              <a:rPr lang="zh-CN" altLang="en-US" smtClean="0"/>
              <a:t>15</a:t>
            </a:fld>
            <a:endParaRPr lang="zh-CN" altLang="en-US"/>
          </a:p>
        </p:txBody>
      </p:sp>
    </p:spTree>
    <p:extLst>
      <p:ext uri="{BB962C8B-B14F-4D97-AF65-F5344CB8AC3E}">
        <p14:creationId xmlns:p14="http://schemas.microsoft.com/office/powerpoint/2010/main" val="238659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1" dirty="0" err="1">
                <a:solidFill>
                  <a:srgbClr val="000000"/>
                </a:solidFill>
                <a:effectLst/>
                <a:latin typeface="CMMI10"/>
              </a:rPr>
              <a:t>g</a:t>
            </a:r>
            <a:r>
              <a:rPr lang="en-US" altLang="zh-CN" sz="1800" b="0" i="1" dirty="0" err="1">
                <a:solidFill>
                  <a:srgbClr val="000000"/>
                </a:solidFill>
                <a:effectLst/>
                <a:latin typeface="CMMI7"/>
              </a:rPr>
              <a:t>j</a:t>
            </a:r>
            <a:r>
              <a:rPr lang="en-US" altLang="zh-CN" sz="1800" b="0" i="1" dirty="0">
                <a:solidFill>
                  <a:srgbClr val="000000"/>
                </a:solidFill>
                <a:effectLst/>
                <a:latin typeface="CMMI7"/>
              </a:rPr>
              <a:t> </a:t>
            </a:r>
            <a:r>
              <a:rPr lang="en-US" altLang="zh-CN" sz="1800" b="0" i="0" dirty="0">
                <a:solidFill>
                  <a:srgbClr val="000000"/>
                </a:solidFill>
                <a:effectLst/>
                <a:latin typeface="NimbusRomNo9L-Regu"/>
              </a:rPr>
              <a:t>is Gumbel noise obtained through two </a:t>
            </a:r>
            <a:r>
              <a:rPr lang="en-US" altLang="zh-CN" sz="1800" b="0" i="0" dirty="0">
                <a:solidFill>
                  <a:srgbClr val="000000"/>
                </a:solidFill>
                <a:effectLst/>
                <a:latin typeface="CMR10"/>
              </a:rPr>
              <a:t>log </a:t>
            </a:r>
            <a:r>
              <a:rPr lang="en-US" altLang="zh-CN" sz="1800" b="0" i="0" dirty="0">
                <a:solidFill>
                  <a:srgbClr val="000000"/>
                </a:solidFill>
                <a:effectLst/>
                <a:latin typeface="NimbusRomNo9L-Regu"/>
              </a:rPr>
              <a:t>operation applied on </a:t>
            </a:r>
            <a:r>
              <a:rPr lang="en-US" altLang="zh-CN" sz="1800" b="0" i="0" dirty="0" err="1">
                <a:solidFill>
                  <a:srgbClr val="000000"/>
                </a:solidFill>
                <a:effectLst/>
                <a:latin typeface="NimbusRomNo9L-Regu"/>
              </a:rPr>
              <a:t>i.i.d</a:t>
            </a:r>
            <a:r>
              <a:rPr lang="en-US" altLang="zh-CN" sz="1800" b="0" i="0" dirty="0">
                <a:solidFill>
                  <a:srgbClr val="000000"/>
                </a:solidFill>
                <a:effectLst/>
                <a:latin typeface="NimbusRomNo9L-Regu"/>
              </a:rPr>
              <a:t> samples </a:t>
            </a:r>
            <a:r>
              <a:rPr lang="en-US" altLang="zh-CN" sz="1800" b="0" i="1" dirty="0">
                <a:solidFill>
                  <a:srgbClr val="000000"/>
                </a:solidFill>
                <a:effectLst/>
                <a:latin typeface="CMMI10"/>
              </a:rPr>
              <a:t>u </a:t>
            </a:r>
            <a:r>
              <a:rPr lang="en-US" altLang="zh-CN" sz="1800" b="0" i="0" dirty="0">
                <a:solidFill>
                  <a:srgbClr val="000000"/>
                </a:solidFill>
                <a:effectLst/>
                <a:latin typeface="NimbusRomNo9L-Regu"/>
              </a:rPr>
              <a:t>drawn from a uniform distribution</a:t>
            </a:r>
            <a:r>
              <a:rPr lang="en-US" altLang="zh-CN" dirty="0"/>
              <a:t> </a:t>
            </a:r>
          </a:p>
          <a:p>
            <a:r>
              <a:rPr lang="en-US" altLang="zh-CN" sz="1800" b="0" i="0" dirty="0">
                <a:solidFill>
                  <a:srgbClr val="000000"/>
                </a:solidFill>
                <a:effectLst/>
                <a:latin typeface="NimbusRomNo9L-Regu"/>
              </a:rPr>
              <a:t>Gumbel noise has two positive effects</a:t>
            </a:r>
            <a:r>
              <a:rPr lang="en-US" altLang="zh-CN" dirty="0"/>
              <a:t> </a:t>
            </a:r>
            <a:r>
              <a:rPr lang="zh-CN" altLang="en-US" dirty="0"/>
              <a:t>：</a:t>
            </a:r>
            <a:endParaRPr lang="en-US" altLang="zh-CN" dirty="0"/>
          </a:p>
          <a:p>
            <a:pPr marL="342900" indent="-342900">
              <a:buAutoNum type="arabicPeriod"/>
            </a:pPr>
            <a:r>
              <a:rPr lang="en-US" altLang="zh-CN" sz="1800" b="0" i="0" dirty="0">
                <a:solidFill>
                  <a:srgbClr val="000000"/>
                </a:solidFill>
                <a:effectLst/>
                <a:latin typeface="NimbusRomNo9L-Regu"/>
              </a:rPr>
              <a:t>not influence the highest entry of the original categorical probability distribution</a:t>
            </a:r>
            <a:r>
              <a:rPr lang="en-US" altLang="zh-CN" dirty="0"/>
              <a:t> </a:t>
            </a:r>
          </a:p>
          <a:p>
            <a:pPr marL="342900" indent="-342900">
              <a:buAutoNum type="arabicPeriod"/>
            </a:pPr>
            <a:r>
              <a:rPr lang="en-US" altLang="zh-CN" dirty="0"/>
              <a:t> </a:t>
            </a:r>
            <a:r>
              <a:rPr lang="en-US" altLang="zh-CN" sz="1800" b="0" i="0" dirty="0">
                <a:solidFill>
                  <a:srgbClr val="000000"/>
                </a:solidFill>
                <a:effectLst/>
                <a:latin typeface="NimbusRomNo9L-Regu"/>
              </a:rPr>
              <a:t>makes the gradient approximation from discrete </a:t>
            </a:r>
            <a:r>
              <a:rPr lang="en-US" altLang="zh-CN" sz="1800" b="0" i="0" dirty="0" err="1">
                <a:solidFill>
                  <a:srgbClr val="000000"/>
                </a:solidFill>
                <a:effectLst/>
                <a:latin typeface="NimbusRomNo9L-Regu"/>
              </a:rPr>
              <a:t>hardmax</a:t>
            </a:r>
            <a:r>
              <a:rPr lang="en-US" altLang="zh-CN" sz="1800" b="0" i="0" dirty="0">
                <a:solidFill>
                  <a:srgbClr val="000000"/>
                </a:solidFill>
                <a:effectLst/>
                <a:latin typeface="NimbusRomNo9L-Regu"/>
              </a:rPr>
              <a:t> to continuous </a:t>
            </a:r>
            <a:r>
              <a:rPr lang="en-US" altLang="zh-CN" sz="1800" b="0" i="0" dirty="0" err="1">
                <a:solidFill>
                  <a:srgbClr val="000000"/>
                </a:solidFill>
                <a:effectLst/>
                <a:latin typeface="NimbusRomNo9L-Regu"/>
              </a:rPr>
              <a:t>softmax</a:t>
            </a:r>
            <a:r>
              <a:rPr lang="en-US" altLang="zh-CN" sz="1800" b="0" i="0" dirty="0">
                <a:solidFill>
                  <a:srgbClr val="000000"/>
                </a:solidFill>
                <a:effectLst/>
                <a:latin typeface="NimbusRomNo9L-Regu"/>
              </a:rPr>
              <a:t> more fluent. </a:t>
            </a:r>
          </a:p>
          <a:p>
            <a:pPr marL="0" indent="0">
              <a:buNone/>
            </a:pPr>
            <a:endParaRPr lang="en-US" altLang="zh-CN" dirty="0"/>
          </a:p>
          <a:p>
            <a:pPr marL="0" indent="0">
              <a:buNone/>
            </a:pPr>
            <a:r>
              <a:rPr lang="zh-CN" altLang="en-US" b="0" i="0" dirty="0">
                <a:solidFill>
                  <a:srgbClr val="121212"/>
                </a:solidFill>
                <a:effectLst/>
                <a:latin typeface="-apple-system"/>
              </a:rPr>
              <a:t>直接对模型预测的</a:t>
            </a:r>
            <a:r>
              <a:rPr lang="en-US" altLang="zh-CN" b="0" i="0" dirty="0">
                <a:solidFill>
                  <a:srgbClr val="121212"/>
                </a:solidFill>
                <a:effectLst/>
                <a:latin typeface="-apple-system"/>
              </a:rPr>
              <a:t>logits</a:t>
            </a:r>
            <a:r>
              <a:rPr lang="zh-CN" altLang="en-US" b="0" i="0" dirty="0">
                <a:solidFill>
                  <a:srgbClr val="121212"/>
                </a:solidFill>
                <a:effectLst/>
                <a:latin typeface="-apple-system"/>
              </a:rPr>
              <a:t>使用</a:t>
            </a:r>
            <a:r>
              <a:rPr lang="en-US" altLang="zh-CN" b="0" i="0" dirty="0" err="1">
                <a:solidFill>
                  <a:srgbClr val="121212"/>
                </a:solidFill>
                <a:effectLst/>
                <a:latin typeface="-apple-system"/>
              </a:rPr>
              <a:t>softmax</a:t>
            </a:r>
            <a:r>
              <a:rPr lang="zh-CN" altLang="en-US" b="0" i="0" dirty="0">
                <a:solidFill>
                  <a:srgbClr val="121212"/>
                </a:solidFill>
                <a:effectLst/>
                <a:latin typeface="-apple-system"/>
              </a:rPr>
              <a:t>得到的概率是确定的，而用</a:t>
            </a:r>
            <a:r>
              <a:rPr lang="en-US" altLang="zh-CN" b="0" i="0" dirty="0" err="1">
                <a:solidFill>
                  <a:srgbClr val="121212"/>
                </a:solidFill>
                <a:effectLst/>
                <a:latin typeface="-apple-system"/>
              </a:rPr>
              <a:t>gumbel_softmax</a:t>
            </a:r>
            <a:r>
              <a:rPr lang="zh-CN" altLang="en-US" b="0" i="0" dirty="0">
                <a:solidFill>
                  <a:srgbClr val="121212"/>
                </a:solidFill>
                <a:effectLst/>
                <a:latin typeface="-apple-system"/>
              </a:rPr>
              <a:t>得到的概率是基于</a:t>
            </a:r>
            <a:r>
              <a:rPr lang="en-US" altLang="zh-CN" b="0" i="0" dirty="0">
                <a:solidFill>
                  <a:srgbClr val="121212"/>
                </a:solidFill>
                <a:effectLst/>
                <a:latin typeface="-apple-system"/>
              </a:rPr>
              <a:t>logits</a:t>
            </a:r>
            <a:r>
              <a:rPr lang="zh-CN" altLang="en-US" b="0" i="0" dirty="0">
                <a:solidFill>
                  <a:srgbClr val="121212"/>
                </a:solidFill>
                <a:effectLst/>
                <a:latin typeface="-apple-system"/>
              </a:rPr>
              <a:t>的</a:t>
            </a:r>
            <a:r>
              <a:rPr lang="en-US" altLang="zh-CN" b="0" i="0" dirty="0" err="1">
                <a:solidFill>
                  <a:srgbClr val="121212"/>
                </a:solidFill>
                <a:effectLst/>
                <a:latin typeface="-apple-system"/>
              </a:rPr>
              <a:t>softmax</a:t>
            </a:r>
            <a:r>
              <a:rPr lang="zh-CN" altLang="en-US" b="0" i="0" dirty="0">
                <a:solidFill>
                  <a:srgbClr val="121212"/>
                </a:solidFill>
                <a:effectLst/>
                <a:latin typeface="-apple-system"/>
              </a:rPr>
              <a:t>结果采样得到的，是不确定的</a:t>
            </a:r>
            <a:endParaRPr lang="zh-CN" altLang="en-US" dirty="0"/>
          </a:p>
        </p:txBody>
      </p:sp>
      <p:sp>
        <p:nvSpPr>
          <p:cNvPr id="4" name="灯片编号占位符 3"/>
          <p:cNvSpPr>
            <a:spLocks noGrp="1"/>
          </p:cNvSpPr>
          <p:nvPr>
            <p:ph type="sldNum" sz="quarter" idx="5"/>
          </p:nvPr>
        </p:nvSpPr>
        <p:spPr/>
        <p:txBody>
          <a:bodyPr/>
          <a:lstStyle/>
          <a:p>
            <a:fld id="{5B25AF47-DBBF-40C0-9A4F-C1B1F3859BAB}" type="slidenum">
              <a:rPr lang="zh-CN" altLang="en-US" smtClean="0"/>
              <a:t>16</a:t>
            </a:fld>
            <a:endParaRPr lang="zh-CN" altLang="en-US"/>
          </a:p>
        </p:txBody>
      </p:sp>
    </p:spTree>
    <p:extLst>
      <p:ext uri="{BB962C8B-B14F-4D97-AF65-F5344CB8AC3E}">
        <p14:creationId xmlns:p14="http://schemas.microsoft.com/office/powerpoint/2010/main" val="80996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BN</a:t>
            </a:r>
            <a:r>
              <a:rPr lang="zh-CN" altLang="en-US" dirty="0"/>
              <a:t>的统计量</a:t>
            </a:r>
            <a:r>
              <a:rPr lang="en-US" altLang="zh-CN" dirty="0"/>
              <a:t>mean variance</a:t>
            </a:r>
            <a:r>
              <a:rPr lang="zh-CN" altLang="en-US" dirty="0"/>
              <a:t>在不同</a:t>
            </a:r>
            <a:r>
              <a:rPr lang="en-US" altLang="zh-CN" dirty="0"/>
              <a:t>resolution</a:t>
            </a:r>
            <a:r>
              <a:rPr lang="zh-CN" altLang="en-US" dirty="0"/>
              <a:t>是不同的</a:t>
            </a:r>
          </a:p>
        </p:txBody>
      </p:sp>
      <p:sp>
        <p:nvSpPr>
          <p:cNvPr id="4" name="灯片编号占位符 3"/>
          <p:cNvSpPr>
            <a:spLocks noGrp="1"/>
          </p:cNvSpPr>
          <p:nvPr>
            <p:ph type="sldNum" sz="quarter" idx="5"/>
          </p:nvPr>
        </p:nvSpPr>
        <p:spPr/>
        <p:txBody>
          <a:bodyPr/>
          <a:lstStyle/>
          <a:p>
            <a:fld id="{5B25AF47-DBBF-40C0-9A4F-C1B1F3859BAB}" type="slidenum">
              <a:rPr lang="zh-CN" altLang="en-US" smtClean="0"/>
              <a:t>17</a:t>
            </a:fld>
            <a:endParaRPr lang="zh-CN" altLang="en-US"/>
          </a:p>
        </p:txBody>
      </p:sp>
    </p:spTree>
    <p:extLst>
      <p:ext uri="{BB962C8B-B14F-4D97-AF65-F5344CB8AC3E}">
        <p14:creationId xmlns:p14="http://schemas.microsoft.com/office/powerpoint/2010/main" val="310916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000000"/>
                </a:solidFill>
                <a:effectLst/>
                <a:latin typeface="NimbusRomNo9L-Regu"/>
              </a:rPr>
              <a:t>If we use the Cross-Entropy loss only, the resolution predictor will converge to a sub-optimal point and tend to select the largest resolution because samples with the largest resolution correspond to relatively lower classification loss </a:t>
            </a:r>
            <a:r>
              <a:rPr lang="en-US" altLang="zh-CN" sz="1200" b="0" i="0" dirty="0" err="1">
                <a:solidFill>
                  <a:srgbClr val="000000"/>
                </a:solidFill>
                <a:effectLst/>
                <a:latin typeface="NimbusRomNo9L-Regu"/>
              </a:rPr>
              <a:t>generall</a:t>
            </a:r>
            <a:r>
              <a:rPr lang="en-US" altLang="zh-CN" dirty="0"/>
              <a:t>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B25AF47-DBBF-40C0-9A4F-C1B1F3859BAB}" type="slidenum">
              <a:rPr lang="zh-CN" altLang="en-US" smtClean="0"/>
              <a:t>18</a:t>
            </a:fld>
            <a:endParaRPr lang="zh-CN" altLang="en-US"/>
          </a:p>
        </p:txBody>
      </p:sp>
    </p:spTree>
    <p:extLst>
      <p:ext uri="{BB962C8B-B14F-4D97-AF65-F5344CB8AC3E}">
        <p14:creationId xmlns:p14="http://schemas.microsoft.com/office/powerpoint/2010/main" val="78232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5AF47-DBBF-40C0-9A4F-C1B1F3859BAB}" type="slidenum">
              <a:rPr lang="zh-CN" altLang="en-US" smtClean="0"/>
              <a:t>19</a:t>
            </a:fld>
            <a:endParaRPr lang="zh-CN" altLang="en-US"/>
          </a:p>
        </p:txBody>
      </p:sp>
    </p:spTree>
    <p:extLst>
      <p:ext uri="{BB962C8B-B14F-4D97-AF65-F5344CB8AC3E}">
        <p14:creationId xmlns:p14="http://schemas.microsoft.com/office/powerpoint/2010/main" val="428051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a:t>
            </a:r>
            <a:r>
              <a:rPr lang="en-US" altLang="zh-CN" baseline="0" dirty="0"/>
              <a:t> ID</a:t>
            </a:r>
            <a:r>
              <a:rPr lang="zh-CN" altLang="en-US" baseline="0" dirty="0"/>
              <a:t>样本只在一类，或只有一种共同特性</a:t>
            </a:r>
            <a:endParaRPr lang="en-US" altLang="zh-CN" baseline="0" dirty="0"/>
          </a:p>
          <a:p>
            <a:r>
              <a:rPr lang="en-US" altLang="zh-CN" dirty="0"/>
              <a:t>AD ND</a:t>
            </a:r>
            <a:r>
              <a:rPr lang="zh-CN" altLang="en-US" dirty="0"/>
              <a:t>：二分类  （只两类，</a:t>
            </a:r>
            <a:r>
              <a:rPr lang="en-US" altLang="zh-CN" dirty="0"/>
              <a:t>ID or OOD</a:t>
            </a:r>
            <a:r>
              <a:rPr lang="zh-CN" altLang="en-US" dirty="0"/>
              <a:t>）</a:t>
            </a:r>
            <a:endParaRPr lang="en-US" altLang="zh-CN" dirty="0"/>
          </a:p>
          <a:p>
            <a:r>
              <a:rPr lang="en-US" altLang="zh-CN" dirty="0"/>
              <a:t>OSR</a:t>
            </a:r>
            <a:r>
              <a:rPr lang="zh-CN" altLang="en-US" dirty="0"/>
              <a:t>：多分类</a:t>
            </a:r>
          </a:p>
        </p:txBody>
      </p:sp>
      <p:sp>
        <p:nvSpPr>
          <p:cNvPr id="4" name="灯片编号占位符 3"/>
          <p:cNvSpPr>
            <a:spLocks noGrp="1"/>
          </p:cNvSpPr>
          <p:nvPr>
            <p:ph type="sldNum" sz="quarter" idx="10"/>
          </p:nvPr>
        </p:nvSpPr>
        <p:spPr/>
        <p:txBody>
          <a:bodyPr/>
          <a:lstStyle/>
          <a:p>
            <a:fld id="{5B25AF47-DBBF-40C0-9A4F-C1B1F3859BAB}" type="slidenum">
              <a:rPr lang="zh-CN" altLang="en-US" smtClean="0"/>
              <a:t>5</a:t>
            </a:fld>
            <a:endParaRPr lang="zh-CN" altLang="en-US"/>
          </a:p>
        </p:txBody>
      </p:sp>
    </p:spTree>
    <p:extLst>
      <p:ext uri="{BB962C8B-B14F-4D97-AF65-F5344CB8AC3E}">
        <p14:creationId xmlns:p14="http://schemas.microsoft.com/office/powerpoint/2010/main" val="255294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estimate the in-distribution density and reject OOD test samples that deviate from the </a:t>
            </a:r>
            <a:r>
              <a:rPr lang="en-US" altLang="zh-CN" dirty="0" err="1"/>
              <a:t>estimated</a:t>
            </a:r>
            <a:r>
              <a:rPr lang="en-US" altLang="zh-CN" dirty="0"/>
              <a:t> distribute </a:t>
            </a:r>
            <a:r>
              <a:rPr lang="zh-CN" altLang="en-US" dirty="0"/>
              <a:t>例如</a:t>
            </a:r>
            <a:r>
              <a:rPr lang="en-US" altLang="zh-CN" dirty="0"/>
              <a:t>Gaussian </a:t>
            </a:r>
            <a:r>
              <a:rPr lang="zh-CN" altLang="en-US" dirty="0"/>
              <a:t>分布</a:t>
            </a:r>
            <a:endParaRPr lang="en-US" altLang="zh-CN" dirty="0"/>
          </a:p>
          <a:p>
            <a:r>
              <a:rPr lang="en-US" altLang="zh-CN" dirty="0"/>
              <a:t>Generative If such a representation is not found, the sample is deemed anomalous</a:t>
            </a:r>
          </a:p>
          <a:p>
            <a:r>
              <a:rPr lang="en-US" altLang="zh-CN" dirty="0"/>
              <a:t>Frequency based </a:t>
            </a:r>
            <a:r>
              <a:rPr lang="zh-CN" altLang="en-US" dirty="0"/>
              <a:t>频域来选择，例如</a:t>
            </a:r>
            <a:r>
              <a:rPr lang="en-US" altLang="zh-CN" dirty="0"/>
              <a:t>fake sample</a:t>
            </a:r>
            <a:r>
              <a:rPr lang="zh-CN" altLang="en-US" dirty="0"/>
              <a:t>在频域的表现不同</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Sparse</a:t>
            </a:r>
            <a:r>
              <a:rPr lang="zh-CN" altLang="en-US" baseline="0" dirty="0"/>
              <a:t> </a:t>
            </a:r>
            <a:r>
              <a:rPr lang="en-US" altLang="zh-CN" dirty="0"/>
              <a:t>Reconstruction</a:t>
            </a:r>
            <a:r>
              <a:rPr lang="zh-CN" altLang="en-US" dirty="0"/>
              <a:t>指的 </a:t>
            </a:r>
            <a:r>
              <a:rPr lang="en-US" altLang="zh-CN" dirty="0"/>
              <a:t>id</a:t>
            </a:r>
            <a:r>
              <a:rPr lang="zh-CN" altLang="en-US" dirty="0"/>
              <a:t>可以用</a:t>
            </a:r>
            <a:r>
              <a:rPr lang="en-US" altLang="zh-CN" dirty="0"/>
              <a:t>PCA</a:t>
            </a:r>
            <a:r>
              <a:rPr lang="zh-CN" altLang="en-US" dirty="0"/>
              <a:t>、低秩等来表示  </a:t>
            </a:r>
            <a:r>
              <a:rPr lang="en-US" altLang="zh-CN" dirty="0"/>
              <a:t>GAN based</a:t>
            </a:r>
            <a:r>
              <a:rPr lang="zh-CN" altLang="en-US" dirty="0"/>
              <a:t>可以用</a:t>
            </a:r>
            <a:r>
              <a:rPr lang="en-US" altLang="zh-CN" dirty="0"/>
              <a:t>discriminator</a:t>
            </a:r>
            <a:r>
              <a:rPr lang="zh-CN" altLang="en-US" dirty="0"/>
              <a:t>来分辨</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Ssl</a:t>
            </a:r>
            <a:r>
              <a:rPr lang="en-US" altLang="zh-CN" dirty="0"/>
              <a:t>:</a:t>
            </a:r>
            <a:r>
              <a:rPr lang="zh-CN" altLang="en-US" dirty="0"/>
              <a:t>两个方面 （</a:t>
            </a:r>
            <a:r>
              <a:rPr lang="en-US" altLang="zh-CN" dirty="0"/>
              <a:t>1</a:t>
            </a:r>
            <a:r>
              <a:rPr lang="zh-CN" altLang="en-US" dirty="0"/>
              <a:t>）</a:t>
            </a:r>
            <a:r>
              <a:rPr lang="en-US" altLang="zh-CN" dirty="0"/>
              <a:t>feature</a:t>
            </a:r>
            <a:r>
              <a:rPr lang="zh-CN" altLang="en-US" dirty="0"/>
              <a:t>更好的话，可以提高异常检测的</a:t>
            </a:r>
            <a:r>
              <a:rPr lang="en-US" altLang="zh-CN" dirty="0"/>
              <a:t>performance </a:t>
            </a:r>
            <a:r>
              <a:rPr lang="zh-CN" altLang="en-US" dirty="0"/>
              <a:t>（</a:t>
            </a:r>
            <a:r>
              <a:rPr lang="en-US" altLang="zh-CN" dirty="0"/>
              <a:t>2</a:t>
            </a:r>
            <a:r>
              <a:rPr lang="zh-CN" altLang="en-US" dirty="0"/>
              <a:t>）</a:t>
            </a:r>
            <a:r>
              <a:rPr lang="en-US" altLang="zh-CN" dirty="0"/>
              <a:t>pretext task</a:t>
            </a:r>
            <a:r>
              <a:rPr lang="zh-CN" altLang="en-US" dirty="0"/>
              <a:t>可以，例如</a:t>
            </a:r>
            <a:r>
              <a:rPr lang="en-US" altLang="zh-CN" dirty="0"/>
              <a:t>contrastive learning</a:t>
            </a:r>
            <a:r>
              <a:rPr lang="zh-CN" altLang="en-US" dirty="0"/>
              <a:t>，</a:t>
            </a:r>
            <a:r>
              <a:rPr lang="en-US" altLang="zh-CN" dirty="0"/>
              <a:t>transformation prediction</a:t>
            </a:r>
            <a:r>
              <a:rPr lang="zh-CN" altLang="en-US" dirty="0"/>
              <a:t>等</a:t>
            </a:r>
            <a:r>
              <a:rPr lang="en-US" altLang="zh-CN" dirty="0"/>
              <a:t>anomalies are more likely to make mistakes on the designed task.    For video data, a natural self-supervised task is to predict future frames based on the existing ones [146], where larger error indicates abnormalities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Distance –</a:t>
            </a:r>
            <a:r>
              <a:rPr lang="zh-CN" altLang="en-US" dirty="0"/>
              <a:t>计算</a:t>
            </a:r>
            <a:r>
              <a:rPr lang="en-US" altLang="zh-CN" dirty="0"/>
              <a:t>target sample</a:t>
            </a:r>
            <a:r>
              <a:rPr lang="zh-CN" altLang="en-US" dirty="0"/>
              <a:t>和一系列</a:t>
            </a:r>
            <a:r>
              <a:rPr lang="en-US" altLang="zh-CN" dirty="0" err="1"/>
              <a:t>exampler</a:t>
            </a:r>
            <a:r>
              <a:rPr lang="zh-CN" altLang="en-US" baseline="0" dirty="0"/>
              <a:t> </a:t>
            </a:r>
            <a:r>
              <a:rPr lang="en-US" altLang="zh-CN" baseline="0" dirty="0"/>
              <a:t>or prototypes</a:t>
            </a:r>
            <a:r>
              <a:rPr lang="zh-CN" altLang="en-US" baseline="0" dirty="0"/>
              <a:t>的距离</a:t>
            </a:r>
            <a:r>
              <a:rPr lang="en-US" altLang="zh-CN" baseline="0" dirty="0"/>
              <a:t>, novel sample</a:t>
            </a:r>
            <a:r>
              <a:rPr lang="zh-CN" altLang="en-US" baseline="0" dirty="0"/>
              <a:t>与所有的距离远</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Gradient-based</a:t>
            </a:r>
            <a:r>
              <a:rPr lang="zh-CN" altLang="en-US" baseline="0" dirty="0"/>
              <a:t>：异常和正常的</a:t>
            </a:r>
            <a:r>
              <a:rPr lang="en-US" altLang="zh-CN" baseline="0" dirty="0"/>
              <a:t>training gradient</a:t>
            </a:r>
            <a:r>
              <a:rPr lang="zh-CN" altLang="en-US" baseline="0" dirty="0"/>
              <a:t>有区别</a:t>
            </a:r>
            <a:endParaRPr lang="en-US" altLang="zh-CN" dirty="0"/>
          </a:p>
        </p:txBody>
      </p:sp>
      <p:sp>
        <p:nvSpPr>
          <p:cNvPr id="4" name="灯片编号占位符 3"/>
          <p:cNvSpPr>
            <a:spLocks noGrp="1"/>
          </p:cNvSpPr>
          <p:nvPr>
            <p:ph type="sldNum" sz="quarter" idx="10"/>
          </p:nvPr>
        </p:nvSpPr>
        <p:spPr/>
        <p:txBody>
          <a:bodyPr/>
          <a:lstStyle/>
          <a:p>
            <a:fld id="{5B25AF47-DBBF-40C0-9A4F-C1B1F3859BAB}" type="slidenum">
              <a:rPr lang="zh-CN" altLang="en-US" smtClean="0"/>
              <a:t>7</a:t>
            </a:fld>
            <a:endParaRPr lang="zh-CN" altLang="en-US"/>
          </a:p>
        </p:txBody>
      </p:sp>
    </p:spTree>
    <p:extLst>
      <p:ext uri="{BB962C8B-B14F-4D97-AF65-F5344CB8AC3E}">
        <p14:creationId xmlns:p14="http://schemas.microsoft.com/office/powerpoint/2010/main" val="61895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ID data</a:t>
            </a:r>
            <a:r>
              <a:rPr lang="zh-CN" altLang="en-US" dirty="0"/>
              <a:t>有多类</a:t>
            </a:r>
            <a:endParaRPr lang="en-US" altLang="zh-CN" dirty="0"/>
          </a:p>
          <a:p>
            <a:endParaRPr lang="en-US" altLang="zh-CN" dirty="0"/>
          </a:p>
          <a:p>
            <a:r>
              <a:rPr lang="en-US" altLang="zh-CN" dirty="0"/>
              <a:t>EVT</a:t>
            </a:r>
            <a:r>
              <a:rPr lang="zh-CN" altLang="en-US" dirty="0"/>
              <a:t>：模型估计有极大极小值的长尾分布，估计样本属于极值的概率</a:t>
            </a:r>
            <a:endParaRPr lang="en-US" altLang="zh-CN" dirty="0"/>
          </a:p>
          <a:p>
            <a:endParaRPr lang="en-US" altLang="zh-CN" dirty="0"/>
          </a:p>
          <a:p>
            <a:r>
              <a:rPr lang="en-US" altLang="zh-CN" dirty="0"/>
              <a:t>EVT-free</a:t>
            </a:r>
            <a:r>
              <a:rPr lang="zh-CN" altLang="en-US" dirty="0"/>
              <a:t>：用大量外部数据学习全局的负样本信息，让</a:t>
            </a:r>
            <a:r>
              <a:rPr lang="en-US" altLang="zh-CN" dirty="0"/>
              <a:t>novel image</a:t>
            </a:r>
            <a:r>
              <a:rPr lang="zh-CN" altLang="en-US" dirty="0"/>
              <a:t>的</a:t>
            </a:r>
            <a:r>
              <a:rPr lang="en-US" altLang="zh-CN" dirty="0"/>
              <a:t>activation</a:t>
            </a:r>
            <a:r>
              <a:rPr lang="zh-CN" altLang="en-US" dirty="0"/>
              <a:t>减弱。而</a:t>
            </a:r>
            <a:r>
              <a:rPr lang="en-US" altLang="zh-CN" dirty="0"/>
              <a:t>known class</a:t>
            </a:r>
            <a:r>
              <a:rPr lang="zh-CN" altLang="en-US" dirty="0"/>
              <a:t>的</a:t>
            </a:r>
            <a:r>
              <a:rPr lang="en-US" altLang="zh-CN" dirty="0"/>
              <a:t>activation</a:t>
            </a:r>
            <a:r>
              <a:rPr lang="zh-CN" altLang="en-US" dirty="0"/>
              <a:t>增强            用额外的</a:t>
            </a:r>
            <a:r>
              <a:rPr lang="en-US" altLang="zh-CN" dirty="0"/>
              <a:t>transformation classification</a:t>
            </a:r>
            <a:r>
              <a:rPr lang="zh-CN" altLang="en-US" dirty="0"/>
              <a:t>网络提取更强特征、计算</a:t>
            </a:r>
            <a:r>
              <a:rPr lang="en-US" altLang="zh-CN" dirty="0"/>
              <a:t>input</a:t>
            </a:r>
            <a:r>
              <a:rPr lang="zh-CN" altLang="en-US" dirty="0"/>
              <a:t>与</a:t>
            </a:r>
            <a:r>
              <a:rPr lang="en-US" altLang="zh-CN" dirty="0"/>
              <a:t>latent feature</a:t>
            </a:r>
            <a:r>
              <a:rPr lang="zh-CN" altLang="en-US" dirty="0"/>
              <a:t>的互信息</a:t>
            </a:r>
            <a:endParaRPr lang="en-US" altLang="zh-CN" dirty="0"/>
          </a:p>
          <a:p>
            <a:endParaRPr lang="en-US" altLang="zh-CN" dirty="0"/>
          </a:p>
          <a:p>
            <a:r>
              <a:rPr lang="en-US" altLang="zh-CN" dirty="0"/>
              <a:t>Unknown</a:t>
            </a:r>
            <a:r>
              <a:rPr lang="zh-CN" altLang="en-US" dirty="0"/>
              <a:t>生成：</a:t>
            </a:r>
            <a:r>
              <a:rPr lang="en-US" altLang="zh-CN" dirty="0"/>
              <a:t>1 </a:t>
            </a:r>
            <a:r>
              <a:rPr lang="zh-CN" altLang="en-US" dirty="0"/>
              <a:t>合成</a:t>
            </a:r>
            <a:r>
              <a:rPr lang="en-US" altLang="zh-CN" dirty="0"/>
              <a:t>unknown</a:t>
            </a:r>
            <a:r>
              <a:rPr lang="zh-CN" altLang="en-US" dirty="0"/>
              <a:t>样本，来帮助识别。   </a:t>
            </a:r>
            <a:r>
              <a:rPr lang="en-US" altLang="zh-CN" dirty="0"/>
              <a:t>2 </a:t>
            </a:r>
            <a:r>
              <a:rPr lang="zh-CN" altLang="en-US" dirty="0"/>
              <a:t>另外，在</a:t>
            </a:r>
            <a:r>
              <a:rPr lang="en-US" altLang="zh-CN" dirty="0"/>
              <a:t>training set</a:t>
            </a:r>
            <a:r>
              <a:rPr lang="zh-CN" altLang="en-US" dirty="0"/>
              <a:t>中随机选择类别作为</a:t>
            </a:r>
            <a:r>
              <a:rPr lang="en-US" altLang="zh-CN" dirty="0"/>
              <a:t>unknown</a:t>
            </a:r>
            <a:r>
              <a:rPr lang="zh-CN" altLang="en-US" dirty="0"/>
              <a:t>进行训练，让网络有识别</a:t>
            </a:r>
            <a:r>
              <a:rPr lang="en-US" altLang="zh-CN" dirty="0"/>
              <a:t>unknown</a:t>
            </a:r>
            <a:r>
              <a:rPr lang="zh-CN" altLang="en-US" dirty="0"/>
              <a:t>类的能力      </a:t>
            </a:r>
            <a:r>
              <a:rPr lang="en-US" altLang="zh-CN" dirty="0"/>
              <a:t>3</a:t>
            </a:r>
            <a:r>
              <a:rPr lang="zh-CN" altLang="en-US" dirty="0"/>
              <a:t>训练数据划分为典型与不典型的子集，让网络划分界限更</a:t>
            </a:r>
            <a:r>
              <a:rPr lang="en-US" altLang="zh-CN" dirty="0"/>
              <a:t>compact</a:t>
            </a:r>
          </a:p>
          <a:p>
            <a:endParaRPr lang="en-US" altLang="zh-CN" dirty="0"/>
          </a:p>
          <a:p>
            <a:r>
              <a:rPr lang="en-US" altLang="zh-CN" dirty="0"/>
              <a:t>Label redesign</a:t>
            </a:r>
            <a:r>
              <a:rPr lang="zh-CN" altLang="en-US" dirty="0"/>
              <a:t>：</a:t>
            </a:r>
            <a:r>
              <a:rPr lang="en-US" altLang="zh-CN" dirty="0"/>
              <a:t>dog-cat</a:t>
            </a:r>
            <a:r>
              <a:rPr lang="zh-CN" altLang="en-US" dirty="0"/>
              <a:t>与</a:t>
            </a:r>
            <a:r>
              <a:rPr lang="en-US" altLang="zh-CN" dirty="0"/>
              <a:t>dog-car</a:t>
            </a:r>
            <a:r>
              <a:rPr lang="zh-CN" altLang="en-US" dirty="0"/>
              <a:t>应该是有不同的</a:t>
            </a:r>
            <a:r>
              <a:rPr lang="en-US" altLang="zh-CN" dirty="0"/>
              <a:t>feature</a:t>
            </a:r>
            <a:r>
              <a:rPr lang="zh-CN" altLang="en-US" dirty="0"/>
              <a:t>距离。用</a:t>
            </a:r>
            <a:r>
              <a:rPr lang="en-US" altLang="zh-CN" dirty="0"/>
              <a:t>word embedding</a:t>
            </a:r>
            <a:r>
              <a:rPr lang="zh-CN" altLang="en-US" dirty="0"/>
              <a:t>构建这种</a:t>
            </a:r>
            <a:r>
              <a:rPr lang="en-US" altLang="zh-CN" dirty="0"/>
              <a:t>label space</a:t>
            </a:r>
          </a:p>
          <a:p>
            <a:endParaRPr lang="en-US" altLang="zh-CN" dirty="0"/>
          </a:p>
          <a:p>
            <a:r>
              <a:rPr lang="en-US" altLang="zh-CN" dirty="0"/>
              <a:t>Distance </a:t>
            </a:r>
            <a:r>
              <a:rPr lang="zh-CN" altLang="en-US" dirty="0"/>
              <a:t>聚类、</a:t>
            </a:r>
            <a:r>
              <a:rPr lang="en-US" altLang="zh-CN" dirty="0"/>
              <a:t>prototypes</a:t>
            </a:r>
            <a:r>
              <a:rPr lang="zh-CN" altLang="en-US" dirty="0"/>
              <a:t>，看</a:t>
            </a:r>
            <a:r>
              <a:rPr lang="en-US" altLang="zh-CN" dirty="0"/>
              <a:t>sample</a:t>
            </a:r>
            <a:r>
              <a:rPr lang="zh-CN" altLang="en-US" dirty="0"/>
              <a:t>与</a:t>
            </a:r>
            <a:r>
              <a:rPr lang="en-US" altLang="zh-CN" dirty="0"/>
              <a:t>cluster</a:t>
            </a:r>
            <a:r>
              <a:rPr lang="zh-CN" altLang="en-US" dirty="0"/>
              <a:t>等的距离</a:t>
            </a:r>
            <a:endParaRPr lang="en-US" altLang="zh-CN" dirty="0"/>
          </a:p>
          <a:p>
            <a:endParaRPr lang="en-US" altLang="zh-CN" dirty="0"/>
          </a:p>
          <a:p>
            <a:r>
              <a:rPr lang="en-US" altLang="zh-CN" dirty="0"/>
              <a:t>Reconstruction</a:t>
            </a:r>
            <a:r>
              <a:rPr lang="zh-CN" altLang="en-US" dirty="0"/>
              <a:t>：</a:t>
            </a:r>
            <a:r>
              <a:rPr lang="en-US" altLang="zh-CN" dirty="0"/>
              <a:t>latent feature </a:t>
            </a:r>
            <a:r>
              <a:rPr lang="zh-CN" altLang="en-US" dirty="0"/>
              <a:t>是</a:t>
            </a:r>
            <a:r>
              <a:rPr lang="en-US" altLang="zh-CN" dirty="0"/>
              <a:t>Gaussian</a:t>
            </a:r>
            <a:r>
              <a:rPr lang="zh-CN" altLang="en-US" dirty="0"/>
              <a:t>，接近于类别不同的</a:t>
            </a:r>
            <a:r>
              <a:rPr lang="en-US" altLang="zh-CN" dirty="0"/>
              <a:t>Gaussian</a:t>
            </a:r>
            <a:r>
              <a:rPr lang="zh-CN" altLang="en-US" dirty="0"/>
              <a:t>，这样可以识别不同的类，并</a:t>
            </a:r>
            <a:r>
              <a:rPr lang="en-US" altLang="zh-CN" dirty="0"/>
              <a:t>reject unknown samples</a:t>
            </a:r>
            <a:endParaRPr lang="zh-CN" altLang="en-US" dirty="0"/>
          </a:p>
        </p:txBody>
      </p:sp>
      <p:sp>
        <p:nvSpPr>
          <p:cNvPr id="4" name="灯片编号占位符 3"/>
          <p:cNvSpPr>
            <a:spLocks noGrp="1"/>
          </p:cNvSpPr>
          <p:nvPr>
            <p:ph type="sldNum" sz="quarter" idx="10"/>
          </p:nvPr>
        </p:nvSpPr>
        <p:spPr/>
        <p:txBody>
          <a:bodyPr/>
          <a:lstStyle/>
          <a:p>
            <a:fld id="{5B25AF47-DBBF-40C0-9A4F-C1B1F3859BAB}" type="slidenum">
              <a:rPr lang="zh-CN" altLang="en-US" smtClean="0"/>
              <a:t>8</a:t>
            </a:fld>
            <a:endParaRPr lang="zh-CN" altLang="en-US"/>
          </a:p>
        </p:txBody>
      </p:sp>
    </p:spTree>
    <p:extLst>
      <p:ext uri="{BB962C8B-B14F-4D97-AF65-F5344CB8AC3E}">
        <p14:creationId xmlns:p14="http://schemas.microsoft.com/office/powerpoint/2010/main" val="57747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Post-hoc</a:t>
            </a:r>
            <a:r>
              <a:rPr lang="zh-CN" altLang="en-US" dirty="0"/>
              <a:t>：不改变</a:t>
            </a:r>
            <a:r>
              <a:rPr lang="en-US" altLang="zh-CN" dirty="0"/>
              <a:t>model</a:t>
            </a:r>
            <a:r>
              <a:rPr lang="zh-CN" altLang="en-US" dirty="0"/>
              <a:t>原本结构，做一些后处理   </a:t>
            </a:r>
            <a:r>
              <a:rPr lang="en-US" altLang="zh-CN" dirty="0"/>
              <a:t>1.</a:t>
            </a:r>
            <a:r>
              <a:rPr lang="zh-CN" altLang="en-US" dirty="0"/>
              <a:t> 熵：</a:t>
            </a:r>
            <a:r>
              <a:rPr lang="en-US" altLang="zh-CN" dirty="0" err="1"/>
              <a:t>ood</a:t>
            </a:r>
            <a:r>
              <a:rPr lang="zh-CN" altLang="en-US" dirty="0"/>
              <a:t>为均匀分布熵大 否则</a:t>
            </a:r>
            <a:r>
              <a:rPr lang="en-US" altLang="zh-CN" dirty="0"/>
              <a:t>id    2. id</a:t>
            </a:r>
            <a:r>
              <a:rPr lang="zh-CN" altLang="en-US" dirty="0"/>
              <a:t>与</a:t>
            </a:r>
            <a:r>
              <a:rPr lang="en-US" altLang="zh-CN" dirty="0" err="1"/>
              <a:t>ood</a:t>
            </a:r>
            <a:r>
              <a:rPr lang="zh-CN" altLang="en-US" dirty="0"/>
              <a:t>的</a:t>
            </a:r>
            <a:r>
              <a:rPr lang="en-US" altLang="zh-CN" dirty="0" err="1"/>
              <a:t>bn</a:t>
            </a:r>
            <a:r>
              <a:rPr lang="zh-CN" altLang="en-US" dirty="0"/>
              <a:t>统计量不同</a:t>
            </a:r>
            <a:endParaRPr lang="en-US" altLang="zh-CN" dirty="0"/>
          </a:p>
          <a:p>
            <a:r>
              <a:rPr lang="en-US" altLang="zh-CN" dirty="0"/>
              <a:t>Confidence enhancement</a:t>
            </a:r>
            <a:r>
              <a:rPr lang="zh-CN" altLang="en-US" dirty="0"/>
              <a:t>：设计网络 </a:t>
            </a:r>
            <a:r>
              <a:rPr lang="en-US" altLang="zh-CN" dirty="0" err="1"/>
              <a:t>eg</a:t>
            </a:r>
            <a:r>
              <a:rPr lang="zh-CN" altLang="en-US" dirty="0"/>
              <a:t>。不确定度</a:t>
            </a:r>
            <a:r>
              <a:rPr lang="zh-CN" altLang="en-US" baseline="0" dirty="0"/>
              <a:t> </a:t>
            </a:r>
            <a:r>
              <a:rPr lang="en-US" altLang="zh-CN" baseline="0" dirty="0"/>
              <a:t>2.</a:t>
            </a:r>
            <a:r>
              <a:rPr lang="zh-CN" altLang="en-US" baseline="0" dirty="0"/>
              <a:t>提高对</a:t>
            </a:r>
            <a:r>
              <a:rPr lang="en-US" altLang="zh-CN" baseline="0" dirty="0"/>
              <a:t>covariant</a:t>
            </a:r>
            <a:r>
              <a:rPr lang="zh-CN" altLang="en-US" baseline="0" dirty="0"/>
              <a:t> </a:t>
            </a:r>
            <a:r>
              <a:rPr lang="en-US" altLang="zh-CN" baseline="0" dirty="0"/>
              <a:t>shift</a:t>
            </a:r>
            <a:r>
              <a:rPr lang="zh-CN" altLang="en-US" baseline="0" dirty="0"/>
              <a:t>的敏感，例如关注网络中间层</a:t>
            </a:r>
            <a:endParaRPr lang="en-US" altLang="zh-CN" baseline="0" dirty="0"/>
          </a:p>
          <a:p>
            <a:r>
              <a:rPr lang="en-US" altLang="zh-CN" baseline="0" dirty="0"/>
              <a:t>Outlier exposure</a:t>
            </a:r>
            <a:r>
              <a:rPr lang="zh-CN" altLang="en-US" baseline="0" dirty="0"/>
              <a:t>：训练时给定一些</a:t>
            </a:r>
            <a:r>
              <a:rPr lang="en-US" altLang="zh-CN" baseline="0" dirty="0" err="1"/>
              <a:t>ood</a:t>
            </a:r>
            <a:r>
              <a:rPr lang="en-US" altLang="zh-CN" baseline="0" dirty="0"/>
              <a:t> sample</a:t>
            </a:r>
            <a:r>
              <a:rPr lang="zh-CN" altLang="en-US" baseline="0" dirty="0"/>
              <a:t>进行训练，让网络 </a:t>
            </a:r>
            <a:r>
              <a:rPr lang="en-US" altLang="zh-CN" baseline="0" dirty="0" err="1"/>
              <a:t>eg</a:t>
            </a:r>
            <a:r>
              <a:rPr lang="en-US" altLang="zh-CN" baseline="0" dirty="0"/>
              <a:t> 1.</a:t>
            </a:r>
            <a:r>
              <a:rPr lang="zh-CN" altLang="en-US" baseline="0" dirty="0"/>
              <a:t>学到在</a:t>
            </a:r>
            <a:r>
              <a:rPr lang="en-US" altLang="zh-CN" baseline="0" dirty="0" err="1"/>
              <a:t>ood</a:t>
            </a:r>
            <a:r>
              <a:rPr lang="zh-CN" altLang="en-US" baseline="0" dirty="0"/>
              <a:t>上高熵的</a:t>
            </a:r>
            <a:r>
              <a:rPr lang="en-US" altLang="zh-CN" baseline="0" dirty="0"/>
              <a:t>prediction  2.</a:t>
            </a:r>
            <a:r>
              <a:rPr lang="zh-CN" altLang="en-US" baseline="0" dirty="0"/>
              <a:t>压缩</a:t>
            </a:r>
            <a:r>
              <a:rPr lang="en-US" altLang="zh-CN" baseline="0" dirty="0" err="1"/>
              <a:t>ood</a:t>
            </a:r>
            <a:r>
              <a:rPr lang="en-US" altLang="zh-CN" baseline="0" dirty="0"/>
              <a:t> feature</a:t>
            </a:r>
            <a:r>
              <a:rPr lang="zh-CN" altLang="en-US" baseline="0" dirty="0"/>
              <a:t>值域范围 </a:t>
            </a:r>
            <a:r>
              <a:rPr lang="en-US" altLang="zh-CN" baseline="0" dirty="0"/>
              <a:t>3.</a:t>
            </a:r>
            <a:r>
              <a:rPr lang="zh-CN" altLang="en-US" baseline="0" dirty="0"/>
              <a:t>另外</a:t>
            </a:r>
            <a:r>
              <a:rPr lang="en-US" altLang="zh-CN" baseline="0" dirty="0"/>
              <a:t>predict</a:t>
            </a:r>
            <a:r>
              <a:rPr lang="zh-CN" altLang="en-US" baseline="0" dirty="0"/>
              <a:t>一个</a:t>
            </a:r>
            <a:r>
              <a:rPr lang="en-US" altLang="zh-CN" baseline="0" dirty="0" err="1"/>
              <a:t>ood</a:t>
            </a:r>
            <a:r>
              <a:rPr lang="zh-CN" altLang="en-US" baseline="0" dirty="0"/>
              <a:t>类，   </a:t>
            </a:r>
            <a:r>
              <a:rPr lang="en-US" altLang="zh-CN" baseline="0" dirty="0"/>
              <a:t>4</a:t>
            </a:r>
            <a:r>
              <a:rPr lang="zh-CN" altLang="en-US" baseline="0" dirty="0"/>
              <a:t>为了更好的利用</a:t>
            </a:r>
            <a:r>
              <a:rPr lang="en-US" altLang="zh-CN" baseline="0" dirty="0" err="1"/>
              <a:t>ood</a:t>
            </a:r>
            <a:r>
              <a:rPr lang="zh-CN" altLang="en-US" baseline="0" dirty="0"/>
              <a:t>，还会进行</a:t>
            </a:r>
            <a:r>
              <a:rPr lang="en-US" altLang="zh-CN" baseline="0" dirty="0" err="1"/>
              <a:t>ood</a:t>
            </a:r>
            <a:r>
              <a:rPr lang="zh-CN" altLang="en-US" baseline="0" dirty="0"/>
              <a:t>数据的清理，防止里面有</a:t>
            </a:r>
            <a:r>
              <a:rPr lang="en-US" altLang="zh-CN" baseline="0" dirty="0"/>
              <a:t>id</a:t>
            </a:r>
            <a:r>
              <a:rPr lang="zh-CN" altLang="en-US" baseline="0" dirty="0"/>
              <a:t>数据</a:t>
            </a:r>
            <a:endParaRPr lang="en-US" altLang="zh-CN" baseline="0" dirty="0"/>
          </a:p>
          <a:p>
            <a:r>
              <a:rPr lang="en-US" altLang="zh-CN" baseline="0" dirty="0"/>
              <a:t>Data generation</a:t>
            </a:r>
            <a:r>
              <a:rPr lang="zh-CN" altLang="en-US" baseline="0" dirty="0"/>
              <a:t>：用</a:t>
            </a:r>
            <a:r>
              <a:rPr lang="en-US" altLang="zh-CN" baseline="0" dirty="0"/>
              <a:t>GAN</a:t>
            </a:r>
            <a:r>
              <a:rPr lang="zh-CN" altLang="en-US" baseline="0" dirty="0"/>
              <a:t>合成</a:t>
            </a:r>
            <a:r>
              <a:rPr lang="en-US" altLang="zh-CN" baseline="0" dirty="0" err="1"/>
              <a:t>ood</a:t>
            </a:r>
            <a:r>
              <a:rPr lang="zh-CN" altLang="en-US" baseline="0" dirty="0"/>
              <a:t>数据进行训练</a:t>
            </a:r>
            <a:endParaRPr lang="en-US" altLang="zh-CN" baseline="0" dirty="0"/>
          </a:p>
          <a:p>
            <a:endParaRPr lang="en-US" altLang="zh-CN" dirty="0"/>
          </a:p>
          <a:p>
            <a:r>
              <a:rPr lang="en-US" altLang="zh-CN" dirty="0"/>
              <a:t>Bayesian Model</a:t>
            </a:r>
            <a:r>
              <a:rPr lang="zh-CN" altLang="en-US" dirty="0"/>
              <a:t>：不确定度   偶然不确定度</a:t>
            </a:r>
            <a:r>
              <a:rPr lang="en-US" altLang="zh-CN" dirty="0"/>
              <a:t>+</a:t>
            </a:r>
            <a:r>
              <a:rPr lang="zh-CN" altLang="en-US" dirty="0"/>
              <a:t>认知不确定度    </a:t>
            </a:r>
            <a:r>
              <a:rPr lang="en-US" altLang="zh-CN" dirty="0"/>
              <a:t>model uncertainty, data uncertainty, and distributional uncertainty   e.g.</a:t>
            </a:r>
            <a:r>
              <a:rPr lang="zh-CN" altLang="en-US" dirty="0"/>
              <a:t>测试的时候也用</a:t>
            </a:r>
            <a:r>
              <a:rPr lang="en-US" altLang="zh-CN" dirty="0"/>
              <a:t>dropout</a:t>
            </a:r>
            <a:r>
              <a:rPr lang="zh-CN" altLang="en-US" dirty="0"/>
              <a:t>，多次输入的不同值的</a:t>
            </a:r>
            <a:r>
              <a:rPr lang="en-US" altLang="zh-CN" dirty="0"/>
              <a:t>variance</a:t>
            </a:r>
            <a:r>
              <a:rPr lang="zh-CN" altLang="en-US" dirty="0"/>
              <a:t>作为</a:t>
            </a:r>
            <a:r>
              <a:rPr lang="en-US" altLang="zh-CN" dirty="0"/>
              <a:t>uncertainty</a:t>
            </a:r>
          </a:p>
          <a:p>
            <a:endParaRPr lang="en-US" altLang="zh-CN" dirty="0"/>
          </a:p>
          <a:p>
            <a:r>
              <a:rPr lang="en-US" altLang="zh-CN" dirty="0"/>
              <a:t>Large scale</a:t>
            </a:r>
            <a:r>
              <a:rPr lang="zh-CN" altLang="en-US" dirty="0"/>
              <a:t>： 大的数据集比较难做，</a:t>
            </a:r>
            <a:r>
              <a:rPr lang="en-US" altLang="zh-CN" dirty="0"/>
              <a:t>semantic space</a:t>
            </a:r>
            <a:r>
              <a:rPr lang="zh-CN" altLang="en-US" dirty="0"/>
              <a:t>太大。  </a:t>
            </a:r>
            <a:r>
              <a:rPr lang="en-US" altLang="zh-CN" dirty="0"/>
              <a:t>1. </a:t>
            </a:r>
            <a:r>
              <a:rPr lang="zh-CN" altLang="en-US" dirty="0"/>
              <a:t>大的</a:t>
            </a:r>
            <a:r>
              <a:rPr lang="en-US" altLang="zh-CN" dirty="0"/>
              <a:t>semantic space</a:t>
            </a:r>
            <a:r>
              <a:rPr lang="zh-CN" altLang="en-US" dirty="0"/>
              <a:t>分为小的</a:t>
            </a:r>
            <a:r>
              <a:rPr lang="en-US" altLang="zh-CN" dirty="0"/>
              <a:t>group</a:t>
            </a:r>
            <a:r>
              <a:rPr lang="zh-CN" altLang="en-US" dirty="0"/>
              <a:t>，每个</a:t>
            </a:r>
            <a:r>
              <a:rPr lang="en-US" altLang="zh-CN" dirty="0"/>
              <a:t>group</a:t>
            </a:r>
            <a:r>
              <a:rPr lang="zh-CN" altLang="en-US" dirty="0"/>
              <a:t>有相似的</a:t>
            </a:r>
            <a:r>
              <a:rPr lang="en-US" altLang="zh-CN" dirty="0"/>
              <a:t>concepts   2. </a:t>
            </a:r>
            <a:r>
              <a:rPr lang="en-US" altLang="zh-CN" dirty="0" err="1"/>
              <a:t>pretrained</a:t>
            </a:r>
            <a:r>
              <a:rPr lang="en-US" altLang="zh-CN" dirty="0"/>
              <a:t> transformer</a:t>
            </a:r>
            <a:r>
              <a:rPr lang="zh-CN" altLang="en-US" dirty="0"/>
              <a:t>可以提高性能、</a:t>
            </a:r>
            <a:endParaRPr lang="en-US" altLang="zh-CN" dirty="0"/>
          </a:p>
          <a:p>
            <a:endParaRPr lang="en-US" altLang="zh-CN" dirty="0"/>
          </a:p>
          <a:p>
            <a:r>
              <a:rPr lang="en-US" altLang="zh-CN" dirty="0"/>
              <a:t>Density-based</a:t>
            </a:r>
            <a:r>
              <a:rPr lang="zh-CN" altLang="en-US" dirty="0"/>
              <a:t>可以直接迁移过来。只是</a:t>
            </a:r>
            <a:r>
              <a:rPr lang="en-US" altLang="zh-CN" dirty="0"/>
              <a:t>id</a:t>
            </a:r>
            <a:r>
              <a:rPr lang="zh-CN" altLang="en-US" dirty="0"/>
              <a:t>数据每个类别预测</a:t>
            </a:r>
          </a:p>
        </p:txBody>
      </p:sp>
      <p:sp>
        <p:nvSpPr>
          <p:cNvPr id="4" name="灯片编号占位符 3"/>
          <p:cNvSpPr>
            <a:spLocks noGrp="1"/>
          </p:cNvSpPr>
          <p:nvPr>
            <p:ph type="sldNum" sz="quarter" idx="10"/>
          </p:nvPr>
        </p:nvSpPr>
        <p:spPr/>
        <p:txBody>
          <a:bodyPr/>
          <a:lstStyle/>
          <a:p>
            <a:fld id="{5B25AF47-DBBF-40C0-9A4F-C1B1F3859BAB}" type="slidenum">
              <a:rPr lang="zh-CN" altLang="en-US" smtClean="0"/>
              <a:t>9</a:t>
            </a:fld>
            <a:endParaRPr lang="zh-CN" altLang="en-US"/>
          </a:p>
        </p:txBody>
      </p:sp>
    </p:spTree>
    <p:extLst>
      <p:ext uri="{BB962C8B-B14F-4D97-AF65-F5344CB8AC3E}">
        <p14:creationId xmlns:p14="http://schemas.microsoft.com/office/powerpoint/2010/main" val="2858204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Density 1. </a:t>
            </a:r>
            <a:r>
              <a:rPr lang="en-US" altLang="zh-CN" dirty="0" err="1"/>
              <a:t>eg</a:t>
            </a:r>
            <a:r>
              <a:rPr lang="en-US" altLang="zh-CN" dirty="0"/>
              <a:t>. </a:t>
            </a:r>
            <a:r>
              <a:rPr lang="zh-CN" altLang="en-US" dirty="0"/>
              <a:t>整个数据集用</a:t>
            </a:r>
            <a:r>
              <a:rPr lang="en-US" altLang="zh-CN" dirty="0"/>
              <a:t>Gaussian</a:t>
            </a:r>
            <a:r>
              <a:rPr lang="zh-CN" altLang="en-US" dirty="0"/>
              <a:t>分布，</a:t>
            </a:r>
            <a:r>
              <a:rPr lang="en-US" altLang="zh-CN" dirty="0"/>
              <a:t>outlier sample</a:t>
            </a:r>
            <a:r>
              <a:rPr lang="zh-CN" altLang="en-US" dirty="0"/>
              <a:t>至少在三个标准差之外</a:t>
            </a:r>
            <a:endParaRPr lang="en-US" altLang="zh-CN" dirty="0"/>
          </a:p>
          <a:p>
            <a:endParaRPr lang="en-US" altLang="zh-CN" dirty="0"/>
          </a:p>
          <a:p>
            <a:r>
              <a:rPr lang="en-US" altLang="zh-CN" dirty="0"/>
              <a:t>Cluster</a:t>
            </a:r>
            <a:r>
              <a:rPr lang="zh-CN" altLang="en-US" dirty="0"/>
              <a:t>：在大多数</a:t>
            </a:r>
            <a:r>
              <a:rPr lang="en-US" altLang="zh-CN" dirty="0"/>
              <a:t>cluster</a:t>
            </a:r>
            <a:r>
              <a:rPr lang="zh-CN" altLang="en-US" dirty="0"/>
              <a:t>之外的被认为</a:t>
            </a:r>
            <a:r>
              <a:rPr lang="en-US" altLang="zh-CN" dirty="0"/>
              <a:t>outlier</a:t>
            </a:r>
          </a:p>
          <a:p>
            <a:endParaRPr lang="en-US" altLang="zh-CN" dirty="0"/>
          </a:p>
          <a:p>
            <a:r>
              <a:rPr lang="en-US" altLang="zh-CN" dirty="0"/>
              <a:t>Graph</a:t>
            </a:r>
            <a:r>
              <a:rPr lang="zh-CN" altLang="en-US" dirty="0"/>
              <a:t>：</a:t>
            </a:r>
            <a:r>
              <a:rPr lang="en-US" altLang="zh-CN" dirty="0"/>
              <a:t>data point</a:t>
            </a:r>
            <a:r>
              <a:rPr lang="zh-CN" altLang="en-US" dirty="0"/>
              <a:t>之间联系用</a:t>
            </a:r>
            <a:r>
              <a:rPr lang="en-US" altLang="zh-CN" dirty="0"/>
              <a:t>graph</a:t>
            </a:r>
            <a:r>
              <a:rPr lang="zh-CN" altLang="en-US" dirty="0"/>
              <a:t>建立寻找</a:t>
            </a:r>
            <a:r>
              <a:rPr lang="en-US" altLang="zh-CN" dirty="0"/>
              <a:t>abnormal sample</a:t>
            </a:r>
          </a:p>
          <a:p>
            <a:endParaRPr lang="en-US" altLang="zh-CN" dirty="0"/>
          </a:p>
          <a:p>
            <a:r>
              <a:rPr lang="en-US" altLang="zh-CN" dirty="0"/>
              <a:t>Classification</a:t>
            </a:r>
            <a:r>
              <a:rPr lang="zh-CN" altLang="en-US" dirty="0"/>
              <a:t>： 数据清理，可以对</a:t>
            </a:r>
            <a:r>
              <a:rPr lang="en-US" altLang="zh-CN" dirty="0"/>
              <a:t>outlier sample</a:t>
            </a:r>
            <a:r>
              <a:rPr lang="zh-CN" altLang="en-US" dirty="0"/>
              <a:t>有</a:t>
            </a:r>
            <a:r>
              <a:rPr lang="en-US" altLang="zh-CN" dirty="0"/>
              <a:t>robust </a:t>
            </a:r>
            <a:r>
              <a:rPr lang="zh-CN" altLang="en-US" dirty="0"/>
              <a:t>增强</a:t>
            </a:r>
            <a:r>
              <a:rPr lang="en-US" altLang="zh-CN" dirty="0"/>
              <a:t>model robustness</a:t>
            </a:r>
            <a:r>
              <a:rPr lang="zh-CN" altLang="en-US" dirty="0"/>
              <a:t>和</a:t>
            </a:r>
            <a:r>
              <a:rPr lang="en-US" altLang="zh-CN" dirty="0"/>
              <a:t>feature </a:t>
            </a:r>
            <a:r>
              <a:rPr lang="zh-CN" altLang="en-US" dirty="0"/>
              <a:t>泛化性的方法对</a:t>
            </a:r>
            <a:r>
              <a:rPr lang="en-US" altLang="zh-CN" dirty="0"/>
              <a:t>OD</a:t>
            </a:r>
            <a:r>
              <a:rPr lang="zh-CN" altLang="en-US" dirty="0"/>
              <a:t>有用，例如</a:t>
            </a:r>
            <a:r>
              <a:rPr lang="en-US" altLang="zh-CN" dirty="0" err="1"/>
              <a:t>enseble</a:t>
            </a:r>
            <a:r>
              <a:rPr lang="zh-CN" altLang="en-US" dirty="0"/>
              <a:t>、</a:t>
            </a:r>
            <a:r>
              <a:rPr lang="en-US" altLang="zh-CN" dirty="0"/>
              <a:t>distillation</a:t>
            </a:r>
            <a:r>
              <a:rPr lang="zh-CN" altLang="en-US" dirty="0"/>
              <a:t>、</a:t>
            </a:r>
            <a:r>
              <a:rPr lang="en-US" altLang="zh-CN" dirty="0"/>
              <a:t>co training</a:t>
            </a:r>
          </a:p>
          <a:p>
            <a:endParaRPr lang="en-US" altLang="zh-CN" dirty="0"/>
          </a:p>
          <a:p>
            <a:r>
              <a:rPr lang="en-US" altLang="zh-CN" dirty="0"/>
              <a:t>OD </a:t>
            </a:r>
            <a:r>
              <a:rPr lang="zh-CN" altLang="en-US" dirty="0"/>
              <a:t>在做数据清理等比较有用</a:t>
            </a:r>
          </a:p>
        </p:txBody>
      </p:sp>
      <p:sp>
        <p:nvSpPr>
          <p:cNvPr id="4" name="灯片编号占位符 3"/>
          <p:cNvSpPr>
            <a:spLocks noGrp="1"/>
          </p:cNvSpPr>
          <p:nvPr>
            <p:ph type="sldNum" sz="quarter" idx="10"/>
          </p:nvPr>
        </p:nvSpPr>
        <p:spPr/>
        <p:txBody>
          <a:bodyPr/>
          <a:lstStyle/>
          <a:p>
            <a:fld id="{5B25AF47-DBBF-40C0-9A4F-C1B1F3859BAB}" type="slidenum">
              <a:rPr lang="zh-CN" altLang="en-US" smtClean="0"/>
              <a:t>10</a:t>
            </a:fld>
            <a:endParaRPr lang="zh-CN" altLang="en-US"/>
          </a:p>
        </p:txBody>
      </p:sp>
    </p:spTree>
    <p:extLst>
      <p:ext uri="{BB962C8B-B14F-4D97-AF65-F5344CB8AC3E}">
        <p14:creationId xmlns:p14="http://schemas.microsoft.com/office/powerpoint/2010/main" val="617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Benchmark</a:t>
            </a:r>
            <a:r>
              <a:rPr lang="zh-CN" altLang="en-US" dirty="0"/>
              <a:t>的</a:t>
            </a:r>
            <a:r>
              <a:rPr lang="en-US" altLang="zh-CN" dirty="0" err="1"/>
              <a:t>Ood</a:t>
            </a:r>
            <a:r>
              <a:rPr lang="zh-CN" altLang="en-US" dirty="0"/>
              <a:t>中有</a:t>
            </a:r>
            <a:r>
              <a:rPr lang="en-US" altLang="zh-CN" dirty="0"/>
              <a:t>id </a:t>
            </a:r>
            <a:r>
              <a:rPr lang="zh-CN" altLang="en-US" dirty="0"/>
              <a:t>以及不同的</a:t>
            </a:r>
            <a:r>
              <a:rPr lang="en-US" altLang="zh-CN" dirty="0" err="1"/>
              <a:t>ood</a:t>
            </a:r>
            <a:r>
              <a:rPr lang="zh-CN" altLang="en-US" dirty="0"/>
              <a:t>子任务有不同的评价标准</a:t>
            </a:r>
            <a:endParaRPr lang="en-US" altLang="zh-CN" dirty="0"/>
          </a:p>
          <a:p>
            <a:endParaRPr lang="en-US" altLang="zh-CN" dirty="0"/>
          </a:p>
          <a:p>
            <a:r>
              <a:rPr lang="en-US" altLang="zh-CN" dirty="0" err="1"/>
              <a:t>Ood</a:t>
            </a:r>
            <a:r>
              <a:rPr lang="zh-CN" altLang="en-US" dirty="0"/>
              <a:t>很多方法需要额外的</a:t>
            </a:r>
            <a:r>
              <a:rPr lang="en-US" altLang="zh-CN" dirty="0" err="1"/>
              <a:t>ood</a:t>
            </a:r>
            <a:r>
              <a:rPr lang="zh-CN" altLang="en-US" dirty="0"/>
              <a:t>数据集</a:t>
            </a:r>
            <a:endParaRPr lang="en-US" altLang="zh-CN" dirty="0"/>
          </a:p>
          <a:p>
            <a:endParaRPr lang="en-US" altLang="zh-CN" dirty="0"/>
          </a:p>
          <a:p>
            <a:r>
              <a:rPr lang="en-US" altLang="zh-CN" dirty="0"/>
              <a:t>Tradeoff</a:t>
            </a:r>
            <a:r>
              <a:rPr lang="zh-CN" altLang="en-US" dirty="0"/>
              <a:t>：比如让</a:t>
            </a:r>
            <a:r>
              <a:rPr lang="en-US" altLang="zh-CN" dirty="0"/>
              <a:t>id cluster</a:t>
            </a:r>
            <a:r>
              <a:rPr lang="zh-CN" altLang="en-US" dirty="0"/>
              <a:t>更</a:t>
            </a:r>
            <a:r>
              <a:rPr lang="en-US" altLang="zh-CN" dirty="0"/>
              <a:t>compact</a:t>
            </a:r>
          </a:p>
          <a:p>
            <a:endParaRPr lang="en-US" altLang="zh-CN" dirty="0"/>
          </a:p>
          <a:p>
            <a:r>
              <a:rPr lang="zh-CN" altLang="en-US" dirty="0"/>
              <a:t>一般都在小数据上，例如</a:t>
            </a:r>
            <a:r>
              <a:rPr lang="en-US" altLang="zh-CN" dirty="0" err="1"/>
              <a:t>cifar</a:t>
            </a:r>
            <a:endParaRPr lang="en-US" altLang="zh-CN" dirty="0"/>
          </a:p>
          <a:p>
            <a:endParaRPr lang="en-US" altLang="zh-CN" dirty="0"/>
          </a:p>
          <a:p>
            <a:endParaRPr lang="en-US" altLang="zh-CN" dirty="0"/>
          </a:p>
          <a:p>
            <a:r>
              <a:rPr lang="en-US" altLang="zh-CN" dirty="0"/>
              <a:t>Existing methods of learning from open-set noisy labels focus on suppressing the negative effects of noise.  However, the open-set noisy samples can be useful for outlier exposure (c.f. 5.1.1) [308] and potentially benefit OOD detection. </a:t>
            </a:r>
            <a:endParaRPr lang="zh-CN" altLang="en-US" dirty="0"/>
          </a:p>
        </p:txBody>
      </p:sp>
      <p:sp>
        <p:nvSpPr>
          <p:cNvPr id="4" name="灯片编号占位符 3"/>
          <p:cNvSpPr>
            <a:spLocks noGrp="1"/>
          </p:cNvSpPr>
          <p:nvPr>
            <p:ph type="sldNum" sz="quarter" idx="10"/>
          </p:nvPr>
        </p:nvSpPr>
        <p:spPr/>
        <p:txBody>
          <a:bodyPr/>
          <a:lstStyle/>
          <a:p>
            <a:fld id="{5B25AF47-DBBF-40C0-9A4F-C1B1F3859BAB}" type="slidenum">
              <a:rPr lang="zh-CN" altLang="en-US" smtClean="0"/>
              <a:t>11</a:t>
            </a:fld>
            <a:endParaRPr lang="zh-CN" altLang="en-US"/>
          </a:p>
        </p:txBody>
      </p:sp>
    </p:spTree>
    <p:extLst>
      <p:ext uri="{BB962C8B-B14F-4D97-AF65-F5344CB8AC3E}">
        <p14:creationId xmlns:p14="http://schemas.microsoft.com/office/powerpoint/2010/main" val="2321459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小模型</a:t>
            </a:r>
          </a:p>
        </p:txBody>
      </p:sp>
      <p:sp>
        <p:nvSpPr>
          <p:cNvPr id="4" name="灯片编号占位符 3"/>
          <p:cNvSpPr>
            <a:spLocks noGrp="1"/>
          </p:cNvSpPr>
          <p:nvPr>
            <p:ph type="sldNum" sz="quarter" idx="10"/>
          </p:nvPr>
        </p:nvSpPr>
        <p:spPr/>
        <p:txBody>
          <a:bodyPr/>
          <a:lstStyle/>
          <a:p>
            <a:fld id="{5B25AF47-DBBF-40C0-9A4F-C1B1F3859BAB}" type="slidenum">
              <a:rPr lang="zh-CN" altLang="en-US" smtClean="0"/>
              <a:t>13</a:t>
            </a:fld>
            <a:endParaRPr lang="zh-CN" altLang="en-US"/>
          </a:p>
        </p:txBody>
      </p:sp>
    </p:spTree>
    <p:extLst>
      <p:ext uri="{BB962C8B-B14F-4D97-AF65-F5344CB8AC3E}">
        <p14:creationId xmlns:p14="http://schemas.microsoft.com/office/powerpoint/2010/main" val="2602727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Resolution candidate</a:t>
            </a:r>
            <a:r>
              <a:rPr lang="zh-CN" altLang="en-US" dirty="0"/>
              <a:t>提前设定</a:t>
            </a:r>
          </a:p>
        </p:txBody>
      </p:sp>
      <p:sp>
        <p:nvSpPr>
          <p:cNvPr id="4" name="灯片编号占位符 3"/>
          <p:cNvSpPr>
            <a:spLocks noGrp="1"/>
          </p:cNvSpPr>
          <p:nvPr>
            <p:ph type="sldNum" sz="quarter" idx="10"/>
          </p:nvPr>
        </p:nvSpPr>
        <p:spPr/>
        <p:txBody>
          <a:bodyPr/>
          <a:lstStyle/>
          <a:p>
            <a:fld id="{5B25AF47-DBBF-40C0-9A4F-C1B1F3859BAB}" type="slidenum">
              <a:rPr lang="zh-CN" altLang="en-US" smtClean="0"/>
              <a:t>14</a:t>
            </a:fld>
            <a:endParaRPr lang="zh-CN" altLang="en-US"/>
          </a:p>
        </p:txBody>
      </p:sp>
    </p:spTree>
    <p:extLst>
      <p:ext uri="{BB962C8B-B14F-4D97-AF65-F5344CB8AC3E}">
        <p14:creationId xmlns:p14="http://schemas.microsoft.com/office/powerpoint/2010/main" val="557335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299141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226391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3192279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4557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214107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371655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177266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292632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304164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294393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0DF62D-F78C-44A2-8B3E-5EC4577269BF}" type="datetimeFigureOut">
              <a:rPr lang="zh-CN" altLang="en-US" smtClean="0"/>
              <a:t>2021/10/30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105767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DF62D-F78C-44A2-8B3E-5EC4577269BF}" type="datetimeFigureOut">
              <a:rPr lang="zh-CN" altLang="en-US" smtClean="0"/>
              <a:t>2021/10/30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653FB-1E36-4785-9B16-EC1A5410079A}" type="slidenum">
              <a:rPr lang="zh-CN" altLang="en-US" smtClean="0"/>
              <a:t>‹#›</a:t>
            </a:fld>
            <a:endParaRPr lang="zh-CN" altLang="en-US"/>
          </a:p>
        </p:txBody>
      </p:sp>
    </p:spTree>
    <p:extLst>
      <p:ext uri="{BB962C8B-B14F-4D97-AF65-F5344CB8AC3E}">
        <p14:creationId xmlns:p14="http://schemas.microsoft.com/office/powerpoint/2010/main" val="210767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4192" y="1138988"/>
            <a:ext cx="9523615" cy="2387600"/>
          </a:xfrm>
        </p:spPr>
        <p:txBody>
          <a:bodyPr>
            <a:normAutofit fontScale="90000"/>
          </a:bodyPr>
          <a:lstStyle/>
          <a:p>
            <a:r>
              <a:rPr lang="en-US" altLang="zh-CN" dirty="0"/>
              <a:t>Generalized Out-of-Distribution Detection: A Survey</a:t>
            </a:r>
            <a:endParaRPr lang="zh-CN" altLang="en-US" dirty="0"/>
          </a:p>
        </p:txBody>
      </p:sp>
      <p:sp>
        <p:nvSpPr>
          <p:cNvPr id="3" name="副标题 2"/>
          <p:cNvSpPr>
            <a:spLocks noGrp="1"/>
          </p:cNvSpPr>
          <p:nvPr>
            <p:ph type="subTitle" idx="1"/>
          </p:nvPr>
        </p:nvSpPr>
        <p:spPr/>
        <p:txBody>
          <a:bodyPr/>
          <a:lstStyle/>
          <a:p>
            <a:r>
              <a:rPr lang="en-US" altLang="zh-CN" dirty="0"/>
              <a:t>Submitted to IEEE TPAMI</a:t>
            </a:r>
            <a:endParaRPr lang="zh-CN" altLang="en-US" dirty="0"/>
          </a:p>
        </p:txBody>
      </p:sp>
    </p:spTree>
    <p:extLst>
      <p:ext uri="{BB962C8B-B14F-4D97-AF65-F5344CB8AC3E}">
        <p14:creationId xmlns:p14="http://schemas.microsoft.com/office/powerpoint/2010/main" val="193638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709737" y="2514600"/>
            <a:ext cx="8772525" cy="1828800"/>
          </a:xfrm>
          <a:prstGeom prst="rect">
            <a:avLst/>
          </a:prstGeom>
        </p:spPr>
      </p:pic>
    </p:spTree>
    <p:extLst>
      <p:ext uri="{BB962C8B-B14F-4D97-AF65-F5344CB8AC3E}">
        <p14:creationId xmlns:p14="http://schemas.microsoft.com/office/powerpoint/2010/main" val="61279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 and Future Directions</a:t>
            </a:r>
            <a:endParaRPr lang="zh-CN" altLang="en-US" dirty="0"/>
          </a:p>
        </p:txBody>
      </p:sp>
      <p:sp>
        <p:nvSpPr>
          <p:cNvPr id="3" name="内容占位符 2"/>
          <p:cNvSpPr>
            <a:spLocks noGrp="1"/>
          </p:cNvSpPr>
          <p:nvPr>
            <p:ph idx="1"/>
          </p:nvPr>
        </p:nvSpPr>
        <p:spPr>
          <a:xfrm>
            <a:off x="838200" y="1825625"/>
            <a:ext cx="10515600" cy="4744508"/>
          </a:xfrm>
        </p:spPr>
        <p:txBody>
          <a:bodyPr>
            <a:normAutofit lnSpcReduction="10000"/>
          </a:bodyPr>
          <a:lstStyle/>
          <a:p>
            <a:r>
              <a:rPr lang="en-US" altLang="zh-CN" dirty="0"/>
              <a:t>Challenges</a:t>
            </a:r>
          </a:p>
          <a:p>
            <a:pPr lvl="1"/>
            <a:r>
              <a:rPr lang="en-US" altLang="zh-CN" dirty="0"/>
              <a:t>Proper Evaluation and Benchmarking</a:t>
            </a:r>
          </a:p>
          <a:p>
            <a:pPr lvl="1"/>
            <a:r>
              <a:rPr lang="en-US" altLang="zh-CN" dirty="0"/>
              <a:t>Outlier-free OOD Detection</a:t>
            </a:r>
          </a:p>
          <a:p>
            <a:pPr lvl="1"/>
            <a:r>
              <a:rPr lang="en-US" altLang="zh-CN" dirty="0"/>
              <a:t>Tradeoff Between Classification and OOD Detection</a:t>
            </a:r>
          </a:p>
          <a:p>
            <a:pPr lvl="1"/>
            <a:r>
              <a:rPr lang="en-US" altLang="zh-CN" dirty="0"/>
              <a:t>Real-world Benchmarks and Evaluations</a:t>
            </a:r>
          </a:p>
          <a:p>
            <a:r>
              <a:rPr lang="en-US" altLang="zh-CN" dirty="0"/>
              <a:t>Future Directions</a:t>
            </a:r>
          </a:p>
          <a:p>
            <a:pPr lvl="1"/>
            <a:r>
              <a:rPr lang="en-US" altLang="zh-CN" dirty="0"/>
              <a:t>Methodologies across Sub-tasks</a:t>
            </a:r>
          </a:p>
          <a:p>
            <a:pPr lvl="1"/>
            <a:r>
              <a:rPr lang="en-US" altLang="zh-CN" dirty="0"/>
              <a:t>OOD Detection &amp; Generalization: An open-world classifier should consider two tasks, i.e., being robust to covariate shift while being aware of the semantic shift</a:t>
            </a:r>
          </a:p>
          <a:p>
            <a:pPr lvl="1"/>
            <a:r>
              <a:rPr lang="en-US" altLang="zh-CN" dirty="0"/>
              <a:t>OOD Detection &amp; Open-Set Noisy Labels</a:t>
            </a:r>
          </a:p>
          <a:p>
            <a:pPr lvl="1"/>
            <a:r>
              <a:rPr lang="en-US" altLang="zh-CN" dirty="0"/>
              <a:t>Theoretical Analysis</a:t>
            </a:r>
            <a:endParaRPr lang="zh-CN" altLang="en-US" dirty="0"/>
          </a:p>
        </p:txBody>
      </p:sp>
    </p:spTree>
    <p:extLst>
      <p:ext uri="{BB962C8B-B14F-4D97-AF65-F5344CB8AC3E}">
        <p14:creationId xmlns:p14="http://schemas.microsoft.com/office/powerpoint/2010/main" val="67132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838199" y="241912"/>
            <a:ext cx="10603523" cy="5363021"/>
          </a:xfrm>
          <a:prstGeom prst="rect">
            <a:avLst/>
          </a:prstGeom>
        </p:spPr>
      </p:pic>
      <p:sp>
        <p:nvSpPr>
          <p:cNvPr id="6" name="内容占位符 5"/>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00486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2813540" y="1690688"/>
            <a:ext cx="6025660" cy="4959171"/>
          </a:xfrm>
          <a:prstGeom prst="rect">
            <a:avLst/>
          </a:prstGeom>
        </p:spPr>
      </p:pic>
      <p:sp>
        <p:nvSpPr>
          <p:cNvPr id="5" name="内容占位符 2"/>
          <p:cNvSpPr txBox="1">
            <a:spLocks/>
          </p:cNvSpPr>
          <p:nvPr/>
        </p:nvSpPr>
        <p:spPr>
          <a:xfrm>
            <a:off x="838200" y="619247"/>
            <a:ext cx="10515600" cy="1206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Motivation: the smallest resolution for accurately predicting the given image is different using the same neural network.</a:t>
            </a:r>
            <a:endParaRPr lang="zh-CN" altLang="en-US" dirty="0"/>
          </a:p>
        </p:txBody>
      </p:sp>
    </p:spTree>
    <p:extLst>
      <p:ext uri="{BB962C8B-B14F-4D97-AF65-F5344CB8AC3E}">
        <p14:creationId xmlns:p14="http://schemas.microsoft.com/office/powerpoint/2010/main" val="254362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01615" y="4876800"/>
            <a:ext cx="10515600" cy="1112594"/>
          </a:xfrm>
        </p:spPr>
        <p:txBody>
          <a:bodyPr>
            <a:normAutofit/>
          </a:bodyPr>
          <a:lstStyle/>
          <a:p>
            <a:r>
              <a:rPr lang="en-US" altLang="zh-CN" sz="2400" dirty="0"/>
              <a:t>Gumbel-</a:t>
            </a:r>
            <a:r>
              <a:rPr lang="en-US" altLang="zh-CN" sz="2400" dirty="0" err="1"/>
              <a:t>Softmax</a:t>
            </a:r>
            <a:endParaRPr lang="zh-CN" altLang="en-US" sz="2400" dirty="0"/>
          </a:p>
        </p:txBody>
      </p:sp>
      <p:pic>
        <p:nvPicPr>
          <p:cNvPr id="4" name="图片 3"/>
          <p:cNvPicPr>
            <a:picLocks noChangeAspect="1"/>
          </p:cNvPicPr>
          <p:nvPr/>
        </p:nvPicPr>
        <p:blipFill>
          <a:blip r:embed="rId3"/>
          <a:stretch>
            <a:fillRect/>
          </a:stretch>
        </p:blipFill>
        <p:spPr>
          <a:xfrm>
            <a:off x="677375" y="609600"/>
            <a:ext cx="10676425" cy="3761642"/>
          </a:xfrm>
          <a:prstGeom prst="rect">
            <a:avLst/>
          </a:prstGeom>
        </p:spPr>
      </p:pic>
      <p:sp>
        <p:nvSpPr>
          <p:cNvPr id="5" name="矩形 4"/>
          <p:cNvSpPr/>
          <p:nvPr/>
        </p:nvSpPr>
        <p:spPr>
          <a:xfrm>
            <a:off x="5732584" y="252099"/>
            <a:ext cx="7385539" cy="369332"/>
          </a:xfrm>
          <a:prstGeom prst="rect">
            <a:avLst/>
          </a:prstGeom>
        </p:spPr>
        <p:txBody>
          <a:bodyPr wrap="square">
            <a:spAutoFit/>
          </a:bodyPr>
          <a:lstStyle/>
          <a:p>
            <a:r>
              <a:rPr lang="en-US" altLang="zh-CN" dirty="0"/>
              <a:t>’</a:t>
            </a:r>
            <a:r>
              <a:rPr lang="en-US" altLang="zh-CN" b="1" dirty="0" err="1"/>
              <a:t>Pri</a:t>
            </a:r>
            <a:r>
              <a:rPr lang="en-US" altLang="zh-CN" dirty="0"/>
              <a:t>’: probability distribution over categories under resolution </a:t>
            </a:r>
            <a:r>
              <a:rPr lang="en-US" altLang="zh-CN" dirty="0" err="1"/>
              <a:t>ri</a:t>
            </a:r>
            <a:r>
              <a:rPr lang="en-US" altLang="zh-CN" dirty="0"/>
              <a:t>;</a:t>
            </a:r>
            <a:endParaRPr lang="zh-CN" altLang="en-US" dirty="0"/>
          </a:p>
        </p:txBody>
      </p:sp>
      <p:pic>
        <p:nvPicPr>
          <p:cNvPr id="6" name="图片 5"/>
          <p:cNvPicPr>
            <a:picLocks noChangeAspect="1"/>
          </p:cNvPicPr>
          <p:nvPr/>
        </p:nvPicPr>
        <p:blipFill>
          <a:blip r:embed="rId4"/>
          <a:stretch>
            <a:fillRect/>
          </a:stretch>
        </p:blipFill>
        <p:spPr>
          <a:xfrm>
            <a:off x="1055077" y="4392033"/>
            <a:ext cx="4467225" cy="381000"/>
          </a:xfrm>
          <a:prstGeom prst="rect">
            <a:avLst/>
          </a:prstGeom>
        </p:spPr>
      </p:pic>
      <p:pic>
        <p:nvPicPr>
          <p:cNvPr id="7" name="图片 6"/>
          <p:cNvPicPr>
            <a:picLocks noChangeAspect="1"/>
          </p:cNvPicPr>
          <p:nvPr/>
        </p:nvPicPr>
        <p:blipFill>
          <a:blip r:embed="rId5"/>
          <a:stretch>
            <a:fillRect/>
          </a:stretch>
        </p:blipFill>
        <p:spPr>
          <a:xfrm>
            <a:off x="4060214" y="4876800"/>
            <a:ext cx="6791325" cy="409575"/>
          </a:xfrm>
          <a:prstGeom prst="rect">
            <a:avLst/>
          </a:prstGeom>
        </p:spPr>
      </p:pic>
      <p:pic>
        <p:nvPicPr>
          <p:cNvPr id="8" name="图片 7"/>
          <p:cNvPicPr>
            <a:picLocks noChangeAspect="1"/>
          </p:cNvPicPr>
          <p:nvPr/>
        </p:nvPicPr>
        <p:blipFill>
          <a:blip r:embed="rId6"/>
          <a:stretch>
            <a:fillRect/>
          </a:stretch>
        </p:blipFill>
        <p:spPr>
          <a:xfrm>
            <a:off x="8905875" y="5286375"/>
            <a:ext cx="3286125" cy="495300"/>
          </a:xfrm>
          <a:prstGeom prst="rect">
            <a:avLst/>
          </a:prstGeom>
        </p:spPr>
      </p:pic>
    </p:spTree>
    <p:extLst>
      <p:ext uri="{BB962C8B-B14F-4D97-AF65-F5344CB8AC3E}">
        <p14:creationId xmlns:p14="http://schemas.microsoft.com/office/powerpoint/2010/main" val="341444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CB071-2DD7-4631-8908-DAFFDE1D4A44}"/>
              </a:ext>
            </a:extLst>
          </p:cNvPr>
          <p:cNvSpPr>
            <a:spLocks noGrp="1"/>
          </p:cNvSpPr>
          <p:nvPr>
            <p:ph type="title"/>
          </p:nvPr>
        </p:nvSpPr>
        <p:spPr/>
        <p:txBody>
          <a:bodyPr/>
          <a:lstStyle/>
          <a:p>
            <a:r>
              <a:rPr lang="en-US" altLang="zh-CN" dirty="0"/>
              <a:t>Optimization</a:t>
            </a:r>
            <a:endParaRPr lang="zh-CN" altLang="en-US" dirty="0"/>
          </a:p>
        </p:txBody>
      </p:sp>
      <p:sp>
        <p:nvSpPr>
          <p:cNvPr id="3" name="内容占位符 2">
            <a:extLst>
              <a:ext uri="{FF2B5EF4-FFF2-40B4-BE49-F238E27FC236}">
                <a16:creationId xmlns:a16="http://schemas.microsoft.com/office/drawing/2014/main" id="{8746E934-230A-4892-B903-A0A841CF7F90}"/>
              </a:ext>
            </a:extLst>
          </p:cNvPr>
          <p:cNvSpPr>
            <a:spLocks noGrp="1"/>
          </p:cNvSpPr>
          <p:nvPr>
            <p:ph idx="1"/>
          </p:nvPr>
        </p:nvSpPr>
        <p:spPr>
          <a:xfrm>
            <a:off x="838199" y="1825624"/>
            <a:ext cx="11530264" cy="6324463"/>
          </a:xfrm>
        </p:spPr>
        <p:txBody>
          <a:bodyPr>
            <a:normAutofit/>
          </a:bodyPr>
          <a:lstStyle/>
          <a:p>
            <a:r>
              <a:rPr lang="en-US" altLang="zh-CN" dirty="0"/>
              <a:t>1. Pretrained based network</a:t>
            </a:r>
          </a:p>
          <a:p>
            <a:r>
              <a:rPr lang="en-US" altLang="zh-CN" dirty="0">
                <a:sym typeface="Wingdings" panose="05000000000000000000" pitchFamily="2" charset="2"/>
              </a:rPr>
              <a:t>2. train resolution predictor +finetune base network</a:t>
            </a:r>
          </a:p>
          <a:p>
            <a:pPr marL="0" indent="0">
              <a:buNone/>
            </a:pPr>
            <a:r>
              <a:rPr lang="en-US" altLang="zh-CN" dirty="0"/>
              <a:t>	a. resize image X into m candidate resolutions as Xr1; Xr2; · · · ; </a:t>
            </a:r>
            <a:r>
              <a:rPr lang="en-US" altLang="zh-CN" dirty="0" err="1"/>
              <a:t>Xrm</a:t>
            </a:r>
            <a:r>
              <a:rPr lang="en-US" altLang="zh-CN" dirty="0"/>
              <a:t>.</a:t>
            </a:r>
          </a:p>
          <a:p>
            <a:pPr marL="0" indent="0">
              <a:buNone/>
            </a:pPr>
            <a:r>
              <a:rPr lang="en-US" altLang="zh-CN" dirty="0"/>
              <a:t>	b. resolution predictor produce the resolution probability vector</a:t>
            </a:r>
          </a:p>
          <a:p>
            <a:pPr marL="0" indent="0">
              <a:buNone/>
            </a:pPr>
            <a:r>
              <a:rPr lang="en-US" altLang="zh-CN" dirty="0"/>
              <a:t>                           for each image</a:t>
            </a:r>
          </a:p>
          <a:p>
            <a:pPr marL="0" indent="0">
              <a:buNone/>
            </a:pPr>
            <a:r>
              <a:rPr lang="en-US" altLang="zh-CN" dirty="0"/>
              <a:t>	c. transform                 into one-hot vector </a:t>
            </a:r>
            <a:br>
              <a:rPr lang="en-US" altLang="zh-CN" dirty="0"/>
            </a:br>
            <a:endParaRPr lang="en-US" altLang="zh-CN" dirty="0"/>
          </a:p>
          <a:p>
            <a:pPr marL="0" indent="0">
              <a:buNone/>
            </a:pPr>
            <a:r>
              <a:rPr lang="en-US" altLang="zh-CN" dirty="0"/>
              <a:t>	d. obtain the final prediction of each resolution </a:t>
            </a:r>
          </a:p>
          <a:p>
            <a:pPr marL="0" indent="0">
              <a:buNone/>
            </a:pPr>
            <a:r>
              <a:rPr lang="en-US" altLang="zh-CN" dirty="0"/>
              <a:t>	e. sum them up with h </a:t>
            </a:r>
            <a:br>
              <a:rPr lang="en-US" altLang="zh-CN" dirty="0"/>
            </a:br>
            <a:br>
              <a:rPr lang="en-US" altLang="zh-CN" dirty="0"/>
            </a:br>
            <a:endParaRPr lang="zh-CN" altLang="en-US" dirty="0"/>
          </a:p>
        </p:txBody>
      </p:sp>
      <p:pic>
        <p:nvPicPr>
          <p:cNvPr id="7" name="图片 6">
            <a:extLst>
              <a:ext uri="{FF2B5EF4-FFF2-40B4-BE49-F238E27FC236}">
                <a16:creationId xmlns:a16="http://schemas.microsoft.com/office/drawing/2014/main" id="{F7DB3682-2FC7-4701-9672-CFEDAAC7B35F}"/>
              </a:ext>
            </a:extLst>
          </p:cNvPr>
          <p:cNvPicPr>
            <a:picLocks noChangeAspect="1"/>
          </p:cNvPicPr>
          <p:nvPr/>
        </p:nvPicPr>
        <p:blipFill>
          <a:blip r:embed="rId3"/>
          <a:stretch>
            <a:fillRect/>
          </a:stretch>
        </p:blipFill>
        <p:spPr>
          <a:xfrm>
            <a:off x="2147237" y="3786981"/>
            <a:ext cx="1371600" cy="428625"/>
          </a:xfrm>
          <a:prstGeom prst="rect">
            <a:avLst/>
          </a:prstGeom>
        </p:spPr>
      </p:pic>
      <p:pic>
        <p:nvPicPr>
          <p:cNvPr id="8" name="图片 7">
            <a:extLst>
              <a:ext uri="{FF2B5EF4-FFF2-40B4-BE49-F238E27FC236}">
                <a16:creationId xmlns:a16="http://schemas.microsoft.com/office/drawing/2014/main" id="{8696FE9E-EC14-433C-843C-849EAEDF3013}"/>
              </a:ext>
            </a:extLst>
          </p:cNvPr>
          <p:cNvPicPr>
            <a:picLocks noChangeAspect="1"/>
          </p:cNvPicPr>
          <p:nvPr/>
        </p:nvPicPr>
        <p:blipFill>
          <a:blip r:embed="rId3"/>
          <a:stretch>
            <a:fillRect/>
          </a:stretch>
        </p:blipFill>
        <p:spPr>
          <a:xfrm>
            <a:off x="3791553" y="4439896"/>
            <a:ext cx="1371600" cy="428625"/>
          </a:xfrm>
          <a:prstGeom prst="rect">
            <a:avLst/>
          </a:prstGeom>
        </p:spPr>
      </p:pic>
      <p:pic>
        <p:nvPicPr>
          <p:cNvPr id="10" name="图片 9">
            <a:extLst>
              <a:ext uri="{FF2B5EF4-FFF2-40B4-BE49-F238E27FC236}">
                <a16:creationId xmlns:a16="http://schemas.microsoft.com/office/drawing/2014/main" id="{89BB2693-089F-4BB3-8A27-571DEAE15CF9}"/>
              </a:ext>
            </a:extLst>
          </p:cNvPr>
          <p:cNvPicPr>
            <a:picLocks noChangeAspect="1"/>
          </p:cNvPicPr>
          <p:nvPr/>
        </p:nvPicPr>
        <p:blipFill>
          <a:blip r:embed="rId4"/>
          <a:stretch>
            <a:fillRect/>
          </a:stretch>
        </p:blipFill>
        <p:spPr>
          <a:xfrm>
            <a:off x="8575156" y="4336181"/>
            <a:ext cx="1952625" cy="457200"/>
          </a:xfrm>
          <a:prstGeom prst="rect">
            <a:avLst/>
          </a:prstGeom>
        </p:spPr>
      </p:pic>
      <p:pic>
        <p:nvPicPr>
          <p:cNvPr id="12" name="图片 11">
            <a:extLst>
              <a:ext uri="{FF2B5EF4-FFF2-40B4-BE49-F238E27FC236}">
                <a16:creationId xmlns:a16="http://schemas.microsoft.com/office/drawing/2014/main" id="{61A4FD9C-022C-4D26-9DCC-526D16679E90}"/>
              </a:ext>
            </a:extLst>
          </p:cNvPr>
          <p:cNvPicPr>
            <a:picLocks noChangeAspect="1"/>
          </p:cNvPicPr>
          <p:nvPr/>
        </p:nvPicPr>
        <p:blipFill>
          <a:blip r:embed="rId5"/>
          <a:stretch>
            <a:fillRect/>
          </a:stretch>
        </p:blipFill>
        <p:spPr>
          <a:xfrm>
            <a:off x="2147237" y="4809674"/>
            <a:ext cx="3676650" cy="542925"/>
          </a:xfrm>
          <a:prstGeom prst="rect">
            <a:avLst/>
          </a:prstGeom>
        </p:spPr>
      </p:pic>
      <p:pic>
        <p:nvPicPr>
          <p:cNvPr id="14" name="图片 13">
            <a:extLst>
              <a:ext uri="{FF2B5EF4-FFF2-40B4-BE49-F238E27FC236}">
                <a16:creationId xmlns:a16="http://schemas.microsoft.com/office/drawing/2014/main" id="{9D65158F-0FA2-4FA0-A607-9BC72D0743BA}"/>
              </a:ext>
            </a:extLst>
          </p:cNvPr>
          <p:cNvPicPr>
            <a:picLocks noChangeAspect="1"/>
          </p:cNvPicPr>
          <p:nvPr/>
        </p:nvPicPr>
        <p:blipFill>
          <a:blip r:embed="rId6"/>
          <a:stretch>
            <a:fillRect/>
          </a:stretch>
        </p:blipFill>
        <p:spPr>
          <a:xfrm>
            <a:off x="9220200" y="5224027"/>
            <a:ext cx="2133600" cy="495300"/>
          </a:xfrm>
          <a:prstGeom prst="rect">
            <a:avLst/>
          </a:prstGeom>
        </p:spPr>
      </p:pic>
      <p:pic>
        <p:nvPicPr>
          <p:cNvPr id="16" name="图片 15">
            <a:extLst>
              <a:ext uri="{FF2B5EF4-FFF2-40B4-BE49-F238E27FC236}">
                <a16:creationId xmlns:a16="http://schemas.microsoft.com/office/drawing/2014/main" id="{074A4A1B-8FEE-4E07-980F-FB84B55ECCF5}"/>
              </a:ext>
            </a:extLst>
          </p:cNvPr>
          <p:cNvPicPr>
            <a:picLocks noChangeAspect="1"/>
          </p:cNvPicPr>
          <p:nvPr/>
        </p:nvPicPr>
        <p:blipFill>
          <a:blip r:embed="rId7"/>
          <a:stretch>
            <a:fillRect/>
          </a:stretch>
        </p:blipFill>
        <p:spPr>
          <a:xfrm>
            <a:off x="5546241" y="5722377"/>
            <a:ext cx="2371725" cy="1152525"/>
          </a:xfrm>
          <a:prstGeom prst="rect">
            <a:avLst/>
          </a:prstGeom>
        </p:spPr>
      </p:pic>
    </p:spTree>
    <p:extLst>
      <p:ext uri="{BB962C8B-B14F-4D97-AF65-F5344CB8AC3E}">
        <p14:creationId xmlns:p14="http://schemas.microsoft.com/office/powerpoint/2010/main" val="205539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64178-4D09-4E04-99CE-8995425748BA}"/>
              </a:ext>
            </a:extLst>
          </p:cNvPr>
          <p:cNvSpPr>
            <a:spLocks noGrp="1"/>
          </p:cNvSpPr>
          <p:nvPr>
            <p:ph type="title"/>
          </p:nvPr>
        </p:nvSpPr>
        <p:spPr/>
        <p:txBody>
          <a:bodyPr/>
          <a:lstStyle/>
          <a:p>
            <a:r>
              <a:rPr lang="en-US" altLang="zh-CN" sz="4400" dirty="0"/>
              <a:t>Gumbel-</a:t>
            </a:r>
            <a:r>
              <a:rPr lang="en-US" altLang="zh-CN" sz="4400" dirty="0" err="1"/>
              <a:t>Softmax</a:t>
            </a:r>
            <a:endParaRPr lang="zh-CN" altLang="en-US" dirty="0"/>
          </a:p>
        </p:txBody>
      </p:sp>
      <p:sp>
        <p:nvSpPr>
          <p:cNvPr id="3" name="内容占位符 2">
            <a:extLst>
              <a:ext uri="{FF2B5EF4-FFF2-40B4-BE49-F238E27FC236}">
                <a16:creationId xmlns:a16="http://schemas.microsoft.com/office/drawing/2014/main" id="{FC58A142-70FC-4D06-B4E0-9F82232A9C9F}"/>
              </a:ext>
            </a:extLst>
          </p:cNvPr>
          <p:cNvSpPr>
            <a:spLocks noGrp="1"/>
          </p:cNvSpPr>
          <p:nvPr>
            <p:ph idx="1"/>
          </p:nvPr>
        </p:nvSpPr>
        <p:spPr>
          <a:xfrm>
            <a:off x="838199" y="1825625"/>
            <a:ext cx="11261035" cy="4351338"/>
          </a:xfrm>
        </p:spPr>
        <p:txBody>
          <a:bodyPr>
            <a:normAutofit/>
          </a:bodyPr>
          <a:lstStyle/>
          <a:p>
            <a:r>
              <a:rPr lang="en-US" altLang="zh-CN" b="0" i="0" dirty="0">
                <a:solidFill>
                  <a:srgbClr val="000000"/>
                </a:solidFill>
                <a:effectLst/>
              </a:rPr>
              <a:t>continues outputs to discrete selection: non-differentiable problem</a:t>
            </a:r>
            <a:r>
              <a:rPr lang="en-US" altLang="zh-CN" dirty="0"/>
              <a:t> </a:t>
            </a:r>
            <a:br>
              <a:rPr lang="en-US" altLang="zh-CN" dirty="0"/>
            </a:br>
            <a:br>
              <a:rPr lang="en-US" altLang="zh-CN" dirty="0"/>
            </a:br>
            <a:endParaRPr lang="zh-CN" altLang="en-US" dirty="0"/>
          </a:p>
        </p:txBody>
      </p:sp>
      <p:pic>
        <p:nvPicPr>
          <p:cNvPr id="5" name="图片 4">
            <a:extLst>
              <a:ext uri="{FF2B5EF4-FFF2-40B4-BE49-F238E27FC236}">
                <a16:creationId xmlns:a16="http://schemas.microsoft.com/office/drawing/2014/main" id="{3C37B4AE-E72F-4AC8-9DF2-E4B456020BB3}"/>
              </a:ext>
            </a:extLst>
          </p:cNvPr>
          <p:cNvPicPr>
            <a:picLocks noChangeAspect="1"/>
          </p:cNvPicPr>
          <p:nvPr/>
        </p:nvPicPr>
        <p:blipFill>
          <a:blip r:embed="rId3"/>
          <a:stretch>
            <a:fillRect/>
          </a:stretch>
        </p:blipFill>
        <p:spPr>
          <a:xfrm>
            <a:off x="1124571" y="2458279"/>
            <a:ext cx="3343275" cy="457200"/>
          </a:xfrm>
          <a:prstGeom prst="rect">
            <a:avLst/>
          </a:prstGeom>
        </p:spPr>
      </p:pic>
      <p:pic>
        <p:nvPicPr>
          <p:cNvPr id="7" name="图片 6">
            <a:extLst>
              <a:ext uri="{FF2B5EF4-FFF2-40B4-BE49-F238E27FC236}">
                <a16:creationId xmlns:a16="http://schemas.microsoft.com/office/drawing/2014/main" id="{0964BD52-2D2C-4E3C-9098-1393EFB5DEF5}"/>
              </a:ext>
            </a:extLst>
          </p:cNvPr>
          <p:cNvPicPr>
            <a:picLocks noChangeAspect="1"/>
          </p:cNvPicPr>
          <p:nvPr/>
        </p:nvPicPr>
        <p:blipFill>
          <a:blip r:embed="rId4"/>
          <a:stretch>
            <a:fillRect/>
          </a:stretch>
        </p:blipFill>
        <p:spPr>
          <a:xfrm>
            <a:off x="1124571" y="3007210"/>
            <a:ext cx="5648325" cy="838200"/>
          </a:xfrm>
          <a:prstGeom prst="rect">
            <a:avLst/>
          </a:prstGeom>
        </p:spPr>
      </p:pic>
      <p:pic>
        <p:nvPicPr>
          <p:cNvPr id="9" name="图片 8">
            <a:extLst>
              <a:ext uri="{FF2B5EF4-FFF2-40B4-BE49-F238E27FC236}">
                <a16:creationId xmlns:a16="http://schemas.microsoft.com/office/drawing/2014/main" id="{66C5F6D5-F336-4570-A21A-CF331E5D316E}"/>
              </a:ext>
            </a:extLst>
          </p:cNvPr>
          <p:cNvPicPr>
            <a:picLocks noChangeAspect="1"/>
          </p:cNvPicPr>
          <p:nvPr/>
        </p:nvPicPr>
        <p:blipFill>
          <a:blip r:embed="rId5"/>
          <a:stretch>
            <a:fillRect/>
          </a:stretch>
        </p:blipFill>
        <p:spPr>
          <a:xfrm>
            <a:off x="6829425" y="3583472"/>
            <a:ext cx="5362575" cy="523875"/>
          </a:xfrm>
          <a:prstGeom prst="rect">
            <a:avLst/>
          </a:prstGeom>
        </p:spPr>
      </p:pic>
      <p:pic>
        <p:nvPicPr>
          <p:cNvPr id="11" name="图片 10">
            <a:extLst>
              <a:ext uri="{FF2B5EF4-FFF2-40B4-BE49-F238E27FC236}">
                <a16:creationId xmlns:a16="http://schemas.microsoft.com/office/drawing/2014/main" id="{099B1625-85BC-47EF-B149-C8CA895A11EA}"/>
              </a:ext>
            </a:extLst>
          </p:cNvPr>
          <p:cNvPicPr>
            <a:picLocks noChangeAspect="1"/>
          </p:cNvPicPr>
          <p:nvPr/>
        </p:nvPicPr>
        <p:blipFill>
          <a:blip r:embed="rId6"/>
          <a:stretch>
            <a:fillRect/>
          </a:stretch>
        </p:blipFill>
        <p:spPr>
          <a:xfrm>
            <a:off x="1205533" y="4097064"/>
            <a:ext cx="5486400" cy="1190625"/>
          </a:xfrm>
          <a:prstGeom prst="rect">
            <a:avLst/>
          </a:prstGeom>
        </p:spPr>
      </p:pic>
    </p:spTree>
    <p:extLst>
      <p:ext uri="{BB962C8B-B14F-4D97-AF65-F5344CB8AC3E}">
        <p14:creationId xmlns:p14="http://schemas.microsoft.com/office/powerpoint/2010/main" val="413235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endParaRPr lang="zh-CN" altLang="en-US" dirty="0"/>
          </a:p>
        </p:txBody>
      </p:sp>
      <p:sp>
        <p:nvSpPr>
          <p:cNvPr id="3" name="内容占位符 2"/>
          <p:cNvSpPr>
            <a:spLocks noGrp="1"/>
          </p:cNvSpPr>
          <p:nvPr>
            <p:ph idx="1"/>
          </p:nvPr>
        </p:nvSpPr>
        <p:spPr/>
        <p:txBody>
          <a:bodyPr/>
          <a:lstStyle/>
          <a:p>
            <a:r>
              <a:rPr lang="en-US" altLang="zh-CN" dirty="0"/>
              <a:t>BN</a:t>
            </a:r>
          </a:p>
          <a:p>
            <a:r>
              <a:rPr lang="en-US" altLang="zh-CN" dirty="0"/>
              <a:t>activation statistics including means and variances under different resolutions are incompatible </a:t>
            </a:r>
            <a:br>
              <a:rPr lang="en-US" altLang="zh-CN" dirty="0"/>
            </a:br>
            <a:endParaRPr lang="en-US" altLang="zh-CN" dirty="0"/>
          </a:p>
          <a:p>
            <a:r>
              <a:rPr lang="en-US" altLang="zh-CN" dirty="0"/>
              <a:t>Solution</a:t>
            </a:r>
            <a:r>
              <a:rPr lang="zh-CN" altLang="en-US" dirty="0"/>
              <a:t>：</a:t>
            </a:r>
            <a:r>
              <a:rPr lang="en-US" altLang="zh-CN" dirty="0"/>
              <a:t>resolution-aware BNs </a:t>
            </a:r>
            <a:br>
              <a:rPr lang="en-US" altLang="zh-CN" dirty="0"/>
            </a:br>
            <a:endParaRPr lang="zh-CN" altLang="en-US" dirty="0"/>
          </a:p>
        </p:txBody>
      </p:sp>
      <p:pic>
        <p:nvPicPr>
          <p:cNvPr id="5" name="图片 4">
            <a:extLst>
              <a:ext uri="{FF2B5EF4-FFF2-40B4-BE49-F238E27FC236}">
                <a16:creationId xmlns:a16="http://schemas.microsoft.com/office/drawing/2014/main" id="{2FC3E96E-09B1-4431-ADA4-F59A13A8AAA1}"/>
              </a:ext>
            </a:extLst>
          </p:cNvPr>
          <p:cNvPicPr>
            <a:picLocks noChangeAspect="1"/>
          </p:cNvPicPr>
          <p:nvPr/>
        </p:nvPicPr>
        <p:blipFill>
          <a:blip r:embed="rId3"/>
          <a:stretch>
            <a:fillRect/>
          </a:stretch>
        </p:blipFill>
        <p:spPr>
          <a:xfrm>
            <a:off x="967202" y="4518163"/>
            <a:ext cx="6467475" cy="1028700"/>
          </a:xfrm>
          <a:prstGeom prst="rect">
            <a:avLst/>
          </a:prstGeom>
        </p:spPr>
      </p:pic>
    </p:spTree>
    <p:extLst>
      <p:ext uri="{BB962C8B-B14F-4D97-AF65-F5344CB8AC3E}">
        <p14:creationId xmlns:p14="http://schemas.microsoft.com/office/powerpoint/2010/main" val="2740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89213-12E3-4C89-A7B7-8C766BF830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5C62B1A-4766-4C65-888E-0A1AF4440632}"/>
              </a:ext>
            </a:extLst>
          </p:cNvPr>
          <p:cNvSpPr>
            <a:spLocks noGrp="1"/>
          </p:cNvSpPr>
          <p:nvPr>
            <p:ph idx="1"/>
          </p:nvPr>
        </p:nvSpPr>
        <p:spPr/>
        <p:txBody>
          <a:bodyPr/>
          <a:lstStyle/>
          <a:p>
            <a:r>
              <a:rPr lang="en-US" altLang="zh-CN" dirty="0"/>
              <a:t>Loss</a:t>
            </a:r>
          </a:p>
          <a:p>
            <a:r>
              <a:rPr lang="en-US" altLang="zh-CN" dirty="0"/>
              <a:t>Cross entropy loss</a:t>
            </a:r>
          </a:p>
          <a:p>
            <a:r>
              <a:rPr lang="en-US" altLang="zh-CN" dirty="0"/>
              <a:t>FLOPs constraint loss</a:t>
            </a:r>
            <a:br>
              <a:rPr lang="en-US" altLang="zh-CN" dirty="0"/>
            </a:br>
            <a:endParaRPr lang="zh-CN" altLang="en-US" dirty="0"/>
          </a:p>
        </p:txBody>
      </p:sp>
      <p:pic>
        <p:nvPicPr>
          <p:cNvPr id="7" name="图片 6">
            <a:extLst>
              <a:ext uri="{FF2B5EF4-FFF2-40B4-BE49-F238E27FC236}">
                <a16:creationId xmlns:a16="http://schemas.microsoft.com/office/drawing/2014/main" id="{02D585ED-0AD4-4918-A69E-33A81D4AAF89}"/>
              </a:ext>
            </a:extLst>
          </p:cNvPr>
          <p:cNvPicPr>
            <a:picLocks noChangeAspect="1"/>
          </p:cNvPicPr>
          <p:nvPr/>
        </p:nvPicPr>
        <p:blipFill>
          <a:blip r:embed="rId3"/>
          <a:stretch>
            <a:fillRect/>
          </a:stretch>
        </p:blipFill>
        <p:spPr>
          <a:xfrm>
            <a:off x="257175" y="3429000"/>
            <a:ext cx="5838825" cy="2343150"/>
          </a:xfrm>
          <a:prstGeom prst="rect">
            <a:avLst/>
          </a:prstGeom>
        </p:spPr>
      </p:pic>
      <p:sp>
        <p:nvSpPr>
          <p:cNvPr id="9" name="文本框 8">
            <a:extLst>
              <a:ext uri="{FF2B5EF4-FFF2-40B4-BE49-F238E27FC236}">
                <a16:creationId xmlns:a16="http://schemas.microsoft.com/office/drawing/2014/main" id="{CB9774C4-B0D0-44FF-B1EC-106B36425E79}"/>
              </a:ext>
            </a:extLst>
          </p:cNvPr>
          <p:cNvSpPr txBox="1"/>
          <p:nvPr/>
        </p:nvSpPr>
        <p:spPr>
          <a:xfrm>
            <a:off x="6241774" y="3646468"/>
            <a:ext cx="6096000" cy="2246769"/>
          </a:xfrm>
          <a:prstGeom prst="rect">
            <a:avLst/>
          </a:prstGeom>
          <a:noFill/>
        </p:spPr>
        <p:txBody>
          <a:bodyPr wrap="square">
            <a:spAutoFit/>
          </a:bodyPr>
          <a:lstStyle/>
          <a:p>
            <a:r>
              <a:rPr lang="en-US" altLang="zh-CN" sz="2800" dirty="0"/>
              <a:t>F is the actual inference FLOPs </a:t>
            </a:r>
            <a:br>
              <a:rPr lang="en-US" altLang="zh-CN" sz="2800" dirty="0"/>
            </a:br>
            <a:r>
              <a:rPr lang="en-US" altLang="zh-CN" sz="2800" dirty="0" err="1"/>
              <a:t>Cj</a:t>
            </a:r>
            <a:r>
              <a:rPr lang="en-US" altLang="zh-CN" sz="2800" dirty="0"/>
              <a:t> is the pre-computed FLOPs value for the j-</a:t>
            </a:r>
            <a:r>
              <a:rPr lang="en-US" altLang="zh-CN" sz="2800" dirty="0" err="1"/>
              <a:t>th</a:t>
            </a:r>
            <a:r>
              <a:rPr lang="en-US" altLang="zh-CN" sz="2800" dirty="0"/>
              <a:t> resolution </a:t>
            </a:r>
            <a:br>
              <a:rPr lang="en-US" altLang="zh-CN" sz="2800" dirty="0"/>
            </a:br>
            <a:r>
              <a:rPr lang="en-US" altLang="zh-CN" sz="2800" dirty="0"/>
              <a:t>α is the target FLOPs. </a:t>
            </a:r>
            <a:br>
              <a:rPr lang="en-US" altLang="zh-CN" sz="2800" dirty="0"/>
            </a:br>
            <a:endParaRPr lang="zh-CN" altLang="en-US" sz="2800" dirty="0"/>
          </a:p>
        </p:txBody>
      </p:sp>
    </p:spTree>
    <p:extLst>
      <p:ext uri="{BB962C8B-B14F-4D97-AF65-F5344CB8AC3E}">
        <p14:creationId xmlns:p14="http://schemas.microsoft.com/office/powerpoint/2010/main" val="126185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FEC43-3F12-4C7F-A23D-3F51ABAD9F65}"/>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6DE2E398-DF14-42A0-98C3-EA8186ACF64F}"/>
              </a:ext>
            </a:extLst>
          </p:cNvPr>
          <p:cNvSpPr>
            <a:spLocks noGrp="1"/>
          </p:cNvSpPr>
          <p:nvPr>
            <p:ph idx="1"/>
          </p:nvPr>
        </p:nvSpPr>
        <p:spPr/>
        <p:txBody>
          <a:bodyPr/>
          <a:lstStyle/>
          <a:p>
            <a:r>
              <a:rPr lang="en-US" altLang="zh-CN" dirty="0"/>
              <a:t>Datasets:</a:t>
            </a:r>
            <a:r>
              <a:rPr lang="zh-CN" altLang="en-US" dirty="0"/>
              <a:t> </a:t>
            </a:r>
            <a:r>
              <a:rPr lang="en-US" altLang="zh-CN" dirty="0"/>
              <a:t>ImageNet</a:t>
            </a:r>
          </a:p>
          <a:p>
            <a:r>
              <a:rPr lang="en-US" altLang="zh-CN" dirty="0"/>
              <a:t>Resolution selection</a:t>
            </a:r>
            <a:r>
              <a:rPr lang="zh-CN" altLang="en-US" dirty="0"/>
              <a:t>：</a:t>
            </a:r>
            <a:endParaRPr lang="en-US" altLang="zh-CN" dirty="0"/>
          </a:p>
        </p:txBody>
      </p:sp>
      <p:pic>
        <p:nvPicPr>
          <p:cNvPr id="5" name="图片 4">
            <a:extLst>
              <a:ext uri="{FF2B5EF4-FFF2-40B4-BE49-F238E27FC236}">
                <a16:creationId xmlns:a16="http://schemas.microsoft.com/office/drawing/2014/main" id="{F49657A1-9E16-48DE-B4DF-DD338460765F}"/>
              </a:ext>
            </a:extLst>
          </p:cNvPr>
          <p:cNvPicPr>
            <a:picLocks noChangeAspect="1"/>
          </p:cNvPicPr>
          <p:nvPr/>
        </p:nvPicPr>
        <p:blipFill>
          <a:blip r:embed="rId3"/>
          <a:stretch>
            <a:fillRect/>
          </a:stretch>
        </p:blipFill>
        <p:spPr>
          <a:xfrm>
            <a:off x="2453515" y="2806562"/>
            <a:ext cx="5191125" cy="476250"/>
          </a:xfrm>
          <a:prstGeom prst="rect">
            <a:avLst/>
          </a:prstGeom>
        </p:spPr>
      </p:pic>
      <p:pic>
        <p:nvPicPr>
          <p:cNvPr id="7" name="图片 6">
            <a:extLst>
              <a:ext uri="{FF2B5EF4-FFF2-40B4-BE49-F238E27FC236}">
                <a16:creationId xmlns:a16="http://schemas.microsoft.com/office/drawing/2014/main" id="{479ADE50-8BFB-4262-BAB3-66C9EC202BC7}"/>
              </a:ext>
            </a:extLst>
          </p:cNvPr>
          <p:cNvPicPr>
            <a:picLocks noChangeAspect="1"/>
          </p:cNvPicPr>
          <p:nvPr/>
        </p:nvPicPr>
        <p:blipFill>
          <a:blip r:embed="rId4"/>
          <a:stretch>
            <a:fillRect/>
          </a:stretch>
        </p:blipFill>
        <p:spPr>
          <a:xfrm>
            <a:off x="2555598" y="4001294"/>
            <a:ext cx="6153150" cy="1981200"/>
          </a:xfrm>
          <a:prstGeom prst="rect">
            <a:avLst/>
          </a:prstGeom>
        </p:spPr>
      </p:pic>
    </p:spTree>
    <p:extLst>
      <p:ext uri="{BB962C8B-B14F-4D97-AF65-F5344CB8AC3E}">
        <p14:creationId xmlns:p14="http://schemas.microsoft.com/office/powerpoint/2010/main" val="128334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Out-of-Distribution Detection</a:t>
            </a:r>
            <a:endParaRPr lang="zh-CN" altLang="en-US" dirty="0"/>
          </a:p>
        </p:txBody>
      </p:sp>
      <p:sp>
        <p:nvSpPr>
          <p:cNvPr id="3" name="内容占位符 2"/>
          <p:cNvSpPr>
            <a:spLocks noGrp="1"/>
          </p:cNvSpPr>
          <p:nvPr>
            <p:ph idx="1"/>
          </p:nvPr>
        </p:nvSpPr>
        <p:spPr/>
        <p:txBody>
          <a:bodyPr/>
          <a:lstStyle/>
          <a:p>
            <a:r>
              <a:rPr lang="en-US" altLang="zh-CN" dirty="0"/>
              <a:t>in-distribution (ID) ---- OOD</a:t>
            </a:r>
          </a:p>
          <a:p>
            <a:endParaRPr lang="en-US" altLang="zh-CN" dirty="0"/>
          </a:p>
          <a:p>
            <a:r>
              <a:rPr lang="en-US" altLang="zh-CN" dirty="0"/>
              <a:t>critical to ensuring the reliability and safety of machine learning systems</a:t>
            </a:r>
          </a:p>
          <a:p>
            <a:r>
              <a:rPr lang="en-US" altLang="zh-CN" dirty="0"/>
              <a:t>autonomous driving: we would like the driving system to issue an alert and hand over the control to humans when it detects unusual scenes or objects that it has never seen before and cannot make a safe decision.</a:t>
            </a:r>
          </a:p>
          <a:p>
            <a:endParaRPr lang="en-US" altLang="zh-CN" dirty="0"/>
          </a:p>
          <a:p>
            <a:endParaRPr lang="zh-CN" altLang="en-US" dirty="0"/>
          </a:p>
        </p:txBody>
      </p:sp>
    </p:spTree>
    <p:extLst>
      <p:ext uri="{BB962C8B-B14F-4D97-AF65-F5344CB8AC3E}">
        <p14:creationId xmlns:p14="http://schemas.microsoft.com/office/powerpoint/2010/main" val="430327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9D688-2C80-40ED-88A1-21B08A42096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4D83E51-9517-4AE9-BDA2-3B7AEE731EC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7B12501-A819-4C92-84C6-DC4F5BCBB4DB}"/>
              </a:ext>
            </a:extLst>
          </p:cNvPr>
          <p:cNvPicPr>
            <a:picLocks noChangeAspect="1"/>
          </p:cNvPicPr>
          <p:nvPr/>
        </p:nvPicPr>
        <p:blipFill>
          <a:blip r:embed="rId2"/>
          <a:stretch>
            <a:fillRect/>
          </a:stretch>
        </p:blipFill>
        <p:spPr>
          <a:xfrm>
            <a:off x="1238250" y="280987"/>
            <a:ext cx="9715500" cy="6296025"/>
          </a:xfrm>
          <a:prstGeom prst="rect">
            <a:avLst/>
          </a:prstGeom>
        </p:spPr>
      </p:pic>
    </p:spTree>
    <p:extLst>
      <p:ext uri="{BB962C8B-B14F-4D97-AF65-F5344CB8AC3E}">
        <p14:creationId xmlns:p14="http://schemas.microsoft.com/office/powerpoint/2010/main" val="64971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Generalized Out-of-Distribution</a:t>
            </a:r>
            <a:endParaRPr lang="zh-CN" altLang="en-US" dirty="0"/>
          </a:p>
        </p:txBody>
      </p:sp>
      <p:sp>
        <p:nvSpPr>
          <p:cNvPr id="3" name="内容占位符 2"/>
          <p:cNvSpPr>
            <a:spLocks noGrp="1"/>
          </p:cNvSpPr>
          <p:nvPr>
            <p:ph idx="1"/>
          </p:nvPr>
        </p:nvSpPr>
        <p:spPr/>
        <p:txBody>
          <a:bodyPr/>
          <a:lstStyle/>
          <a:p>
            <a:r>
              <a:rPr lang="en-US" altLang="zh-CN" dirty="0"/>
              <a:t>anomaly detection (AD)</a:t>
            </a:r>
          </a:p>
          <a:p>
            <a:r>
              <a:rPr lang="en-US" altLang="zh-CN" dirty="0"/>
              <a:t>novelty detection (ND)</a:t>
            </a:r>
          </a:p>
          <a:p>
            <a:r>
              <a:rPr lang="en-US" altLang="zh-CN" dirty="0"/>
              <a:t>open set recognition (OSR)</a:t>
            </a:r>
          </a:p>
          <a:p>
            <a:r>
              <a:rPr lang="en-US" altLang="zh-CN" dirty="0"/>
              <a:t>OOD detection</a:t>
            </a:r>
          </a:p>
          <a:p>
            <a:r>
              <a:rPr lang="en-US" altLang="zh-CN" dirty="0"/>
              <a:t>outlier detection (OD)</a:t>
            </a:r>
            <a:endParaRPr lang="zh-CN" altLang="en-US" dirty="0"/>
          </a:p>
        </p:txBody>
      </p:sp>
    </p:spTree>
    <p:extLst>
      <p:ext uri="{BB962C8B-B14F-4D97-AF65-F5344CB8AC3E}">
        <p14:creationId xmlns:p14="http://schemas.microsoft.com/office/powerpoint/2010/main" val="33150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Preliminary </a:t>
            </a:r>
            <a:endParaRPr lang="zh-CN" altLang="en-US" dirty="0"/>
          </a:p>
        </p:txBody>
      </p:sp>
      <p:sp>
        <p:nvSpPr>
          <p:cNvPr id="3" name="内容占位符 2"/>
          <p:cNvSpPr>
            <a:spLocks noGrp="1"/>
          </p:cNvSpPr>
          <p:nvPr>
            <p:ph idx="1"/>
          </p:nvPr>
        </p:nvSpPr>
        <p:spPr/>
        <p:txBody>
          <a:bodyPr/>
          <a:lstStyle/>
          <a:p>
            <a:r>
              <a:rPr lang="en-US" altLang="zh-CN" dirty="0"/>
              <a:t>two general types of distribution shift: </a:t>
            </a:r>
          </a:p>
          <a:p>
            <a:pPr lvl="1"/>
            <a:r>
              <a:rPr lang="en-US" altLang="zh-CN" dirty="0"/>
              <a:t>covariate shift </a:t>
            </a:r>
          </a:p>
          <a:p>
            <a:pPr lvl="1"/>
            <a:r>
              <a:rPr lang="en-US" altLang="zh-CN" dirty="0"/>
              <a:t>semantic (label) shift</a:t>
            </a:r>
            <a:endParaRPr lang="zh-CN" altLang="en-US" dirty="0"/>
          </a:p>
        </p:txBody>
      </p:sp>
      <p:pic>
        <p:nvPicPr>
          <p:cNvPr id="5" name="图片 4"/>
          <p:cNvPicPr>
            <a:picLocks noChangeAspect="1"/>
          </p:cNvPicPr>
          <p:nvPr/>
        </p:nvPicPr>
        <p:blipFill>
          <a:blip r:embed="rId2"/>
          <a:stretch>
            <a:fillRect/>
          </a:stretch>
        </p:blipFill>
        <p:spPr>
          <a:xfrm>
            <a:off x="1447627" y="3401117"/>
            <a:ext cx="285750" cy="438150"/>
          </a:xfrm>
          <a:prstGeom prst="rect">
            <a:avLst/>
          </a:prstGeom>
        </p:spPr>
      </p:pic>
      <p:pic>
        <p:nvPicPr>
          <p:cNvPr id="6" name="图片 5"/>
          <p:cNvPicPr>
            <a:picLocks noChangeAspect="1"/>
          </p:cNvPicPr>
          <p:nvPr/>
        </p:nvPicPr>
        <p:blipFill>
          <a:blip r:embed="rId3"/>
          <a:stretch>
            <a:fillRect/>
          </a:stretch>
        </p:blipFill>
        <p:spPr>
          <a:xfrm>
            <a:off x="1447627" y="4001294"/>
            <a:ext cx="285750" cy="342900"/>
          </a:xfrm>
          <a:prstGeom prst="rect">
            <a:avLst/>
          </a:prstGeom>
        </p:spPr>
      </p:pic>
      <p:sp>
        <p:nvSpPr>
          <p:cNvPr id="7" name="矩形 6"/>
          <p:cNvSpPr/>
          <p:nvPr/>
        </p:nvSpPr>
        <p:spPr>
          <a:xfrm>
            <a:off x="1751132" y="3401117"/>
            <a:ext cx="2274982" cy="369332"/>
          </a:xfrm>
          <a:prstGeom prst="rect">
            <a:avLst/>
          </a:prstGeom>
        </p:spPr>
        <p:txBody>
          <a:bodyPr wrap="none">
            <a:spAutoFit/>
          </a:bodyPr>
          <a:lstStyle/>
          <a:p>
            <a:r>
              <a:rPr lang="en-US" altLang="zh-CN" dirty="0"/>
              <a:t>input (sensory) space</a:t>
            </a:r>
            <a:endParaRPr lang="zh-CN" altLang="en-US" dirty="0"/>
          </a:p>
        </p:txBody>
      </p:sp>
      <p:sp>
        <p:nvSpPr>
          <p:cNvPr id="8" name="矩形 7"/>
          <p:cNvSpPr/>
          <p:nvPr/>
        </p:nvSpPr>
        <p:spPr>
          <a:xfrm>
            <a:off x="1815886" y="3905386"/>
            <a:ext cx="2358338" cy="369332"/>
          </a:xfrm>
          <a:prstGeom prst="rect">
            <a:avLst/>
          </a:prstGeom>
        </p:spPr>
        <p:txBody>
          <a:bodyPr wrap="none">
            <a:spAutoFit/>
          </a:bodyPr>
          <a:lstStyle/>
          <a:p>
            <a:r>
              <a:rPr lang="en-US" altLang="zh-CN" dirty="0"/>
              <a:t>label (semantic) space</a:t>
            </a:r>
            <a:endParaRPr lang="zh-CN" altLang="en-US" dirty="0"/>
          </a:p>
        </p:txBody>
      </p:sp>
      <p:sp>
        <p:nvSpPr>
          <p:cNvPr id="9" name="矩形 8"/>
          <p:cNvSpPr/>
          <p:nvPr/>
        </p:nvSpPr>
        <p:spPr>
          <a:xfrm>
            <a:off x="1410494" y="4502167"/>
            <a:ext cx="2569934" cy="369332"/>
          </a:xfrm>
          <a:prstGeom prst="rect">
            <a:avLst/>
          </a:prstGeom>
        </p:spPr>
        <p:txBody>
          <a:bodyPr wrap="none">
            <a:spAutoFit/>
          </a:bodyPr>
          <a:lstStyle/>
          <a:p>
            <a:r>
              <a:rPr lang="en-US" altLang="zh-CN" dirty="0"/>
              <a:t>joint distribution P(X, Y )</a:t>
            </a:r>
            <a:endParaRPr lang="zh-CN" altLang="en-US" dirty="0"/>
          </a:p>
        </p:txBody>
      </p:sp>
      <p:sp>
        <p:nvSpPr>
          <p:cNvPr id="10" name="矩形 9"/>
          <p:cNvSpPr/>
          <p:nvPr/>
        </p:nvSpPr>
        <p:spPr>
          <a:xfrm>
            <a:off x="1410494" y="4937618"/>
            <a:ext cx="9063542" cy="369332"/>
          </a:xfrm>
          <a:prstGeom prst="rect">
            <a:avLst/>
          </a:prstGeom>
        </p:spPr>
        <p:txBody>
          <a:bodyPr wrap="square">
            <a:spAutoFit/>
          </a:bodyPr>
          <a:lstStyle/>
          <a:p>
            <a:r>
              <a:rPr lang="en-US" altLang="zh-CN" dirty="0"/>
              <a:t>Distribution shift can occur in either the marginal distribution P(X), P(Y ), or both.</a:t>
            </a:r>
            <a:endParaRPr lang="zh-CN" altLang="en-US" dirty="0"/>
          </a:p>
        </p:txBody>
      </p:sp>
      <p:pic>
        <p:nvPicPr>
          <p:cNvPr id="4" name="图片 3"/>
          <p:cNvPicPr>
            <a:picLocks noChangeAspect="1"/>
          </p:cNvPicPr>
          <p:nvPr/>
        </p:nvPicPr>
        <p:blipFill>
          <a:blip r:embed="rId4"/>
          <a:stretch>
            <a:fillRect/>
          </a:stretch>
        </p:blipFill>
        <p:spPr>
          <a:xfrm>
            <a:off x="4274981" y="2275701"/>
            <a:ext cx="2133600" cy="466725"/>
          </a:xfrm>
          <a:prstGeom prst="rect">
            <a:avLst/>
          </a:prstGeom>
        </p:spPr>
      </p:pic>
      <p:pic>
        <p:nvPicPr>
          <p:cNvPr id="11" name="图片 10"/>
          <p:cNvPicPr>
            <a:picLocks noChangeAspect="1"/>
          </p:cNvPicPr>
          <p:nvPr/>
        </p:nvPicPr>
        <p:blipFill>
          <a:blip r:embed="rId5"/>
          <a:stretch>
            <a:fillRect/>
          </a:stretch>
        </p:blipFill>
        <p:spPr>
          <a:xfrm>
            <a:off x="6814265" y="2313800"/>
            <a:ext cx="2066925" cy="390525"/>
          </a:xfrm>
          <a:prstGeom prst="rect">
            <a:avLst/>
          </a:prstGeom>
        </p:spPr>
      </p:pic>
      <p:pic>
        <p:nvPicPr>
          <p:cNvPr id="12" name="图片 11"/>
          <p:cNvPicPr>
            <a:picLocks noChangeAspect="1"/>
          </p:cNvPicPr>
          <p:nvPr/>
        </p:nvPicPr>
        <p:blipFill>
          <a:blip r:embed="rId6"/>
          <a:stretch>
            <a:fillRect/>
          </a:stretch>
        </p:blipFill>
        <p:spPr>
          <a:xfrm>
            <a:off x="4806609" y="2704325"/>
            <a:ext cx="1981200" cy="390525"/>
          </a:xfrm>
          <a:prstGeom prst="rect">
            <a:avLst/>
          </a:prstGeom>
        </p:spPr>
      </p:pic>
    </p:spTree>
    <p:extLst>
      <p:ext uri="{BB962C8B-B14F-4D97-AF65-F5344CB8AC3E}">
        <p14:creationId xmlns:p14="http://schemas.microsoft.com/office/powerpoint/2010/main" val="317814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575733" y="2161564"/>
            <a:ext cx="11408304" cy="3679459"/>
          </a:xfrm>
          <a:prstGeom prst="rect">
            <a:avLst/>
          </a:prstGeom>
        </p:spPr>
      </p:pic>
    </p:spTree>
    <p:extLst>
      <p:ext uri="{BB962C8B-B14F-4D97-AF65-F5344CB8AC3E}">
        <p14:creationId xmlns:p14="http://schemas.microsoft.com/office/powerpoint/2010/main" val="233890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Domain adaptation (DA) Domain Generalization (DG)</a:t>
            </a:r>
          </a:p>
          <a:p>
            <a:pPr lvl="1"/>
            <a:r>
              <a:rPr lang="en-US" altLang="zh-CN" dirty="0"/>
              <a:t>expects the existence of </a:t>
            </a:r>
            <a:r>
              <a:rPr lang="en-US" altLang="zh-CN" b="1" dirty="0"/>
              <a:t>covariate shift during testing </a:t>
            </a:r>
            <a:r>
              <a:rPr lang="en-US" altLang="zh-CN" dirty="0"/>
              <a:t>without any semantic shift, and requires classifiers to make accurate predictions regardless of the covariate shift</a:t>
            </a:r>
            <a:endParaRPr lang="zh-CN" altLang="en-US" dirty="0"/>
          </a:p>
        </p:txBody>
      </p:sp>
    </p:spTree>
    <p:extLst>
      <p:ext uri="{BB962C8B-B14F-4D97-AF65-F5344CB8AC3E}">
        <p14:creationId xmlns:p14="http://schemas.microsoft.com/office/powerpoint/2010/main" val="240158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1695450" y="209550"/>
            <a:ext cx="8801100" cy="6438900"/>
          </a:xfrm>
          <a:prstGeom prst="rect">
            <a:avLst/>
          </a:prstGeom>
        </p:spPr>
      </p:pic>
    </p:spTree>
    <p:extLst>
      <p:ext uri="{BB962C8B-B14F-4D97-AF65-F5344CB8AC3E}">
        <p14:creationId xmlns:p14="http://schemas.microsoft.com/office/powerpoint/2010/main" val="420144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1919287" y="1871662"/>
            <a:ext cx="8353425" cy="3114675"/>
          </a:xfrm>
          <a:prstGeom prst="rect">
            <a:avLst/>
          </a:prstGeom>
        </p:spPr>
      </p:pic>
      <p:sp>
        <p:nvSpPr>
          <p:cNvPr id="6" name="矩形 5"/>
          <p:cNvSpPr/>
          <p:nvPr/>
        </p:nvSpPr>
        <p:spPr>
          <a:xfrm>
            <a:off x="8850688" y="1573491"/>
            <a:ext cx="2844048" cy="369332"/>
          </a:xfrm>
          <a:prstGeom prst="rect">
            <a:avLst/>
          </a:prstGeom>
        </p:spPr>
        <p:txBody>
          <a:bodyPr wrap="none">
            <a:spAutoFit/>
          </a:bodyPr>
          <a:lstStyle/>
          <a:p>
            <a:r>
              <a:rPr lang="en-US" altLang="zh-CN" dirty="0"/>
              <a:t>extreme value theory (EVT)</a:t>
            </a:r>
            <a:endParaRPr lang="zh-CN" altLang="en-US" dirty="0"/>
          </a:p>
        </p:txBody>
      </p:sp>
    </p:spTree>
    <p:extLst>
      <p:ext uri="{BB962C8B-B14F-4D97-AF65-F5344CB8AC3E}">
        <p14:creationId xmlns:p14="http://schemas.microsoft.com/office/powerpoint/2010/main" val="16440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733550" y="1147762"/>
            <a:ext cx="8724900" cy="4562475"/>
          </a:xfrm>
          <a:prstGeom prst="rect">
            <a:avLst/>
          </a:prstGeom>
        </p:spPr>
      </p:pic>
    </p:spTree>
    <p:extLst>
      <p:ext uri="{BB962C8B-B14F-4D97-AF65-F5344CB8AC3E}">
        <p14:creationId xmlns:p14="http://schemas.microsoft.com/office/powerpoint/2010/main" val="8547292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2583</TotalTime>
  <Words>1400</Words>
  <Application>Microsoft Office PowerPoint</Application>
  <PresentationFormat>宽屏</PresentationFormat>
  <Paragraphs>141</Paragraphs>
  <Slides>20</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-apple-system</vt:lpstr>
      <vt:lpstr>CMMI10</vt:lpstr>
      <vt:lpstr>CMMI7</vt:lpstr>
      <vt:lpstr>CMR10</vt:lpstr>
      <vt:lpstr>NimbusRomNo9L-Regu</vt:lpstr>
      <vt:lpstr>等线</vt:lpstr>
      <vt:lpstr>等线 Light</vt:lpstr>
      <vt:lpstr>Arial</vt:lpstr>
      <vt:lpstr>Office 主题​​</vt:lpstr>
      <vt:lpstr>Generalized Out-of-Distribution Detection: A Survey</vt:lpstr>
      <vt:lpstr>Out-of-Distribution Detection</vt:lpstr>
      <vt:lpstr>Generalized Out-of-Distribution</vt:lpstr>
      <vt:lpstr>Preliminary </vt:lpstr>
      <vt:lpstr>PowerPoint 演示文稿</vt:lpstr>
      <vt:lpstr>PowerPoint 演示文稿</vt:lpstr>
      <vt:lpstr>PowerPoint 演示文稿</vt:lpstr>
      <vt:lpstr>PowerPoint 演示文稿</vt:lpstr>
      <vt:lpstr>PowerPoint 演示文稿</vt:lpstr>
      <vt:lpstr>PowerPoint 演示文稿</vt:lpstr>
      <vt:lpstr>Challenges and Future Directions</vt:lpstr>
      <vt:lpstr>PowerPoint 演示文稿</vt:lpstr>
      <vt:lpstr>PowerPoint 演示文稿</vt:lpstr>
      <vt:lpstr>PowerPoint 演示文稿</vt:lpstr>
      <vt:lpstr>Optimization</vt:lpstr>
      <vt:lpstr>Gumbel-Softmax</vt:lpstr>
      <vt:lpstr>Problem</vt:lpstr>
      <vt:lpstr>PowerPoint 演示文稿</vt:lpstr>
      <vt:lpstr>Experiments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Out-of-Distribution Detection: A Survey</dc:title>
  <dc:creator>Administrator</dc:creator>
  <cp:lastModifiedBy>Roxanne</cp:lastModifiedBy>
  <cp:revision>97</cp:revision>
  <dcterms:created xsi:type="dcterms:W3CDTF">2021-10-24T07:56:36Z</dcterms:created>
  <dcterms:modified xsi:type="dcterms:W3CDTF">2021-10-30T14:45:47Z</dcterms:modified>
</cp:coreProperties>
</file>