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1C09C-423A-4A95-B143-9AF9DADFC569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606FD-741D-47E8-8432-D6A05676D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1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>
                <a:solidFill>
                  <a:srgbClr val="000000"/>
                </a:solidFill>
                <a:effectLst/>
                <a:latin typeface="NimbusRomNo9L-Regu"/>
              </a:rPr>
              <a:t>one of the superpixels in </a:t>
            </a:r>
            <a:r>
              <a:rPr lang="en-US" altLang="zh-CN" sz="1800" b="0" i="1">
                <a:solidFill>
                  <a:srgbClr val="000000"/>
                </a:solidFill>
                <a:effectLst/>
                <a:latin typeface="CMSY10"/>
              </a:rPr>
              <a:t>S(</a:t>
            </a:r>
            <a:r>
              <a:rPr lang="en-US" altLang="zh-CN" sz="1800" b="0" i="1">
                <a:solidFill>
                  <a:srgbClr val="000000"/>
                </a:solidFill>
                <a:effectLst/>
                <a:latin typeface="CMMI7"/>
              </a:rPr>
              <a:t>l) 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NimbusRomNo9L-Regu"/>
              </a:rPr>
              <a:t>is a union of two superpixels in </a:t>
            </a:r>
            <a:r>
              <a:rPr lang="en-US" altLang="zh-CN" sz="1800" b="0" i="1">
                <a:solidFill>
                  <a:srgbClr val="000000"/>
                </a:solidFill>
                <a:effectLst/>
                <a:latin typeface="CMSY10"/>
              </a:rPr>
              <a:t>S(</a:t>
            </a:r>
            <a:r>
              <a:rPr lang="en-US" altLang="zh-CN" sz="1800" b="0" i="1">
                <a:solidFill>
                  <a:srgbClr val="000000"/>
                </a:solidFill>
                <a:effectLst/>
                <a:latin typeface="CMMI7"/>
              </a:rPr>
              <a:t>l</a:t>
            </a:r>
            <a:r>
              <a:rPr lang="en-US" altLang="zh-CN" sz="1800" b="0" i="1">
                <a:solidFill>
                  <a:srgbClr val="000000"/>
                </a:solidFill>
                <a:effectLst/>
                <a:latin typeface="CMSY7"/>
              </a:rPr>
              <a:t>-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CMR7"/>
              </a:rPr>
              <a:t>1)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606FD-741D-47E8-8432-D6A05676D5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3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Channel attention</a:t>
            </a:r>
            <a:r>
              <a:rPr lang="zh-CN" altLang="en-US"/>
              <a:t>部分直接看论文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606FD-741D-47E8-8432-D6A05676D5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7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91F48-4536-483B-B845-471538215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7AA93C-E196-4E55-95AB-6BEE003FA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AB566-59A1-4601-A477-683DE5DD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8B003-5E03-47C7-9B8C-B204CB2B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6A4CF-2562-4235-A81B-54438937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83EA-6EA3-48B1-8303-43D05CF1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592C6-0103-40B1-9A89-C77265AC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6A7B5-9111-4B52-980F-298D9288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39C75-68D9-4291-9CBD-D16179C7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A3A59-694A-413E-AE2E-AAA0C8A5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4AE399-64FA-4235-B457-91598DBF9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480DA-D355-49D0-966A-48AF8167A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41103-0E5A-47F7-A617-56510B3E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AFE9A-4462-458E-A432-6D4369FA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36B1E-EF36-46F6-A0A0-F57D68E0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1793-4EC5-4D4A-9A79-AE775016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39897-8CB2-435D-88BF-2BBC634A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6153D-9FC7-46C6-9557-A301297D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E093F-93B8-4437-A696-BC115356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4B0B8-20D3-4DB8-A478-29576AFE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2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84D07-1A5C-4D5C-A97B-49D13A33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7A8BE-6840-45C5-B25C-4DAB2122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15CA5-CF3E-4F77-8291-63BBDAA0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B7F4C-81F9-4893-BC9A-E73DE82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C0339-8E83-469F-985A-18DCA4CB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02CB0-B782-4009-96DB-E567551D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4B16B-AF54-4E12-B07C-2592A3CBF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DB7E4D-6624-490D-A7B0-EAB610AD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A9940-CFC5-43D2-BE07-612C884C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36121-514D-435A-AF6F-96CFB32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DCA73-0E1B-4B67-9C52-202B7A82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6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A3389-E0FD-434A-B140-7B9A5A22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4B1B8-1A8E-4DD9-85A9-25D9B220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E6FB9-0739-4097-97D5-FA99551F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165963-6743-47F9-B0F1-20DC25AF7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C832B-BDE1-4D47-A27D-24C7438A2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169FF-FF7B-4876-A7AE-34005A62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341ABA-65EB-40F6-865C-DD5D1FA0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082441-B3C0-475A-8EAB-516FCEE2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9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0BDA4-BA3F-451A-97CE-8CABCAD1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98D37-89F3-4004-B346-E8C31D05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278C33-EDAA-4AF8-800E-46BBC055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CB9F7-CC62-4DFB-8AB0-8C6E1C6D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032A1-6651-4A2B-9CE2-91E4D4E5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3AE85F-F79A-486A-980D-3694C16A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F9D07-4002-46EA-817D-57E107FB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D96CA-4A2C-4292-AE06-8B97642E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7EDE5-3D85-4AD4-9F31-899A9E0A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1E9EA-B2FF-497E-A7E9-958770ED1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58ACD-45A6-49E3-957D-A6BDE8B6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F4E28-9F28-4A35-B960-A17A10F2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03A27-2D21-42BF-945C-FA1AA3F9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599B-FDB7-4F61-A0E2-9B2C590B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256BB-9620-4F2F-B960-D21BB341D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E9AD7-A560-4E66-92F4-8F87E848F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8DFE9-6357-482A-ACDC-970CCEB8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408C5-0006-4104-9CAA-9D07A143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358D8-3D91-42D4-973D-C69EE7AC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8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0FBFB6-091E-4E18-9033-8ECAE5F3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84492-DBE0-421E-BEA1-E9C08246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C8C80-1B91-4F8E-AB5A-3B02F705E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C1DD-DAC4-4F02-99CE-0A563232B958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E6037-E2CB-452E-B030-E9E01EB7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C553E-E0FA-4CF2-9942-D3840C560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F8735-4101-4E3C-9FD9-710EDFB40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3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Paper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49D1-D863-4637-A1D6-FE33B359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4391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Palatino Linotype (正文)"/>
                <a:ea typeface="+mn-ea"/>
                <a:cs typeface="+mn-cs"/>
              </a:rPr>
              <a:t>GraphFPN: Graph Feature Pyramid Network for Object Detection, ICCV 2021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Gangming Zhao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Weifeng Ge 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∗1,2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Yizhou Yu 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∗3</a:t>
            </a:r>
          </a:p>
          <a:p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Nebula AI Group, School of Computer Science, Fudan University</a:t>
            </a:r>
          </a:p>
          <a:p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Shanghai Key Lab of Intelligent Information Processing</a:t>
            </a:r>
          </a:p>
          <a:p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The University of Hong Kong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4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Experiment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6FEF49D-5629-4B35-9A6A-6C76B480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0" y="1462840"/>
            <a:ext cx="10924319" cy="490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2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Experiment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D22F6648-133C-4CA5-8D79-C51A4AAE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59" y="1329982"/>
            <a:ext cx="8764223" cy="2505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6BF128-81B5-4A48-85EA-F6113CD7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1" y="4152728"/>
            <a:ext cx="5045144" cy="1943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887DEE-D3FF-49F0-919D-F3DD14F8C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312" y="4152728"/>
            <a:ext cx="4404974" cy="18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Problem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49D1-D863-4637-A1D6-FE33B359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4391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feature learning of general object detection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Exsiting methods overlook the intrinsic structures of images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Only features from adjacent scales interact directly, how to support feature interactions across all scales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F45944A-E5FC-4EDC-AA9C-15B8020C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31682"/>
            <a:ext cx="4814607" cy="1987192"/>
          </a:xfrm>
          <a:prstGeom prst="rect">
            <a:avLst/>
          </a:prstGeom>
        </p:spPr>
      </p:pic>
      <p:pic>
        <p:nvPicPr>
          <p:cNvPr id="1026" name="Picture 2" descr="Segmented Image">
            <a:extLst>
              <a:ext uri="{FF2B5EF4-FFF2-40B4-BE49-F238E27FC236}">
                <a16:creationId xmlns:a16="http://schemas.microsoft.com/office/drawing/2014/main" id="{93816C2F-A292-41CC-AF81-26404F035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6217" r="12640" b="13394"/>
          <a:stretch/>
        </p:blipFill>
        <p:spPr bwMode="auto">
          <a:xfrm>
            <a:off x="1582900" y="3360152"/>
            <a:ext cx="3000060" cy="22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Contribution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49D1-D863-4637-A1D6-FE33B359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4391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novel graph feature pyramid network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exploit intrinsic image structures and support simultaneous feature interactions across all scales.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further introduce two types of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local channel attention mechanisms for graph neural networks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generalizing existing global channel attention mechanisms for convolutional neural networks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E01CE43-8C55-4FC0-813C-B251639F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588" y="3245144"/>
            <a:ext cx="5487166" cy="33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7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Idea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49D1-D863-4637-A1D6-FE33B359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4391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superpixel hierarchy to build graph,  represent the intrinsic image structures.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graph networks to exploit intrinsic image structures and support simultaneous feature interactions across all scales.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3F82A18-2037-481E-A3D1-B7AC1D3D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2544752"/>
            <a:ext cx="685895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6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Method:How to build the graph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49D1-D863-4637-A1D6-FE33B359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4391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Get superpixel hierarchy{S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S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:::; S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}. through COB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</a:p>
          <a:p>
            <a:pPr marL="0" indent="0">
              <a:buNone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A2275F5-3561-4879-B7AD-DB275D36DF74}"/>
              </a:ext>
            </a:extLst>
          </p:cNvPr>
          <p:cNvSpPr txBox="1"/>
          <p:nvPr/>
        </p:nvSpPr>
        <p:spPr>
          <a:xfrm>
            <a:off x="687371" y="6286256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[1] Convolutional Oriented Boundaries: From Image Segmentation to High-Level Tasks, TPAMI 2017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96394-2002-49E5-AD73-75BBCE889404}"/>
              </a:ext>
            </a:extLst>
          </p:cNvPr>
          <p:cNvSpPr/>
          <p:nvPr/>
        </p:nvSpPr>
        <p:spPr>
          <a:xfrm>
            <a:off x="1914703" y="3028241"/>
            <a:ext cx="2188723" cy="1731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53238B-D48E-43D5-827E-4109CDF8011B}"/>
              </a:ext>
            </a:extLst>
          </p:cNvPr>
          <p:cNvCxnSpPr/>
          <p:nvPr/>
        </p:nvCxnSpPr>
        <p:spPr>
          <a:xfrm>
            <a:off x="1943886" y="3884275"/>
            <a:ext cx="21789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5E8AA8-2723-4648-9175-441D6754930F}"/>
              </a:ext>
            </a:extLst>
          </p:cNvPr>
          <p:cNvCxnSpPr>
            <a:cxnSpLocks/>
          </p:cNvCxnSpPr>
          <p:nvPr/>
        </p:nvCxnSpPr>
        <p:spPr>
          <a:xfrm>
            <a:off x="1914703" y="3436803"/>
            <a:ext cx="218872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0C9C1A-20E5-4FBD-8F2A-97E14CE22614}"/>
              </a:ext>
            </a:extLst>
          </p:cNvPr>
          <p:cNvCxnSpPr/>
          <p:nvPr/>
        </p:nvCxnSpPr>
        <p:spPr>
          <a:xfrm>
            <a:off x="1914703" y="4331748"/>
            <a:ext cx="2208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6E10D07-8A4D-4952-B4D1-1980D2D8E42B}"/>
              </a:ext>
            </a:extLst>
          </p:cNvPr>
          <p:cNvCxnSpPr/>
          <p:nvPr/>
        </p:nvCxnSpPr>
        <p:spPr>
          <a:xfrm>
            <a:off x="2274626" y="3028241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58E794C-D064-4629-B7D0-B1A8D51C9556}"/>
              </a:ext>
            </a:extLst>
          </p:cNvPr>
          <p:cNvCxnSpPr/>
          <p:nvPr/>
        </p:nvCxnSpPr>
        <p:spPr>
          <a:xfrm>
            <a:off x="2634550" y="3028241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5BDF82-710A-49F4-BB3A-5355802EAB34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3004201" y="3028241"/>
            <a:ext cx="4864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88208D2-7FF9-4B8E-8300-DEDB0B0F2FF3}"/>
              </a:ext>
            </a:extLst>
          </p:cNvPr>
          <p:cNvCxnSpPr/>
          <p:nvPr/>
        </p:nvCxnSpPr>
        <p:spPr>
          <a:xfrm>
            <a:off x="3733775" y="3028241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33ABEEA-AF1A-4415-BFF3-16E6894B0E66}"/>
              </a:ext>
            </a:extLst>
          </p:cNvPr>
          <p:cNvCxnSpPr/>
          <p:nvPr/>
        </p:nvCxnSpPr>
        <p:spPr>
          <a:xfrm>
            <a:off x="3373852" y="3028241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6BEA8F1-43D4-43E4-BA4E-49938CF090E6}"/>
              </a:ext>
            </a:extLst>
          </p:cNvPr>
          <p:cNvSpPr/>
          <p:nvPr/>
        </p:nvSpPr>
        <p:spPr>
          <a:xfrm>
            <a:off x="4829758" y="3028241"/>
            <a:ext cx="2188723" cy="1731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8E1A372-045B-49E8-939A-C6F10A79F0AC}"/>
              </a:ext>
            </a:extLst>
          </p:cNvPr>
          <p:cNvCxnSpPr/>
          <p:nvPr/>
        </p:nvCxnSpPr>
        <p:spPr>
          <a:xfrm>
            <a:off x="4858941" y="3884275"/>
            <a:ext cx="21789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9BDB5E6-1CD4-401C-A18A-ACEC28152155}"/>
              </a:ext>
            </a:extLst>
          </p:cNvPr>
          <p:cNvCxnSpPr>
            <a:cxnSpLocks/>
          </p:cNvCxnSpPr>
          <p:nvPr/>
        </p:nvCxnSpPr>
        <p:spPr>
          <a:xfrm>
            <a:off x="4829758" y="3436803"/>
            <a:ext cx="218872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CF8DB70-C91D-43D0-946A-9A58F90959D4}"/>
              </a:ext>
            </a:extLst>
          </p:cNvPr>
          <p:cNvCxnSpPr/>
          <p:nvPr/>
        </p:nvCxnSpPr>
        <p:spPr>
          <a:xfrm>
            <a:off x="4829758" y="4331748"/>
            <a:ext cx="2208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AED60CB-AD09-4D96-8591-D9B742C91789}"/>
              </a:ext>
            </a:extLst>
          </p:cNvPr>
          <p:cNvCxnSpPr/>
          <p:nvPr/>
        </p:nvCxnSpPr>
        <p:spPr>
          <a:xfrm>
            <a:off x="5189681" y="3028241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15E852D-F195-478A-A1CA-CD212CA30998}"/>
              </a:ext>
            </a:extLst>
          </p:cNvPr>
          <p:cNvCxnSpPr/>
          <p:nvPr/>
        </p:nvCxnSpPr>
        <p:spPr>
          <a:xfrm>
            <a:off x="5549605" y="3028241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5F3C431-D5CD-4541-A81D-C8827CA3ADDF}"/>
              </a:ext>
            </a:extLst>
          </p:cNvPr>
          <p:cNvCxnSpPr>
            <a:stCxn id="37" idx="0"/>
          </p:cNvCxnSpPr>
          <p:nvPr/>
        </p:nvCxnSpPr>
        <p:spPr>
          <a:xfrm flipH="1">
            <a:off x="5919256" y="3028241"/>
            <a:ext cx="4864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92DDA5B-8676-43F1-A55A-ABCC82271690}"/>
              </a:ext>
            </a:extLst>
          </p:cNvPr>
          <p:cNvCxnSpPr/>
          <p:nvPr/>
        </p:nvCxnSpPr>
        <p:spPr>
          <a:xfrm>
            <a:off x="6648830" y="3028241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939E0D-0437-416B-9511-4EDBCC77F7F0}"/>
              </a:ext>
            </a:extLst>
          </p:cNvPr>
          <p:cNvCxnSpPr/>
          <p:nvPr/>
        </p:nvCxnSpPr>
        <p:spPr>
          <a:xfrm>
            <a:off x="6288907" y="3028241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8A4F36B-92B3-430E-B790-D93F855B4DE6}"/>
              </a:ext>
            </a:extLst>
          </p:cNvPr>
          <p:cNvSpPr/>
          <p:nvPr/>
        </p:nvSpPr>
        <p:spPr>
          <a:xfrm>
            <a:off x="7905319" y="2976664"/>
            <a:ext cx="2188723" cy="17315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66E404-9850-4769-9FB1-AAC5573BDF00}"/>
              </a:ext>
            </a:extLst>
          </p:cNvPr>
          <p:cNvCxnSpPr/>
          <p:nvPr/>
        </p:nvCxnSpPr>
        <p:spPr>
          <a:xfrm>
            <a:off x="7934502" y="3832698"/>
            <a:ext cx="21789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36F8887-FEA4-4BA7-8B90-F9DC7495E0FC}"/>
              </a:ext>
            </a:extLst>
          </p:cNvPr>
          <p:cNvCxnSpPr>
            <a:cxnSpLocks/>
          </p:cNvCxnSpPr>
          <p:nvPr/>
        </p:nvCxnSpPr>
        <p:spPr>
          <a:xfrm>
            <a:off x="7905319" y="3385226"/>
            <a:ext cx="218872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3E734B1-E1EB-4A4C-8065-EBE39249D2F5}"/>
              </a:ext>
            </a:extLst>
          </p:cNvPr>
          <p:cNvCxnSpPr/>
          <p:nvPr/>
        </p:nvCxnSpPr>
        <p:spPr>
          <a:xfrm>
            <a:off x="7905319" y="4280171"/>
            <a:ext cx="2208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5B29FC0-682E-4E68-BF9F-04AC06F1CB21}"/>
              </a:ext>
            </a:extLst>
          </p:cNvPr>
          <p:cNvCxnSpPr/>
          <p:nvPr/>
        </p:nvCxnSpPr>
        <p:spPr>
          <a:xfrm>
            <a:off x="8265242" y="2976664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9ECEA47-53C3-463F-8C79-3DA10ABA63D8}"/>
              </a:ext>
            </a:extLst>
          </p:cNvPr>
          <p:cNvCxnSpPr/>
          <p:nvPr/>
        </p:nvCxnSpPr>
        <p:spPr>
          <a:xfrm>
            <a:off x="8625166" y="2976664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E24907F-44BF-4B1D-B84F-5FED2CB42F4C}"/>
              </a:ext>
            </a:extLst>
          </p:cNvPr>
          <p:cNvCxnSpPr>
            <a:stCxn id="46" idx="0"/>
          </p:cNvCxnSpPr>
          <p:nvPr/>
        </p:nvCxnSpPr>
        <p:spPr>
          <a:xfrm flipH="1">
            <a:off x="8994817" y="2976664"/>
            <a:ext cx="4864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F507B5B-3630-4369-93AF-BE7353D2B172}"/>
              </a:ext>
            </a:extLst>
          </p:cNvPr>
          <p:cNvCxnSpPr/>
          <p:nvPr/>
        </p:nvCxnSpPr>
        <p:spPr>
          <a:xfrm>
            <a:off x="9724391" y="2976664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01EB5F9-B715-4EE3-90D6-B98F4C80B046}"/>
              </a:ext>
            </a:extLst>
          </p:cNvPr>
          <p:cNvCxnSpPr/>
          <p:nvPr/>
        </p:nvCxnSpPr>
        <p:spPr>
          <a:xfrm>
            <a:off x="9364468" y="2976664"/>
            <a:ext cx="0" cy="1731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1649598-9D2F-4204-BAB1-A78C95AC38C3}"/>
              </a:ext>
            </a:extLst>
          </p:cNvPr>
          <p:cNvSpPr txBox="1"/>
          <p:nvPr/>
        </p:nvSpPr>
        <p:spPr>
          <a:xfrm>
            <a:off x="2662162" y="3521413"/>
            <a:ext cx="47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7A744FE-6508-404F-996E-46F1911C6847}"/>
              </a:ext>
            </a:extLst>
          </p:cNvPr>
          <p:cNvSpPr txBox="1"/>
          <p:nvPr/>
        </p:nvSpPr>
        <p:spPr>
          <a:xfrm>
            <a:off x="3018007" y="3512312"/>
            <a:ext cx="47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C370D3-D50D-49E0-8BA7-0D4DB2A45546}"/>
              </a:ext>
            </a:extLst>
          </p:cNvPr>
          <p:cNvSpPr txBox="1"/>
          <p:nvPr/>
        </p:nvSpPr>
        <p:spPr>
          <a:xfrm>
            <a:off x="3400629" y="3530797"/>
            <a:ext cx="47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DD76B45-F2D1-4496-A3FB-8270BAA2BB13}"/>
              </a:ext>
            </a:extLst>
          </p:cNvPr>
          <p:cNvSpPr txBox="1"/>
          <p:nvPr/>
        </p:nvSpPr>
        <p:spPr>
          <a:xfrm>
            <a:off x="3404682" y="4001763"/>
            <a:ext cx="47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B1F37C6-1695-48A6-8870-DE786AB3BA78}"/>
              </a:ext>
            </a:extLst>
          </p:cNvPr>
          <p:cNvSpPr/>
          <p:nvPr/>
        </p:nvSpPr>
        <p:spPr>
          <a:xfrm>
            <a:off x="5549605" y="3436804"/>
            <a:ext cx="719843" cy="447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F81CD7A-FB98-4D34-8E46-2987EDF523DE}"/>
              </a:ext>
            </a:extLst>
          </p:cNvPr>
          <p:cNvSpPr txBox="1"/>
          <p:nvPr/>
        </p:nvSpPr>
        <p:spPr>
          <a:xfrm>
            <a:off x="5751531" y="3504840"/>
            <a:ext cx="47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BBC613-55B3-4795-A82F-B837BBE5834F}"/>
              </a:ext>
            </a:extLst>
          </p:cNvPr>
          <p:cNvSpPr/>
          <p:nvPr/>
        </p:nvSpPr>
        <p:spPr>
          <a:xfrm>
            <a:off x="6288907" y="3436803"/>
            <a:ext cx="369648" cy="8949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CDEADAE-7DD2-4301-995E-1EC59DA44B65}"/>
              </a:ext>
            </a:extLst>
          </p:cNvPr>
          <p:cNvSpPr txBox="1"/>
          <p:nvPr/>
        </p:nvSpPr>
        <p:spPr>
          <a:xfrm>
            <a:off x="6302713" y="3724764"/>
            <a:ext cx="47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CB26F689-0547-4914-8957-EF726E8476FE}"/>
              </a:ext>
            </a:extLst>
          </p:cNvPr>
          <p:cNvSpPr/>
          <p:nvPr/>
        </p:nvSpPr>
        <p:spPr>
          <a:xfrm>
            <a:off x="8618709" y="3375497"/>
            <a:ext cx="1108951" cy="956249"/>
          </a:xfrm>
          <a:custGeom>
            <a:avLst/>
            <a:gdLst>
              <a:gd name="connsiteX0" fmla="*/ 0 w 1099226"/>
              <a:gd name="connsiteY0" fmla="*/ 0 h 924128"/>
              <a:gd name="connsiteX1" fmla="*/ 1099226 w 1099226"/>
              <a:gd name="connsiteY1" fmla="*/ 19456 h 924128"/>
              <a:gd name="connsiteX2" fmla="*/ 1099226 w 1099226"/>
              <a:gd name="connsiteY2" fmla="*/ 924128 h 924128"/>
              <a:gd name="connsiteX3" fmla="*/ 729575 w 1099226"/>
              <a:gd name="connsiteY3" fmla="*/ 924128 h 924128"/>
              <a:gd name="connsiteX4" fmla="*/ 758758 w 1099226"/>
              <a:gd name="connsiteY4" fmla="*/ 428017 h 924128"/>
              <a:gd name="connsiteX5" fmla="*/ 0 w 1099226"/>
              <a:gd name="connsiteY5" fmla="*/ 447473 h 924128"/>
              <a:gd name="connsiteX6" fmla="*/ 0 w 1099226"/>
              <a:gd name="connsiteY6" fmla="*/ 0 h 9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226" h="924128">
                <a:moveTo>
                  <a:pt x="0" y="0"/>
                </a:moveTo>
                <a:lnTo>
                  <a:pt x="1099226" y="19456"/>
                </a:lnTo>
                <a:lnTo>
                  <a:pt x="1099226" y="924128"/>
                </a:lnTo>
                <a:lnTo>
                  <a:pt x="729575" y="924128"/>
                </a:lnTo>
                <a:lnTo>
                  <a:pt x="758758" y="428017"/>
                </a:lnTo>
                <a:lnTo>
                  <a:pt x="0" y="447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81B7D94-752A-4FFC-A2D1-BD584660B073}"/>
              </a:ext>
            </a:extLst>
          </p:cNvPr>
          <p:cNvSpPr txBox="1"/>
          <p:nvPr/>
        </p:nvSpPr>
        <p:spPr>
          <a:xfrm>
            <a:off x="9281807" y="3454936"/>
            <a:ext cx="47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3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Method:How to build the graph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49D1-D863-4637-A1D6-FE33B359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4391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Node: each superpixel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Contextual edges: connect two adjacent nodes at the same level.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Hierarchical edges: connect two nodes with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ancestor-descendant relationship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 different levels, prune 50% according to cosine similarity between node features.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2126EDB-7857-4D8B-9005-6018B320A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77"/>
          <a:stretch/>
        </p:blipFill>
        <p:spPr>
          <a:xfrm>
            <a:off x="2515692" y="4241203"/>
            <a:ext cx="6858957" cy="17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5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Method:Attention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49D1-D863-4637-A1D6-FE33B359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4391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Spatial attention</a:t>
            </a:r>
          </a:p>
          <a:p>
            <a:pPr marL="0" indent="0">
              <a:buNone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Local channel self attention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1" name="Picture 1">
            <a:extLst>
              <a:ext uri="{FF2B5EF4-FFF2-40B4-BE49-F238E27FC236}">
                <a16:creationId xmlns:a16="http://schemas.microsoft.com/office/drawing/2014/main" id="{B400113F-587A-4154-A7A9-BFD288963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6" b="7596"/>
          <a:stretch/>
        </p:blipFill>
        <p:spPr bwMode="auto">
          <a:xfrm>
            <a:off x="3492230" y="1575881"/>
            <a:ext cx="6334125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5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Method:Feature Mapping between GNN and CNN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49D1-D863-4637-A1D6-FE33B359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4391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CNN to GNN: Assign the grid cell to the superpixel with the largest overlap. If multiple cells are assigned to the same superpixel,  maxpooling and minpooling—fcn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GNN to CNN:  Simply copy each superpixel feature to each cell which is assigned to it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DC5BA84-B908-4870-8D70-8130290B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3429000"/>
            <a:ext cx="5039428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97E7A-107B-43E1-902C-F0B1C68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8281"/>
            <a:ext cx="10515600" cy="1181640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Method: architecture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ED1788-1FC1-4920-9B78-89E4BE5C240B}"/>
              </a:ext>
            </a:extLst>
          </p:cNvPr>
          <p:cNvCxnSpPr>
            <a:cxnSpLocks/>
          </p:cNvCxnSpPr>
          <p:nvPr/>
        </p:nvCxnSpPr>
        <p:spPr>
          <a:xfrm>
            <a:off x="0" y="1209921"/>
            <a:ext cx="8795208" cy="0"/>
          </a:xfrm>
          <a:prstGeom prst="line">
            <a:avLst/>
          </a:prstGeom>
          <a:ln w="28575">
            <a:solidFill>
              <a:srgbClr val="41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42E5CBC-1F60-45D0-B360-22FA2F5F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209921"/>
            <a:ext cx="9145276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368</Words>
  <Application>Microsoft Office PowerPoint</Application>
  <PresentationFormat>宽屏</PresentationFormat>
  <Paragraphs>55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CMMI7</vt:lpstr>
      <vt:lpstr>CMR7</vt:lpstr>
      <vt:lpstr>CMSY10</vt:lpstr>
      <vt:lpstr>CMSY7</vt:lpstr>
      <vt:lpstr>NimbusRomNo9L-Regu</vt:lpstr>
      <vt:lpstr>Palatino Linotype (正文)</vt:lpstr>
      <vt:lpstr>等线</vt:lpstr>
      <vt:lpstr>等线 Light</vt:lpstr>
      <vt:lpstr>黑体</vt:lpstr>
      <vt:lpstr>Arial</vt:lpstr>
      <vt:lpstr>Times New Roman</vt:lpstr>
      <vt:lpstr>Wingdings</vt:lpstr>
      <vt:lpstr>Office 主题​​</vt:lpstr>
      <vt:lpstr>Paper</vt:lpstr>
      <vt:lpstr>Problem</vt:lpstr>
      <vt:lpstr>Contribution</vt:lpstr>
      <vt:lpstr>Idea</vt:lpstr>
      <vt:lpstr>Method:How to build the graph</vt:lpstr>
      <vt:lpstr>Method:How to build the graph</vt:lpstr>
      <vt:lpstr>Method:Attention</vt:lpstr>
      <vt:lpstr>Method:Feature Mapping between GNN and CNN</vt:lpstr>
      <vt:lpstr>Method: architecture</vt:lpstr>
      <vt:lpstr>Experiment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GraphFPN: Graph Feature Pyramid Network for Object Detection, ICCV 2021</dc:title>
  <dc:creator>Roger einstein</dc:creator>
  <cp:lastModifiedBy>Roger einstein</cp:lastModifiedBy>
  <cp:revision>28</cp:revision>
  <dcterms:created xsi:type="dcterms:W3CDTF">2021-09-04T02:10:48Z</dcterms:created>
  <dcterms:modified xsi:type="dcterms:W3CDTF">2021-09-04T04:51:16Z</dcterms:modified>
</cp:coreProperties>
</file>