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1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89CD-3105-4068-8C1B-7E2F467B6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9B154A-8EAB-4ED5-AF8E-AADED0CB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17562-D804-4FF0-86A6-19988513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2B36-2D1C-40B8-8F2E-F2612E08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24CD7-DE1B-4A4B-B814-8E187FFE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9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6FCA0-68E2-4424-A0C1-2391B422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37CA4-E7B9-40CF-BF57-D1E63137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C7987-107E-4886-998F-D73E475A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9BF9D-AC13-440C-AFB5-1E5621D9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30F49-9BFC-4D72-B616-2C6C821C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7FB07F-97CA-4FEB-BB7F-A45252C2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DB97E-1F4C-4997-81D0-EC6CC6D2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6E965-331C-4F7B-A603-41F1F074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16185-581B-42E3-BEF0-8F4C9ED6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2507A-0DB1-4165-BBD6-FE8159F5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7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A42B7-4D8D-44C0-8781-0B8BE394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DA909-FC3D-4CF6-A6D3-FEADB5A4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A73AB-F3CC-4125-88D3-DB490BB5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D5E96-87DE-49B3-B2E3-2F01C302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13716-8BFB-4A35-AB1F-CD6488C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ACE53-008D-40D1-9D42-4C7EB167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40AF2-CFEF-4357-AFFF-A18DE47FC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E42E2-C774-4683-8608-5ABDD383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45889-559A-4B6C-B7F9-F2E70CC3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94F41-9016-4D5A-90E3-60E4A7C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3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CFED-A182-4B07-984A-A36E1213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55297-5BF2-4B8F-AA7E-FD192159F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D4A59-4CBA-4C16-A63C-4AD15A6C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49D16-3501-4EB6-A05A-883929FC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3574D-29D2-4BF7-95E1-F32747ED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71011-700D-4E83-943E-2FEA24D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9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8484A-FD6D-461E-86D0-CA85568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6BB76-2A85-4C67-9DC7-4365DEB9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A9807C-0FA4-4D8E-A401-C4F3E0E0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9B845A-5659-4A12-9EBC-B2E61CE28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66E462-47F3-4DFD-8548-24FED05F1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A79757-9FC9-431D-B58C-0A44315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34F614-17F3-432E-835C-251DB5E5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06BEEE-AE3A-4B0B-861F-46D0537E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6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F36DA-D1DE-439F-B77C-830B86C6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9755E-5BA6-4C01-8C2F-CF890939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B5988A-024B-46D1-87D1-B2F0AE03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BC6895-0B73-4F40-B5B8-4A35183D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2D87CE-5851-4EA0-86FE-4BF65B3E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6061F-F9D7-4396-B419-1C51BDD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58194C-A3B9-49EE-99E4-7E9516C1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21CC-FBF5-4241-9980-5DE34632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DF943-B697-4D8C-A8E3-BDE5A09B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47502-A6A8-4E8C-A10C-2922610F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C2E6E-8EF2-4924-8C74-28EFD0C8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F1122-A9A5-4E59-8894-66F6453B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5DCB3-A9F7-491A-9334-B913E0F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29EAF-F85E-42BC-8F05-18AB30ED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83FB8-07F3-425A-AE5C-50FB6A02B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433CD-A493-47AE-AF13-81207EBA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17E59-4746-42D0-860F-365A241F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449E5-12C6-4AEE-9C5C-629C36F4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516C8-08F1-4644-86ED-A219289B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1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72F237-DCE5-42CD-AB1F-2F54178C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AE9B4-694C-4F3A-8E54-9F84A1E0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58023-CF6D-4DEB-B306-69358A08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1236-D9BB-4BFA-96DA-72A048A107B7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3F0D3-C4D6-471B-9EBF-A6998D3F4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5D166-6E2C-4480-8A70-75A102EFD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B1D6-6216-4081-AD16-A96ED0A0F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3CF213-40B5-47A4-8890-3A427A417BA1}"/>
              </a:ext>
            </a:extLst>
          </p:cNvPr>
          <p:cNvSpPr txBox="1"/>
          <p:nvPr/>
        </p:nvSpPr>
        <p:spPr>
          <a:xfrm>
            <a:off x="921862" y="2257514"/>
            <a:ext cx="103482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LoFTR</a:t>
            </a:r>
            <a:r>
              <a:rPr lang="en-US" altLang="zh-CN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Detector-Free Local Feature Matching with Transformers</a:t>
            </a:r>
          </a:p>
          <a:p>
            <a:pPr algn="ctr"/>
            <a:endParaRPr lang="en-US" altLang="zh-CN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CVPR 2021      Zhejiang University CG&amp;CAD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2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3C8A13-FA29-4820-82E5-F7884B369E10}"/>
              </a:ext>
            </a:extLst>
          </p:cNvPr>
          <p:cNvSpPr txBox="1"/>
          <p:nvPr/>
        </p:nvSpPr>
        <p:spPr>
          <a:xfrm>
            <a:off x="103695" y="197962"/>
            <a:ext cx="466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Experiments:</a:t>
            </a:r>
            <a:r>
              <a:rPr lang="zh-CN" altLang="en-US" sz="2800" dirty="0"/>
              <a:t> </a:t>
            </a:r>
            <a:r>
              <a:rPr lang="en-US" altLang="zh-CN" sz="2800" dirty="0"/>
              <a:t>Pose</a:t>
            </a:r>
            <a:r>
              <a:rPr lang="zh-CN" altLang="en-US" sz="2800" dirty="0"/>
              <a:t> </a:t>
            </a:r>
            <a:r>
              <a:rPr lang="en-US" altLang="zh-CN" sz="2800" dirty="0"/>
              <a:t>Estimation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0253A1-8C33-4E92-841F-372B33E5713A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596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BA60625-9312-435C-8D95-0B5D19758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2" y="1427373"/>
            <a:ext cx="5761478" cy="32208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AA85C8-787F-4561-AD77-CB170D423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2038265"/>
            <a:ext cx="5529265" cy="19990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108A28-01A9-4368-AD56-DD7C10A2E6D9}"/>
              </a:ext>
            </a:extLst>
          </p:cNvPr>
          <p:cNvSpPr txBox="1"/>
          <p:nvPr/>
        </p:nvSpPr>
        <p:spPr>
          <a:xfrm>
            <a:off x="2052994" y="500552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(Indoor)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D1723E-1E31-4061-B114-C3014F7F6005}"/>
              </a:ext>
            </a:extLst>
          </p:cNvPr>
          <p:cNvSpPr txBox="1"/>
          <p:nvPr/>
        </p:nvSpPr>
        <p:spPr>
          <a:xfrm>
            <a:off x="7740650" y="5005522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MegaDepth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(Outdoor)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3C8A13-FA29-4820-82E5-F7884B369E10}"/>
              </a:ext>
            </a:extLst>
          </p:cNvPr>
          <p:cNvSpPr txBox="1"/>
          <p:nvPr/>
        </p:nvSpPr>
        <p:spPr>
          <a:xfrm>
            <a:off x="103695" y="197962"/>
            <a:ext cx="505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Experiments:</a:t>
            </a:r>
            <a:r>
              <a:rPr lang="zh-CN" altLang="en-US" sz="2800" dirty="0"/>
              <a:t> </a:t>
            </a:r>
            <a:r>
              <a:rPr lang="en-US" altLang="zh-CN" sz="2800" dirty="0"/>
              <a:t>Visual</a:t>
            </a:r>
            <a:r>
              <a:rPr lang="zh-CN" altLang="en-US" sz="2800" dirty="0"/>
              <a:t> </a:t>
            </a:r>
            <a:r>
              <a:rPr lang="en-US" altLang="zh-CN" sz="2800" dirty="0"/>
              <a:t>Localization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0253A1-8C33-4E92-841F-372B33E5713A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596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1477267-EB94-49D5-A067-89639CBA1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1614066"/>
            <a:ext cx="5571125" cy="29706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02FC7A-103F-4156-A0DE-D398A87B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20" y="2221783"/>
            <a:ext cx="5733012" cy="17551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BB340BC-E61C-45DF-A9ED-1DFC311B4349}"/>
              </a:ext>
            </a:extLst>
          </p:cNvPr>
          <p:cNvSpPr txBox="1"/>
          <p:nvPr/>
        </p:nvSpPr>
        <p:spPr>
          <a:xfrm>
            <a:off x="1760894" y="500552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Aachen Day-Night (outdoor)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1A0397-C288-43B2-B168-421ED3CAE6ED}"/>
              </a:ext>
            </a:extLst>
          </p:cNvPr>
          <p:cNvSpPr txBox="1"/>
          <p:nvPr/>
        </p:nvSpPr>
        <p:spPr>
          <a:xfrm>
            <a:off x="7740650" y="5005522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benchmark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3C8A13-FA29-4820-82E5-F7884B369E10}"/>
              </a:ext>
            </a:extLst>
          </p:cNvPr>
          <p:cNvSpPr txBox="1"/>
          <p:nvPr/>
        </p:nvSpPr>
        <p:spPr>
          <a:xfrm>
            <a:off x="103695" y="197962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Experiments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0253A1-8C33-4E92-841F-372B33E5713A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163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82DC1F2-5FB5-4688-8772-7A8CE318A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65" y="1280362"/>
            <a:ext cx="7689588" cy="2875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1A1C05-D895-4745-B8ED-324BE0CA5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84" y="4155715"/>
            <a:ext cx="7955969" cy="2370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0A4EFD-6C1D-40B9-9825-C0C72A0BBD7B}"/>
              </a:ext>
            </a:extLst>
          </p:cNvPr>
          <p:cNvSpPr txBox="1"/>
          <p:nvPr/>
        </p:nvSpPr>
        <p:spPr>
          <a:xfrm>
            <a:off x="2267569" y="721182"/>
            <a:ext cx="731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DETR-style [</a:t>
            </a:r>
            <a:r>
              <a:rPr lang="en-US" altLang="zh-CN" sz="1800" b="0" i="0" u="none" strike="noStrike" baseline="0" dirty="0">
                <a:solidFill>
                  <a:srgbClr val="0071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Transformer architecture which has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 at each layer, leads to a noticeably declined result.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4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0" y="19796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Introduction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04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72ED437-4DA8-4DF3-AB3C-DAB17F88DE0F}"/>
              </a:ext>
            </a:extLst>
          </p:cNvPr>
          <p:cNvSpPr/>
          <p:nvPr/>
        </p:nvSpPr>
        <p:spPr>
          <a:xfrm>
            <a:off x="10114961" y="5255218"/>
            <a:ext cx="1272619" cy="99924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699E10-842E-4E23-8182-34C35C2C8B48}"/>
              </a:ext>
            </a:extLst>
          </p:cNvPr>
          <p:cNvSpPr txBox="1"/>
          <p:nvPr/>
        </p:nvSpPr>
        <p:spPr>
          <a:xfrm>
            <a:off x="103695" y="1159561"/>
            <a:ext cx="68547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setting: Point matching between images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pair of image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Sparse points correspondence between images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SLAM, etc.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E9422B-9698-4AB9-967E-32BB3F25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28" y="4189323"/>
            <a:ext cx="6217302" cy="238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Motivation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044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2724D7F-A678-43EB-BA48-DD5053C8C2C8}"/>
              </a:ext>
            </a:extLst>
          </p:cNvPr>
          <p:cNvSpPr txBox="1"/>
          <p:nvPr/>
        </p:nvSpPr>
        <p:spPr>
          <a:xfrm>
            <a:off x="103695" y="1159561"/>
            <a:ext cx="11845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Hand-crafted point descriptor fail to extract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 interest points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various factors: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e.g. poor texture, repetitive patterns,  illumination variation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pixel-wise dense matches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CNNs and selected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 confidence scores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 CNNs suffer from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limited receptive field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which may fail in large indistinctive regions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 human can find correspondences with 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larger global receptive field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 transformer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E8590C-7253-4C8C-814D-8B6C0FAA2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86" y="3681625"/>
            <a:ext cx="2314027" cy="277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Pipeline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2710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2057AF9-A35A-4C0B-859A-04E5A880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18" y="962918"/>
            <a:ext cx="9560564" cy="493216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7EC763-78FD-4154-B5B0-D19A21084BF7}"/>
              </a:ext>
            </a:extLst>
          </p:cNvPr>
          <p:cNvSpPr/>
          <p:nvPr/>
        </p:nvSpPr>
        <p:spPr>
          <a:xfrm>
            <a:off x="2527300" y="1117600"/>
            <a:ext cx="24511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AEFD1E-9DFC-4933-89B1-D03DB06ED773}"/>
              </a:ext>
            </a:extLst>
          </p:cNvPr>
          <p:cNvSpPr/>
          <p:nvPr/>
        </p:nvSpPr>
        <p:spPr>
          <a:xfrm>
            <a:off x="6946900" y="1117600"/>
            <a:ext cx="271780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B6E47D-6EC7-45B8-A0C9-AA732045E55F}"/>
              </a:ext>
            </a:extLst>
          </p:cNvPr>
          <p:cNvSpPr/>
          <p:nvPr/>
        </p:nvSpPr>
        <p:spPr>
          <a:xfrm>
            <a:off x="3752850" y="3506340"/>
            <a:ext cx="4032250" cy="292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DB7EE9-AF38-4F3E-B8EA-4E82FAACBCD8}"/>
              </a:ext>
            </a:extLst>
          </p:cNvPr>
          <p:cNvSpPr/>
          <p:nvPr/>
        </p:nvSpPr>
        <p:spPr>
          <a:xfrm>
            <a:off x="8547100" y="3519040"/>
            <a:ext cx="21082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9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8018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Local Feature Transformer(</a:t>
            </a:r>
            <a:r>
              <a:rPr lang="en-US" altLang="zh-CN" sz="2800" dirty="0" err="1"/>
              <a:t>LoFTR</a:t>
            </a:r>
            <a:r>
              <a:rPr lang="en-US" altLang="zh-CN" sz="2800" dirty="0"/>
              <a:t>) Module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8122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3FB55E4-2CC6-49B8-BB2C-64373E9C7FF3}"/>
              </a:ext>
            </a:extLst>
          </p:cNvPr>
          <p:cNvSpPr txBox="1"/>
          <p:nvPr/>
        </p:nvSpPr>
        <p:spPr>
          <a:xfrm>
            <a:off x="721952" y="5603818"/>
            <a:ext cx="112033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(a) Transformer encoder layer; (b) Vanilla dot-product attention with O(N*N) complexity;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r>
              <a:rPr lang="en-US" altLang="zh-CN" sz="2200" dirty="0"/>
              <a:t>(c) Linear attention layer with O(N) complexity;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917695-4249-41A1-A377-F4706FBE9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11" y="1244402"/>
            <a:ext cx="4715689" cy="41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3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6817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Establishing Coarse-level Matches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1080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3C2BC5C-D3D2-4621-81E3-B54F880E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6" y="1955565"/>
            <a:ext cx="3028361" cy="6588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4C1C3B-6AAD-4FEE-8366-403D89564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" y="2796278"/>
            <a:ext cx="5686131" cy="7971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1C83BE-D2C3-44A7-BADC-3F6842171D5A}"/>
              </a:ext>
            </a:extLst>
          </p:cNvPr>
          <p:cNvSpPr txBox="1"/>
          <p:nvPr/>
        </p:nvSpPr>
        <p:spPr>
          <a:xfrm>
            <a:off x="2104730" y="14277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Dual-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C6D659-C275-4DCF-9CAE-3F1C2FEC14F1}"/>
              </a:ext>
            </a:extLst>
          </p:cNvPr>
          <p:cNvSpPr txBox="1"/>
          <p:nvPr/>
        </p:nvSpPr>
        <p:spPr>
          <a:xfrm>
            <a:off x="8731773" y="142777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Sinkhorn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88C0EE-B01B-4E84-B605-4636E81799F0}"/>
              </a:ext>
            </a:extLst>
          </p:cNvPr>
          <p:cNvSpPr txBox="1"/>
          <p:nvPr/>
        </p:nvSpPr>
        <p:spPr>
          <a:xfrm>
            <a:off x="195606" y="866878"/>
            <a:ext cx="61038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altLang="zh-CN" sz="2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ifferentiable matching layers</a:t>
            </a:r>
            <a:endParaRPr lang="zh-CN" altLang="en-US" sz="22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303094-B1B0-4D5B-A879-69E65756E7EA}"/>
              </a:ext>
            </a:extLst>
          </p:cNvPr>
          <p:cNvSpPr txBox="1"/>
          <p:nvPr/>
        </p:nvSpPr>
        <p:spPr>
          <a:xfrm>
            <a:off x="195606" y="4112967"/>
            <a:ext cx="61038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Match Selection</a:t>
            </a:r>
            <a:endParaRPr lang="zh-CN" altLang="en-US" sz="2200" dirty="0">
              <a:latin typeface="Cambria" panose="020405030504060302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5705B2-F0D2-48BD-942E-7498B007F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6" y="4981938"/>
            <a:ext cx="4831499" cy="4038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BE9F6D-D7E5-4CD5-9BF2-7023A2D4283E}"/>
              </a:ext>
            </a:extLst>
          </p:cNvPr>
          <p:cNvSpPr txBox="1"/>
          <p:nvPr/>
        </p:nvSpPr>
        <p:spPr>
          <a:xfrm>
            <a:off x="6974206" y="4924168"/>
            <a:ext cx="460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Simply saying, 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iteratively normalize the matrix row and col, </a:t>
            </a:r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finally will converge. 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745BD3-B37A-406E-8ADE-8BE521656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600" y="1935688"/>
            <a:ext cx="2225897" cy="28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6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5232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Coarse-to-Fine Module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533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E63F79C-5551-4D65-9ABA-0AE0B7CB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4" y="1732547"/>
            <a:ext cx="7214219" cy="25330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3D2B7F7-D65D-4C51-9FDE-6296FA728525}"/>
              </a:ext>
            </a:extLst>
          </p:cNvPr>
          <p:cNvSpPr txBox="1"/>
          <p:nvPr/>
        </p:nvSpPr>
        <p:spPr>
          <a:xfrm>
            <a:off x="2719956" y="4771062"/>
            <a:ext cx="81753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computing expectation over the probability distribution, </a:t>
            </a:r>
          </a:p>
          <a:p>
            <a:pPr algn="l"/>
            <a:r>
              <a:rPr lang="en-US" altLang="zh-C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the final position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sub-pixel accuracy.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FD1A42-205E-4265-A53B-696AAFAB2778}"/>
              </a:ext>
            </a:extLst>
          </p:cNvPr>
          <p:cNvSpPr txBox="1"/>
          <p:nvPr/>
        </p:nvSpPr>
        <p:spPr>
          <a:xfrm>
            <a:off x="103695" y="197962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Method: Supervision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73C566-2A04-4D4C-87CF-63C722211152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3452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3B2BE9D-7DF9-4D4E-8F79-7B7084F4A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1" y="1787642"/>
            <a:ext cx="4784985" cy="11313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06E15C-A889-421E-92A7-915A1D00211D}"/>
              </a:ext>
            </a:extLst>
          </p:cNvPr>
          <p:cNvSpPr txBox="1"/>
          <p:nvPr/>
        </p:nvSpPr>
        <p:spPr>
          <a:xfrm>
            <a:off x="704653" y="1069745"/>
            <a:ext cx="610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Coarse-level Supervision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FBF777-F9D6-4E85-A99A-FA806F172ADF}"/>
              </a:ext>
            </a:extLst>
          </p:cNvPr>
          <p:cNvSpPr txBox="1"/>
          <p:nvPr/>
        </p:nvSpPr>
        <p:spPr>
          <a:xfrm>
            <a:off x="704653" y="3569653"/>
            <a:ext cx="610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Fine-level Supervision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8B38C46-A7F9-4F29-9BF3-79BB2FD68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3" y="4476436"/>
            <a:ext cx="3711262" cy="8839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894FC72-B0C5-4EFC-A138-66BE1B7D9DE4}"/>
              </a:ext>
            </a:extLst>
          </p:cNvPr>
          <p:cNvSpPr/>
          <p:nvPr/>
        </p:nvSpPr>
        <p:spPr>
          <a:xfrm>
            <a:off x="2799761" y="4476436"/>
            <a:ext cx="556181" cy="883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E84A442A-0889-44B1-B21E-19C60FB7D31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4982714" y="3455571"/>
            <a:ext cx="286223" cy="4095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717CF90-F0E3-4196-8F6C-7C4C626C03BB}"/>
              </a:ext>
            </a:extLst>
          </p:cNvPr>
          <p:cNvSpPr txBox="1"/>
          <p:nvPr/>
        </p:nvSpPr>
        <p:spPr>
          <a:xfrm>
            <a:off x="7173799" y="543926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low uncertainty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3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3C8A13-FA29-4820-82E5-F7884B369E10}"/>
              </a:ext>
            </a:extLst>
          </p:cNvPr>
          <p:cNvSpPr txBox="1"/>
          <p:nvPr/>
        </p:nvSpPr>
        <p:spPr>
          <a:xfrm>
            <a:off x="103695" y="197962"/>
            <a:ext cx="5973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Experiments:</a:t>
            </a:r>
            <a:r>
              <a:rPr lang="zh-CN" altLang="en-US" sz="2800" dirty="0"/>
              <a:t> </a:t>
            </a:r>
            <a:r>
              <a:rPr lang="en-US" altLang="zh-CN" sz="2800" dirty="0" err="1"/>
              <a:t>Homography</a:t>
            </a:r>
            <a:r>
              <a:rPr lang="zh-CN" altLang="en-US" sz="2800" dirty="0"/>
              <a:t> </a:t>
            </a:r>
            <a:r>
              <a:rPr lang="en-US" altLang="zh-CN" sz="2800" dirty="0"/>
              <a:t>Estimation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0253A1-8C33-4E92-841F-372B33E5713A}"/>
              </a:ext>
            </a:extLst>
          </p:cNvPr>
          <p:cNvCxnSpPr>
            <a:cxnSpLocks/>
          </p:cNvCxnSpPr>
          <p:nvPr/>
        </p:nvCxnSpPr>
        <p:spPr>
          <a:xfrm>
            <a:off x="0" y="721182"/>
            <a:ext cx="596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0F17172-E4D3-4DFE-A1F0-AC34753E9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8" y="1716363"/>
            <a:ext cx="8349965" cy="34252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F24E77-F8FC-4084-B6A4-6819AF12D179}"/>
              </a:ext>
            </a:extLst>
          </p:cNvPr>
          <p:cNvSpPr txBox="1"/>
          <p:nvPr/>
        </p:nvSpPr>
        <p:spPr>
          <a:xfrm>
            <a:off x="5262717" y="5467546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error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274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Andy</dc:creator>
  <cp:lastModifiedBy>Cheng Andy</cp:lastModifiedBy>
  <cp:revision>152</cp:revision>
  <dcterms:created xsi:type="dcterms:W3CDTF">2021-09-14T09:34:22Z</dcterms:created>
  <dcterms:modified xsi:type="dcterms:W3CDTF">2021-12-02T13:34:04Z</dcterms:modified>
</cp:coreProperties>
</file>