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09" r:id="rId3"/>
    <p:sldId id="410" r:id="rId4"/>
    <p:sldId id="413" r:id="rId5"/>
    <p:sldId id="411" r:id="rId7"/>
    <p:sldId id="412" r:id="rId8"/>
    <p:sldId id="414" r:id="rId9"/>
    <p:sldId id="415" r:id="rId10"/>
    <p:sldId id="416" r:id="rId11"/>
    <p:sldId id="417" r:id="rId12"/>
    <p:sldId id="420" r:id="rId13"/>
    <p:sldId id="418" r:id="rId14"/>
    <p:sldId id="41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spatial pyramid pooling for feature extract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less noise even in </a:t>
            </a:r>
            <a:r>
              <a:rPr lang="en-US" altLang="zh-CN"/>
              <a:t>the texture-less regions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less noise even in </a:t>
            </a:r>
            <a:r>
              <a:rPr lang="en-US" altLang="zh-CN"/>
              <a:t>the texture-less regions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21862" y="2257514"/>
            <a:ext cx="10348275" cy="30460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Multi-view Depth Estimation </a:t>
            </a:r>
            <a:endParaRPr lang="en-US" altLang="zh-CN" sz="3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using Epipolar Spatio-Temporal Networks</a:t>
            </a:r>
            <a:endParaRPr lang="en-US" altLang="zh-CN" sz="3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altLang="zh-CN" sz="3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altLang="zh-CN" sz="3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altLang="zh-CN" sz="3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CVPR</a:t>
            </a: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 2021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3402330"/>
            <a:ext cx="9305925" cy="1219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640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Experiment: Depth accurary</a:t>
            </a:r>
            <a:endParaRPr lang="en-US" altLang="zh-CN" sz="3200">
              <a:latin typeface="+mj-lt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179830"/>
            <a:ext cx="10637520" cy="2357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702050"/>
            <a:ext cx="6400800" cy="2562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10144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Experiment: Temporal coherence &amp; complexity analysis</a:t>
            </a:r>
            <a:endParaRPr lang="en-US" altLang="zh-CN" sz="3200">
              <a:latin typeface="+mj-lt"/>
              <a:cs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785" y="1259840"/>
            <a:ext cx="8267065" cy="1835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60" y="3404870"/>
            <a:ext cx="7649845" cy="2692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10144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Experiment: Ablation study</a:t>
            </a:r>
            <a:endParaRPr lang="en-US" altLang="zh-CN" sz="32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1273175"/>
            <a:ext cx="6219825" cy="2295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4064635"/>
            <a:ext cx="5433060" cy="1706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85" y="4124960"/>
            <a:ext cx="6037580" cy="1585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01460" y="1877060"/>
            <a:ext cx="472694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/>
              <a:t>Independent:    without EST</a:t>
            </a:r>
            <a:r>
              <a:rPr lang="en-US" altLang="zh-CN">
                <a:sym typeface="+mn-ea"/>
              </a:rPr>
              <a:t> transfomer</a:t>
            </a:r>
            <a:endParaRPr lang="en-US" altLang="zh-CN"/>
          </a:p>
          <a:p>
            <a:pPr fontAlgn="auto">
              <a:lnSpc>
                <a:spcPct val="120000"/>
              </a:lnSpc>
            </a:pPr>
            <a:r>
              <a:rPr lang="en-US" altLang="zh-CN"/>
              <a:t>             Joint:    with EST</a:t>
            </a:r>
            <a:r>
              <a:rPr lang="en-US" altLang="zh-CN">
                <a:sym typeface="+mn-ea"/>
              </a:rPr>
              <a:t> transfomer</a:t>
            </a:r>
            <a:endParaRPr lang="en-US" altLang="zh-CN"/>
          </a:p>
          <a:p>
            <a:pPr fontAlgn="auto">
              <a:lnSpc>
                <a:spcPct val="120000"/>
              </a:lnSpc>
            </a:pPr>
            <a:r>
              <a:rPr lang="en-US" altLang="zh-CN"/>
              <a:t>          ESTM:    estimate depth sequentially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252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Motivation</a:t>
            </a:r>
            <a:endParaRPr lang="en-US" altLang="zh-CN" sz="3200">
              <a:latin typeface="+mj-lt"/>
              <a:cs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165" y="1185545"/>
            <a:ext cx="991298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SOTA models mostly adopt a fully 3D convolution network for cost regularization and therefore require high computational cost. </a:t>
            </a:r>
            <a:endParaRPr lang="en-US" altLang="zh-CN"/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</a:t>
            </a:r>
            <a:r>
              <a:rPr lang="zh-CN" altLang="en-US"/>
              <a:t>ost works estimate depth maps of individual video frames independently, without taking into consideration the strong </a:t>
            </a:r>
            <a:r>
              <a:rPr lang="en-US" altLang="zh-CN"/>
              <a:t>relationship between</a:t>
            </a:r>
            <a:r>
              <a:rPr lang="zh-CN" altLang="en-US"/>
              <a:t> frames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925" y="2839720"/>
            <a:ext cx="7550150" cy="3477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640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Method: Hybrid Network</a:t>
            </a:r>
            <a:endParaRPr lang="en-US" altLang="zh-CN" sz="3200">
              <a:latin typeface="+mj-lt"/>
              <a:cs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520" y="950595"/>
            <a:ext cx="7934325" cy="42887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33220" y="5438775"/>
            <a:ext cx="376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</a:rPr>
              <a:t>How to fuse?</a:t>
            </a:r>
            <a:endParaRPr lang="en-US" altLang="zh-CN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28520" y="5867400"/>
            <a:ext cx="9317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</a:rPr>
              <a:t>Treat </a:t>
            </a:r>
            <a:r>
              <a:rPr lang="en-US" altLang="zh-CN" u="sng">
                <a:latin typeface="+mn-ea"/>
              </a:rPr>
              <a:t>context volume</a:t>
            </a:r>
            <a:r>
              <a:rPr lang="en-US" altLang="zh-CN">
                <a:latin typeface="+mn-ea"/>
              </a:rPr>
              <a:t> as 1 channel in </a:t>
            </a:r>
            <a:r>
              <a:rPr lang="en-US" altLang="zh-CN" u="sng">
                <a:latin typeface="+mn-ea"/>
              </a:rPr>
              <a:t>regularized matching volume</a:t>
            </a:r>
            <a:r>
              <a:rPr lang="en-US" altLang="zh-CN">
                <a:latin typeface="+mn-ea"/>
              </a:rPr>
              <a:t>. (Concatenate)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  <a:sym typeface="+mn-ea"/>
              </a:rPr>
              <a:t>       </a:t>
            </a:r>
            <a:r>
              <a:rPr lang="en-US" altLang="zh-CN">
                <a:latin typeface="+mn-ea"/>
                <a:sym typeface="+mn-ea"/>
              </a:rPr>
              <a:t>(global information)                                      (local feature)</a:t>
            </a:r>
            <a:endParaRPr lang="en-US" altLang="zh-CN"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65" y="2498725"/>
            <a:ext cx="7339965" cy="35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85165" y="367030"/>
            <a:ext cx="640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Method: </a:t>
            </a:r>
            <a:r>
              <a:rPr lang="en-US" altLang="zh-CN" sz="3200">
                <a:latin typeface="+mj-lt"/>
                <a:cs typeface="+mj-lt"/>
                <a:sym typeface="+mn-ea"/>
              </a:rPr>
              <a:t>EST Transformer</a:t>
            </a:r>
            <a:r>
              <a:rPr lang="en-US" altLang="zh-CN" sz="3200">
                <a:latin typeface="+mj-lt"/>
                <a:cs typeface="+mj-lt"/>
              </a:rPr>
              <a:t>  </a:t>
            </a:r>
            <a:endParaRPr lang="en-US" altLang="zh-CN" sz="3200">
              <a:latin typeface="+mj-lt"/>
              <a:cs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6000" y="1196340"/>
            <a:ext cx="9377680" cy="1162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endParaRPr lang="en-US" altLang="zh-CN">
              <a:latin typeface="+mn-ea"/>
              <a:cs typeface="Calibri" panose="020F0502020204030204" charset="0"/>
              <a:sym typeface="+mn-ea"/>
            </a:endParaRPr>
          </a:p>
          <a:p>
            <a:pPr indent="0" algn="l" fontAlgn="auto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      </a:t>
            </a:r>
            <a:r>
              <a:rPr lang="zh-CN" altLang="en-US" sz="2000">
                <a:sym typeface="+mn-ea"/>
              </a:rPr>
              <a:t> A 3D point in world space will be projected into visible images, and the image textures near their projections should bear high similarity. </a:t>
            </a:r>
            <a:endParaRPr lang="zh-CN" altLang="en-US" sz="2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5335" y="6090920"/>
            <a:ext cx="1876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+mn-ea"/>
                <a:cs typeface="+mj-lt"/>
                <a:sym typeface="+mn-ea"/>
              </a:rPr>
              <a:t>Epipolar Search</a:t>
            </a:r>
            <a:endParaRPr lang="en-US" altLang="zh-CN">
              <a:latin typeface="+mn-ea"/>
              <a:cs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6000" y="1047750"/>
            <a:ext cx="45008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en-US" altLang="zh-CN" b="1">
                <a:latin typeface="+mn-ea"/>
                <a:cs typeface="Calibri" panose="020F0502020204030204" charset="0"/>
                <a:sym typeface="+mn-ea"/>
              </a:rPr>
              <a:t>P</a:t>
            </a:r>
            <a:r>
              <a:rPr lang="zh-CN" altLang="en-US" b="1">
                <a:latin typeface="+mn-ea"/>
                <a:cs typeface="Calibri" panose="020F0502020204030204" charset="0"/>
                <a:sym typeface="+mn-ea"/>
              </a:rPr>
              <a:t>hotometric </a:t>
            </a:r>
            <a:r>
              <a:rPr lang="en-US" altLang="zh-CN" b="1">
                <a:latin typeface="+mn-ea"/>
                <a:cs typeface="Calibri" panose="020F0502020204030204" charset="0"/>
                <a:sym typeface="+mn-ea"/>
              </a:rPr>
              <a:t>C</a:t>
            </a:r>
            <a:r>
              <a:rPr lang="zh-CN" altLang="en-US" b="1">
                <a:latin typeface="+mn-ea"/>
                <a:cs typeface="Calibri" panose="020F0502020204030204" charset="0"/>
                <a:sym typeface="+mn-ea"/>
              </a:rPr>
              <a:t>onsistency </a:t>
            </a:r>
            <a:r>
              <a:rPr lang="en-US" altLang="zh-CN" b="1">
                <a:latin typeface="+mn-ea"/>
                <a:cs typeface="Calibri" panose="020F0502020204030204" charset="0"/>
                <a:sym typeface="+mn-ea"/>
              </a:rPr>
              <a:t>A</a:t>
            </a:r>
            <a:r>
              <a:rPr lang="zh-CN" altLang="en-US" b="1">
                <a:latin typeface="+mn-ea"/>
                <a:cs typeface="Calibri" panose="020F0502020204030204" charset="0"/>
                <a:sym typeface="+mn-ea"/>
              </a:rPr>
              <a:t>ssumption</a:t>
            </a:r>
            <a:endParaRPr lang="en-US" altLang="zh-CN" b="1">
              <a:latin typeface="+mn-ea"/>
              <a:cs typeface="Calibri" panose="020F0502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640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Method: EST Transformer</a:t>
            </a:r>
            <a:endParaRPr lang="en-US" altLang="zh-CN" sz="32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45" y="1360805"/>
            <a:ext cx="8271510" cy="4136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55" y="5676265"/>
            <a:ext cx="4865370" cy="7924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52525" y="5307965"/>
            <a:ext cx="376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</a:rPr>
              <a:t>How to fuse?</a:t>
            </a:r>
            <a:endParaRPr lang="en-US" altLang="zh-CN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21170" y="5887085"/>
            <a:ext cx="4809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+mn-ea"/>
                <a:cs typeface="+mn-ea"/>
              </a:rPr>
              <a:t>w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r</a:t>
            </a:r>
            <a:r>
              <a:rPr lang="zh-CN" altLang="en-US" sz="1600">
                <a:latin typeface="+mn-ea"/>
                <a:cs typeface="+mn-ea"/>
              </a:rPr>
              <a:t>是可学习的</a:t>
            </a:r>
            <a:r>
              <a:rPr lang="zh-CN" altLang="en-US" sz="1600">
                <a:latin typeface="+mn-ea"/>
                <a:cs typeface="+mn-ea"/>
              </a:rPr>
              <a:t>权重；</a:t>
            </a:r>
            <a:r>
              <a:rPr lang="en-US" altLang="zh-CN" sz="1600">
                <a:latin typeface="+mn-ea"/>
                <a:cs typeface="+mn-ea"/>
              </a:rPr>
              <a:t>g</a:t>
            </a:r>
            <a:r>
              <a:rPr lang="zh-CN" altLang="en-US" sz="1600">
                <a:latin typeface="+mn-ea"/>
                <a:cs typeface="+mn-ea"/>
              </a:rPr>
              <a:t>表示卷积操作</a:t>
            </a:r>
            <a:endParaRPr lang="zh-CN" altLang="en-US" sz="160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640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Method: Pipeline</a:t>
            </a:r>
            <a:endParaRPr lang="en-US" altLang="zh-CN" sz="3200">
              <a:latin typeface="+mj-lt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387475"/>
            <a:ext cx="11065510" cy="3628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4570" y="5320665"/>
            <a:ext cx="94811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akes a short video sequence with 5 frames as input and jointly estimate the depth maps of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target images with short-term temporal coherence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640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Method: Pipeline</a:t>
            </a:r>
            <a:endParaRPr lang="en-US" altLang="zh-CN" sz="3200">
              <a:latin typeface="+mj-lt"/>
              <a:cs typeface="+mj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387475"/>
            <a:ext cx="11065510" cy="362839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6601460" y="2898140"/>
            <a:ext cx="808990" cy="607060"/>
          </a:xfrm>
          <a:prstGeom prst="roundRect">
            <a:avLst/>
          </a:prstGeom>
          <a:solidFill>
            <a:schemeClr val="accent3">
              <a:alpha val="5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803515" y="2898140"/>
            <a:ext cx="808990" cy="607060"/>
          </a:xfrm>
          <a:prstGeom prst="roundRect">
            <a:avLst/>
          </a:prstGeom>
          <a:solidFill>
            <a:schemeClr val="accent3">
              <a:alpha val="5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10" y="5230495"/>
            <a:ext cx="4057650" cy="84772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3" idx="0"/>
          </p:cNvCxnSpPr>
          <p:nvPr/>
        </p:nvCxnSpPr>
        <p:spPr>
          <a:xfrm flipV="1">
            <a:off x="7005955" y="1384300"/>
            <a:ext cx="0" cy="1513840"/>
          </a:xfrm>
          <a:prstGeom prst="straightConnector1">
            <a:avLst/>
          </a:prstGeom>
          <a:ln w="317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8208010" y="1384300"/>
            <a:ext cx="0" cy="1513840"/>
          </a:xfrm>
          <a:prstGeom prst="straightConnector1">
            <a:avLst/>
          </a:prstGeom>
          <a:ln w="317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05" y="702310"/>
            <a:ext cx="766445" cy="617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515" y="702310"/>
            <a:ext cx="744855" cy="617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640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Method: Inference acceleration</a:t>
            </a:r>
            <a:endParaRPr lang="en-US" altLang="zh-CN" sz="3200">
              <a:latin typeface="+mj-lt"/>
              <a:cs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1550" y="4989830"/>
            <a:ext cx="1064260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Retrieve relevant values </a:t>
            </a:r>
            <a:r>
              <a:rPr lang="en-US" altLang="zh-CN"/>
              <a:t>from </a:t>
            </a:r>
            <a:r>
              <a:rPr lang="zh-CN" altLang="en-US"/>
              <a:t>a memory space storing the pairs of keys and values of N past frames.</a:t>
            </a:r>
            <a:endParaRPr lang="zh-CN" altLang="en-US"/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Slide Window, when window moves on, the memory space will be also updated accordingly.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330" y="1544955"/>
            <a:ext cx="7305675" cy="3128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165" y="367030"/>
            <a:ext cx="640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Experiment: Depth accurary</a:t>
            </a:r>
            <a:endParaRPr lang="en-US" altLang="zh-CN" sz="32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1736725"/>
            <a:ext cx="10981690" cy="3384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演示</Application>
  <PresentationFormat>宽屏</PresentationFormat>
  <Paragraphs>56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Cambria</vt:lpstr>
      <vt:lpstr>Calibri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qyshuai</cp:lastModifiedBy>
  <cp:revision>206</cp:revision>
  <dcterms:created xsi:type="dcterms:W3CDTF">2019-06-19T02:08:00Z</dcterms:created>
  <dcterms:modified xsi:type="dcterms:W3CDTF">2021-10-17T00:40:28Z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2052-11.1.0.9986</vt:lpwstr>
  </property>
</Properties>
</file>