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66" r:id="rId4"/>
    <p:sldId id="257" r:id="rId5"/>
    <p:sldId id="259" r:id="rId6"/>
    <p:sldId id="260" r:id="rId7"/>
    <p:sldId id="262" r:id="rId8"/>
    <p:sldId id="261" r:id="rId9"/>
    <p:sldId id="258" r:id="rId10"/>
    <p:sldId id="263" r:id="rId11"/>
    <p:sldId id="264" r:id="rId12"/>
    <p:sldId id="267" r:id="rId13"/>
    <p:sldId id="271" r:id="rId14"/>
    <p:sldId id="277" r:id="rId15"/>
    <p:sldId id="274" r:id="rId16"/>
    <p:sldId id="275" r:id="rId17"/>
    <p:sldId id="276" r:id="rId18"/>
    <p:sldId id="268" r:id="rId19"/>
    <p:sldId id="269" r:id="rId20"/>
    <p:sldId id="270" r:id="rId21"/>
    <p:sldId id="272" r:id="rId22"/>
    <p:sldId id="273" r:id="rId23"/>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53" autoAdjust="0"/>
  </p:normalViewPr>
  <p:slideViewPr>
    <p:cSldViewPr snapToGrid="0">
      <p:cViewPr varScale="1">
        <p:scale>
          <a:sx n="73" d="100"/>
          <a:sy n="73" d="100"/>
        </p:scale>
        <p:origin x="10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4E111746-2E36-4ABC-AA1A-28C045280933}" type="datetimeFigureOut">
              <a:rPr lang="zh-CN" altLang="en-US" smtClean="0"/>
              <a:t>2018/1/3</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F575FEC-13E3-4E39-AC65-C5FC3D44AF1F}" type="slidenum">
              <a:rPr lang="zh-CN" altLang="en-US" smtClean="0"/>
              <a:t>‹#›</a:t>
            </a:fld>
            <a:endParaRPr lang="zh-CN" altLang="en-US"/>
          </a:p>
        </p:txBody>
      </p:sp>
    </p:spTree>
    <p:extLst>
      <p:ext uri="{BB962C8B-B14F-4D97-AF65-F5344CB8AC3E}">
        <p14:creationId xmlns:p14="http://schemas.microsoft.com/office/powerpoint/2010/main" val="1201347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apui5.hana.ondemand.com/resources/sap-ui-core.j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openui5.hana.ondemand.com/resources/sap-ui-core.j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apui5.hana.ondemand.com/resources/sap-ui-core.j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openui5.hana.ondemand.com/resources/sap-ui-core.j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https://sapui5.netweaver.ondemand.com/#/topic/5982a9734748474aa8d4af9c3d8f31c0</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The main difference is the license.</a:t>
            </a:r>
          </a:p>
          <a:p>
            <a:r>
              <a:rPr lang="en-US" altLang="zh-CN" sz="1200" b="1" i="0" kern="1200" dirty="0">
                <a:solidFill>
                  <a:schemeClr val="tx1"/>
                </a:solidFill>
                <a:effectLst/>
                <a:latin typeface="+mn-lt"/>
                <a:ea typeface="+mn-ea"/>
                <a:cs typeface="+mn-cs"/>
              </a:rPr>
              <a:t>OpenUI5</a:t>
            </a:r>
            <a:r>
              <a:rPr lang="en-US" altLang="zh-CN" sz="1200" b="0" i="0" kern="1200" dirty="0">
                <a:solidFill>
                  <a:schemeClr val="tx1"/>
                </a:solidFill>
                <a:effectLst/>
                <a:latin typeface="+mn-lt"/>
                <a:ea typeface="+mn-ea"/>
                <a:cs typeface="+mn-cs"/>
              </a:rPr>
              <a:t> is Open Source, free to use, released under the Apache 2.0 license. Since we also use many Open Source libraries, </a:t>
            </a:r>
            <a:br>
              <a:rPr lang="en-US" altLang="zh-CN" dirty="0"/>
            </a:br>
            <a:r>
              <a:rPr lang="en-US" altLang="zh-CN" sz="1200" b="1" i="0" kern="1200" dirty="0">
                <a:solidFill>
                  <a:schemeClr val="tx1"/>
                </a:solidFill>
                <a:effectLst/>
                <a:latin typeface="+mn-lt"/>
                <a:ea typeface="+mn-ea"/>
                <a:cs typeface="+mn-cs"/>
              </a:rPr>
              <a:t>SAPUI5</a:t>
            </a:r>
            <a:r>
              <a:rPr lang="en-US" altLang="zh-CN" sz="1200" b="0" i="0" kern="1200" dirty="0">
                <a:solidFill>
                  <a:schemeClr val="tx1"/>
                </a:solidFill>
                <a:effectLst/>
                <a:latin typeface="+mn-lt"/>
                <a:ea typeface="+mn-ea"/>
                <a:cs typeface="+mn-cs"/>
              </a:rPr>
              <a:t> is not a separate SAP product with a separate license. It‘s integrated, for example, SAP HANA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SAP Cloud Platform</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OpenUI5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SAPUI5</a:t>
            </a:r>
            <a:r>
              <a:rPr lang="zh-CN" altLang="en-US" sz="1200" kern="1200" dirty="0">
                <a:solidFill>
                  <a:schemeClr val="tx1"/>
                </a:solidFill>
                <a:effectLst/>
                <a:latin typeface="+mn-lt"/>
                <a:ea typeface="+mn-ea"/>
                <a:cs typeface="+mn-cs"/>
              </a:rPr>
              <a:t>相比主要是少了一些控件。</a:t>
            </a:r>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Most importantly, the core containing all central functionality and the most commonly used control libraries is identical in both deliveries. (For example, </a:t>
            </a:r>
            <a:r>
              <a:rPr lang="en-US" altLang="zh-CN" dirty="0" err="1"/>
              <a:t>sap.m</a:t>
            </a:r>
            <a:r>
              <a:rPr lang="en-US" altLang="zh-CN" sz="1200" b="0" i="0" kern="1200" dirty="0">
                <a:solidFill>
                  <a:schemeClr val="tx1"/>
                </a:solidFill>
                <a:effectLst/>
                <a:latin typeface="+mn-lt"/>
                <a:ea typeface="+mn-ea"/>
                <a:cs typeface="+mn-cs"/>
              </a:rPr>
              <a:t>, </a:t>
            </a:r>
            <a:r>
              <a:rPr lang="en-US" altLang="zh-CN" dirty="0" err="1"/>
              <a:t>sap.ui.layout</a:t>
            </a:r>
            <a:r>
              <a:rPr lang="en-US" altLang="zh-CN" sz="1200" b="0" i="0" kern="1200" dirty="0">
                <a:solidFill>
                  <a:schemeClr val="tx1"/>
                </a:solidFill>
                <a:effectLst/>
                <a:latin typeface="+mn-lt"/>
                <a:ea typeface="+mn-ea"/>
                <a:cs typeface="+mn-cs"/>
              </a:rPr>
              <a:t>, </a:t>
            </a:r>
            <a:r>
              <a:rPr lang="en-US" altLang="zh-CN" dirty="0" err="1"/>
              <a:t>sap.ui.unified</a:t>
            </a:r>
            <a:r>
              <a:rPr lang="en-US" altLang="zh-CN" sz="1200" b="0" i="0" kern="1200" dirty="0">
                <a:solidFill>
                  <a:schemeClr val="tx1"/>
                </a:solidFill>
                <a:effectLst/>
                <a:latin typeface="+mn-lt"/>
                <a:ea typeface="+mn-ea"/>
                <a:cs typeface="+mn-cs"/>
              </a:rPr>
              <a:t>.)</a:t>
            </a:r>
          </a:p>
          <a:p>
            <a:br>
              <a:rPr lang="en-US" altLang="zh-CN" dirty="0"/>
            </a:br>
            <a:endParaRPr lang="en-US" altLang="zh-CN" sz="1200" b="0" i="0" kern="1200" dirty="0">
              <a:solidFill>
                <a:schemeClr val="tx1"/>
              </a:solidFill>
              <a:effectLst/>
              <a:latin typeface="+mn-lt"/>
              <a:ea typeface="+mn-ea"/>
              <a:cs typeface="+mn-cs"/>
            </a:endParaRPr>
          </a:p>
          <a:p>
            <a:br>
              <a:rPr lang="en-US" altLang="zh-CN" dirty="0"/>
            </a:br>
            <a:endParaRPr lang="zh-CN" altLang="en-US" dirty="0"/>
          </a:p>
        </p:txBody>
      </p:sp>
      <p:sp>
        <p:nvSpPr>
          <p:cNvPr id="4" name="灯片编号占位符 3"/>
          <p:cNvSpPr>
            <a:spLocks noGrp="1"/>
          </p:cNvSpPr>
          <p:nvPr>
            <p:ph type="sldNum" sz="quarter" idx="10"/>
          </p:nvPr>
        </p:nvSpPr>
        <p:spPr/>
        <p:txBody>
          <a:bodyPr/>
          <a:lstStyle/>
          <a:p>
            <a:fld id="{1F575FEC-13E3-4E39-AC65-C5FC3D44AF1F}" type="slidenum">
              <a:rPr lang="zh-CN" altLang="en-US" smtClean="0"/>
              <a:t>5</a:t>
            </a:fld>
            <a:endParaRPr lang="zh-CN" altLang="en-US"/>
          </a:p>
        </p:txBody>
      </p:sp>
    </p:spTree>
    <p:extLst>
      <p:ext uri="{BB962C8B-B14F-4D97-AF65-F5344CB8AC3E}">
        <p14:creationId xmlns:p14="http://schemas.microsoft.com/office/powerpoint/2010/main" val="307748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75FEC-13E3-4E39-AC65-C5FC3D44AF1F}" type="slidenum">
              <a:rPr lang="zh-CN" altLang="en-US" smtClean="0"/>
              <a:t>20</a:t>
            </a:fld>
            <a:endParaRPr lang="zh-CN" altLang="en-US"/>
          </a:p>
        </p:txBody>
      </p:sp>
    </p:spTree>
    <p:extLst>
      <p:ext uri="{BB962C8B-B14F-4D97-AF65-F5344CB8AC3E}">
        <p14:creationId xmlns:p14="http://schemas.microsoft.com/office/powerpoint/2010/main" val="38966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default version of our libraries has the generic URL </a:t>
            </a:r>
            <a:r>
              <a:rPr lang="en-US" altLang="zh-CN" sz="1200" dirty="0">
                <a:hlinkClick r:id="rId3" tooltip="https://sapui5.hana.ondemand.com/resources/sap-ui-core.js"/>
              </a:rPr>
              <a:t>https://sapui5.hana.ondemand.com/resources/sap-ui-core.js</a:t>
            </a:r>
            <a:r>
              <a:rPr lang="en-US" altLang="zh-CN" sz="1200" dirty="0"/>
              <a:t> (SAPUI5) and </a:t>
            </a:r>
            <a:r>
              <a:rPr lang="en-US" altLang="zh-CN" sz="1200" dirty="0">
                <a:hlinkClick r:id="rId4" tooltip="https://openui5.hana.ondemand.com/resources/sap-ui-core.js"/>
              </a:rPr>
              <a:t>https://openui5.hana.ondemand.com/resources/sap-ui-core.js</a:t>
            </a:r>
            <a:r>
              <a:rPr lang="en-US" altLang="zh-CN" sz="1200" dirty="0"/>
              <a:t> (OpenUI5).</a:t>
            </a:r>
          </a:p>
          <a:p>
            <a:endParaRPr lang="zh-CN" altLang="en-US" dirty="0"/>
          </a:p>
        </p:txBody>
      </p:sp>
      <p:sp>
        <p:nvSpPr>
          <p:cNvPr id="4" name="灯片编号占位符 3"/>
          <p:cNvSpPr>
            <a:spLocks noGrp="1"/>
          </p:cNvSpPr>
          <p:nvPr>
            <p:ph type="sldNum" sz="quarter" idx="10"/>
          </p:nvPr>
        </p:nvSpPr>
        <p:spPr/>
        <p:txBody>
          <a:bodyPr/>
          <a:lstStyle/>
          <a:p>
            <a:fld id="{1F575FEC-13E3-4E39-AC65-C5FC3D44AF1F}" type="slidenum">
              <a:rPr lang="zh-CN" altLang="en-US" smtClean="0"/>
              <a:t>6</a:t>
            </a:fld>
            <a:endParaRPr lang="zh-CN" altLang="en-US"/>
          </a:p>
        </p:txBody>
      </p:sp>
    </p:spTree>
    <p:extLst>
      <p:ext uri="{BB962C8B-B14F-4D97-AF65-F5344CB8AC3E}">
        <p14:creationId xmlns:p14="http://schemas.microsoft.com/office/powerpoint/2010/main" val="291782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75FEC-13E3-4E39-AC65-C5FC3D44AF1F}" type="slidenum">
              <a:rPr lang="zh-CN" altLang="en-US" smtClean="0"/>
              <a:t>7</a:t>
            </a:fld>
            <a:endParaRPr lang="zh-CN" altLang="en-US"/>
          </a:p>
        </p:txBody>
      </p:sp>
    </p:spTree>
    <p:extLst>
      <p:ext uri="{BB962C8B-B14F-4D97-AF65-F5344CB8AC3E}">
        <p14:creationId xmlns:p14="http://schemas.microsoft.com/office/powerpoint/2010/main" val="1688402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https://sapui5.netweaver.ondemand.com/#/topic/9d87f925dfbb4e99b9e2963693aa00ef.html</a:t>
            </a:r>
          </a:p>
          <a:p>
            <a:r>
              <a:rPr lang="en-US" sz="1200" kern="1200" dirty="0">
                <a:solidFill>
                  <a:schemeClr val="tx1"/>
                </a:solidFill>
                <a:effectLst/>
                <a:latin typeface="+mn-lt"/>
                <a:ea typeface="+mn-ea"/>
                <a:cs typeface="+mn-cs"/>
              </a:rPr>
              <a:t>This section lists some of the most important rules relating to CSS styling in SAPUI5 .</a:t>
            </a:r>
            <a:endParaRPr lang="en-US" dirty="0">
              <a:effectLst/>
            </a:endParaRP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F575FEC-13E3-4E39-AC65-C5FC3D44AF1F}" type="slidenum">
              <a:rPr lang="zh-CN" altLang="en-US" smtClean="0"/>
              <a:t>8</a:t>
            </a:fld>
            <a:endParaRPr lang="zh-CN" altLang="en-US"/>
          </a:p>
        </p:txBody>
      </p:sp>
    </p:spTree>
    <p:extLst>
      <p:ext uri="{BB962C8B-B14F-4D97-AF65-F5344CB8AC3E}">
        <p14:creationId xmlns:p14="http://schemas.microsoft.com/office/powerpoint/2010/main" val="77408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75FEC-13E3-4E39-AC65-C5FC3D44AF1F}" type="slidenum">
              <a:rPr lang="zh-CN" altLang="en-US" smtClean="0"/>
              <a:t>9</a:t>
            </a:fld>
            <a:endParaRPr lang="zh-CN" altLang="en-US"/>
          </a:p>
        </p:txBody>
      </p:sp>
    </p:spTree>
    <p:extLst>
      <p:ext uri="{BB962C8B-B14F-4D97-AF65-F5344CB8AC3E}">
        <p14:creationId xmlns:p14="http://schemas.microsoft.com/office/powerpoint/2010/main" val="407805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75FEC-13E3-4E39-AC65-C5FC3D44AF1F}" type="slidenum">
              <a:rPr lang="zh-CN" altLang="en-US" smtClean="0"/>
              <a:t>10</a:t>
            </a:fld>
            <a:endParaRPr lang="zh-CN" altLang="en-US"/>
          </a:p>
        </p:txBody>
      </p:sp>
    </p:spTree>
    <p:extLst>
      <p:ext uri="{BB962C8B-B14F-4D97-AF65-F5344CB8AC3E}">
        <p14:creationId xmlns:p14="http://schemas.microsoft.com/office/powerpoint/2010/main" val="3406114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 apps using OpenUI5 and the development environment (editor and Web server) of your choice. You can either download all of the sources or refer to the online version of OpenUI5 .</a:t>
            </a:r>
            <a:endParaRPr lang="en-US" dirty="0"/>
          </a:p>
          <a:p>
            <a:r>
              <a:rPr lang="en-US" dirty="0"/>
              <a:t>1</a:t>
            </a:r>
            <a:r>
              <a:rPr lang="zh-CN" altLang="en-US" dirty="0"/>
              <a:t>、</a:t>
            </a:r>
            <a:r>
              <a:rPr lang="en-US" sz="1200" b="0" i="0" kern="1200" dirty="0">
                <a:solidFill>
                  <a:schemeClr val="tx1"/>
                </a:solidFill>
                <a:effectLst/>
                <a:latin typeface="+mn-lt"/>
                <a:ea typeface="+mn-ea"/>
                <a:cs typeface="+mn-cs"/>
              </a:rPr>
              <a:t> referring to the resources/sap-ui-core.js file that was contained in the ZIP file.</a:t>
            </a:r>
          </a:p>
          <a:p>
            <a:r>
              <a:rPr lang="en-US"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The default version of our libraries has the generic URL </a:t>
            </a:r>
            <a:r>
              <a:rPr lang="en-US" sz="1200" b="0" i="0" u="none" strike="noStrike" kern="1200" dirty="0">
                <a:solidFill>
                  <a:schemeClr val="tx1"/>
                </a:solidFill>
                <a:effectLst/>
                <a:latin typeface="+mn-lt"/>
                <a:ea typeface="+mn-ea"/>
                <a:cs typeface="+mn-cs"/>
                <a:hlinkClick r:id="rId3" tooltip="https://sapui5.hana.ondemand.com/resources/sap-ui-core.js"/>
              </a:rPr>
              <a:t>https://sapui5.hana.ondemand.com/resources/sap-ui-core.js</a:t>
            </a:r>
            <a:r>
              <a:rPr lang="en-US" sz="1200" b="0" i="0" kern="1200" dirty="0">
                <a:solidFill>
                  <a:schemeClr val="tx1"/>
                </a:solidFill>
                <a:effectLst/>
                <a:latin typeface="+mn-lt"/>
                <a:ea typeface="+mn-ea"/>
                <a:cs typeface="+mn-cs"/>
              </a:rPr>
              <a:t> (SAPUI5) and </a:t>
            </a:r>
            <a:r>
              <a:rPr lang="en-US" sz="1200" b="0" i="0" u="none" strike="noStrike" kern="1200" dirty="0">
                <a:solidFill>
                  <a:schemeClr val="tx1"/>
                </a:solidFill>
                <a:effectLst/>
                <a:latin typeface="+mn-lt"/>
                <a:ea typeface="+mn-ea"/>
                <a:cs typeface="+mn-cs"/>
                <a:hlinkClick r:id="rId4" tooltip="https://openui5.hana.ondemand.com/resources/sap-ui-core.js"/>
              </a:rPr>
              <a:t>https://openui5.hana.ondemand.com/resources/sap-ui-core.js</a:t>
            </a:r>
            <a:r>
              <a:rPr lang="en-US" sz="1200" b="0" i="0" kern="1200" dirty="0">
                <a:solidFill>
                  <a:schemeClr val="tx1"/>
                </a:solidFill>
                <a:effectLst/>
                <a:latin typeface="+mn-lt"/>
                <a:ea typeface="+mn-ea"/>
                <a:cs typeface="+mn-cs"/>
              </a:rPr>
              <a:t> (OpenUI5).</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 attribute of the first &lt;script&gt; tag tells the browser where to find the SAPUI5 core library – it initializes the SAPUI5 runtime and loads additional resources, such as the libraries specified in the data-sap-</a:t>
            </a:r>
            <a:r>
              <a:rPr lang="en-US" sz="1200" b="0" i="0" kern="1200" dirty="0" err="1">
                <a:solidFill>
                  <a:schemeClr val="tx1"/>
                </a:solidFill>
                <a:effectLst/>
                <a:latin typeface="+mn-lt"/>
                <a:ea typeface="+mn-ea"/>
                <a:cs typeface="+mn-cs"/>
              </a:rPr>
              <a:t>ui</a:t>
            </a:r>
            <a:r>
              <a:rPr lang="en-US" sz="1200" b="0" i="0" kern="1200" dirty="0">
                <a:solidFill>
                  <a:schemeClr val="tx1"/>
                </a:solidFill>
                <a:effectLst/>
                <a:latin typeface="+mn-lt"/>
                <a:ea typeface="+mn-ea"/>
                <a:cs typeface="+mn-cs"/>
              </a:rPr>
              <a:t>-libs attribute.</a:t>
            </a:r>
          </a:p>
          <a:p>
            <a:r>
              <a:rPr lang="en-US" sz="1200" b="0" i="0" kern="1200" dirty="0">
                <a:solidFill>
                  <a:schemeClr val="tx1"/>
                </a:solidFill>
                <a:effectLst/>
                <a:latin typeface="+mn-lt"/>
                <a:ea typeface="+mn-ea"/>
                <a:cs typeface="+mn-cs"/>
              </a:rPr>
              <a:t>The SAPUI5 controls support different themes, we choose </a:t>
            </a:r>
            <a:r>
              <a:rPr lang="en-US" sz="1200" b="0" i="0" kern="1200" dirty="0" err="1">
                <a:solidFill>
                  <a:schemeClr val="tx1"/>
                </a:solidFill>
                <a:effectLst/>
                <a:latin typeface="+mn-lt"/>
                <a:ea typeface="+mn-ea"/>
                <a:cs typeface="+mn-cs"/>
              </a:rPr>
              <a:t>sap_belize</a:t>
            </a:r>
            <a:r>
              <a:rPr lang="en-US" sz="1200" b="0" i="0" kern="1200" dirty="0">
                <a:solidFill>
                  <a:schemeClr val="tx1"/>
                </a:solidFill>
                <a:effectLst/>
                <a:latin typeface="+mn-lt"/>
                <a:ea typeface="+mn-ea"/>
                <a:cs typeface="+mn-cs"/>
              </a:rPr>
              <a:t> as our default theme.</a:t>
            </a:r>
          </a:p>
          <a:p>
            <a:r>
              <a:rPr lang="en-US" sz="1200" b="0" i="0" kern="1200" dirty="0">
                <a:solidFill>
                  <a:schemeClr val="tx1"/>
                </a:solidFill>
                <a:effectLst/>
                <a:latin typeface="+mn-lt"/>
                <a:ea typeface="+mn-ea"/>
                <a:cs typeface="+mn-cs"/>
              </a:rPr>
              <a:t>We specify the required UI library </a:t>
            </a:r>
            <a:r>
              <a:rPr lang="en-US" sz="1200" b="0" i="0" kern="1200" dirty="0" err="1">
                <a:solidFill>
                  <a:schemeClr val="tx1"/>
                </a:solidFill>
                <a:effectLst/>
                <a:latin typeface="+mn-lt"/>
                <a:ea typeface="+mn-ea"/>
                <a:cs typeface="+mn-cs"/>
              </a:rPr>
              <a:t>sap.m</a:t>
            </a:r>
            <a:r>
              <a:rPr lang="en-US" sz="1200" b="0" i="0" kern="1200" dirty="0">
                <a:solidFill>
                  <a:schemeClr val="tx1"/>
                </a:solidFill>
                <a:effectLst/>
                <a:latin typeface="+mn-lt"/>
                <a:ea typeface="+mn-ea"/>
                <a:cs typeface="+mn-cs"/>
              </a:rPr>
              <a:t> containing the UI controls we need for this tutorial.</a:t>
            </a:r>
          </a:p>
          <a:p>
            <a:endParaRPr lang="en-US" dirty="0"/>
          </a:p>
        </p:txBody>
      </p:sp>
      <p:sp>
        <p:nvSpPr>
          <p:cNvPr id="4" name="Slide Number Placeholder 3"/>
          <p:cNvSpPr>
            <a:spLocks noGrp="1"/>
          </p:cNvSpPr>
          <p:nvPr>
            <p:ph type="sldNum" sz="quarter" idx="10"/>
          </p:nvPr>
        </p:nvSpPr>
        <p:spPr/>
        <p:txBody>
          <a:bodyPr/>
          <a:lstStyle/>
          <a:p>
            <a:fld id="{1F575FEC-13E3-4E39-AC65-C5FC3D44AF1F}" type="slidenum">
              <a:rPr lang="zh-CN" altLang="en-US" smtClean="0"/>
              <a:t>11</a:t>
            </a:fld>
            <a:endParaRPr lang="zh-CN" altLang="en-US"/>
          </a:p>
        </p:txBody>
      </p:sp>
    </p:spTree>
    <p:extLst>
      <p:ext uri="{BB962C8B-B14F-4D97-AF65-F5344CB8AC3E}">
        <p14:creationId xmlns:p14="http://schemas.microsoft.com/office/powerpoint/2010/main" val="37080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a:t>
            </a:r>
            <a:r>
              <a:rPr lang="en-US" altLang="zh-CN" sz="1200" b="1" i="0" kern="1200" dirty="0">
                <a:solidFill>
                  <a:schemeClr val="tx1"/>
                </a:solidFill>
                <a:effectLst/>
                <a:latin typeface="+mn-lt"/>
                <a:ea typeface="+mn-ea"/>
                <a:cs typeface="+mn-cs"/>
              </a:rPr>
              <a:t>view</a:t>
            </a:r>
            <a:r>
              <a:rPr lang="en-US" altLang="zh-CN" sz="1200" b="0" i="0" kern="1200" dirty="0">
                <a:solidFill>
                  <a:schemeClr val="tx1"/>
                </a:solidFill>
                <a:effectLst/>
                <a:latin typeface="+mn-lt"/>
                <a:ea typeface="+mn-ea"/>
                <a:cs typeface="+mn-cs"/>
              </a:rPr>
              <a:t> is responsible for defining and rendering the UI.</a:t>
            </a:r>
          </a:p>
          <a:p>
            <a:r>
              <a:rPr lang="en-US" altLang="zh-CN" sz="1200" b="0" i="0" kern="1200" dirty="0">
                <a:solidFill>
                  <a:schemeClr val="tx1"/>
                </a:solidFill>
                <a:effectLst/>
                <a:latin typeface="+mn-lt"/>
                <a:ea typeface="+mn-ea"/>
                <a:cs typeface="+mn-cs"/>
              </a:rPr>
              <a:t>The </a:t>
            </a:r>
            <a:r>
              <a:rPr lang="en-US" altLang="zh-CN" sz="1200" b="1" i="0" kern="1200" dirty="0">
                <a:solidFill>
                  <a:schemeClr val="tx1"/>
                </a:solidFill>
                <a:effectLst/>
                <a:latin typeface="+mn-lt"/>
                <a:ea typeface="+mn-ea"/>
                <a:cs typeface="+mn-cs"/>
              </a:rPr>
              <a:t>model</a:t>
            </a:r>
            <a:r>
              <a:rPr lang="en-US" altLang="zh-CN" sz="1200" b="0" i="0" kern="1200" dirty="0">
                <a:solidFill>
                  <a:schemeClr val="tx1"/>
                </a:solidFill>
                <a:effectLst/>
                <a:latin typeface="+mn-lt"/>
                <a:ea typeface="+mn-ea"/>
                <a:cs typeface="+mn-cs"/>
              </a:rPr>
              <a:t> manages the application data.</a:t>
            </a:r>
          </a:p>
          <a:p>
            <a:r>
              <a:rPr lang="en-US" altLang="zh-CN" sz="1200" b="0" i="0" kern="1200" dirty="0">
                <a:solidFill>
                  <a:schemeClr val="tx1"/>
                </a:solidFill>
                <a:effectLst/>
                <a:latin typeface="+mn-lt"/>
                <a:ea typeface="+mn-ea"/>
                <a:cs typeface="+mn-cs"/>
              </a:rPr>
              <a:t>The </a:t>
            </a:r>
            <a:r>
              <a:rPr lang="en-US" altLang="zh-CN" sz="1200" b="1" i="0" kern="1200" dirty="0">
                <a:solidFill>
                  <a:schemeClr val="tx1"/>
                </a:solidFill>
                <a:effectLst/>
                <a:latin typeface="+mn-lt"/>
                <a:ea typeface="+mn-ea"/>
                <a:cs typeface="+mn-cs"/>
              </a:rPr>
              <a:t>controller</a:t>
            </a:r>
            <a:r>
              <a:rPr lang="en-US" altLang="zh-CN" sz="1200" b="0" i="0" kern="1200" dirty="0">
                <a:solidFill>
                  <a:schemeClr val="tx1"/>
                </a:solidFill>
                <a:effectLst/>
                <a:latin typeface="+mn-lt"/>
                <a:ea typeface="+mn-ea"/>
                <a:cs typeface="+mn-cs"/>
              </a:rPr>
              <a:t> reacts to view events and user interaction by modifying the view and model.</a:t>
            </a:r>
          </a:p>
          <a:p>
            <a:r>
              <a:rPr lang="en-US" altLang="zh-CN" sz="1200" b="0" i="0" kern="1200" dirty="0">
                <a:solidFill>
                  <a:schemeClr val="tx1"/>
                </a:solidFill>
                <a:effectLst/>
                <a:latin typeface="+mn-lt"/>
                <a:ea typeface="+mn-ea"/>
                <a:cs typeface="+mn-cs"/>
              </a:rPr>
              <a:t>The purpose of data binding in the UI is to separate the definition of the user interface (view), the data visualized by the application (model), and the code for the business logic for processing the data (controller). </a:t>
            </a:r>
          </a:p>
          <a:p>
            <a:r>
              <a:rPr lang="en-US" altLang="zh-CN" sz="1200" b="0" i="0" kern="1200" dirty="0">
                <a:solidFill>
                  <a:schemeClr val="tx1"/>
                </a:solidFill>
                <a:effectLst/>
                <a:latin typeface="+mn-lt"/>
                <a:ea typeface="+mn-ea"/>
                <a:cs typeface="+mn-cs"/>
              </a:rPr>
              <a:t> It allows you to change the view without touching the underlying business logic and to define several views of the same data.</a:t>
            </a:r>
          </a:p>
          <a:p>
            <a:pPr latinLnBrk="0"/>
            <a:r>
              <a:rPr lang="en-US" altLang="zh-CN" sz="1200" b="0" kern="1200" dirty="0">
                <a:solidFill>
                  <a:schemeClr val="tx1"/>
                </a:solidFill>
                <a:effectLst/>
                <a:latin typeface="+mn-lt"/>
                <a:ea typeface="+mn-ea"/>
                <a:cs typeface="+mn-cs"/>
              </a:rPr>
              <a:t>MVC</a:t>
            </a:r>
            <a:r>
              <a:rPr lang="zh-CN" altLang="en-US" sz="1200" b="0" kern="1200" dirty="0">
                <a:solidFill>
                  <a:schemeClr val="tx1"/>
                </a:solidFill>
                <a:effectLst/>
                <a:latin typeface="+mn-lt"/>
                <a:ea typeface="+mn-ea"/>
                <a:cs typeface="+mn-cs"/>
              </a:rPr>
              <a:t>的一般流程是这样的：</a:t>
            </a:r>
            <a:r>
              <a:rPr lang="en-US" altLang="zh-CN" sz="1200" b="0" kern="1200" dirty="0">
                <a:solidFill>
                  <a:schemeClr val="tx1"/>
                </a:solidFill>
                <a:effectLst/>
                <a:latin typeface="+mn-lt"/>
                <a:ea typeface="+mn-ea"/>
                <a:cs typeface="+mn-cs"/>
              </a:rPr>
              <a:t>View</a:t>
            </a:r>
            <a:r>
              <a:rPr lang="zh-CN" altLang="en-US" sz="1200" b="0" kern="1200" dirty="0">
                <a:solidFill>
                  <a:schemeClr val="tx1"/>
                </a:solidFill>
                <a:effectLst/>
                <a:latin typeface="+mn-lt"/>
                <a:ea typeface="+mn-ea"/>
                <a:cs typeface="+mn-cs"/>
              </a:rPr>
              <a:t>（界面）触发事件</a:t>
            </a:r>
            <a:r>
              <a:rPr lang="en-US" altLang="zh-CN" sz="1200" b="0" kern="1200" dirty="0">
                <a:solidFill>
                  <a:schemeClr val="tx1"/>
                </a:solidFill>
                <a:effectLst/>
                <a:latin typeface="+mn-lt"/>
                <a:ea typeface="+mn-ea"/>
                <a:cs typeface="+mn-cs"/>
              </a:rPr>
              <a:t>–》Controller</a:t>
            </a:r>
            <a:r>
              <a:rPr lang="zh-CN" altLang="en-US" sz="1200" b="0" kern="1200" dirty="0">
                <a:solidFill>
                  <a:schemeClr val="tx1"/>
                </a:solidFill>
                <a:effectLst/>
                <a:latin typeface="+mn-lt"/>
                <a:ea typeface="+mn-ea"/>
                <a:cs typeface="+mn-cs"/>
              </a:rPr>
              <a:t>（业务）处理了业务，然后触发了数据更新</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不知道谁更新了</a:t>
            </a:r>
            <a:r>
              <a:rPr lang="en-US" altLang="zh-CN" sz="1200" b="0" kern="1200" dirty="0">
                <a:solidFill>
                  <a:schemeClr val="tx1"/>
                </a:solidFill>
                <a:effectLst/>
                <a:latin typeface="+mn-lt"/>
                <a:ea typeface="+mn-ea"/>
                <a:cs typeface="+mn-cs"/>
              </a:rPr>
              <a:t>Model</a:t>
            </a:r>
            <a:r>
              <a:rPr lang="zh-CN" altLang="en-US" sz="1200" b="0" kern="1200" dirty="0">
                <a:solidFill>
                  <a:schemeClr val="tx1"/>
                </a:solidFill>
                <a:effectLst/>
                <a:latin typeface="+mn-lt"/>
                <a:ea typeface="+mn-ea"/>
                <a:cs typeface="+mn-cs"/>
              </a:rPr>
              <a:t>的数据</a:t>
            </a:r>
            <a:r>
              <a:rPr lang="en-US" altLang="zh-CN" sz="1200" b="0" kern="1200" dirty="0">
                <a:solidFill>
                  <a:schemeClr val="tx1"/>
                </a:solidFill>
                <a:effectLst/>
                <a:latin typeface="+mn-lt"/>
                <a:ea typeface="+mn-ea"/>
                <a:cs typeface="+mn-cs"/>
              </a:rPr>
              <a:t>–》Model</a:t>
            </a:r>
            <a:r>
              <a:rPr lang="zh-CN" altLang="en-US" sz="1200" b="0" kern="1200" dirty="0">
                <a:solidFill>
                  <a:schemeClr val="tx1"/>
                </a:solidFill>
                <a:effectLst/>
                <a:latin typeface="+mn-lt"/>
                <a:ea typeface="+mn-ea"/>
                <a:cs typeface="+mn-cs"/>
              </a:rPr>
              <a:t>（带着数据）回到了</a:t>
            </a:r>
            <a:r>
              <a:rPr lang="en-US" altLang="zh-CN" sz="1200" b="0" kern="1200" dirty="0">
                <a:solidFill>
                  <a:schemeClr val="tx1"/>
                </a:solidFill>
                <a:effectLst/>
                <a:latin typeface="+mn-lt"/>
                <a:ea typeface="+mn-ea"/>
                <a:cs typeface="+mn-cs"/>
              </a:rPr>
              <a:t>View–》View</a:t>
            </a:r>
            <a:r>
              <a:rPr lang="zh-CN" altLang="en-US" sz="1200" b="0" kern="1200" dirty="0">
                <a:solidFill>
                  <a:schemeClr val="tx1"/>
                </a:solidFill>
                <a:effectLst/>
                <a:latin typeface="+mn-lt"/>
                <a:ea typeface="+mn-ea"/>
                <a:cs typeface="+mn-cs"/>
              </a:rPr>
              <a:t>更新数据</a:t>
            </a:r>
          </a:p>
          <a:p>
            <a:pPr latinLnBrk="0"/>
            <a:r>
              <a:rPr lang="zh-CN" altLang="en-US" sz="1200" b="0" i="0" kern="1200" dirty="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1F575FEC-13E3-4E39-AC65-C5FC3D44AF1F}" type="slidenum">
              <a:rPr lang="zh-CN" altLang="en-US" smtClean="0"/>
              <a:t>14</a:t>
            </a:fld>
            <a:endParaRPr lang="zh-CN" altLang="en-US"/>
          </a:p>
        </p:txBody>
      </p:sp>
    </p:spTree>
    <p:extLst>
      <p:ext uri="{BB962C8B-B14F-4D97-AF65-F5344CB8AC3E}">
        <p14:creationId xmlns:p14="http://schemas.microsoft.com/office/powerpoint/2010/main" val="185739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retrieve (</a:t>
            </a:r>
            <a:r>
              <a:rPr lang="zh-CN" altLang="en-US" dirty="0"/>
              <a:t>检索）</a:t>
            </a:r>
          </a:p>
        </p:txBody>
      </p:sp>
      <p:sp>
        <p:nvSpPr>
          <p:cNvPr id="4" name="灯片编号占位符 3"/>
          <p:cNvSpPr>
            <a:spLocks noGrp="1"/>
          </p:cNvSpPr>
          <p:nvPr>
            <p:ph type="sldNum" sz="quarter" idx="10"/>
          </p:nvPr>
        </p:nvSpPr>
        <p:spPr/>
        <p:txBody>
          <a:bodyPr/>
          <a:lstStyle/>
          <a:p>
            <a:fld id="{1F575FEC-13E3-4E39-AC65-C5FC3D44AF1F}" type="slidenum">
              <a:rPr lang="zh-CN" altLang="en-US" smtClean="0"/>
              <a:t>15</a:t>
            </a:fld>
            <a:endParaRPr lang="zh-CN" altLang="en-US"/>
          </a:p>
        </p:txBody>
      </p:sp>
    </p:spTree>
    <p:extLst>
      <p:ext uri="{BB962C8B-B14F-4D97-AF65-F5344CB8AC3E}">
        <p14:creationId xmlns:p14="http://schemas.microsoft.com/office/powerpoint/2010/main" val="4076551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23B8C21-6B04-4EA1-82FA-40B3539D92F6}" type="datetime1">
              <a:rPr lang="zh-CN" altLang="en-US" smtClean="0"/>
              <a:t>2018/1/3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251694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141BB1-1D6C-4863-8899-2C7CCF524220}" type="datetime1">
              <a:rPr lang="zh-CN" altLang="en-US" smtClean="0"/>
              <a:t>2018/1/3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386518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5DF3C2-F9A8-4E2C-A9A5-EB2514F063EA}" type="datetime1">
              <a:rPr lang="zh-CN" altLang="en-US" smtClean="0"/>
              <a:t>2018/1/3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113966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441EC-2F48-4D8A-B385-A8D04D98944B}" type="datetime1">
              <a:rPr lang="zh-CN" altLang="en-US" smtClean="0"/>
              <a:t>2018/1/3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180040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83EB8F-6848-4256-807B-9D49BBA598A9}" type="datetime1">
              <a:rPr lang="zh-CN" altLang="en-US" smtClean="0"/>
              <a:t>2018/1/3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369233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ECCA96B-857C-44FD-BF19-C1D567DB6FEE}" type="datetime1">
              <a:rPr lang="zh-CN" altLang="en-US" smtClean="0"/>
              <a:t>2018/1/3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264466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36436A0-075E-4452-B489-F65D61E58F87}" type="datetime1">
              <a:rPr lang="zh-CN" altLang="en-US" smtClean="0"/>
              <a:t>2018/1/3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248452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3574A9-9058-4B48-A329-286C2B4D7DCF}" type="datetime1">
              <a:rPr lang="zh-CN" altLang="en-US" smtClean="0"/>
              <a:t>2018/1/3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63774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BADF29-0225-4494-891A-FE44B8D4E02A}" type="datetime1">
              <a:rPr lang="zh-CN" altLang="en-US" smtClean="0"/>
              <a:t>2018/1/3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165526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EC89A1-15AC-446A-9965-B7D96F8809D4}" type="datetime1">
              <a:rPr lang="zh-CN" altLang="en-US" smtClean="0"/>
              <a:t>2018/1/3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23107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08A412-AA57-49B2-A13D-11D47A026C94}" type="datetime1">
              <a:rPr lang="zh-CN" altLang="en-US" smtClean="0"/>
              <a:t>2018/1/3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157344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1FFC2-D0A8-4B37-9E7E-8070B4C4AAD3}" type="datetime1">
              <a:rPr lang="zh-CN" altLang="en-US" smtClean="0"/>
              <a:t>2018/1/3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84770-76CE-4B8E-8297-3A1C1B876FD4}" type="slidenum">
              <a:rPr lang="zh-CN" altLang="en-US" smtClean="0"/>
              <a:t>‹#›</a:t>
            </a:fld>
            <a:endParaRPr lang="zh-CN" altLang="en-US"/>
          </a:p>
        </p:txBody>
      </p:sp>
    </p:spTree>
    <p:extLst>
      <p:ext uri="{BB962C8B-B14F-4D97-AF65-F5344CB8AC3E}">
        <p14:creationId xmlns:p14="http://schemas.microsoft.com/office/powerpoint/2010/main" val="4010155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n.sap.com/community/developer-center/front-e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help.sap.com/disclaimer?site=https://github.com/SAP/openui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pui5.netweaver.ondemand.com/#/api/sap.u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800" dirty="0"/>
              <a:t>SAPUI5</a:t>
            </a:r>
            <a:endParaRPr lang="zh-CN" altLang="en-US" sz="8800" dirty="0"/>
          </a:p>
        </p:txBody>
      </p:sp>
      <p:sp>
        <p:nvSpPr>
          <p:cNvPr id="3" name="副标题 2"/>
          <p:cNvSpPr>
            <a:spLocks noGrp="1"/>
          </p:cNvSpPr>
          <p:nvPr>
            <p:ph type="subTitle" idx="1"/>
          </p:nvPr>
        </p:nvSpPr>
        <p:spPr/>
        <p:txBody>
          <a:bodyPr/>
          <a:lstStyle/>
          <a:p>
            <a:r>
              <a:rPr lang="en-US" altLang="zh-CN" dirty="0"/>
              <a:t>Silence</a:t>
            </a:r>
          </a:p>
          <a:p>
            <a:r>
              <a:rPr lang="en-US" altLang="zh-CN" dirty="0"/>
              <a:t>2018.1 </a:t>
            </a:r>
            <a:endParaRPr lang="zh-CN" altLang="en-US" dirty="0"/>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1</a:t>
            </a:fld>
            <a:endParaRPr lang="zh-CN" altLang="en-US"/>
          </a:p>
        </p:txBody>
      </p:sp>
    </p:spTree>
    <p:extLst>
      <p:ext uri="{BB962C8B-B14F-4D97-AF65-F5344CB8AC3E}">
        <p14:creationId xmlns:p14="http://schemas.microsoft.com/office/powerpoint/2010/main" val="172359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Grp="1" noChangeAspect="1"/>
          </p:cNvPicPr>
          <p:nvPr>
            <p:ph idx="1"/>
          </p:nvPr>
        </p:nvPicPr>
        <p:blipFill>
          <a:blip r:embed="rId3"/>
          <a:stretch>
            <a:fillRect/>
          </a:stretch>
        </p:blipFill>
        <p:spPr>
          <a:xfrm>
            <a:off x="4038600" y="1145052"/>
            <a:ext cx="7188199" cy="4564506"/>
          </a:xfrm>
          <a:prstGeom prst="rect">
            <a:avLst/>
          </a:prstGeom>
        </p:spPr>
      </p:pic>
      <p:sp>
        <p:nvSpPr>
          <p:cNvPr id="4" name="Rectangle 1"/>
          <p:cNvSpPr>
            <a:spLocks noGrp="1" noChangeArrowheads="1"/>
          </p:cNvSpPr>
          <p:nvPr>
            <p:ph type="title"/>
          </p:nvPr>
        </p:nvSpPr>
        <p:spPr bwMode="auto">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altLang="en-US" sz="2400" kern="1200" dirty="0">
                <a:solidFill>
                  <a:schemeClr val="bg1"/>
                </a:solidFill>
                <a:latin typeface="+mj-lt"/>
                <a:ea typeface="+mj-ea"/>
                <a:cs typeface="+mj-cs"/>
              </a:rPr>
              <a:t>Development Environment</a:t>
            </a:r>
          </a:p>
        </p:txBody>
      </p:sp>
      <p:sp>
        <p:nvSpPr>
          <p:cNvPr id="2" name="Slide Number Placeholder 1"/>
          <p:cNvSpPr>
            <a:spLocks noGrp="1"/>
          </p:cNvSpPr>
          <p:nvPr>
            <p:ph type="sldNum" sz="quarter" idx="12"/>
          </p:nvPr>
        </p:nvSpPr>
        <p:spPr/>
        <p:txBody>
          <a:bodyPr/>
          <a:lstStyle/>
          <a:p>
            <a:fld id="{A4D84770-76CE-4B8E-8297-3A1C1B876FD4}" type="slidenum">
              <a:rPr lang="zh-CN" altLang="en-US" smtClean="0"/>
              <a:t>10</a:t>
            </a:fld>
            <a:endParaRPr lang="zh-CN" altLang="en-US"/>
          </a:p>
        </p:txBody>
      </p:sp>
    </p:spTree>
    <p:extLst>
      <p:ext uri="{BB962C8B-B14F-4D97-AF65-F5344CB8AC3E}">
        <p14:creationId xmlns:p14="http://schemas.microsoft.com/office/powerpoint/2010/main" val="374693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Download OpenUI5</a:t>
            </a:r>
          </a:p>
          <a:p>
            <a:pPr marL="457200" lvl="1" indent="0">
              <a:buNone/>
            </a:pPr>
            <a:r>
              <a:rPr lang="en-US" sz="1500" b="1" dirty="0"/>
              <a:t> &lt;script </a:t>
            </a:r>
            <a:r>
              <a:rPr lang="en-US" sz="1500" b="1" dirty="0" err="1">
                <a:solidFill>
                  <a:srgbClr val="FF0000"/>
                </a:solidFill>
              </a:rPr>
              <a:t>src</a:t>
            </a:r>
            <a:r>
              <a:rPr lang="en-US" sz="1500" b="1" dirty="0">
                <a:solidFill>
                  <a:srgbClr val="FF0000"/>
                </a:solidFill>
              </a:rPr>
              <a:t>="resources/sap-ui-core.js" </a:t>
            </a:r>
            <a:r>
              <a:rPr lang="en-US" sz="1500" b="1" dirty="0"/>
              <a:t>id="sap-</a:t>
            </a:r>
            <a:r>
              <a:rPr lang="en-US" sz="1500" b="1" dirty="0" err="1"/>
              <a:t>ui</a:t>
            </a:r>
            <a:r>
              <a:rPr lang="en-US" sz="1500" b="1" dirty="0"/>
              <a:t>-bootstrap" </a:t>
            </a:r>
          </a:p>
          <a:p>
            <a:pPr marL="457200" lvl="1" indent="0">
              <a:buNone/>
            </a:pPr>
            <a:r>
              <a:rPr lang="en-US" sz="1500" b="1" dirty="0"/>
              <a:t>data-sap-</a:t>
            </a:r>
            <a:r>
              <a:rPr lang="en-US" sz="1500" b="1" dirty="0" err="1"/>
              <a:t>ui</a:t>
            </a:r>
            <a:r>
              <a:rPr lang="en-US" sz="1500" b="1" dirty="0"/>
              <a:t>-libs="</a:t>
            </a:r>
            <a:r>
              <a:rPr lang="en-US" sz="1500" b="1" dirty="0" err="1"/>
              <a:t>sap.m,sap.ui.layout,sap.ui.commons</a:t>
            </a:r>
            <a:r>
              <a:rPr lang="en-US" sz="1500" b="1" dirty="0"/>
              <a:t>" data-sap-</a:t>
            </a:r>
            <a:r>
              <a:rPr lang="en-US" sz="1500" b="1" dirty="0" err="1"/>
              <a:t>ui</a:t>
            </a:r>
            <a:r>
              <a:rPr lang="en-US" sz="1500" b="1" dirty="0"/>
              <a:t>-theme="base"&gt;</a:t>
            </a:r>
          </a:p>
          <a:p>
            <a:pPr marL="457200" lvl="1" indent="0">
              <a:buNone/>
            </a:pPr>
            <a:r>
              <a:rPr lang="en-US" sz="1500" b="1" dirty="0"/>
              <a:t>    &lt;/script&gt;</a:t>
            </a:r>
          </a:p>
          <a:p>
            <a:r>
              <a:rPr lang="en-US" b="1" dirty="0"/>
              <a:t>Using OpenUI5 Sources from a Content Delivery Network</a:t>
            </a:r>
          </a:p>
          <a:p>
            <a:pPr marL="457200" lvl="1" indent="0">
              <a:buNone/>
            </a:pPr>
            <a:r>
              <a:rPr lang="en-US" sz="2600" b="1" dirty="0"/>
              <a:t>&lt;script id="sap-</a:t>
            </a:r>
            <a:r>
              <a:rPr lang="en-US" sz="2600" b="1" dirty="0" err="1"/>
              <a:t>ui</a:t>
            </a:r>
            <a:r>
              <a:rPr lang="en-US" sz="2600" b="1" dirty="0"/>
              <a:t>-bootstrap"</a:t>
            </a:r>
          </a:p>
          <a:p>
            <a:pPr marL="457200" lvl="1" indent="0">
              <a:buNone/>
            </a:pPr>
            <a:r>
              <a:rPr lang="en-US" sz="2600" b="1" dirty="0"/>
              <a:t>    type="text/</a:t>
            </a:r>
            <a:r>
              <a:rPr lang="en-US" sz="2600" b="1" dirty="0" err="1"/>
              <a:t>javascript</a:t>
            </a:r>
            <a:r>
              <a:rPr lang="en-US" sz="2600" b="1" dirty="0"/>
              <a:t>"</a:t>
            </a:r>
          </a:p>
          <a:p>
            <a:pPr marL="457200" lvl="1" indent="0">
              <a:buNone/>
            </a:pPr>
            <a:r>
              <a:rPr lang="en-US" sz="2600" b="1" dirty="0"/>
              <a:t>    </a:t>
            </a:r>
            <a:r>
              <a:rPr lang="en-US" sz="2600" b="1" dirty="0" err="1"/>
              <a:t>src</a:t>
            </a:r>
            <a:r>
              <a:rPr lang="en-US" sz="2600" b="1" dirty="0"/>
              <a:t>="</a:t>
            </a:r>
            <a:r>
              <a:rPr lang="en-US" sz="2600" b="1" dirty="0">
                <a:solidFill>
                  <a:srgbClr val="FF0000"/>
                </a:solidFill>
              </a:rPr>
              <a:t>https://sapui5.hana.ondemand.com/resources/sap-ui-core.js</a:t>
            </a:r>
            <a:r>
              <a:rPr lang="en-US" sz="2600" b="1" dirty="0"/>
              <a:t>"</a:t>
            </a:r>
          </a:p>
          <a:p>
            <a:pPr marL="457200" lvl="1" indent="0">
              <a:buNone/>
            </a:pPr>
            <a:r>
              <a:rPr lang="en-US" sz="2600" b="1" dirty="0"/>
              <a:t>    data-sap-</a:t>
            </a:r>
            <a:r>
              <a:rPr lang="en-US" sz="2600" b="1" dirty="0" err="1"/>
              <a:t>ui</a:t>
            </a:r>
            <a:r>
              <a:rPr lang="en-US" sz="2600" b="1" dirty="0"/>
              <a:t>-theme="</a:t>
            </a:r>
            <a:r>
              <a:rPr lang="en-US" sz="2600" b="1" dirty="0" err="1"/>
              <a:t>sap_belize</a:t>
            </a:r>
            <a:r>
              <a:rPr lang="en-US" sz="2600" b="1" dirty="0"/>
              <a:t>"</a:t>
            </a:r>
          </a:p>
          <a:p>
            <a:pPr marL="457200" lvl="1" indent="0">
              <a:buNone/>
            </a:pPr>
            <a:r>
              <a:rPr lang="en-US" sz="2600" b="1" dirty="0"/>
              <a:t>    data-sap-</a:t>
            </a:r>
            <a:r>
              <a:rPr lang="en-US" sz="2600" b="1" dirty="0" err="1"/>
              <a:t>ui</a:t>
            </a:r>
            <a:r>
              <a:rPr lang="en-US" sz="2600" b="1" dirty="0"/>
              <a:t>-libs="</a:t>
            </a:r>
            <a:r>
              <a:rPr lang="en-US" sz="2600" b="1" dirty="0" err="1"/>
              <a:t>sap.m</a:t>
            </a:r>
            <a:r>
              <a:rPr lang="en-US" sz="2600" b="1" dirty="0"/>
              <a:t>"&gt;&lt;/script&gt;</a:t>
            </a:r>
          </a:p>
          <a:p>
            <a:r>
              <a:rPr lang="en-US" b="1" dirty="0">
                <a:solidFill>
                  <a:schemeClr val="bg1">
                    <a:lumMod val="85000"/>
                  </a:schemeClr>
                </a:solidFill>
              </a:rPr>
              <a:t>Consume OpenUI5 Using Bower</a:t>
            </a:r>
          </a:p>
          <a:p>
            <a:pPr marL="0" indent="0">
              <a:buNone/>
            </a:pPr>
            <a:br>
              <a:rPr lang="en-US" dirty="0"/>
            </a:br>
            <a:br>
              <a:rPr lang="en-US" dirty="0"/>
            </a:br>
            <a:endParaRPr lang="en-US" dirty="0"/>
          </a:p>
        </p:txBody>
      </p:sp>
      <p:sp>
        <p:nvSpPr>
          <p:cNvPr id="4" name="Rectangle 1"/>
          <p:cNvSpPr>
            <a:spLocks noGrp="1" noChangeArrowheads="1"/>
          </p:cNvSpPr>
          <p:nvPr>
            <p:ph type="title"/>
          </p:nvPr>
        </p:nvSpPr>
        <p:spPr bwMode="auto">
          <a:xfrm>
            <a:off x="838200" y="67644"/>
            <a:ext cx="7802777" cy="1920526"/>
          </a:xfrm>
          <a:prstGeom prst="rect">
            <a:avLst/>
          </a:prstGeom>
        </p:spPr>
        <p:txBody>
          <a:bodyPr vert="horz" lIns="91440" tIns="45720" rIns="91440" bIns="45720" rtlCol="0" anchor="ctr">
            <a:normAutofit/>
          </a:bodyPr>
          <a:lstStyle/>
          <a:p>
            <a:r>
              <a:rPr lang="en-US" altLang="en-US" dirty="0"/>
              <a:t>App Development Using OpenUI5</a:t>
            </a:r>
          </a:p>
        </p:txBody>
      </p:sp>
      <p:sp>
        <p:nvSpPr>
          <p:cNvPr id="2" name="Slide Number Placeholder 1"/>
          <p:cNvSpPr>
            <a:spLocks noGrp="1"/>
          </p:cNvSpPr>
          <p:nvPr>
            <p:ph type="sldNum" sz="quarter" idx="12"/>
          </p:nvPr>
        </p:nvSpPr>
        <p:spPr/>
        <p:txBody>
          <a:bodyPr/>
          <a:lstStyle/>
          <a:p>
            <a:fld id="{A4D84770-76CE-4B8E-8297-3A1C1B876FD4}" type="slidenum">
              <a:rPr lang="zh-CN" altLang="en-US" smtClean="0"/>
              <a:t>11</a:t>
            </a:fld>
            <a:endParaRPr lang="zh-CN" altLang="en-US"/>
          </a:p>
        </p:txBody>
      </p:sp>
    </p:spTree>
    <p:extLst>
      <p:ext uri="{BB962C8B-B14F-4D97-AF65-F5344CB8AC3E}">
        <p14:creationId xmlns:p14="http://schemas.microsoft.com/office/powerpoint/2010/main" val="76387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262" y="2225057"/>
            <a:ext cx="10515600" cy="1325563"/>
          </a:xfrm>
        </p:spPr>
        <p:txBody>
          <a:bodyPr/>
          <a:lstStyle/>
          <a:p>
            <a:r>
              <a:rPr lang="en-US" dirty="0"/>
              <a:t>G</a:t>
            </a:r>
            <a:r>
              <a:rPr lang="en-US" altLang="zh-CN" dirty="0"/>
              <a:t>et Started</a:t>
            </a:r>
            <a:endParaRPr lang="en-US" dirty="0"/>
          </a:p>
        </p:txBody>
      </p:sp>
      <p:sp>
        <p:nvSpPr>
          <p:cNvPr id="3" name="Slide Number Placeholder 2"/>
          <p:cNvSpPr>
            <a:spLocks noGrp="1"/>
          </p:cNvSpPr>
          <p:nvPr>
            <p:ph type="sldNum" sz="quarter" idx="12"/>
          </p:nvPr>
        </p:nvSpPr>
        <p:spPr/>
        <p:txBody>
          <a:bodyPr/>
          <a:lstStyle/>
          <a:p>
            <a:fld id="{A4D84770-76CE-4B8E-8297-3A1C1B876FD4}" type="slidenum">
              <a:rPr lang="zh-CN" altLang="en-US" smtClean="0"/>
              <a:t>12</a:t>
            </a:fld>
            <a:endParaRPr lang="zh-CN" altLang="en-US"/>
          </a:p>
        </p:txBody>
      </p:sp>
    </p:spTree>
    <p:extLst>
      <p:ext uri="{BB962C8B-B14F-4D97-AF65-F5344CB8AC3E}">
        <p14:creationId xmlns:p14="http://schemas.microsoft.com/office/powerpoint/2010/main" val="188434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altLang="zh-CN" dirty="0"/>
              <a:t>ontrol</a:t>
            </a:r>
            <a:endParaRPr lang="en-US" dirty="0"/>
          </a:p>
        </p:txBody>
      </p:sp>
      <p:sp>
        <p:nvSpPr>
          <p:cNvPr id="3" name="Content Placeholder 2"/>
          <p:cNvSpPr>
            <a:spLocks noGrp="1"/>
          </p:cNvSpPr>
          <p:nvPr>
            <p:ph idx="1"/>
          </p:nvPr>
        </p:nvSpPr>
        <p:spPr>
          <a:xfrm>
            <a:off x="754117" y="2225018"/>
            <a:ext cx="10515600" cy="4351338"/>
          </a:xfrm>
        </p:spPr>
        <p:txBody>
          <a:bodyPr>
            <a:normAutofit fontScale="92500" lnSpcReduction="10000"/>
          </a:bodyPr>
          <a:lstStyle/>
          <a:p>
            <a:pPr marL="0" indent="0">
              <a:buNone/>
            </a:pPr>
            <a:r>
              <a:rPr lang="en-US" dirty="0"/>
              <a:t>new </a:t>
            </a:r>
            <a:r>
              <a:rPr lang="en-US" u="sng" dirty="0" err="1"/>
              <a:t>sap</a:t>
            </a:r>
            <a:r>
              <a:rPr lang="en-US" dirty="0" err="1"/>
              <a:t>.</a:t>
            </a:r>
            <a:r>
              <a:rPr lang="en-US" u="sng" dirty="0" err="1"/>
              <a:t>m</a:t>
            </a:r>
            <a:r>
              <a:rPr lang="en-US" dirty="0" err="1"/>
              <a:t>.</a:t>
            </a:r>
            <a:r>
              <a:rPr lang="en-US" u="sng" dirty="0" err="1"/>
              <a:t>InputListItem</a:t>
            </a:r>
            <a:r>
              <a:rPr lang="en-US" dirty="0"/>
              <a:t>({</a:t>
            </a:r>
          </a:p>
          <a:p>
            <a:pPr marL="457200" lvl="1" indent="0">
              <a:buNone/>
            </a:pPr>
            <a:r>
              <a:rPr lang="en-US" dirty="0">
                <a:solidFill>
                  <a:schemeClr val="accent1">
                    <a:lumMod val="75000"/>
                  </a:schemeClr>
                </a:solidFill>
              </a:rPr>
              <a:t>title: "{Name}",</a:t>
            </a:r>
          </a:p>
          <a:p>
            <a:pPr marL="457200" lvl="1" indent="0">
              <a:buNone/>
            </a:pPr>
            <a:r>
              <a:rPr lang="en-US" dirty="0">
                <a:solidFill>
                  <a:schemeClr val="accent1">
                    <a:lumMod val="75000"/>
                  </a:schemeClr>
                </a:solidFill>
              </a:rPr>
              <a:t>label: "{Name}",</a:t>
            </a:r>
          </a:p>
          <a:p>
            <a:pPr marL="457200" lvl="1" indent="0">
              <a:buNone/>
            </a:pPr>
            <a:r>
              <a:rPr lang="en-US" dirty="0">
                <a:solidFill>
                  <a:schemeClr val="accent1">
                    <a:lumMod val="75000"/>
                  </a:schemeClr>
                </a:solidFill>
              </a:rPr>
              <a:t>selected: "{done}",</a:t>
            </a:r>
          </a:p>
          <a:p>
            <a:pPr marL="457200" lvl="1" indent="0">
              <a:buNone/>
            </a:pPr>
            <a:r>
              <a:rPr lang="en-US" dirty="0">
                <a:solidFill>
                  <a:schemeClr val="accent1">
                    <a:lumMod val="75000"/>
                  </a:schemeClr>
                </a:solidFill>
              </a:rPr>
              <a:t>type: </a:t>
            </a:r>
            <a:r>
              <a:rPr lang="en-US" dirty="0" err="1">
                <a:solidFill>
                  <a:schemeClr val="accent1">
                    <a:lumMod val="75000"/>
                  </a:schemeClr>
                </a:solidFill>
              </a:rPr>
              <a:t>sap.m.ListType.Active</a:t>
            </a:r>
            <a:r>
              <a:rPr lang="en-US" dirty="0">
                <a:solidFill>
                  <a:schemeClr val="accent1">
                    <a:lumMod val="75000"/>
                  </a:schemeClr>
                </a:solidFill>
              </a:rPr>
              <a:t>,</a:t>
            </a:r>
          </a:p>
          <a:p>
            <a:pPr marL="457200" lvl="1" indent="0">
              <a:buNone/>
            </a:pPr>
            <a:r>
              <a:rPr lang="en-US" dirty="0">
                <a:solidFill>
                  <a:srgbClr val="FF0000"/>
                </a:solidFill>
              </a:rPr>
              <a:t>content: new </a:t>
            </a:r>
            <a:r>
              <a:rPr lang="en-US" u="sng" dirty="0" err="1">
                <a:solidFill>
                  <a:srgbClr val="FF0000"/>
                </a:solidFill>
              </a:rPr>
              <a:t>sap</a:t>
            </a:r>
            <a:r>
              <a:rPr lang="en-US" dirty="0" err="1">
                <a:solidFill>
                  <a:srgbClr val="FF0000"/>
                </a:solidFill>
              </a:rPr>
              <a:t>.</a:t>
            </a:r>
            <a:r>
              <a:rPr lang="en-US" u="sng" dirty="0" err="1">
                <a:solidFill>
                  <a:srgbClr val="FF0000"/>
                </a:solidFill>
              </a:rPr>
              <a:t>m</a:t>
            </a:r>
            <a:r>
              <a:rPr lang="en-US" dirty="0" err="1">
                <a:solidFill>
                  <a:srgbClr val="FF0000"/>
                </a:solidFill>
              </a:rPr>
              <a:t>.</a:t>
            </a:r>
            <a:r>
              <a:rPr lang="en-US" u="sng" dirty="0" err="1">
                <a:solidFill>
                  <a:srgbClr val="FF0000"/>
                </a:solidFill>
              </a:rPr>
              <a:t>Button</a:t>
            </a:r>
            <a:r>
              <a:rPr lang="en-US" dirty="0">
                <a:solidFill>
                  <a:srgbClr val="FF0000"/>
                </a:solidFill>
              </a:rPr>
              <a:t>({</a:t>
            </a:r>
          </a:p>
          <a:p>
            <a:pPr marL="457200" lvl="1" indent="0">
              <a:buNone/>
            </a:pPr>
            <a:r>
              <a:rPr lang="en-US" dirty="0">
                <a:solidFill>
                  <a:srgbClr val="FF0000"/>
                </a:solidFill>
              </a:rPr>
              <a:t>text: 'Delete'</a:t>
            </a:r>
          </a:p>
          <a:p>
            <a:pPr marL="457200" lvl="1" indent="0">
              <a:buNone/>
            </a:pPr>
            <a:r>
              <a:rPr lang="en-US" dirty="0">
                <a:solidFill>
                  <a:srgbClr val="FF0000"/>
                </a:solidFill>
              </a:rPr>
              <a:t>},</a:t>
            </a:r>
          </a:p>
          <a:p>
            <a:pPr marL="457200" lvl="1" indent="0">
              <a:buNone/>
            </a:pPr>
            <a:r>
              <a:rPr lang="en-US" i="1" dirty="0" err="1">
                <a:solidFill>
                  <a:srgbClr val="7030A0"/>
                </a:solidFill>
              </a:rPr>
              <a:t>press:function</a:t>
            </a:r>
            <a:r>
              <a:rPr lang="en-US" dirty="0">
                <a:solidFill>
                  <a:srgbClr val="7030A0"/>
                </a:solidFill>
              </a:rPr>
              <a:t>() {</a:t>
            </a:r>
          </a:p>
          <a:p>
            <a:pPr marL="457200" lvl="1" indent="0">
              <a:buNone/>
            </a:pPr>
            <a:r>
              <a:rPr lang="en-US" dirty="0" err="1">
                <a:solidFill>
                  <a:srgbClr val="7030A0"/>
                </a:solidFill>
              </a:rPr>
              <a:t>oController.clearTodo</a:t>
            </a:r>
            <a:r>
              <a:rPr lang="en-US" dirty="0">
                <a:solidFill>
                  <a:srgbClr val="7030A0"/>
                </a:solidFill>
              </a:rPr>
              <a:t>(</a:t>
            </a:r>
            <a:r>
              <a:rPr lang="en-US" dirty="0" err="1">
                <a:solidFill>
                  <a:srgbClr val="7030A0"/>
                </a:solidFill>
              </a:rPr>
              <a:t>this.getBindingContext</a:t>
            </a:r>
            <a:r>
              <a:rPr lang="en-US" dirty="0">
                <a:solidFill>
                  <a:srgbClr val="7030A0"/>
                </a:solidFill>
              </a:rPr>
              <a:t>());</a:t>
            </a:r>
          </a:p>
          <a:p>
            <a:pPr marL="457200" lvl="1" indent="0">
              <a:buNone/>
            </a:pPr>
            <a:r>
              <a:rPr lang="en-US" dirty="0">
                <a:solidFill>
                  <a:srgbClr val="7030A0"/>
                </a:solidFill>
              </a:rPr>
              <a:t>}</a:t>
            </a:r>
            <a:endParaRPr lang="en-US" dirty="0">
              <a:solidFill>
                <a:srgbClr val="FF0000"/>
              </a:solidFill>
            </a:endParaRPr>
          </a:p>
          <a:p>
            <a:pPr marL="457200" lvl="1" indent="0">
              <a:buNone/>
            </a:pPr>
            <a:r>
              <a:rPr lang="en-US" dirty="0">
                <a:solidFill>
                  <a:srgbClr val="FF0000"/>
                </a:solidFill>
              </a:rPr>
              <a:t>)</a:t>
            </a:r>
            <a:endParaRPr lang="en-US" dirty="0"/>
          </a:p>
        </p:txBody>
      </p:sp>
      <p:sp>
        <p:nvSpPr>
          <p:cNvPr id="4" name="TextBox 3"/>
          <p:cNvSpPr txBox="1"/>
          <p:nvPr/>
        </p:nvSpPr>
        <p:spPr>
          <a:xfrm>
            <a:off x="754117" y="1801182"/>
            <a:ext cx="6886903" cy="523220"/>
          </a:xfrm>
          <a:prstGeom prst="rect">
            <a:avLst/>
          </a:prstGeom>
          <a:noFill/>
        </p:spPr>
        <p:txBody>
          <a:bodyPr wrap="square" rtlCol="0">
            <a:spAutoFit/>
          </a:bodyPr>
          <a:lstStyle/>
          <a:p>
            <a:r>
              <a:rPr lang="en-US" sz="2400" dirty="0">
                <a:solidFill>
                  <a:schemeClr val="accent1">
                    <a:lumMod val="75000"/>
                  </a:schemeClr>
                </a:solidFill>
              </a:rPr>
              <a:t>P</a:t>
            </a:r>
            <a:r>
              <a:rPr lang="en-US" altLang="zh-CN" sz="2400" dirty="0">
                <a:solidFill>
                  <a:schemeClr val="accent1">
                    <a:lumMod val="75000"/>
                  </a:schemeClr>
                </a:solidFill>
              </a:rPr>
              <a:t>roperty</a:t>
            </a:r>
            <a:r>
              <a:rPr lang="en-US" altLang="zh-CN" sz="2800" dirty="0"/>
              <a:t> </a:t>
            </a:r>
            <a:r>
              <a:rPr lang="en-US" altLang="zh-CN" sz="2400" dirty="0">
                <a:solidFill>
                  <a:srgbClr val="FF0000"/>
                </a:solidFill>
              </a:rPr>
              <a:t>Aggregation</a:t>
            </a:r>
            <a:r>
              <a:rPr lang="en-US" altLang="zh-CN" sz="2800" dirty="0"/>
              <a:t> </a:t>
            </a:r>
            <a:r>
              <a:rPr lang="en-US" altLang="zh-CN" sz="2400" dirty="0">
                <a:solidFill>
                  <a:srgbClr val="7030A0"/>
                </a:solidFill>
              </a:rPr>
              <a:t>Event</a:t>
            </a:r>
            <a:endParaRPr lang="en-US" sz="2400" dirty="0">
              <a:solidFill>
                <a:srgbClr val="7030A0"/>
              </a:solidFill>
            </a:endParaRPr>
          </a:p>
        </p:txBody>
      </p:sp>
      <p:pic>
        <p:nvPicPr>
          <p:cNvPr id="5" name="Picture 4"/>
          <p:cNvPicPr>
            <a:picLocks noChangeAspect="1"/>
          </p:cNvPicPr>
          <p:nvPr/>
        </p:nvPicPr>
        <p:blipFill>
          <a:blip r:embed="rId2"/>
          <a:stretch>
            <a:fillRect/>
          </a:stretch>
        </p:blipFill>
        <p:spPr>
          <a:xfrm>
            <a:off x="754117" y="1451427"/>
            <a:ext cx="8277225" cy="476250"/>
          </a:xfrm>
          <a:prstGeom prst="rect">
            <a:avLst/>
          </a:prstGeom>
        </p:spPr>
      </p:pic>
      <p:sp>
        <p:nvSpPr>
          <p:cNvPr id="6" name="Slide Number Placeholder 5"/>
          <p:cNvSpPr>
            <a:spLocks noGrp="1"/>
          </p:cNvSpPr>
          <p:nvPr>
            <p:ph type="sldNum" sz="quarter" idx="12"/>
          </p:nvPr>
        </p:nvSpPr>
        <p:spPr/>
        <p:txBody>
          <a:bodyPr/>
          <a:lstStyle/>
          <a:p>
            <a:fld id="{A4D84770-76CE-4B8E-8297-3A1C1B876FD4}" type="slidenum">
              <a:rPr lang="zh-CN" altLang="en-US" smtClean="0"/>
              <a:t>13</a:t>
            </a:fld>
            <a:endParaRPr lang="zh-CN" altLang="en-US"/>
          </a:p>
        </p:txBody>
      </p:sp>
    </p:spTree>
    <p:extLst>
      <p:ext uri="{BB962C8B-B14F-4D97-AF65-F5344CB8AC3E}">
        <p14:creationId xmlns:p14="http://schemas.microsoft.com/office/powerpoint/2010/main" val="372277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Model View Controller (MVC)</a:t>
            </a:r>
            <a:endParaRPr lang="zh-CN" altLang="en-US" dirty="0"/>
          </a:p>
        </p:txBody>
      </p:sp>
      <p:sp>
        <p:nvSpPr>
          <p:cNvPr id="5" name="AutoShape 3" descr="https://sapui5.netweaver.ondemand.com/docs/topics/loio1eb216151b1b41f1979b7b6c969670df_LowRe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838200" y="1690688"/>
            <a:ext cx="10031657" cy="4503420"/>
          </a:xfrm>
          <a:prstGeom prst="rect">
            <a:avLst/>
          </a:prstGeom>
        </p:spPr>
      </p:pic>
      <p:sp>
        <p:nvSpPr>
          <p:cNvPr id="3" name="Slide Number Placeholder 2"/>
          <p:cNvSpPr>
            <a:spLocks noGrp="1"/>
          </p:cNvSpPr>
          <p:nvPr>
            <p:ph type="sldNum" sz="quarter" idx="12"/>
          </p:nvPr>
        </p:nvSpPr>
        <p:spPr/>
        <p:txBody>
          <a:bodyPr/>
          <a:lstStyle/>
          <a:p>
            <a:fld id="{A4D84770-76CE-4B8E-8297-3A1C1B876FD4}" type="slidenum">
              <a:rPr lang="zh-CN" altLang="en-US" smtClean="0"/>
              <a:t>14</a:t>
            </a:fld>
            <a:endParaRPr lang="zh-CN" altLang="en-US"/>
          </a:p>
        </p:txBody>
      </p:sp>
    </p:spTree>
    <p:extLst>
      <p:ext uri="{BB962C8B-B14F-4D97-AF65-F5344CB8AC3E}">
        <p14:creationId xmlns:p14="http://schemas.microsoft.com/office/powerpoint/2010/main" val="164240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a:t>
            </a:r>
            <a:endParaRPr lang="zh-CN" altLang="en-US" dirty="0"/>
          </a:p>
        </p:txBody>
      </p:sp>
      <p:sp>
        <p:nvSpPr>
          <p:cNvPr id="3" name="内容占位符 2"/>
          <p:cNvSpPr>
            <a:spLocks noGrp="1"/>
          </p:cNvSpPr>
          <p:nvPr>
            <p:ph idx="1"/>
          </p:nvPr>
        </p:nvSpPr>
        <p:spPr/>
        <p:txBody>
          <a:bodyPr/>
          <a:lstStyle/>
          <a:p>
            <a:r>
              <a:rPr lang="en-US" altLang="zh-CN" dirty="0"/>
              <a:t>A model in the Model View Controller concept holds the data and provides methods to retrieve the data from the database and to set and update data.</a:t>
            </a:r>
          </a:p>
          <a:p>
            <a:pPr lvl="1"/>
            <a:r>
              <a:rPr lang="en-US" altLang="zh-CN" dirty="0"/>
              <a:t>The JSON model, XML model, and the resource model are </a:t>
            </a:r>
            <a:r>
              <a:rPr lang="en-US" altLang="zh-CN" b="1" dirty="0"/>
              <a:t>client-side models</a:t>
            </a:r>
            <a:r>
              <a:rPr lang="en-US" altLang="zh-CN" dirty="0"/>
              <a:t>, meaning that the model data is loaded completely and is available on the client. </a:t>
            </a:r>
          </a:p>
          <a:p>
            <a:pPr lvl="1"/>
            <a:r>
              <a:rPr lang="en-US" altLang="zh-CN" dirty="0"/>
              <a:t>The OData model is a </a:t>
            </a:r>
            <a:r>
              <a:rPr lang="en-US" altLang="zh-CN" b="1" dirty="0"/>
              <a:t>server-side model</a:t>
            </a:r>
            <a:r>
              <a:rPr lang="en-US" altLang="zh-CN" dirty="0"/>
              <a:t> and only loads the data requested by the user interface from the server.</a:t>
            </a:r>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15</a:t>
            </a:fld>
            <a:endParaRPr lang="zh-CN" altLang="en-US"/>
          </a:p>
        </p:txBody>
      </p:sp>
    </p:spTree>
    <p:extLst>
      <p:ext uri="{BB962C8B-B14F-4D97-AF65-F5344CB8AC3E}">
        <p14:creationId xmlns:p14="http://schemas.microsoft.com/office/powerpoint/2010/main" val="386170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JSON MODEL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var</a:t>
            </a:r>
            <a:r>
              <a:rPr lang="en-US" altLang="zh-CN" dirty="0"/>
              <a:t> </a:t>
            </a:r>
            <a:r>
              <a:rPr lang="en-US" altLang="zh-CN" dirty="0" err="1"/>
              <a:t>oModel</a:t>
            </a:r>
            <a:r>
              <a:rPr lang="en-US" altLang="zh-CN" dirty="0"/>
              <a:t> = new </a:t>
            </a:r>
            <a:r>
              <a:rPr lang="en-US" altLang="zh-CN" dirty="0" err="1"/>
              <a:t>sap.ui.model.json.JSONModel</a:t>
            </a:r>
            <a:r>
              <a:rPr lang="en-US" altLang="zh-CN" dirty="0"/>
              <a:t>();</a:t>
            </a:r>
          </a:p>
          <a:p>
            <a:pPr marL="0" indent="0">
              <a:buNone/>
            </a:pPr>
            <a:r>
              <a:rPr lang="en-US" altLang="zh-CN" dirty="0" err="1"/>
              <a:t>oModel.setData</a:t>
            </a:r>
            <a:r>
              <a:rPr lang="en-US" altLang="zh-CN" dirty="0"/>
              <a:t>({</a:t>
            </a:r>
          </a:p>
          <a:p>
            <a:pPr marL="0" indent="0">
              <a:buNone/>
            </a:pPr>
            <a:r>
              <a:rPr lang="en-US" altLang="zh-CN" dirty="0"/>
              <a:t>    time: new Date().</a:t>
            </a:r>
            <a:r>
              <a:rPr lang="en-US" altLang="zh-CN" dirty="0" err="1"/>
              <a:t>toISOString</a:t>
            </a:r>
            <a:r>
              <a:rPr lang="en-US" altLang="zh-CN" dirty="0"/>
              <a:t>()</a:t>
            </a:r>
            <a:r>
              <a:rPr lang="zh-CN" altLang="en-US" dirty="0"/>
              <a:t>，</a:t>
            </a:r>
            <a:endParaRPr lang="en-US" altLang="zh-CN" dirty="0"/>
          </a:p>
          <a:p>
            <a:pPr marL="0" indent="0">
              <a:buNone/>
            </a:pPr>
            <a:r>
              <a:rPr lang="en-US" altLang="zh-CN" dirty="0"/>
              <a:t>});</a:t>
            </a:r>
          </a:p>
          <a:p>
            <a:pPr marL="0" indent="0">
              <a:buNone/>
            </a:pPr>
            <a:r>
              <a:rPr lang="en-US" altLang="zh-CN" dirty="0" err="1"/>
              <a:t>var</a:t>
            </a:r>
            <a:r>
              <a:rPr lang="en-US" altLang="zh-CN" dirty="0"/>
              <a:t> text = new </a:t>
            </a:r>
            <a:r>
              <a:rPr lang="en-US" altLang="zh-CN" dirty="0" err="1"/>
              <a:t>sap.m.Text</a:t>
            </a:r>
            <a:r>
              <a:rPr lang="en-US" altLang="zh-CN" dirty="0"/>
              <a:t>({</a:t>
            </a:r>
          </a:p>
          <a:p>
            <a:pPr marL="0" indent="0">
              <a:buNone/>
            </a:pPr>
            <a:r>
              <a:rPr lang="en-US" altLang="zh-CN" dirty="0"/>
              <a:t>            text: '{/time}'</a:t>
            </a:r>
          </a:p>
          <a:p>
            <a:pPr marL="0" indent="0">
              <a:buNone/>
            </a:pPr>
            <a:r>
              <a:rPr lang="en-US" altLang="zh-CN" dirty="0"/>
              <a:t>        });</a:t>
            </a:r>
          </a:p>
          <a:p>
            <a:pPr marL="0" indent="0">
              <a:buNone/>
            </a:pPr>
            <a:r>
              <a:rPr lang="en-US" altLang="zh-CN" dirty="0" err="1"/>
              <a:t>text.setModel</a:t>
            </a:r>
            <a:r>
              <a:rPr lang="en-US" altLang="zh-CN" dirty="0"/>
              <a:t>(m)</a:t>
            </a:r>
            <a:endParaRPr lang="zh-CN" altLang="en-US" dirty="0"/>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16</a:t>
            </a:fld>
            <a:endParaRPr lang="zh-CN" altLang="en-US"/>
          </a:p>
        </p:txBody>
      </p:sp>
    </p:spTree>
    <p:extLst>
      <p:ext uri="{BB962C8B-B14F-4D97-AF65-F5344CB8AC3E}">
        <p14:creationId xmlns:p14="http://schemas.microsoft.com/office/powerpoint/2010/main" val="312149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JSON MODEL</a:t>
            </a:r>
            <a:endParaRPr lang="zh-CN" altLang="en-US" dirty="0"/>
          </a:p>
        </p:txBody>
      </p:sp>
      <p:sp>
        <p:nvSpPr>
          <p:cNvPr id="3" name="内容占位符 2"/>
          <p:cNvSpPr>
            <a:spLocks noGrp="1"/>
          </p:cNvSpPr>
          <p:nvPr>
            <p:ph idx="1"/>
          </p:nvPr>
        </p:nvSpPr>
        <p:spPr>
          <a:xfrm>
            <a:off x="838200" y="1551305"/>
            <a:ext cx="10515600" cy="4351338"/>
          </a:xfrm>
        </p:spPr>
        <p:txBody>
          <a:bodyPr>
            <a:normAutofit/>
          </a:bodyPr>
          <a:lstStyle/>
          <a:p>
            <a:pPr marL="0" indent="0">
              <a:buNone/>
            </a:pPr>
            <a:r>
              <a:rPr lang="en-US" altLang="zh-CN" sz="2400" dirty="0" err="1"/>
              <a:t>var</a:t>
            </a:r>
            <a:r>
              <a:rPr lang="en-US" altLang="zh-CN" sz="2400" dirty="0"/>
              <a:t> </a:t>
            </a:r>
            <a:r>
              <a:rPr lang="en-US" altLang="zh-CN" sz="2400" dirty="0" err="1"/>
              <a:t>oFilter</a:t>
            </a:r>
            <a:r>
              <a:rPr lang="en-US" altLang="zh-CN" sz="2400" dirty="0"/>
              <a:t> = new </a:t>
            </a:r>
            <a:r>
              <a:rPr lang="en-US" altLang="zh-CN" sz="2400" dirty="0" err="1"/>
              <a:t>sap.ui.model.Filter</a:t>
            </a:r>
            <a:r>
              <a:rPr lang="en-US" altLang="zh-CN" sz="2400" dirty="0"/>
              <a:t>("property", function(value) {</a:t>
            </a:r>
          </a:p>
          <a:p>
            <a:pPr marL="0" indent="0">
              <a:buNone/>
            </a:pPr>
            <a:r>
              <a:rPr lang="en-US" altLang="zh-CN" sz="2400" dirty="0"/>
              <a:t>    return (value &gt; 100); </a:t>
            </a:r>
          </a:p>
          <a:p>
            <a:pPr marL="0" indent="0">
              <a:buNone/>
            </a:pPr>
            <a:r>
              <a:rPr lang="en-US" altLang="zh-CN" sz="2400" dirty="0"/>
              <a:t>});</a:t>
            </a:r>
            <a:endParaRPr lang="zh-CN" altLang="en-US" sz="2400" dirty="0"/>
          </a:p>
        </p:txBody>
      </p:sp>
      <p:pic>
        <p:nvPicPr>
          <p:cNvPr id="4" name="图片 3"/>
          <p:cNvPicPr>
            <a:picLocks noChangeAspect="1"/>
          </p:cNvPicPr>
          <p:nvPr/>
        </p:nvPicPr>
        <p:blipFill>
          <a:blip r:embed="rId2"/>
          <a:stretch>
            <a:fillRect/>
          </a:stretch>
        </p:blipFill>
        <p:spPr>
          <a:xfrm>
            <a:off x="457200" y="2753201"/>
            <a:ext cx="9582022" cy="3830003"/>
          </a:xfrm>
          <a:prstGeom prst="rect">
            <a:avLst/>
          </a:prstGeom>
        </p:spPr>
      </p:pic>
      <p:sp>
        <p:nvSpPr>
          <p:cNvPr id="5" name="Slide Number Placeholder 4"/>
          <p:cNvSpPr>
            <a:spLocks noGrp="1"/>
          </p:cNvSpPr>
          <p:nvPr>
            <p:ph type="sldNum" sz="quarter" idx="12"/>
          </p:nvPr>
        </p:nvSpPr>
        <p:spPr/>
        <p:txBody>
          <a:bodyPr/>
          <a:lstStyle/>
          <a:p>
            <a:fld id="{A4D84770-76CE-4B8E-8297-3A1C1B876FD4}" type="slidenum">
              <a:rPr lang="zh-CN" altLang="en-US" smtClean="0"/>
              <a:t>17</a:t>
            </a:fld>
            <a:endParaRPr lang="zh-CN" altLang="en-US"/>
          </a:p>
        </p:txBody>
      </p:sp>
    </p:spTree>
    <p:extLst>
      <p:ext uri="{BB962C8B-B14F-4D97-AF65-F5344CB8AC3E}">
        <p14:creationId xmlns:p14="http://schemas.microsoft.com/office/powerpoint/2010/main" val="247116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altLang="zh-CN" dirty="0"/>
              <a:t>iews</a:t>
            </a:r>
            <a:endParaRPr lang="en-US" dirty="0"/>
          </a:p>
        </p:txBody>
      </p:sp>
      <p:sp>
        <p:nvSpPr>
          <p:cNvPr id="3" name="Content Placeholder 2"/>
          <p:cNvSpPr>
            <a:spLocks noGrp="1"/>
          </p:cNvSpPr>
          <p:nvPr>
            <p:ph idx="1"/>
          </p:nvPr>
        </p:nvSpPr>
        <p:spPr/>
        <p:txBody>
          <a:bodyPr>
            <a:normAutofit lnSpcReduction="10000"/>
          </a:bodyPr>
          <a:lstStyle/>
          <a:p>
            <a:r>
              <a:rPr lang="en-US" dirty="0"/>
              <a:t>The view in the Model View Controller concept is responsible for defining and rendering the UI. SAPUI5 supports predefined view types.</a:t>
            </a:r>
          </a:p>
          <a:p>
            <a:br>
              <a:rPr lang="en-US" dirty="0"/>
            </a:br>
            <a:r>
              <a:rPr lang="en-US" dirty="0"/>
              <a:t>The following predefined view types are available:</a:t>
            </a:r>
          </a:p>
          <a:p>
            <a:r>
              <a:rPr lang="en-US" b="1" dirty="0"/>
              <a:t>XML view</a:t>
            </a:r>
            <a:r>
              <a:rPr lang="en-US" dirty="0"/>
              <a:t> (file or string in XML format); the </a:t>
            </a:r>
            <a:r>
              <a:rPr lang="en-US" dirty="0" err="1"/>
              <a:t>XMLView</a:t>
            </a:r>
            <a:r>
              <a:rPr lang="en-US" dirty="0"/>
              <a:t> type supports a mix of XML and plain HTML.</a:t>
            </a:r>
          </a:p>
          <a:p>
            <a:r>
              <a:rPr lang="en-US" b="1" dirty="0"/>
              <a:t>JSON view</a:t>
            </a:r>
            <a:r>
              <a:rPr lang="en-US" dirty="0"/>
              <a:t> (file or string in JSON format)</a:t>
            </a:r>
          </a:p>
          <a:p>
            <a:r>
              <a:rPr lang="en-US" b="1" dirty="0">
                <a:solidFill>
                  <a:srgbClr val="FF0000"/>
                </a:solidFill>
              </a:rPr>
              <a:t>JS view</a:t>
            </a:r>
            <a:r>
              <a:rPr lang="en-US" dirty="0">
                <a:solidFill>
                  <a:srgbClr val="FF0000"/>
                </a:solidFill>
              </a:rPr>
              <a:t>, constructed in a traditional manner</a:t>
            </a:r>
          </a:p>
          <a:p>
            <a:r>
              <a:rPr lang="en-US" b="1" dirty="0"/>
              <a:t>HTML view</a:t>
            </a:r>
            <a:r>
              <a:rPr lang="en-US" dirty="0"/>
              <a:t> (file or string in HTML format)</a:t>
            </a:r>
          </a:p>
          <a:p>
            <a:endParaRPr lang="en-US" dirty="0"/>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18</a:t>
            </a:fld>
            <a:endParaRPr lang="zh-CN" altLang="en-US"/>
          </a:p>
        </p:txBody>
      </p:sp>
    </p:spTree>
    <p:extLst>
      <p:ext uri="{BB962C8B-B14F-4D97-AF65-F5344CB8AC3E}">
        <p14:creationId xmlns:p14="http://schemas.microsoft.com/office/powerpoint/2010/main" val="27759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type="title"/>
          </p:nvPr>
        </p:nvSpPr>
        <p:spPr bwMode="auto">
          <a:xfrm>
            <a:off x="556532" y="643467"/>
            <a:ext cx="11210925" cy="744836"/>
          </a:xfrm>
          <a:prstGeom prst="rect">
            <a:avLst/>
          </a:prstGeom>
        </p:spPr>
        <p:txBody>
          <a:bodyPr vert="horz" lIns="91440" tIns="45720" rIns="91440" bIns="45720" rtlCol="0" anchor="ctr">
            <a:normAutofit/>
          </a:bodyPr>
          <a:lstStyle/>
          <a:p>
            <a:pPr algn="ctr"/>
            <a:r>
              <a:rPr lang="en-US" altLang="en-US" sz="3200" kern="1200">
                <a:solidFill>
                  <a:schemeClr val="bg1"/>
                </a:solidFill>
                <a:latin typeface="+mj-lt"/>
                <a:ea typeface="+mj-ea"/>
                <a:cs typeface="+mj-cs"/>
              </a:rPr>
              <a:t>JS View</a:t>
            </a:r>
          </a:p>
        </p:txBody>
      </p:sp>
      <p:pic>
        <p:nvPicPr>
          <p:cNvPr id="8" name="Picture 7"/>
          <p:cNvPicPr>
            <a:picLocks noChangeAspect="1"/>
          </p:cNvPicPr>
          <p:nvPr/>
        </p:nvPicPr>
        <p:blipFill>
          <a:blip r:embed="rId2"/>
          <a:stretch>
            <a:fillRect/>
          </a:stretch>
        </p:blipFill>
        <p:spPr>
          <a:xfrm>
            <a:off x="1911241" y="1794970"/>
            <a:ext cx="8796088" cy="4185416"/>
          </a:xfrm>
          <a:prstGeom prst="rect">
            <a:avLst/>
          </a:prstGeom>
        </p:spPr>
      </p:pic>
      <p:sp>
        <p:nvSpPr>
          <p:cNvPr id="9" name="Rectangle 8"/>
          <p:cNvSpPr/>
          <p:nvPr/>
        </p:nvSpPr>
        <p:spPr>
          <a:xfrm>
            <a:off x="1502979" y="6063887"/>
            <a:ext cx="7441324" cy="369332"/>
          </a:xfrm>
          <a:prstGeom prst="rect">
            <a:avLst/>
          </a:prstGeom>
        </p:spPr>
        <p:txBody>
          <a:bodyPr wrap="square">
            <a:spAutoFit/>
          </a:bodyPr>
          <a:lstStyle/>
          <a:p>
            <a:r>
              <a:rPr lang="en-US" dirty="0">
                <a:latin typeface="Benton Sans"/>
              </a:rPr>
              <a:t>In event handlers for controls "this" usually denotes the control itself.</a:t>
            </a:r>
            <a:endParaRPr lang="en-US" dirty="0"/>
          </a:p>
        </p:txBody>
      </p:sp>
      <p:sp>
        <p:nvSpPr>
          <p:cNvPr id="2" name="Slide Number Placeholder 1"/>
          <p:cNvSpPr>
            <a:spLocks noGrp="1"/>
          </p:cNvSpPr>
          <p:nvPr>
            <p:ph type="sldNum" sz="quarter" idx="12"/>
          </p:nvPr>
        </p:nvSpPr>
        <p:spPr/>
        <p:txBody>
          <a:bodyPr/>
          <a:lstStyle/>
          <a:p>
            <a:fld id="{A4D84770-76CE-4B8E-8297-3A1C1B876FD4}" type="slidenum">
              <a:rPr lang="zh-CN" altLang="en-US" smtClean="0"/>
              <a:t>19</a:t>
            </a:fld>
            <a:endParaRPr lang="zh-CN" altLang="en-US"/>
          </a:p>
        </p:txBody>
      </p:sp>
    </p:spTree>
    <p:extLst>
      <p:ext uri="{BB962C8B-B14F-4D97-AF65-F5344CB8AC3E}">
        <p14:creationId xmlns:p14="http://schemas.microsoft.com/office/powerpoint/2010/main" val="406683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altLang="zh-CN" dirty="0"/>
              <a:t>utline</a:t>
            </a:r>
            <a:endParaRPr lang="en-US" dirty="0"/>
          </a:p>
        </p:txBody>
      </p:sp>
      <p:sp>
        <p:nvSpPr>
          <p:cNvPr id="3" name="Content Placeholder 2"/>
          <p:cNvSpPr>
            <a:spLocks noGrp="1"/>
          </p:cNvSpPr>
          <p:nvPr>
            <p:ph idx="1"/>
          </p:nvPr>
        </p:nvSpPr>
        <p:spPr/>
        <p:txBody>
          <a:bodyPr/>
          <a:lstStyle/>
          <a:p>
            <a:r>
              <a:rPr lang="en-US" dirty="0"/>
              <a:t>Overall Introduction</a:t>
            </a:r>
          </a:p>
          <a:p>
            <a:r>
              <a:rPr lang="en-US" dirty="0"/>
              <a:t>G</a:t>
            </a:r>
            <a:r>
              <a:rPr lang="en-US" altLang="zh-CN" dirty="0"/>
              <a:t>et Started</a:t>
            </a:r>
            <a:endParaRPr lang="en-US" dirty="0"/>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2</a:t>
            </a:fld>
            <a:endParaRPr lang="zh-CN" altLang="en-US"/>
          </a:p>
        </p:txBody>
      </p:sp>
    </p:spTree>
    <p:extLst>
      <p:ext uri="{BB962C8B-B14F-4D97-AF65-F5344CB8AC3E}">
        <p14:creationId xmlns:p14="http://schemas.microsoft.com/office/powerpoint/2010/main" val="17463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t>
            </a:r>
            <a:r>
              <a:rPr lang="en-US" altLang="zh-CN" dirty="0"/>
              <a:t>iew Cautions</a:t>
            </a:r>
            <a:endParaRPr lang="en-US" dirty="0"/>
          </a:p>
        </p:txBody>
      </p:sp>
      <p:sp>
        <p:nvSpPr>
          <p:cNvPr id="3" name="Content Placeholder 2"/>
          <p:cNvSpPr>
            <a:spLocks noGrp="1"/>
          </p:cNvSpPr>
          <p:nvPr>
            <p:ph idx="1"/>
          </p:nvPr>
        </p:nvSpPr>
        <p:spPr/>
        <p:txBody>
          <a:bodyPr/>
          <a:lstStyle/>
          <a:p>
            <a:r>
              <a:rPr lang="en-US" dirty="0"/>
              <a:t>In event handlers for controls "this" usually denotes the control itself. </a:t>
            </a:r>
          </a:p>
          <a:p>
            <a:endParaRPr lang="en-US" dirty="0"/>
          </a:p>
          <a:p>
            <a:endParaRPr lang="en-US" dirty="0"/>
          </a:p>
          <a:p>
            <a:endParaRPr lang="en-US" dirty="0"/>
          </a:p>
          <a:p>
            <a:r>
              <a:rPr lang="en-US" dirty="0"/>
              <a:t>Y</a:t>
            </a:r>
            <a:r>
              <a:rPr lang="en-US" altLang="zh-CN" dirty="0"/>
              <a:t>ou</a:t>
            </a:r>
            <a:r>
              <a:rPr lang="en-US" dirty="0"/>
              <a:t> can </a:t>
            </a:r>
            <a:r>
              <a:rPr lang="en-US" b="1" dirty="0"/>
              <a:t>not</a:t>
            </a:r>
            <a:r>
              <a:rPr lang="en-US" dirty="0"/>
              <a:t> give hardcoded IDs </a:t>
            </a:r>
            <a:r>
              <a:rPr lang="en-US" altLang="zh-CN" dirty="0"/>
              <a:t>to JS View.</a:t>
            </a:r>
          </a:p>
          <a:p>
            <a:pPr marL="457200" lvl="1" indent="0">
              <a:buNone/>
            </a:pPr>
            <a:r>
              <a:rPr lang="en-US" sz="2000" dirty="0"/>
              <a:t>Y</a:t>
            </a:r>
            <a:r>
              <a:rPr lang="en-US" altLang="zh-CN" sz="2000" dirty="0"/>
              <a:t>ou can </a:t>
            </a:r>
            <a:r>
              <a:rPr lang="en-US" sz="2000" dirty="0"/>
              <a:t>us</a:t>
            </a:r>
            <a:r>
              <a:rPr lang="en-US" altLang="zh-CN" sz="2000" dirty="0"/>
              <a:t>e</a:t>
            </a:r>
            <a:r>
              <a:rPr lang="en-US" sz="2000" dirty="0"/>
              <a:t> the </a:t>
            </a:r>
            <a:r>
              <a:rPr lang="en-US" sz="2000" dirty="0" err="1"/>
              <a:t>View.createId</a:t>
            </a:r>
            <a:r>
              <a:rPr lang="en-US" sz="2000" dirty="0"/>
              <a:t>(...) method </a:t>
            </a:r>
            <a:r>
              <a:rPr lang="en-US" altLang="zh-CN" sz="2000" dirty="0"/>
              <a:t>to</a:t>
            </a:r>
            <a:r>
              <a:rPr lang="en-US" sz="2000" dirty="0"/>
              <a:t> give the view the opportunity to add its own instance ID as a prefix.</a:t>
            </a:r>
          </a:p>
        </p:txBody>
      </p:sp>
      <p:pic>
        <p:nvPicPr>
          <p:cNvPr id="4" name="Picture 3"/>
          <p:cNvPicPr>
            <a:picLocks noChangeAspect="1"/>
          </p:cNvPicPr>
          <p:nvPr/>
        </p:nvPicPr>
        <p:blipFill>
          <a:blip r:embed="rId3"/>
          <a:stretch>
            <a:fillRect/>
          </a:stretch>
        </p:blipFill>
        <p:spPr>
          <a:xfrm>
            <a:off x="2326235" y="2431995"/>
            <a:ext cx="5248275" cy="942975"/>
          </a:xfrm>
          <a:prstGeom prst="rect">
            <a:avLst/>
          </a:prstGeom>
        </p:spPr>
      </p:pic>
      <p:pic>
        <p:nvPicPr>
          <p:cNvPr id="7" name="Picture 6"/>
          <p:cNvPicPr>
            <a:picLocks noChangeAspect="1"/>
          </p:cNvPicPr>
          <p:nvPr/>
        </p:nvPicPr>
        <p:blipFill>
          <a:blip r:embed="rId4"/>
          <a:stretch>
            <a:fillRect/>
          </a:stretch>
        </p:blipFill>
        <p:spPr>
          <a:xfrm>
            <a:off x="1254672" y="4966959"/>
            <a:ext cx="7391400" cy="371475"/>
          </a:xfrm>
          <a:prstGeom prst="rect">
            <a:avLst/>
          </a:prstGeom>
        </p:spPr>
      </p:pic>
      <p:sp>
        <p:nvSpPr>
          <p:cNvPr id="5" name="Slide Number Placeholder 4"/>
          <p:cNvSpPr>
            <a:spLocks noGrp="1"/>
          </p:cNvSpPr>
          <p:nvPr>
            <p:ph type="sldNum" sz="quarter" idx="12"/>
          </p:nvPr>
        </p:nvSpPr>
        <p:spPr/>
        <p:txBody>
          <a:bodyPr/>
          <a:lstStyle/>
          <a:p>
            <a:fld id="{A4D84770-76CE-4B8E-8297-3A1C1B876FD4}" type="slidenum">
              <a:rPr lang="zh-CN" altLang="en-US" smtClean="0"/>
              <a:t>20</a:t>
            </a:fld>
            <a:endParaRPr lang="zh-CN" altLang="en-US"/>
          </a:p>
        </p:txBody>
      </p:sp>
    </p:spTree>
    <p:extLst>
      <p:ext uri="{BB962C8B-B14F-4D97-AF65-F5344CB8AC3E}">
        <p14:creationId xmlns:p14="http://schemas.microsoft.com/office/powerpoint/2010/main" val="18330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A controller contains methods that define how model and view interact.</a:t>
            </a:r>
          </a:p>
          <a:p>
            <a:pPr marL="0" indent="0">
              <a:buNone/>
            </a:pPr>
            <a:r>
              <a:rPr lang="en-US" altLang="zh-CN" dirty="0"/>
              <a:t>sap.ui.controller("</a:t>
            </a:r>
            <a:r>
              <a:rPr lang="en-US" altLang="zh-CN" dirty="0" err="1"/>
              <a:t>todo.Todo</a:t>
            </a:r>
            <a:r>
              <a:rPr lang="en-US" altLang="zh-CN" dirty="0"/>
              <a:t>", {</a:t>
            </a:r>
          </a:p>
          <a:p>
            <a:pPr marL="0" indent="0">
              <a:buNone/>
            </a:pPr>
            <a:r>
              <a:rPr lang="en-US" altLang="zh-CN" dirty="0"/>
              <a:t>    </a:t>
            </a:r>
            <a:r>
              <a:rPr lang="en-US" altLang="zh-CN" dirty="0" err="1"/>
              <a:t>onInit</a:t>
            </a:r>
            <a:r>
              <a:rPr lang="en-US" altLang="zh-CN" dirty="0"/>
              <a:t>: function(){},</a:t>
            </a:r>
          </a:p>
          <a:p>
            <a:pPr marL="0" indent="0">
              <a:buNone/>
            </a:pPr>
            <a:r>
              <a:rPr lang="en-US" altLang="zh-CN" dirty="0"/>
              <a:t>   // controller logic goes here</a:t>
            </a:r>
          </a:p>
          <a:p>
            <a:pPr marL="0" indent="0">
              <a:buNone/>
            </a:pPr>
            <a:r>
              <a:rPr lang="en-US" altLang="zh-CN" dirty="0"/>
              <a:t>});</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21</a:t>
            </a:fld>
            <a:endParaRPr lang="zh-CN" altLang="en-US"/>
          </a:p>
        </p:txBody>
      </p:sp>
    </p:spTree>
    <p:extLst>
      <p:ext uri="{BB962C8B-B14F-4D97-AF65-F5344CB8AC3E}">
        <p14:creationId xmlns:p14="http://schemas.microsoft.com/office/powerpoint/2010/main" val="396464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Controller’s Lifecycle hooks</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161453515"/>
              </p:ext>
            </p:extLst>
          </p:nvPr>
        </p:nvGraphicFramePr>
        <p:xfrm>
          <a:off x="838200" y="1690688"/>
          <a:ext cx="10515600" cy="4632960"/>
        </p:xfrm>
        <a:graphic>
          <a:graphicData uri="http://schemas.openxmlformats.org/drawingml/2006/table">
            <a:tbl>
              <a:tblPr firstRow="1" bandRow="1">
                <a:tableStyleId>{5C22544A-7EE6-4342-B048-85BDC9FD1C3A}</a:tableStyleId>
              </a:tblPr>
              <a:tblGrid>
                <a:gridCol w="3169920">
                  <a:extLst>
                    <a:ext uri="{9D8B030D-6E8A-4147-A177-3AD203B41FA5}">
                      <a16:colId xmlns:a16="http://schemas.microsoft.com/office/drawing/2014/main" val="20000"/>
                    </a:ext>
                  </a:extLst>
                </a:gridCol>
                <a:gridCol w="7345680">
                  <a:extLst>
                    <a:ext uri="{9D8B030D-6E8A-4147-A177-3AD203B41FA5}">
                      <a16:colId xmlns:a16="http://schemas.microsoft.com/office/drawing/2014/main" val="20001"/>
                    </a:ext>
                  </a:extLst>
                </a:gridCol>
              </a:tblGrid>
              <a:tr h="370840">
                <a:tc>
                  <a:txBody>
                    <a:bodyPr/>
                    <a:lstStyle/>
                    <a:p>
                      <a:r>
                        <a:rPr lang="en-US" altLang="zh-CN" sz="2800" b="0" i="0" kern="1200" dirty="0" err="1">
                          <a:solidFill>
                            <a:schemeClr val="tx1"/>
                          </a:solidFill>
                          <a:effectLst/>
                          <a:latin typeface="+mn-lt"/>
                          <a:ea typeface="+mn-ea"/>
                          <a:cs typeface="+mn-cs"/>
                        </a:rPr>
                        <a:t>onInit</a:t>
                      </a:r>
                      <a:r>
                        <a:rPr lang="en-US" altLang="zh-CN" sz="2800" b="0" i="0" kern="1200" dirty="0">
                          <a:solidFill>
                            <a:schemeClr val="tx1"/>
                          </a:solidFill>
                          <a:effectLst/>
                          <a:latin typeface="+mn-lt"/>
                          <a:ea typeface="+mn-ea"/>
                          <a:cs typeface="+mn-cs"/>
                        </a:rPr>
                        <a:t>()</a:t>
                      </a:r>
                      <a:endParaRPr lang="zh-CN" altLang="en-US" sz="2800" dirty="0">
                        <a:solidFill>
                          <a:schemeClr val="tx1"/>
                        </a:solidFill>
                      </a:endParaRPr>
                    </a:p>
                  </a:txBody>
                  <a:tcPr/>
                </a:tc>
                <a:tc>
                  <a:txBody>
                    <a:bodyPr/>
                    <a:lstStyle/>
                    <a:p>
                      <a:r>
                        <a:rPr lang="en-US" altLang="zh-CN" sz="2800" dirty="0">
                          <a:solidFill>
                            <a:schemeClr val="tx1"/>
                          </a:solidFill>
                        </a:rPr>
                        <a:t>This method is called upon initialization of the View. It is only called once per View instance.</a:t>
                      </a:r>
                      <a:endParaRPr lang="zh-CN" altLang="en-US" sz="28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CN" sz="2800" dirty="0" err="1">
                          <a:solidFill>
                            <a:schemeClr val="tx1"/>
                          </a:solidFill>
                        </a:rPr>
                        <a:t>onBeforeRendering</a:t>
                      </a:r>
                      <a:r>
                        <a:rPr lang="en-US" altLang="zh-CN" sz="2800" dirty="0">
                          <a:solidFill>
                            <a:schemeClr val="tx1"/>
                          </a:solidFill>
                        </a:rPr>
                        <a:t>()</a:t>
                      </a:r>
                      <a:endParaRPr lang="zh-CN" altLang="en-US" sz="2800" dirty="0">
                        <a:solidFill>
                          <a:schemeClr val="tx1"/>
                        </a:solidFill>
                      </a:endParaRPr>
                    </a:p>
                  </a:txBody>
                  <a:tcPr/>
                </a:tc>
                <a:tc>
                  <a:txBody>
                    <a:bodyPr/>
                    <a:lstStyle/>
                    <a:p>
                      <a:r>
                        <a:rPr lang="en-US" altLang="zh-CN" sz="2800" dirty="0">
                          <a:solidFill>
                            <a:schemeClr val="tx1"/>
                          </a:solidFill>
                        </a:rPr>
                        <a:t>This method is called every time the View is rendered, </a:t>
                      </a:r>
                      <a:r>
                        <a:rPr lang="en-US" altLang="zh-CN" sz="2800" dirty="0">
                          <a:solidFill>
                            <a:srgbClr val="FF0000"/>
                          </a:solidFill>
                        </a:rPr>
                        <a:t>before</a:t>
                      </a:r>
                      <a:r>
                        <a:rPr lang="en-US" altLang="zh-CN" sz="2800" dirty="0">
                          <a:solidFill>
                            <a:schemeClr val="tx1"/>
                          </a:solidFill>
                        </a:rPr>
                        <a:t> the Renderer is called and the HTML is placed in the DOM-Tree.</a:t>
                      </a:r>
                      <a:endParaRPr lang="zh-CN" altLang="en-US" sz="28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altLang="zh-CN" sz="2800" b="0" i="0" kern="1200" dirty="0" err="1">
                          <a:solidFill>
                            <a:schemeClr val="dk1"/>
                          </a:solidFill>
                          <a:effectLst/>
                          <a:latin typeface="+mn-lt"/>
                          <a:ea typeface="+mn-ea"/>
                          <a:cs typeface="+mn-cs"/>
                        </a:rPr>
                        <a:t>onAfterRendering</a:t>
                      </a:r>
                      <a:r>
                        <a:rPr lang="en-US" altLang="zh-CN" sz="2800" b="0" i="0" kern="1200" dirty="0">
                          <a:solidFill>
                            <a:schemeClr val="dk1"/>
                          </a:solidFill>
                          <a:effectLst/>
                          <a:latin typeface="+mn-lt"/>
                          <a:ea typeface="+mn-ea"/>
                          <a:cs typeface="+mn-cs"/>
                        </a:rPr>
                        <a:t>()</a:t>
                      </a:r>
                      <a:endParaRPr lang="zh-CN" altLang="en-US" sz="2800" kern="1200" dirty="0">
                        <a:solidFill>
                          <a:schemeClr val="tx1"/>
                        </a:solidFill>
                        <a:latin typeface="+mn-lt"/>
                        <a:ea typeface="+mn-ea"/>
                        <a:cs typeface="+mn-cs"/>
                      </a:endParaRPr>
                    </a:p>
                  </a:txBody>
                  <a:tcPr/>
                </a:tc>
                <a:tc>
                  <a:txBody>
                    <a:bodyPr/>
                    <a:lstStyle/>
                    <a:p>
                      <a:r>
                        <a:rPr lang="en-US" altLang="zh-CN" sz="2800" dirty="0">
                          <a:solidFill>
                            <a:schemeClr val="tx1"/>
                          </a:solidFill>
                        </a:rPr>
                        <a:t>This method is called every time the View is rendered, </a:t>
                      </a:r>
                      <a:r>
                        <a:rPr lang="en-US" altLang="zh-CN" sz="2800" dirty="0">
                          <a:solidFill>
                            <a:srgbClr val="FF0000"/>
                          </a:solidFill>
                        </a:rPr>
                        <a:t>after</a:t>
                      </a:r>
                      <a:r>
                        <a:rPr lang="en-US" altLang="zh-CN" sz="2800" dirty="0">
                          <a:solidFill>
                            <a:schemeClr val="tx1"/>
                          </a:solidFill>
                        </a:rPr>
                        <a:t> the HTML is placed in the DOM-Tree.</a:t>
                      </a:r>
                      <a:endParaRPr lang="zh-CN" altLang="en-US" sz="2800"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altLang="zh-CN" sz="2800" b="0" i="0" kern="1200" dirty="0" err="1">
                          <a:solidFill>
                            <a:schemeClr val="tx1"/>
                          </a:solidFill>
                          <a:effectLst/>
                          <a:latin typeface="+mn-lt"/>
                          <a:ea typeface="+mn-ea"/>
                          <a:cs typeface="+mn-cs"/>
                        </a:rPr>
                        <a:t>onExit</a:t>
                      </a:r>
                      <a:r>
                        <a:rPr lang="en-US" altLang="zh-CN" sz="2800" b="0" i="0" kern="1200" dirty="0">
                          <a:solidFill>
                            <a:schemeClr val="tx1"/>
                          </a:solidFill>
                          <a:effectLst/>
                          <a:latin typeface="+mn-lt"/>
                          <a:ea typeface="+mn-ea"/>
                          <a:cs typeface="+mn-cs"/>
                        </a:rPr>
                        <a:t>()</a:t>
                      </a:r>
                      <a:endParaRPr lang="zh-CN" altLang="en-US" sz="2800" b="0" i="0" kern="1200" dirty="0">
                        <a:solidFill>
                          <a:schemeClr val="tx1"/>
                        </a:solidFill>
                        <a:effectLst/>
                        <a:latin typeface="+mn-lt"/>
                        <a:ea typeface="+mn-ea"/>
                        <a:cs typeface="+mn-cs"/>
                      </a:endParaRPr>
                    </a:p>
                  </a:txBody>
                  <a:tcPr/>
                </a:tc>
                <a:tc>
                  <a:txBody>
                    <a:bodyPr/>
                    <a:lstStyle/>
                    <a:p>
                      <a:r>
                        <a:rPr lang="en-US" altLang="zh-CN" sz="2800" dirty="0">
                          <a:solidFill>
                            <a:schemeClr val="tx1"/>
                          </a:solidFill>
                        </a:rPr>
                        <a:t>Called when the view is destroyed; used to free resources and finalize activities</a:t>
                      </a:r>
                      <a:endParaRPr lang="zh-CN" altLang="en-US" sz="2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A4D84770-76CE-4B8E-8297-3A1C1B876FD4}" type="slidenum">
              <a:rPr lang="zh-CN" altLang="en-US" smtClean="0"/>
              <a:t>22</a:t>
            </a:fld>
            <a:endParaRPr lang="zh-CN" altLang="en-US"/>
          </a:p>
        </p:txBody>
      </p:sp>
    </p:spTree>
    <p:extLst>
      <p:ext uri="{BB962C8B-B14F-4D97-AF65-F5344CB8AC3E}">
        <p14:creationId xmlns:p14="http://schemas.microsoft.com/office/powerpoint/2010/main" val="265882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483" y="2675731"/>
            <a:ext cx="10515600" cy="1325563"/>
          </a:xfrm>
        </p:spPr>
        <p:txBody>
          <a:bodyPr/>
          <a:lstStyle/>
          <a:p>
            <a:r>
              <a:rPr lang="en-US" dirty="0"/>
              <a:t>Overall Introduction</a:t>
            </a:r>
          </a:p>
        </p:txBody>
      </p:sp>
      <p:sp>
        <p:nvSpPr>
          <p:cNvPr id="3" name="Slide Number Placeholder 2"/>
          <p:cNvSpPr>
            <a:spLocks noGrp="1"/>
          </p:cNvSpPr>
          <p:nvPr>
            <p:ph type="sldNum" sz="quarter" idx="12"/>
          </p:nvPr>
        </p:nvSpPr>
        <p:spPr/>
        <p:txBody>
          <a:bodyPr/>
          <a:lstStyle/>
          <a:p>
            <a:fld id="{A4D84770-76CE-4B8E-8297-3A1C1B876FD4}" type="slidenum">
              <a:rPr lang="zh-CN" altLang="en-US" smtClean="0"/>
              <a:t>3</a:t>
            </a:fld>
            <a:endParaRPr lang="zh-CN" altLang="en-US"/>
          </a:p>
        </p:txBody>
      </p:sp>
    </p:spTree>
    <p:extLst>
      <p:ext uri="{BB962C8B-B14F-4D97-AF65-F5344CB8AC3E}">
        <p14:creationId xmlns:p14="http://schemas.microsoft.com/office/powerpoint/2010/main" val="266885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SAPUI5</a:t>
            </a:r>
            <a:endParaRPr lang="zh-CN" altLang="en-US" dirty="0"/>
          </a:p>
        </p:txBody>
      </p:sp>
      <p:sp>
        <p:nvSpPr>
          <p:cNvPr id="3" name="内容占位符 2"/>
          <p:cNvSpPr>
            <a:spLocks noGrp="1"/>
          </p:cNvSpPr>
          <p:nvPr>
            <p:ph idx="1"/>
          </p:nvPr>
        </p:nvSpPr>
        <p:spPr/>
        <p:txBody>
          <a:bodyPr/>
          <a:lstStyle/>
          <a:p>
            <a:r>
              <a:rPr lang="en-US" altLang="zh-CN" dirty="0">
                <a:hlinkClick r:id="rId2"/>
              </a:rPr>
              <a:t>SAPUI5</a:t>
            </a:r>
            <a:r>
              <a:rPr lang="en-US" altLang="zh-CN" dirty="0"/>
              <a:t> is SAP’s latest, HTML5-based UI technology that allows you to build rich, interactive Web applications. </a:t>
            </a:r>
          </a:p>
          <a:p>
            <a:r>
              <a:rPr lang="en-US" altLang="zh-CN" dirty="0"/>
              <a:t>SAPUI5 is a client UI technology based on JavaScript, CSS and HTML5.</a:t>
            </a:r>
          </a:p>
          <a:p>
            <a:endParaRPr lang="en-US" altLang="zh-CN" dirty="0"/>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4</a:t>
            </a:fld>
            <a:endParaRPr lang="zh-CN" altLang="en-US"/>
          </a:p>
        </p:txBody>
      </p:sp>
    </p:spTree>
    <p:extLst>
      <p:ext uri="{BB962C8B-B14F-4D97-AF65-F5344CB8AC3E}">
        <p14:creationId xmlns:p14="http://schemas.microsoft.com/office/powerpoint/2010/main" val="203750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SAPUI5 VS OpenUI5</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07883860"/>
              </p:ext>
            </p:extLst>
          </p:nvPr>
        </p:nvGraphicFramePr>
        <p:xfrm>
          <a:off x="1537648" y="1936350"/>
          <a:ext cx="9116704" cy="2737475"/>
        </p:xfrm>
        <a:graphic>
          <a:graphicData uri="http://schemas.openxmlformats.org/drawingml/2006/table">
            <a:tbl>
              <a:tblPr firstRow="1" bandRow="1">
                <a:tableStyleId>{5C22544A-7EE6-4342-B048-85BDC9FD1C3A}</a:tableStyleId>
              </a:tblPr>
              <a:tblGrid>
                <a:gridCol w="4176214">
                  <a:extLst>
                    <a:ext uri="{9D8B030D-6E8A-4147-A177-3AD203B41FA5}">
                      <a16:colId xmlns:a16="http://schemas.microsoft.com/office/drawing/2014/main" val="20000"/>
                    </a:ext>
                  </a:extLst>
                </a:gridCol>
                <a:gridCol w="4940490">
                  <a:extLst>
                    <a:ext uri="{9D8B030D-6E8A-4147-A177-3AD203B41FA5}">
                      <a16:colId xmlns:a16="http://schemas.microsoft.com/office/drawing/2014/main" val="20001"/>
                    </a:ext>
                  </a:extLst>
                </a:gridCol>
              </a:tblGrid>
              <a:tr h="712829">
                <a:tc>
                  <a:txBody>
                    <a:bodyPr/>
                    <a:lstStyle/>
                    <a:p>
                      <a:r>
                        <a:rPr lang="en-US" altLang="zh-CN" sz="2800" dirty="0"/>
                        <a:t>SAPUI5</a:t>
                      </a:r>
                      <a:endParaRPr lang="zh-CN" altLang="en-US" sz="2800" dirty="0"/>
                    </a:p>
                  </a:txBody>
                  <a:tcPr/>
                </a:tc>
                <a:tc>
                  <a:txBody>
                    <a:bodyPr/>
                    <a:lstStyle/>
                    <a:p>
                      <a:r>
                        <a:rPr lang="en-US" altLang="zh-CN" sz="2800" dirty="0"/>
                        <a:t>OPENUI5</a:t>
                      </a:r>
                      <a:endParaRPr lang="zh-CN" altLang="en-US" sz="2800" dirty="0"/>
                    </a:p>
                  </a:txBody>
                  <a:tcPr/>
                </a:tc>
                <a:extLst>
                  <a:ext uri="{0D108BD9-81ED-4DB2-BD59-A6C34878D82A}">
                    <a16:rowId xmlns:a16="http://schemas.microsoft.com/office/drawing/2014/main" val="10000"/>
                  </a:ext>
                </a:extLst>
              </a:tr>
              <a:tr h="598988">
                <a:tc>
                  <a:txBody>
                    <a:bodyPr/>
                    <a:lstStyle/>
                    <a:p>
                      <a:r>
                        <a:rPr lang="en-US" altLang="zh-CN" sz="2800" kern="1200" dirty="0">
                          <a:solidFill>
                            <a:schemeClr val="dk1"/>
                          </a:solidFill>
                          <a:latin typeface="+mn-lt"/>
                          <a:ea typeface="+mn-ea"/>
                          <a:cs typeface="+mn-cs"/>
                        </a:rPr>
                        <a:t>Integrated license</a:t>
                      </a:r>
                      <a:endParaRPr lang="zh-CN" altLang="en-US" sz="2800" kern="1200" dirty="0">
                        <a:solidFill>
                          <a:schemeClr val="dk1"/>
                        </a:solidFill>
                        <a:latin typeface="+mn-lt"/>
                        <a:ea typeface="+mn-ea"/>
                        <a:cs typeface="+mn-cs"/>
                      </a:endParaRPr>
                    </a:p>
                  </a:txBody>
                  <a:tcPr/>
                </a:tc>
                <a:tc>
                  <a:txBody>
                    <a:bodyPr/>
                    <a:lstStyle/>
                    <a:p>
                      <a:r>
                        <a:rPr lang="en-US" altLang="zh-CN" sz="2800" kern="1200" dirty="0">
                          <a:solidFill>
                            <a:schemeClr val="dk1"/>
                          </a:solidFill>
                          <a:latin typeface="+mn-lt"/>
                          <a:ea typeface="+mn-ea"/>
                          <a:cs typeface="+mn-cs"/>
                        </a:rPr>
                        <a:t>Apache 2.0 license</a:t>
                      </a:r>
                      <a:endParaRPr lang="zh-CN" altLang="en-US" sz="2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712829">
                <a:tc>
                  <a:txBody>
                    <a:bodyPr/>
                    <a:lstStyle/>
                    <a:p>
                      <a:r>
                        <a:rPr lang="en-US" altLang="zh-CN" sz="2800" dirty="0"/>
                        <a:t>All controls</a:t>
                      </a:r>
                      <a:endParaRPr lang="zh-CN" altLang="en-US" sz="2800" dirty="0"/>
                    </a:p>
                  </a:txBody>
                  <a:tcPr/>
                </a:tc>
                <a:tc>
                  <a:txBody>
                    <a:bodyPr/>
                    <a:lstStyle/>
                    <a:p>
                      <a:r>
                        <a:rPr lang="en-US" altLang="zh-CN" sz="2800" dirty="0"/>
                        <a:t>Limited Controls</a:t>
                      </a:r>
                    </a:p>
                  </a:txBody>
                  <a:tcPr/>
                </a:tc>
                <a:extLst>
                  <a:ext uri="{0D108BD9-81ED-4DB2-BD59-A6C34878D82A}">
                    <a16:rowId xmlns:a16="http://schemas.microsoft.com/office/drawing/2014/main" val="10002"/>
                  </a:ext>
                </a:extLst>
              </a:tr>
              <a:tr h="712829">
                <a:tc>
                  <a:txBody>
                    <a:bodyPr/>
                    <a:lstStyle/>
                    <a:p>
                      <a:r>
                        <a:rPr lang="en-US" altLang="zh-CN" sz="2800" dirty="0"/>
                        <a:t>No Public Contribution</a:t>
                      </a:r>
                      <a:endParaRPr lang="zh-CN" altLang="en-US" sz="2800" dirty="0"/>
                    </a:p>
                  </a:txBody>
                  <a:tcPr/>
                </a:tc>
                <a:tc>
                  <a:txBody>
                    <a:bodyPr/>
                    <a:lstStyle/>
                    <a:p>
                      <a:r>
                        <a:rPr lang="en-US" altLang="zh-CN" sz="2800" kern="1200" dirty="0">
                          <a:solidFill>
                            <a:schemeClr val="dk1"/>
                          </a:solidFill>
                          <a:latin typeface="+mn-lt"/>
                          <a:ea typeface="+mn-ea"/>
                          <a:cs typeface="+mn-cs"/>
                        </a:rPr>
                        <a:t>available on </a:t>
                      </a:r>
                      <a:r>
                        <a:rPr lang="en-US" altLang="zh-CN" sz="2800" kern="1200" dirty="0">
                          <a:solidFill>
                            <a:schemeClr val="dk1"/>
                          </a:solidFill>
                          <a:latin typeface="+mn-lt"/>
                          <a:ea typeface="+mn-ea"/>
                          <a:cs typeface="+mn-cs"/>
                          <a:hlinkClick r:id="rId3" tooltip="https://github.com/SAP/openui5/"/>
                        </a:rPr>
                        <a:t>GitHub</a:t>
                      </a:r>
                      <a:endParaRPr lang="en-US" altLang="zh-CN" sz="28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A4D84770-76CE-4B8E-8297-3A1C1B876FD4}" type="slidenum">
              <a:rPr lang="zh-CN" altLang="en-US" smtClean="0"/>
              <a:t>5</a:t>
            </a:fld>
            <a:endParaRPr lang="zh-CN" altLang="en-US"/>
          </a:p>
        </p:txBody>
      </p:sp>
    </p:spTree>
    <p:extLst>
      <p:ext uri="{BB962C8B-B14F-4D97-AF65-F5344CB8AC3E}">
        <p14:creationId xmlns:p14="http://schemas.microsoft.com/office/powerpoint/2010/main" val="322404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r>
              <a:rPr lang="en-US" altLang="zh-CN"/>
              <a:t>Compatibility of OpenUI5 and SAPUI5</a:t>
            </a:r>
            <a:endParaRPr lang="zh-CN" altLang="en-US" dirty="0"/>
          </a:p>
        </p:txBody>
      </p:sp>
      <p:sp>
        <p:nvSpPr>
          <p:cNvPr id="3" name="内容占位符 2"/>
          <p:cNvSpPr>
            <a:spLocks noGrp="1"/>
          </p:cNvSpPr>
          <p:nvPr>
            <p:ph idx="1"/>
          </p:nvPr>
        </p:nvSpPr>
        <p:spPr>
          <a:xfrm>
            <a:off x="838200" y="1825625"/>
            <a:ext cx="10515600" cy="4351338"/>
          </a:xfrm>
        </p:spPr>
        <p:txBody>
          <a:bodyPr/>
          <a:lstStyle/>
          <a:p>
            <a:r>
              <a:rPr lang="en-US" altLang="zh-CN"/>
              <a:t>Technically, you can switch between OpenUI5 and SAPUI5 (providing you have the respective license).</a:t>
            </a:r>
            <a:br>
              <a:rPr lang="en-US" altLang="zh-CN"/>
            </a:br>
            <a:endParaRPr lang="en-US" altLang="zh-CN"/>
          </a:p>
          <a:p>
            <a:pPr marL="0" indent="0">
              <a:buNone/>
            </a:pPr>
            <a:endParaRPr lang="zh-CN" altLang="en-US" dirty="0"/>
          </a:p>
        </p:txBody>
      </p:sp>
      <p:pic>
        <p:nvPicPr>
          <p:cNvPr id="4" name="图片 3"/>
          <p:cNvPicPr>
            <a:picLocks noChangeAspect="1"/>
          </p:cNvPicPr>
          <p:nvPr/>
        </p:nvPicPr>
        <p:blipFill>
          <a:blip r:embed="rId3"/>
          <a:stretch>
            <a:fillRect/>
          </a:stretch>
        </p:blipFill>
        <p:spPr>
          <a:xfrm>
            <a:off x="685799" y="2869284"/>
            <a:ext cx="10543041" cy="1877527"/>
          </a:xfrm>
          <a:prstGeom prst="rect">
            <a:avLst/>
          </a:prstGeom>
        </p:spPr>
      </p:pic>
      <p:sp>
        <p:nvSpPr>
          <p:cNvPr id="5" name="Slide Number Placeholder 4"/>
          <p:cNvSpPr>
            <a:spLocks noGrp="1"/>
          </p:cNvSpPr>
          <p:nvPr>
            <p:ph type="sldNum" sz="quarter" idx="12"/>
          </p:nvPr>
        </p:nvSpPr>
        <p:spPr/>
        <p:txBody>
          <a:bodyPr/>
          <a:lstStyle/>
          <a:p>
            <a:fld id="{A4D84770-76CE-4B8E-8297-3A1C1B876FD4}" type="slidenum">
              <a:rPr lang="zh-CN" altLang="en-US" smtClean="0"/>
              <a:t>6</a:t>
            </a:fld>
            <a:endParaRPr lang="zh-CN" altLang="en-US"/>
          </a:p>
        </p:txBody>
      </p:sp>
    </p:spTree>
    <p:extLst>
      <p:ext uri="{BB962C8B-B14F-4D97-AF65-F5344CB8AC3E}">
        <p14:creationId xmlns:p14="http://schemas.microsoft.com/office/powerpoint/2010/main" val="35297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 an app developer, </a:t>
            </a:r>
            <a:r>
              <a:rPr lang="en-US" b="1" dirty="0"/>
              <a:t>never</a:t>
            </a:r>
            <a:r>
              <a:rPr lang="en-US" dirty="0"/>
              <a:t> do the following:</a:t>
            </a:r>
          </a:p>
        </p:txBody>
      </p:sp>
      <p:sp>
        <p:nvSpPr>
          <p:cNvPr id="3" name="Content Placeholder 2"/>
          <p:cNvSpPr>
            <a:spLocks noGrp="1"/>
          </p:cNvSpPr>
          <p:nvPr>
            <p:ph idx="1"/>
          </p:nvPr>
        </p:nvSpPr>
        <p:spPr/>
        <p:txBody>
          <a:bodyPr>
            <a:normAutofit/>
          </a:bodyPr>
          <a:lstStyle/>
          <a:p>
            <a:r>
              <a:rPr lang="en-US" sz="3200" dirty="0"/>
              <a:t>Never manipulate HTML/CSS via JavaScript (</a:t>
            </a:r>
            <a:r>
              <a:rPr lang="en-US" sz="3200" dirty="0" err="1"/>
              <a:t>domRef.className</a:t>
            </a:r>
            <a:r>
              <a:rPr lang="en-US" sz="3200" dirty="0"/>
              <a:t> = "</a:t>
            </a:r>
            <a:r>
              <a:rPr lang="en-US" sz="3200" dirty="0" err="1"/>
              <a:t>someCSSClass</a:t>
            </a:r>
            <a:r>
              <a:rPr lang="en-US" sz="3200" dirty="0"/>
              <a:t>";) or directly via CSS, for example. Always follow our recommendations under CSS Styling Issues.</a:t>
            </a:r>
          </a:p>
          <a:p>
            <a:r>
              <a:rPr lang="en-US" sz="3200" dirty="0"/>
              <a:t>Never use or override "private" functions that are not part of the </a:t>
            </a:r>
            <a:r>
              <a:rPr lang="en-US" sz="3200" dirty="0">
                <a:hlinkClick r:id="rId3" tooltip="#/api/sap.ui"/>
              </a:rPr>
              <a:t>API Reference</a:t>
            </a:r>
            <a:r>
              <a:rPr lang="en-US" sz="3200" dirty="0"/>
              <a:t>. Private functions are typically (but not always) prefixed with a preceding "_". </a:t>
            </a:r>
          </a:p>
        </p:txBody>
      </p:sp>
      <p:sp>
        <p:nvSpPr>
          <p:cNvPr id="4" name="Slide Number Placeholder 3"/>
          <p:cNvSpPr>
            <a:spLocks noGrp="1"/>
          </p:cNvSpPr>
          <p:nvPr>
            <p:ph type="sldNum" sz="quarter" idx="12"/>
          </p:nvPr>
        </p:nvSpPr>
        <p:spPr/>
        <p:txBody>
          <a:bodyPr/>
          <a:lstStyle/>
          <a:p>
            <a:fld id="{A4D84770-76CE-4B8E-8297-3A1C1B876FD4}" type="slidenum">
              <a:rPr lang="zh-CN" altLang="en-US" smtClean="0"/>
              <a:t>7</a:t>
            </a:fld>
            <a:endParaRPr lang="zh-CN" altLang="en-US"/>
          </a:p>
        </p:txBody>
      </p:sp>
    </p:spTree>
    <p:extLst>
      <p:ext uri="{BB962C8B-B14F-4D97-AF65-F5344CB8AC3E}">
        <p14:creationId xmlns:p14="http://schemas.microsoft.com/office/powerpoint/2010/main" val="337275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636055"/>
            <a:ext cx="4537717" cy="1920526"/>
          </a:xfrm>
          <a:prstGeom prst="rect">
            <a:avLst/>
          </a:prstGeom>
        </p:spPr>
        <p:txBody>
          <a:bodyPr vert="horz" lIns="91440" tIns="45720" rIns="91440" bIns="45720" rtlCol="0" anchor="ctr">
            <a:normAutofit/>
          </a:bodyPr>
          <a:lstStyle/>
          <a:p>
            <a:r>
              <a:rPr lang="en-US" altLang="en-US" dirty="0"/>
              <a:t>CSS Styling Issues</a:t>
            </a:r>
            <a:br>
              <a:rPr lang="en-US" altLang="en-US" dirty="0"/>
            </a:br>
            <a:br>
              <a:rPr lang="en-US" altLang="en-US" dirty="0"/>
            </a:br>
            <a:endParaRPr lang="en-US" altLang="en-US" dirty="0"/>
          </a:p>
        </p:txBody>
      </p:sp>
      <p:pic>
        <p:nvPicPr>
          <p:cNvPr id="5" name="Picture 4"/>
          <p:cNvPicPr>
            <a:picLocks noChangeAspect="1"/>
          </p:cNvPicPr>
          <p:nvPr/>
        </p:nvPicPr>
        <p:blipFill>
          <a:blip r:embed="rId3"/>
          <a:stretch>
            <a:fillRect/>
          </a:stretch>
        </p:blipFill>
        <p:spPr>
          <a:xfrm>
            <a:off x="1218556" y="1851067"/>
            <a:ext cx="9458325" cy="3724275"/>
          </a:xfrm>
          <a:prstGeom prst="rect">
            <a:avLst/>
          </a:prstGeom>
        </p:spPr>
      </p:pic>
      <p:sp>
        <p:nvSpPr>
          <p:cNvPr id="2" name="Slide Number Placeholder 1"/>
          <p:cNvSpPr>
            <a:spLocks noGrp="1"/>
          </p:cNvSpPr>
          <p:nvPr>
            <p:ph type="sldNum" sz="quarter" idx="12"/>
          </p:nvPr>
        </p:nvSpPr>
        <p:spPr/>
        <p:txBody>
          <a:bodyPr/>
          <a:lstStyle/>
          <a:p>
            <a:fld id="{A4D84770-76CE-4B8E-8297-3A1C1B876FD4}" type="slidenum">
              <a:rPr lang="zh-CN" altLang="en-US" smtClean="0"/>
              <a:t>8</a:t>
            </a:fld>
            <a:endParaRPr lang="zh-CN" altLang="en-US"/>
          </a:p>
        </p:txBody>
      </p:sp>
    </p:spTree>
    <p:extLst>
      <p:ext uri="{BB962C8B-B14F-4D97-AF65-F5344CB8AC3E}">
        <p14:creationId xmlns:p14="http://schemas.microsoft.com/office/powerpoint/2010/main" val="296605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735827"/>
            <a:ext cx="10515600" cy="1325563"/>
          </a:xfrm>
        </p:spPr>
        <p:txBody>
          <a:bodyPr>
            <a:normAutofit/>
          </a:bodyPr>
          <a:lstStyle/>
          <a:p>
            <a:r>
              <a:rPr lang="en-US" altLang="zh-CN" dirty="0"/>
              <a:t>Browser and Platform Support</a:t>
            </a:r>
            <a:br>
              <a:rPr lang="en-US" altLang="zh-CN" dirty="0"/>
            </a:br>
            <a:endParaRPr lang="zh-CN" altLang="en-US" dirty="0"/>
          </a:p>
        </p:txBody>
      </p:sp>
      <p:sp>
        <p:nvSpPr>
          <p:cNvPr id="5" name="内容占位符 4"/>
          <p:cNvSpPr>
            <a:spLocks noGrp="1"/>
          </p:cNvSpPr>
          <p:nvPr>
            <p:ph idx="1"/>
          </p:nvPr>
        </p:nvSpPr>
        <p:spPr/>
        <p:txBody>
          <a:bodyPr>
            <a:normAutofit/>
          </a:bodyPr>
          <a:lstStyle/>
          <a:p>
            <a:r>
              <a:rPr lang="en-US" altLang="zh-CN" sz="3600" dirty="0"/>
              <a:t>As SAPUI5 is based on CSS3, HTML5, and the ECMAScript 5 (ES5) JavaScript API, only browsers with HTML5 capabilities are supported.</a:t>
            </a:r>
          </a:p>
          <a:p>
            <a:r>
              <a:rPr lang="en-US" altLang="zh-CN" sz="3600" dirty="0"/>
              <a:t>Apps developed with SAPUI5 run in a browser on any device (mobile, tablet or desktop PC).</a:t>
            </a:r>
            <a:endParaRPr lang="zh-CN" altLang="en-US" sz="3600" dirty="0"/>
          </a:p>
          <a:p>
            <a:endParaRPr lang="zh-CN" altLang="en-US" sz="3600" dirty="0"/>
          </a:p>
        </p:txBody>
      </p:sp>
      <p:sp>
        <p:nvSpPr>
          <p:cNvPr id="2" name="Rectangle 1"/>
          <p:cNvSpPr>
            <a:spLocks noChangeArrowheads="1"/>
          </p:cNvSpPr>
          <p:nvPr/>
        </p:nvSpPr>
        <p:spPr bwMode="auto">
          <a:xfrm>
            <a:off x="0" y="0"/>
            <a:ext cx="5770563" cy="0"/>
          </a:xfrm>
          <a:prstGeom prst="rect">
            <a:avLst/>
          </a:prstGeom>
          <a:solidFill>
            <a:srgbClr val="EFF4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Browser and Platform Support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0" y="548149"/>
            <a:ext cx="12192000" cy="5999517"/>
          </a:xfrm>
          <a:prstGeom prst="rect">
            <a:avLst/>
          </a:prstGeom>
        </p:spPr>
      </p:pic>
      <p:sp>
        <p:nvSpPr>
          <p:cNvPr id="3" name="Slide Number Placeholder 2"/>
          <p:cNvSpPr>
            <a:spLocks noGrp="1"/>
          </p:cNvSpPr>
          <p:nvPr>
            <p:ph type="sldNum" sz="quarter" idx="12"/>
          </p:nvPr>
        </p:nvSpPr>
        <p:spPr/>
        <p:txBody>
          <a:bodyPr/>
          <a:lstStyle/>
          <a:p>
            <a:fld id="{A4D84770-76CE-4B8E-8297-3A1C1B876FD4}" type="slidenum">
              <a:rPr lang="zh-CN" altLang="en-US" smtClean="0"/>
              <a:t>9</a:t>
            </a:fld>
            <a:endParaRPr lang="zh-CN" altLang="en-US"/>
          </a:p>
        </p:txBody>
      </p:sp>
    </p:spTree>
    <p:extLst>
      <p:ext uri="{BB962C8B-B14F-4D97-AF65-F5344CB8AC3E}">
        <p14:creationId xmlns:p14="http://schemas.microsoft.com/office/powerpoint/2010/main" val="19807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780</Words>
  <Application>Microsoft Office PowerPoint</Application>
  <PresentationFormat>Widescreen</PresentationFormat>
  <Paragraphs>166</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Benton Sans</vt:lpstr>
      <vt:lpstr>宋体</vt:lpstr>
      <vt:lpstr>Arial</vt:lpstr>
      <vt:lpstr>Calibri</vt:lpstr>
      <vt:lpstr>Calibri Light</vt:lpstr>
      <vt:lpstr>Office 主题</vt:lpstr>
      <vt:lpstr>SAPUI5</vt:lpstr>
      <vt:lpstr>Outline</vt:lpstr>
      <vt:lpstr>Overall Introduction</vt:lpstr>
      <vt:lpstr>What is SAPUI5</vt:lpstr>
      <vt:lpstr>SAPUI5 VS OpenUI5</vt:lpstr>
      <vt:lpstr>Compatibility of OpenUI5 and SAPUI5</vt:lpstr>
      <vt:lpstr>As an app developer, never do the following:</vt:lpstr>
      <vt:lpstr>CSS Styling Issues  </vt:lpstr>
      <vt:lpstr>Browser and Platform Support </vt:lpstr>
      <vt:lpstr>Development Environment</vt:lpstr>
      <vt:lpstr>App Development Using OpenUI5</vt:lpstr>
      <vt:lpstr>Get Started</vt:lpstr>
      <vt:lpstr>Control</vt:lpstr>
      <vt:lpstr>Model View Controller (MVC)</vt:lpstr>
      <vt:lpstr>Model</vt:lpstr>
      <vt:lpstr>JSON MODEL</vt:lpstr>
      <vt:lpstr>JSON MODEL</vt:lpstr>
      <vt:lpstr>Views</vt:lpstr>
      <vt:lpstr>JS View</vt:lpstr>
      <vt:lpstr>JS View Cautions</vt:lpstr>
      <vt:lpstr>Controller</vt:lpstr>
      <vt:lpstr>Controller’s Lifecycle 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SAPUI5</dc:title>
  <dc:creator>cj silence</dc:creator>
  <cp:lastModifiedBy>Chen, Silence</cp:lastModifiedBy>
  <cp:revision>45</cp:revision>
  <dcterms:created xsi:type="dcterms:W3CDTF">2017-12-31T02:29:55Z</dcterms:created>
  <dcterms:modified xsi:type="dcterms:W3CDTF">2018-01-03T05:50:58Z</dcterms:modified>
</cp:coreProperties>
</file>