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72" r:id="rId16"/>
    <p:sldId id="269" r:id="rId17"/>
    <p:sldId id="274" r:id="rId18"/>
    <p:sldId id="273" r:id="rId19"/>
    <p:sldId id="275" r:id="rId20"/>
    <p:sldId id="276" r:id="rId21"/>
    <p:sldId id="277" r:id="rId22"/>
    <p:sldId id="278" r:id="rId23"/>
    <p:sldId id="27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34" r:id="rId48"/>
    <p:sldId id="302" r:id="rId49"/>
    <p:sldId id="303" r:id="rId50"/>
    <p:sldId id="304" r:id="rId51"/>
    <p:sldId id="305" r:id="rId52"/>
    <p:sldId id="306" r:id="rId53"/>
    <p:sldId id="335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1" r:id="rId68"/>
    <p:sldId id="320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7" r:id="rId82"/>
    <p:sldId id="338" r:id="rId83"/>
    <p:sldId id="339" r:id="rId84"/>
    <p:sldId id="340" r:id="rId85"/>
    <p:sldId id="341" r:id="rId86"/>
    <p:sldId id="349" r:id="rId87"/>
    <p:sldId id="350" r:id="rId88"/>
    <p:sldId id="342" r:id="rId89"/>
    <p:sldId id="259" r:id="rId90"/>
  </p:sldIdLst>
  <p:sldSz cx="9144000" cy="5143500" type="screen16x9"/>
  <p:notesSz cx="6858000" cy="9144000"/>
  <p:custDataLst>
    <p:tags r:id="rId9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A9D27"/>
    <a:srgbClr val="FDA007"/>
    <a:srgbClr val="00AF92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606"/>
      </p:cViewPr>
      <p:guideLst>
        <p:guide orient="horz" pos="1622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gs" Target="tags/tag89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美国贝尔实验室是晶体管、激光器、太阳能电池、发光二极管、数字交换机、通信卫星、电子数字计算机、蜂窝移动通信设备、长途电视传送、仿真语言、有声电影、立体声录音，以及通信网等许多重大发明的诞生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去</a:t>
            </a:r>
            <a:r>
              <a:rPr lang="en-US" altLang="zh-CN">
                <a:sym typeface="+mn-ea"/>
              </a:rPr>
              <a:t>IOE</a:t>
            </a:r>
            <a:r>
              <a:rPr lang="zh-CN" altLang="en-US">
                <a:sym typeface="+mn-ea"/>
              </a:rPr>
              <a:t>是阿里巴巴造出的概念。其本意是，在阿里巴巴的IT架构中，去掉IBM的小型机、Oracle数据库、EMC存储设备，代之以自己在开源软件基础上开发的系统。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 ：设置粘着位，一个文件可读写的用户并一定相让他有删除此文件的权限，如果文件设置了t权限则只用属主和root有删除文件的权限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9561" y="270573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讲师：杨博超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的安装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364058" y="553274"/>
            <a:ext cx="7966957" cy="45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安装步骤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64058" y="1118332"/>
            <a:ext cx="8602377" cy="33123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去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里修改设置开启虚拟化设备支持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安装虚拟机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安装镜像文件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开始安装系统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algn="l"/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856" y="1521718"/>
            <a:ext cx="4758672" cy="2652942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364058" y="4174660"/>
            <a:ext cx="10225136" cy="67590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安装步骤详见</a:t>
            </a:r>
            <a:r>
              <a:rPr lang="en-US" altLang="zh-CN" sz="2400" dirty="0">
                <a:solidFill>
                  <a:srgbClr val="007C6A"/>
                </a:solidFill>
                <a:latin typeface="+mn-ea"/>
                <a:ea typeface="+mn-ea"/>
              </a:rPr>
              <a:t>《</a:t>
            </a:r>
            <a:r>
              <a:rPr lang="en-US" altLang="zh-CN" sz="2400" dirty="0"/>
              <a:t>01</a:t>
            </a:r>
            <a:r>
              <a:rPr lang="zh-CN" altLang="en-US" sz="2400" dirty="0"/>
              <a:t>在</a:t>
            </a:r>
            <a:r>
              <a:rPr lang="en-US" altLang="zh-CN" sz="2400" dirty="0"/>
              <a:t>VM</a:t>
            </a:r>
            <a:r>
              <a:rPr lang="zh-CN" altLang="en-US" sz="2400" dirty="0"/>
              <a:t>上安装</a:t>
            </a:r>
            <a:r>
              <a:rPr lang="en-US" altLang="zh-CN" sz="2400" dirty="0"/>
              <a:t>CentOS7_201802V1.4</a:t>
            </a:r>
            <a:r>
              <a:rPr lang="en-US" altLang="zh-CN" sz="2400" dirty="0">
                <a:solidFill>
                  <a:srgbClr val="007C6A"/>
                </a:solidFill>
                <a:latin typeface="+mn-ea"/>
                <a:ea typeface="+mn-ea"/>
              </a:rPr>
              <a:t>》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的安装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364058" y="553274"/>
            <a:ext cx="7966957" cy="45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辅助软件安装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145" y="1059120"/>
            <a:ext cx="86677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安装</a:t>
            </a:r>
            <a:r>
              <a:rPr lang="en-US" altLang="zh-CN" sz="2800" dirty="0" err="1">
                <a:solidFill>
                  <a:srgbClr val="007C6A"/>
                </a:solidFill>
              </a:rPr>
              <a:t>xshell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作用：远程命令行访问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详见</a:t>
            </a:r>
            <a:r>
              <a:rPr lang="en-US" altLang="zh-CN" sz="2400" dirty="0">
                <a:solidFill>
                  <a:srgbClr val="007C6A"/>
                </a:solidFill>
              </a:rPr>
              <a:t>《03</a:t>
            </a:r>
            <a:r>
              <a:rPr lang="zh-CN" altLang="en-US" sz="2400" dirty="0">
                <a:solidFill>
                  <a:srgbClr val="007C6A"/>
                </a:solidFill>
              </a:rPr>
              <a:t>通过</a:t>
            </a:r>
            <a:r>
              <a:rPr lang="en-US" altLang="zh-CN" sz="2400" dirty="0" err="1">
                <a:solidFill>
                  <a:srgbClr val="007C6A"/>
                </a:solidFill>
              </a:rPr>
              <a:t>Xshell</a:t>
            </a:r>
            <a:r>
              <a:rPr lang="zh-CN" altLang="en-US" sz="2400" dirty="0">
                <a:solidFill>
                  <a:srgbClr val="007C6A"/>
                </a:solidFill>
              </a:rPr>
              <a:t>和</a:t>
            </a:r>
            <a:r>
              <a:rPr lang="en-US" altLang="zh-CN" sz="2400" dirty="0" err="1">
                <a:solidFill>
                  <a:srgbClr val="007C6A"/>
                </a:solidFill>
              </a:rPr>
              <a:t>Xftp</a:t>
            </a:r>
            <a:r>
              <a:rPr lang="zh-CN" altLang="en-US" sz="2400" dirty="0">
                <a:solidFill>
                  <a:srgbClr val="007C6A"/>
                </a:solidFill>
              </a:rPr>
              <a:t>远程访问服务器</a:t>
            </a:r>
            <a:r>
              <a:rPr lang="en-US" altLang="zh-CN" sz="2400" dirty="0">
                <a:solidFill>
                  <a:srgbClr val="007C6A"/>
                </a:solidFill>
              </a:rPr>
              <a:t>201711_NAT</a:t>
            </a:r>
            <a:r>
              <a:rPr lang="zh-CN" altLang="en-US" sz="2400" dirty="0">
                <a:solidFill>
                  <a:srgbClr val="007C6A"/>
                </a:solidFill>
              </a:rPr>
              <a:t>模式</a:t>
            </a:r>
            <a:r>
              <a:rPr lang="en-US" altLang="zh-CN" sz="2400" dirty="0">
                <a:solidFill>
                  <a:srgbClr val="007C6A"/>
                </a:solidFill>
              </a:rPr>
              <a:t>》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145" y="2798058"/>
            <a:ext cx="56166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安装</a:t>
            </a:r>
            <a:r>
              <a:rPr lang="en-US" altLang="zh-CN" sz="2800" dirty="0" err="1">
                <a:solidFill>
                  <a:srgbClr val="007C6A"/>
                </a:solidFill>
              </a:rPr>
              <a:t>xftp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作用：远程文件访问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一个小型云服务网站架构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云形 2"/>
          <p:cNvSpPr/>
          <p:nvPr/>
        </p:nvSpPr>
        <p:spPr>
          <a:xfrm>
            <a:off x="2146969" y="515145"/>
            <a:ext cx="6363047" cy="211147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668" y="669385"/>
            <a:ext cx="1182387" cy="1627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60" y="738574"/>
            <a:ext cx="1179843" cy="1624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59" y="3880068"/>
            <a:ext cx="1909827" cy="100316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682240" y="2256540"/>
            <a:ext cx="968519" cy="148640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28715" y="1475526"/>
            <a:ext cx="1287760" cy="1546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538360" y="2590040"/>
            <a:ext cx="2808312" cy="1439816"/>
          </a:xfrm>
          <a:prstGeom prst="straightConnector1">
            <a:avLst/>
          </a:prstGeom>
          <a:ln w="76200">
            <a:solidFill>
              <a:srgbClr val="007C6A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48064" y="3036811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Xshell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3498" y="321333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Xftp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84668" y="2328925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内网地址：</a:t>
            </a:r>
            <a:r>
              <a:rPr lang="en-US" altLang="zh-CN" sz="2000" dirty="0">
                <a:solidFill>
                  <a:srgbClr val="007C6A"/>
                </a:solidFill>
              </a:rPr>
              <a:t>192.168.1.3</a:t>
            </a:r>
            <a:endParaRPr lang="en-US" altLang="zh-CN" sz="2000" dirty="0">
              <a:solidFill>
                <a:srgbClr val="007C6A"/>
              </a:solidFill>
            </a:endParaRPr>
          </a:p>
          <a:p>
            <a:r>
              <a:rPr lang="zh-CN" altLang="en-US" sz="2000" dirty="0">
                <a:solidFill>
                  <a:srgbClr val="007C6A"/>
                </a:solidFill>
              </a:rPr>
              <a:t>无外网地址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8733" y="34968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</a:rPr>
              <a:t>建议不能访问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369" y="762257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内网地址：</a:t>
            </a:r>
            <a:r>
              <a:rPr lang="en-US" altLang="zh-CN" sz="2000" dirty="0">
                <a:solidFill>
                  <a:srgbClr val="007C6A"/>
                </a:solidFill>
              </a:rPr>
              <a:t>192.168.1.2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934" y="1113644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外网地址：</a:t>
            </a:r>
            <a:r>
              <a:rPr lang="en-US" altLang="zh-CN" sz="2000" dirty="0">
                <a:solidFill>
                  <a:srgbClr val="007C6A"/>
                </a:solidFill>
              </a:rPr>
              <a:t>101.251.21.77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05642" y="1015107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ssh</a:t>
            </a:r>
            <a:r>
              <a:rPr lang="zh-CN" altLang="en-US" sz="2000" dirty="0">
                <a:solidFill>
                  <a:srgbClr val="007C6A"/>
                </a:solidFill>
              </a:rPr>
              <a:t>命令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64047" y="1496390"/>
            <a:ext cx="1306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mysql</a:t>
            </a:r>
            <a:r>
              <a:rPr lang="zh-CN" altLang="en-US" sz="2000" dirty="0">
                <a:solidFill>
                  <a:srgbClr val="007C6A"/>
                </a:solidFill>
              </a:rPr>
              <a:t>命令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61" y="72415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61" y="1995043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91407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9060" y="1387349"/>
            <a:ext cx="3228975" cy="474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文件与目录结构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-2174656" y="49820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文件结构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355221"/>
            <a:ext cx="7328338" cy="313313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-2174656" y="98826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一切皆文件</a:t>
            </a:r>
            <a:endParaRPr lang="zh-CN" altLang="en-US" b="0" dirty="0">
              <a:solidFill>
                <a:srgbClr val="FF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文件与目录结构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465722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853" y="677824"/>
            <a:ext cx="736550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/bin      (/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/bin</a:t>
            </a:r>
            <a:r>
              <a:rPr lang="zh-CN" altLang="en-US" dirty="0">
                <a:solidFill>
                  <a:srgbClr val="007C6A"/>
                </a:solidFill>
              </a:rPr>
              <a:t> 、 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/local/bin)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是</a:t>
            </a:r>
            <a:r>
              <a:rPr lang="en-US" altLang="zh-CN" dirty="0">
                <a:solidFill>
                  <a:srgbClr val="007C6A"/>
                </a:solidFill>
              </a:rPr>
              <a:t>Binary</a:t>
            </a:r>
            <a:r>
              <a:rPr lang="zh-CN" altLang="en-US" dirty="0">
                <a:solidFill>
                  <a:srgbClr val="007C6A"/>
                </a:solidFill>
              </a:rPr>
              <a:t>的缩写</a:t>
            </a:r>
            <a:r>
              <a:rPr lang="en-US" altLang="zh-CN" dirty="0">
                <a:solidFill>
                  <a:srgbClr val="007C6A"/>
                </a:solidFill>
              </a:rPr>
              <a:t>, </a:t>
            </a:r>
            <a:r>
              <a:rPr lang="zh-CN" altLang="en-US" dirty="0">
                <a:solidFill>
                  <a:srgbClr val="007C6A"/>
                </a:solidFill>
              </a:rPr>
              <a:t>这个目录存放着最经常使用的命令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853" y="2665608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/home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存放普通用户的主目录，在</a:t>
            </a:r>
            <a:r>
              <a:rPr lang="en-US" altLang="zh-CN" dirty="0">
                <a:solidFill>
                  <a:srgbClr val="007C6A"/>
                </a:solidFill>
              </a:rPr>
              <a:t>Linux</a:t>
            </a:r>
            <a:r>
              <a:rPr lang="zh-CN" altLang="en-US" dirty="0">
                <a:solidFill>
                  <a:srgbClr val="007C6A"/>
                </a:solidFill>
              </a:rPr>
              <a:t>中每个用户都有一个自己的目录，一般该目录名是以用户的账号命名的。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853" y="3827602"/>
            <a:ext cx="736550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/root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该目录为系统管理员，也称作超级权限者的用户主目录。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853" y="1539928"/>
            <a:ext cx="7537333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sbin</a:t>
            </a:r>
            <a:r>
              <a:rPr lang="en-US" altLang="zh-CN" dirty="0">
                <a:solidFill>
                  <a:srgbClr val="007C6A"/>
                </a:solidFill>
              </a:rPr>
              <a:t>    (/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sbin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、 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/local/</a:t>
            </a:r>
            <a:r>
              <a:rPr lang="en-US" altLang="zh-CN" dirty="0" err="1">
                <a:solidFill>
                  <a:srgbClr val="007C6A"/>
                </a:solidFill>
              </a:rPr>
              <a:t>sbin</a:t>
            </a:r>
            <a:r>
              <a:rPr lang="en-US" altLang="zh-CN" dirty="0">
                <a:solidFill>
                  <a:srgbClr val="007C6A"/>
                </a:solidFill>
              </a:rPr>
              <a:t>)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</a:t>
            </a:r>
            <a:r>
              <a:rPr lang="zh-CN" altLang="en-US" dirty="0">
                <a:solidFill>
                  <a:srgbClr val="007C6A"/>
                </a:solidFill>
              </a:rPr>
              <a:t>就是</a:t>
            </a:r>
            <a:r>
              <a:rPr lang="en-US" altLang="zh-CN" dirty="0">
                <a:solidFill>
                  <a:srgbClr val="007C6A"/>
                </a:solidFill>
              </a:rPr>
              <a:t>Super User</a:t>
            </a:r>
            <a:r>
              <a:rPr lang="zh-CN" altLang="en-US" dirty="0">
                <a:solidFill>
                  <a:srgbClr val="007C6A"/>
                </a:solidFill>
              </a:rPr>
              <a:t>的意思，这里存放的是系统管理员使用的系统管理程序。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2" name="五角星 6"/>
          <p:cNvSpPr/>
          <p:nvPr/>
        </p:nvSpPr>
        <p:spPr>
          <a:xfrm>
            <a:off x="1440160" y="830843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3" name="五角星 6"/>
          <p:cNvSpPr/>
          <p:nvPr/>
        </p:nvSpPr>
        <p:spPr>
          <a:xfrm>
            <a:off x="1812016" y="2815343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4" name="五角星 6"/>
          <p:cNvSpPr/>
          <p:nvPr/>
        </p:nvSpPr>
        <p:spPr>
          <a:xfrm>
            <a:off x="1812016" y="3995693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文件与目录结构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465722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477" y="627032"/>
            <a:ext cx="849694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/lib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系统开机所需要最基本的动态连接共享库，其作用类似于</a:t>
            </a:r>
            <a:r>
              <a:rPr lang="en-US" altLang="zh-CN" dirty="0">
                <a:solidFill>
                  <a:srgbClr val="007C6A"/>
                </a:solidFill>
              </a:rPr>
              <a:t>Windows</a:t>
            </a:r>
            <a:r>
              <a:rPr lang="zh-CN" altLang="en-US" dirty="0">
                <a:solidFill>
                  <a:srgbClr val="007C6A"/>
                </a:solidFill>
              </a:rPr>
              <a:t>里的</a:t>
            </a:r>
            <a:r>
              <a:rPr lang="en-US" altLang="zh-CN" dirty="0">
                <a:solidFill>
                  <a:srgbClr val="007C6A"/>
                </a:solidFill>
              </a:rPr>
              <a:t>DLL</a:t>
            </a:r>
            <a:r>
              <a:rPr lang="zh-CN" altLang="en-US" dirty="0">
                <a:solidFill>
                  <a:srgbClr val="007C6A"/>
                </a:solidFill>
              </a:rPr>
              <a:t>文件。几乎所有的应用程序都需要用到这些共享库。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7477" y="1757685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lost+found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这个目录一般情况下是空的，当系统非法关机后，这里就存放了一些文件。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557" y="2919446"/>
            <a:ext cx="7365504" cy="777008"/>
            <a:chOff x="899592" y="3474336"/>
            <a:chExt cx="7365504" cy="777008"/>
          </a:xfrm>
        </p:grpSpPr>
        <p:sp>
          <p:nvSpPr>
            <p:cNvPr id="15" name="矩形 14"/>
            <p:cNvSpPr/>
            <p:nvPr/>
          </p:nvSpPr>
          <p:spPr>
            <a:xfrm>
              <a:off x="899592" y="3474336"/>
              <a:ext cx="7365504" cy="777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rgbClr val="007C6A"/>
                  </a:solidFill>
                </a:rPr>
                <a:t> /</a:t>
              </a:r>
              <a:r>
                <a:rPr lang="en-US" altLang="zh-CN" dirty="0" err="1">
                  <a:solidFill>
                    <a:srgbClr val="007C6A"/>
                  </a:solidFill>
                </a:rPr>
                <a:t>etc</a:t>
              </a:r>
              <a:endParaRPr lang="en-US" altLang="zh-CN" dirty="0">
                <a:solidFill>
                  <a:srgbClr val="007C6A"/>
                </a:solidFill>
              </a:endParaRP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7C6A"/>
                  </a:solidFill>
                </a:rPr>
                <a:t>所有的系统管理所需要的配置文件和子目录</a:t>
              </a:r>
              <a:endParaRPr lang="en-US" altLang="zh-CN" dirty="0">
                <a:solidFill>
                  <a:srgbClr val="007C6A"/>
                </a:solidFill>
              </a:endParaRPr>
            </a:p>
          </p:txBody>
        </p:sp>
        <p:sp>
          <p:nvSpPr>
            <p:cNvPr id="16" name="五角星 13"/>
            <p:cNvSpPr/>
            <p:nvPr/>
          </p:nvSpPr>
          <p:spPr>
            <a:xfrm>
              <a:off x="2051720" y="3669583"/>
              <a:ext cx="216024" cy="251590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557" y="3704476"/>
            <a:ext cx="8455742" cy="1137106"/>
            <a:chOff x="394769" y="4011514"/>
            <a:chExt cx="8455742" cy="1137106"/>
          </a:xfrm>
        </p:grpSpPr>
        <p:sp>
          <p:nvSpPr>
            <p:cNvPr id="18" name="矩形 17"/>
            <p:cNvSpPr/>
            <p:nvPr/>
          </p:nvSpPr>
          <p:spPr>
            <a:xfrm>
              <a:off x="394769" y="4011514"/>
              <a:ext cx="8455742" cy="1137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rgbClr val="007C6A"/>
                  </a:solidFill>
                </a:rPr>
                <a:t>/</a:t>
              </a:r>
              <a:r>
                <a:rPr lang="en-US" altLang="zh-CN" dirty="0" err="1">
                  <a:solidFill>
                    <a:srgbClr val="007C6A"/>
                  </a:solidFill>
                </a:rPr>
                <a:t>usr</a:t>
              </a:r>
              <a:endParaRPr lang="en-US" altLang="zh-CN" dirty="0">
                <a:solidFill>
                  <a:srgbClr val="007C6A"/>
                </a:solidFill>
              </a:endParaRP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7C6A"/>
                  </a:solidFill>
                </a:rPr>
                <a:t> 这是一个非常重要的目录，用户的很多应用程序和文件都放在这个目录下，类似与</a:t>
              </a:r>
              <a:r>
                <a:rPr lang="en-US" altLang="zh-CN" dirty="0">
                  <a:solidFill>
                    <a:srgbClr val="007C6A"/>
                  </a:solidFill>
                </a:rPr>
                <a:t>windows</a:t>
              </a:r>
              <a:r>
                <a:rPr lang="zh-CN" altLang="en-US" dirty="0">
                  <a:solidFill>
                    <a:srgbClr val="007C6A"/>
                  </a:solidFill>
                </a:rPr>
                <a:t>下的</a:t>
              </a:r>
              <a:r>
                <a:rPr lang="en-US" altLang="zh-CN" dirty="0">
                  <a:solidFill>
                    <a:srgbClr val="007C6A"/>
                  </a:solidFill>
                </a:rPr>
                <a:t>program files</a:t>
              </a:r>
              <a:r>
                <a:rPr lang="zh-CN" altLang="en-US" dirty="0">
                  <a:solidFill>
                    <a:srgbClr val="007C6A"/>
                  </a:solidFill>
                </a:rPr>
                <a:t>目录。</a:t>
              </a:r>
              <a:endParaRPr lang="en-US" altLang="zh-CN" dirty="0">
                <a:solidFill>
                  <a:srgbClr val="007C6A"/>
                </a:solidFill>
              </a:endParaRPr>
            </a:p>
          </p:txBody>
        </p:sp>
        <p:sp>
          <p:nvSpPr>
            <p:cNvPr id="19" name="五角星 16"/>
            <p:cNvSpPr/>
            <p:nvPr/>
          </p:nvSpPr>
          <p:spPr>
            <a:xfrm>
              <a:off x="1528435" y="4176013"/>
              <a:ext cx="216024" cy="251590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文件与目录结构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465722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7477" y="1586997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proc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这个目录是一个虚拟的目录，它是系统内存的映射，我们可以通过直接访问这个目录来获取系统信息。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477" y="620714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/boot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这里存放的是启动</a:t>
            </a:r>
            <a:r>
              <a:rPr lang="en-US" altLang="zh-CN" dirty="0">
                <a:solidFill>
                  <a:srgbClr val="007C6A"/>
                </a:solidFill>
              </a:rPr>
              <a:t>Linux</a:t>
            </a:r>
            <a:r>
              <a:rPr lang="zh-CN" altLang="en-US" dirty="0">
                <a:solidFill>
                  <a:srgbClr val="007C6A"/>
                </a:solidFill>
              </a:rPr>
              <a:t>时使用的一些核心文件，包括一些连接文件以及镜像文件，自己的安装别放这里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7477" y="2497832"/>
            <a:ext cx="849694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srv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service</a:t>
            </a:r>
            <a:r>
              <a:rPr lang="zh-CN" altLang="en-US" dirty="0">
                <a:solidFill>
                  <a:srgbClr val="007C6A"/>
                </a:solidFill>
              </a:rPr>
              <a:t>缩写，该目录存放一些服务启动之后需要提取的数据。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186" y="3108011"/>
            <a:ext cx="8196818" cy="117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/sys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 这是</a:t>
            </a:r>
            <a:r>
              <a:rPr lang="en-US" altLang="zh-CN" dirty="0">
                <a:solidFill>
                  <a:srgbClr val="007C6A"/>
                </a:solidFill>
              </a:rPr>
              <a:t>linux2.6</a:t>
            </a:r>
            <a:r>
              <a:rPr lang="zh-CN" altLang="en-US" dirty="0">
                <a:solidFill>
                  <a:srgbClr val="007C6A"/>
                </a:solidFill>
              </a:rPr>
              <a:t>内核的一个很大的变化。该目录下安装了</a:t>
            </a:r>
            <a:r>
              <a:rPr lang="en-US" altLang="zh-CN" dirty="0">
                <a:solidFill>
                  <a:srgbClr val="007C6A"/>
                </a:solidFill>
              </a:rPr>
              <a:t>2.6</a:t>
            </a:r>
            <a:r>
              <a:rPr lang="zh-CN" altLang="en-US" dirty="0">
                <a:solidFill>
                  <a:srgbClr val="007C6A"/>
                </a:solidFill>
              </a:rPr>
              <a:t>内核中新出现的一个文件系统 </a:t>
            </a:r>
            <a:r>
              <a:rPr lang="en-US" altLang="zh-CN" dirty="0" err="1">
                <a:solidFill>
                  <a:srgbClr val="007C6A"/>
                </a:solidFill>
              </a:rPr>
              <a:t>sysfs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7477" y="4064818"/>
            <a:ext cx="736550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tmp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这个目录是用来存放一些临时文件的。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25" name="五角星 16"/>
          <p:cNvSpPr/>
          <p:nvPr/>
        </p:nvSpPr>
        <p:spPr>
          <a:xfrm>
            <a:off x="1548172" y="721190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文件与目录结构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465722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5" name="五角星 16"/>
          <p:cNvSpPr/>
          <p:nvPr/>
        </p:nvSpPr>
        <p:spPr>
          <a:xfrm>
            <a:off x="1657900" y="763173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672" y="678346"/>
            <a:ext cx="8455742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/dev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类似于</a:t>
            </a:r>
            <a:r>
              <a:rPr lang="en-US" altLang="zh-CN" dirty="0">
                <a:solidFill>
                  <a:srgbClr val="007C6A"/>
                </a:solidFill>
              </a:rPr>
              <a:t>windows</a:t>
            </a:r>
            <a:r>
              <a:rPr lang="zh-CN" altLang="en-US" dirty="0">
                <a:solidFill>
                  <a:srgbClr val="007C6A"/>
                </a:solidFill>
              </a:rPr>
              <a:t>的设备管理器，把所有的硬件用文件的形式存储。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672" y="1540085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/media</a:t>
            </a:r>
            <a:r>
              <a:rPr lang="zh-CN" altLang="en-US" dirty="0">
                <a:solidFill>
                  <a:srgbClr val="007C6A"/>
                </a:solidFill>
              </a:rPr>
              <a:t>（</a:t>
            </a:r>
            <a:r>
              <a:rPr lang="en-US" altLang="zh-CN" dirty="0">
                <a:solidFill>
                  <a:srgbClr val="007C6A"/>
                </a:solidFill>
              </a:rPr>
              <a:t>centos6</a:t>
            </a:r>
            <a:r>
              <a:rPr lang="zh-CN" altLang="en-US" dirty="0">
                <a:solidFill>
                  <a:srgbClr val="007C6A"/>
                </a:solidFill>
              </a:rPr>
              <a:t>）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linux</a:t>
            </a:r>
            <a:r>
              <a:rPr lang="zh-CN" altLang="en-US" dirty="0">
                <a:solidFill>
                  <a:srgbClr val="007C6A"/>
                </a:solidFill>
              </a:rPr>
              <a:t>系统会自动识别一些设备，例如</a:t>
            </a:r>
            <a:r>
              <a:rPr lang="en-US" altLang="zh-CN" dirty="0">
                <a:solidFill>
                  <a:srgbClr val="007C6A"/>
                </a:solidFill>
              </a:rPr>
              <a:t>U</a:t>
            </a:r>
            <a:r>
              <a:rPr lang="zh-CN" altLang="en-US" dirty="0">
                <a:solidFill>
                  <a:srgbClr val="007C6A"/>
                </a:solidFill>
              </a:rPr>
              <a:t>盘、光驱等等，当识别后，</a:t>
            </a:r>
            <a:r>
              <a:rPr lang="en-US" altLang="zh-CN" dirty="0">
                <a:solidFill>
                  <a:srgbClr val="007C6A"/>
                </a:solidFill>
              </a:rPr>
              <a:t>linux</a:t>
            </a:r>
            <a:r>
              <a:rPr lang="zh-CN" altLang="en-US" dirty="0">
                <a:solidFill>
                  <a:srgbClr val="007C6A"/>
                </a:solidFill>
              </a:rPr>
              <a:t>会把识别的设备挂载到这个目录下。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672" y="3705856"/>
            <a:ext cx="8455742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mnt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系统提供该目录是为了让用户临时挂载别的文件系统的，我们可以将外部的存储挂载在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mnt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zh-CN" altLang="en-US" dirty="0">
                <a:solidFill>
                  <a:srgbClr val="007C6A"/>
                </a:solidFill>
              </a:rPr>
              <a:t>上，然后进入该目录就可以查看里的内容了。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672" y="2638177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/run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进程产生的临时文件，虚拟机加载光盘映像在：</a:t>
            </a:r>
            <a:r>
              <a:rPr lang="en-US" altLang="zh-CN" dirty="0">
                <a:solidFill>
                  <a:srgbClr val="007C6A"/>
                </a:solidFill>
              </a:rPr>
              <a:t>/run/media/root/  </a:t>
            </a:r>
            <a:r>
              <a:rPr lang="zh-CN" altLang="en-US" dirty="0">
                <a:solidFill>
                  <a:srgbClr val="007C6A"/>
                </a:solidFill>
              </a:rPr>
              <a:t>目录下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4" name="五角星 16"/>
          <p:cNvSpPr/>
          <p:nvPr/>
        </p:nvSpPr>
        <p:spPr>
          <a:xfrm>
            <a:off x="2988332" y="1610781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5" name="五角星 16"/>
          <p:cNvSpPr/>
          <p:nvPr/>
        </p:nvSpPr>
        <p:spPr>
          <a:xfrm>
            <a:off x="1657900" y="2695192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文件与目录结构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465722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5" name="五角星 16"/>
          <p:cNvSpPr/>
          <p:nvPr/>
        </p:nvSpPr>
        <p:spPr>
          <a:xfrm>
            <a:off x="1440160" y="955746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4" name="五角星 16"/>
          <p:cNvSpPr/>
          <p:nvPr/>
        </p:nvSpPr>
        <p:spPr>
          <a:xfrm>
            <a:off x="1891052" y="2153484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5" name="五角星 16"/>
          <p:cNvSpPr/>
          <p:nvPr/>
        </p:nvSpPr>
        <p:spPr>
          <a:xfrm>
            <a:off x="1878436" y="3206202"/>
            <a:ext cx="216024" cy="25159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8" y="3120000"/>
            <a:ext cx="8455742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var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这个目录中存放着在不断扩充着的东西，我们习惯将那些经常被修改的目录放在这个目录下。包括各种日志文件。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528" y="886394"/>
            <a:ext cx="849694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/opt      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这是给主机额外安装软件所摆放的目录。比如你安装一个</a:t>
            </a:r>
            <a:r>
              <a:rPr lang="en-US" altLang="zh-CN" dirty="0">
                <a:solidFill>
                  <a:srgbClr val="007C6A"/>
                </a:solidFill>
              </a:rPr>
              <a:t>ORACLE</a:t>
            </a:r>
            <a:r>
              <a:rPr lang="zh-CN" altLang="en-US" dirty="0">
                <a:solidFill>
                  <a:srgbClr val="007C6A"/>
                </a:solidFill>
              </a:rPr>
              <a:t>数据库则就可以放到这个目录下。默认是空的。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528" y="2069096"/>
            <a:ext cx="849694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usr</a:t>
            </a:r>
            <a:r>
              <a:rPr lang="en-US" altLang="zh-CN" dirty="0">
                <a:solidFill>
                  <a:srgbClr val="007C6A"/>
                </a:solidFill>
              </a:rPr>
              <a:t>/local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这是另一个给主机额外安装软件所摆放的目录。一般是通过编译源码方式安装的程序。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59" y="73939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59" y="1995043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91407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9060" y="58421"/>
            <a:ext cx="3228975" cy="474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61" y="72415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60" y="19945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91407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9060" y="1996949"/>
            <a:ext cx="3228975" cy="4749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08720"/>
            <a:ext cx="79928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是什么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Linux</a:t>
            </a:r>
            <a:r>
              <a:rPr lang="zh-CN" altLang="en-US" sz="2400" dirty="0">
                <a:solidFill>
                  <a:srgbClr val="007C6A"/>
                </a:solidFill>
              </a:rPr>
              <a:t>系统的命令行下的文本编辑器。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使用命令：</a:t>
            </a:r>
            <a:r>
              <a:rPr lang="en-US" altLang="zh-CN" sz="2400" dirty="0">
                <a:solidFill>
                  <a:srgbClr val="007C6A"/>
                </a:solidFill>
              </a:rPr>
              <a:t>vi </a:t>
            </a:r>
            <a:r>
              <a:rPr lang="en-US" altLang="zh-CN" sz="2400" dirty="0" err="1">
                <a:solidFill>
                  <a:srgbClr val="007C6A"/>
                </a:solidFill>
              </a:rPr>
              <a:t>xxxx</a:t>
            </a:r>
            <a:r>
              <a:rPr lang="zh-CN" altLang="en-US" sz="2400" dirty="0">
                <a:solidFill>
                  <a:srgbClr val="007C6A"/>
                </a:solidFill>
              </a:rPr>
              <a:t>文件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或者</a:t>
            </a:r>
            <a:r>
              <a:rPr lang="en-US" altLang="zh-CN" sz="2400" dirty="0">
                <a:solidFill>
                  <a:srgbClr val="007C6A"/>
                </a:solidFill>
              </a:rPr>
              <a:t>vim  </a:t>
            </a:r>
            <a:r>
              <a:rPr lang="en-US" altLang="zh-CN" sz="2400" dirty="0" err="1">
                <a:solidFill>
                  <a:srgbClr val="007C6A"/>
                </a:solidFill>
              </a:rPr>
              <a:t>xxxx</a:t>
            </a:r>
            <a:r>
              <a:rPr lang="zh-CN" altLang="en-US" sz="2400" dirty="0">
                <a:solidFill>
                  <a:srgbClr val="007C6A"/>
                </a:solidFill>
              </a:rPr>
              <a:t>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27" y="803123"/>
            <a:ext cx="6409889" cy="40061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09728" y="262819"/>
            <a:ext cx="727280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武装起来的</a:t>
            </a:r>
            <a:r>
              <a:rPr lang="en-US" altLang="zh-CN" sz="2400" dirty="0">
                <a:solidFill>
                  <a:srgbClr val="007C6A"/>
                </a:solidFill>
              </a:rPr>
              <a:t>vim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63367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>
                <a:solidFill>
                  <a:srgbClr val="007C6A"/>
                </a:solidFill>
              </a:rPr>
              <a:t>三种模式</a:t>
            </a:r>
            <a:endParaRPr lang="en-US" altLang="zh-CN" sz="32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一般模式（默认模式）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命令模式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--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一般模式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81032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打开文档的默认模式，主要负责查看，和一些基础的修剪。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60004" y="1399581"/>
          <a:ext cx="6023992" cy="360680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370872"/>
                <a:gridCol w="46531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删除光标当前行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r>
                        <a:rPr lang="zh-CN" altLang="en-US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撤销上一步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删除一个字母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Delete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删除一个字母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Backspace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/>
                        <a:t>yy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复制光标当前行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粘贴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/>
                        <a:t>dw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删除一个词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/>
                        <a:t>yw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复制一个词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--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一般模式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81032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打开文档的默认模式，主要负责查看，和一些基础的修剪。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1335139"/>
          <a:ext cx="6023992" cy="215138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787860"/>
                <a:gridCol w="4236132"/>
              </a:tblGrid>
              <a:tr h="147691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</a:rPr>
                        <a:t>shift+g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移动到页尾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/>
                        <a:t>数字</a:t>
                      </a:r>
                      <a:r>
                        <a:rPr lang="en-US" altLang="zh-CN" sz="1800" kern="1200" dirty="0"/>
                        <a:t>1+shift+g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移动到页头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/>
                        <a:t>数字</a:t>
                      </a:r>
                      <a:r>
                        <a:rPr lang="en-US" altLang="zh-CN" sz="1800" kern="1200" dirty="0" err="1"/>
                        <a:t>N+shift+g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移动到目标行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/>
                        <a:t>shift+6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/>
                        <a:t>移动到行头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shift+4</a:t>
                      </a:r>
                      <a:endParaRPr lang="en-US" altLang="zh-CN" sz="18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移动到行尾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24744"/>
            <a:ext cx="63367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>
                <a:solidFill>
                  <a:srgbClr val="007C6A"/>
                </a:solidFill>
              </a:rPr>
              <a:t>三种模式</a:t>
            </a:r>
            <a:endParaRPr lang="en-US" altLang="zh-CN" sz="32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一般模式（默认模式）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编辑模式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命令模式</a:t>
            </a:r>
            <a:endParaRPr lang="zh-CN" altLang="en-US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--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编辑模式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56648"/>
            <a:ext cx="7992888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可以编写文字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要按下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, a </a:t>
            </a:r>
            <a:r>
              <a:rPr lang="en-US" altLang="zh-CN" sz="2400" dirty="0">
                <a:solidFill>
                  <a:srgbClr val="007C6A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o</a:t>
            </a:r>
            <a:r>
              <a:rPr lang="en-US" altLang="zh-CN" sz="2400" dirty="0">
                <a:solidFill>
                  <a:srgbClr val="007C6A"/>
                </a:solidFill>
              </a:rPr>
              <a:t>,</a:t>
            </a:r>
            <a:r>
              <a:rPr lang="zh-CN" altLang="en-US" sz="2400" dirty="0">
                <a:solidFill>
                  <a:srgbClr val="007C6A"/>
                </a:solidFill>
              </a:rPr>
              <a:t>等字母后才能进入编辑模式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进入后左下角会有</a:t>
            </a:r>
            <a:r>
              <a:rPr lang="en-US" altLang="zh-CN" sz="2400" dirty="0">
                <a:solidFill>
                  <a:srgbClr val="007C6A"/>
                </a:solidFill>
              </a:rPr>
              <a:t>[insert]</a:t>
            </a:r>
            <a:r>
              <a:rPr lang="zh-CN" altLang="en-US" sz="2400" dirty="0">
                <a:solidFill>
                  <a:srgbClr val="007C6A"/>
                </a:solidFill>
              </a:rPr>
              <a:t>或</a:t>
            </a:r>
            <a:r>
              <a:rPr lang="en-US" altLang="zh-CN" sz="2400" dirty="0">
                <a:solidFill>
                  <a:srgbClr val="007C6A"/>
                </a:solidFill>
              </a:rPr>
              <a:t>[replace]</a:t>
            </a:r>
            <a:r>
              <a:rPr lang="zh-CN" altLang="en-US" sz="2400" dirty="0">
                <a:solidFill>
                  <a:srgbClr val="007C6A"/>
                </a:solidFill>
              </a:rPr>
              <a:t>的字样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按下</a:t>
            </a:r>
            <a:r>
              <a:rPr lang="en-US" altLang="zh-CN" sz="2400" dirty="0">
                <a:solidFill>
                  <a:srgbClr val="007C6A"/>
                </a:solidFill>
              </a:rPr>
              <a:t>[ESC]</a:t>
            </a:r>
            <a:r>
              <a:rPr lang="zh-CN" altLang="en-US" sz="2400" dirty="0">
                <a:solidFill>
                  <a:srgbClr val="007C6A"/>
                </a:solidFill>
              </a:rPr>
              <a:t>这个按键即可退出编辑模式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9776" y="2392328"/>
          <a:ext cx="6096000" cy="249428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当前光标行的下一行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s,S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s:</a:t>
                      </a:r>
                      <a:r>
                        <a:rPr lang="zh-CN" altLang="en-US" dirty="0"/>
                        <a:t>删除当前字符并进入编辑</a:t>
                      </a:r>
                      <a:r>
                        <a:rPr lang="zh-CN" altLang="en-US" baseline="0" dirty="0"/>
                        <a:t> </a:t>
                      </a:r>
                      <a:endParaRPr lang="en-US" altLang="zh-CN" baseline="0" dirty="0"/>
                    </a:p>
                    <a:p>
                      <a:r>
                        <a:rPr lang="en-US" altLang="zh-CN" baseline="0" dirty="0"/>
                        <a:t>S:</a:t>
                      </a:r>
                      <a:r>
                        <a:rPr lang="zh-CN" altLang="en-US" baseline="0" dirty="0"/>
                        <a:t>删除整行并进入编辑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进入替换模式，替换光标后内容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24744"/>
            <a:ext cx="63367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>
                <a:solidFill>
                  <a:srgbClr val="007C6A"/>
                </a:solidFill>
              </a:rPr>
              <a:t>三种模式</a:t>
            </a:r>
            <a:endParaRPr lang="en-US" altLang="zh-CN" sz="32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一般模式（默认模式）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命令模式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--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命令模式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32264"/>
            <a:ext cx="8299648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可以进行存盘、退出、显示行号、搜索、批量替换等操作。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要在一般模式下输入</a:t>
            </a:r>
            <a:r>
              <a:rPr lang="en-US" altLang="zh-CN" sz="2400" dirty="0">
                <a:solidFill>
                  <a:srgbClr val="007C6A"/>
                </a:solidFill>
              </a:rPr>
              <a:t>"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/ </a:t>
            </a:r>
            <a:r>
              <a:rPr lang="en-US" altLang="zh-CN" sz="2400" dirty="0">
                <a:solidFill>
                  <a:srgbClr val="007C6A"/>
                </a:solidFill>
              </a:rPr>
              <a:t>"</a:t>
            </a:r>
            <a:r>
              <a:rPr lang="zh-CN" altLang="en-US" sz="2400" dirty="0">
                <a:solidFill>
                  <a:srgbClr val="007C6A"/>
                </a:solidFill>
              </a:rPr>
              <a:t>或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" 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400" b="1" dirty="0">
                <a:solidFill>
                  <a:srgbClr val="007C6A"/>
                </a:solidFill>
              </a:rPr>
              <a:t> "  </a:t>
            </a:r>
            <a:r>
              <a:rPr lang="zh-CN" altLang="en-US" sz="2400" dirty="0">
                <a:solidFill>
                  <a:srgbClr val="007C6A"/>
                </a:solidFill>
              </a:rPr>
              <a:t>可进入命令模式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进入后光标移至最下端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99" y="1821944"/>
          <a:ext cx="6128448" cy="31664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4224"/>
                <a:gridCol w="3064224"/>
              </a:tblGrid>
              <a:tr h="351825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>
                    <a:solidFill>
                      <a:srgbClr val="007C6A"/>
                    </a:solidFill>
                  </a:tcPr>
                </a:tc>
              </a:tr>
              <a:tr h="3518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: 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保存</a:t>
                      </a:r>
                      <a:endParaRPr lang="zh-CN" altLang="en-US" dirty="0"/>
                    </a:p>
                  </a:txBody>
                  <a:tcPr/>
                </a:tc>
              </a:tr>
              <a:tr h="3518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q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退出</a:t>
                      </a:r>
                      <a:endParaRPr lang="zh-CN" altLang="en-US" dirty="0"/>
                    </a:p>
                  </a:txBody>
                  <a:tcPr/>
                </a:tc>
              </a:tr>
              <a:tr h="3518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 !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强制执行</a:t>
                      </a:r>
                      <a:endParaRPr lang="zh-CN" altLang="en-US" dirty="0"/>
                    </a:p>
                  </a:txBody>
                  <a:tcPr/>
                </a:tc>
              </a:tr>
              <a:tr h="351825">
                <a:tc>
                  <a:txBody>
                    <a:bodyPr/>
                    <a:lstStyle/>
                    <a:p>
                      <a:r>
                        <a:rPr lang="en-US" altLang="zh-CN" dirty="0"/>
                        <a:t>: %s/old</a:t>
                      </a:r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/new</a:t>
                      </a:r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批量替换</a:t>
                      </a:r>
                      <a:endParaRPr lang="zh-CN" altLang="en-US" dirty="0"/>
                    </a:p>
                  </a:txBody>
                  <a:tcPr/>
                </a:tc>
              </a:tr>
              <a:tr h="351825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要查找的词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 n </a:t>
                      </a:r>
                      <a:r>
                        <a:rPr lang="zh-CN" altLang="en-US" baseline="0" dirty="0"/>
                        <a:t>查找下一个，</a:t>
                      </a:r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往上查找</a:t>
                      </a:r>
                      <a:endParaRPr lang="zh-CN" altLang="en-US" dirty="0"/>
                    </a:p>
                  </a:txBody>
                  <a:tcPr/>
                </a:tc>
              </a:tr>
              <a:tr h="351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查找下一个，</a:t>
                      </a:r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往上查找</a:t>
                      </a:r>
                      <a:endParaRPr lang="zh-CN" altLang="en-US" dirty="0"/>
                    </a:p>
                  </a:txBody>
                  <a:tcPr/>
                </a:tc>
              </a:tr>
              <a:tr h="3518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altLang="zh-CN" baseline="0" dirty="0">
                          <a:solidFill>
                            <a:srgbClr val="0070C0"/>
                          </a:solidFill>
                        </a:rPr>
                        <a:t>set nu </a:t>
                      </a:r>
                      <a:r>
                        <a:rPr lang="en-US" altLang="zh-CN" baseline="0" dirty="0"/>
                        <a:t>/ :set </a:t>
                      </a:r>
                      <a:r>
                        <a:rPr lang="en-US" altLang="zh-CN" baseline="0" dirty="0" err="1"/>
                        <a:t>nonu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显示行号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关闭行号</a:t>
                      </a:r>
                      <a:endParaRPr lang="en-US" altLang="zh-CN" dirty="0"/>
                    </a:p>
                  </a:txBody>
                  <a:tcPr/>
                </a:tc>
              </a:tr>
              <a:tr h="35182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:noh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取消高亮显示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9186" y="4980"/>
            <a:ext cx="13115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780288" y="1955304"/>
            <a:ext cx="7474024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C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开源、稳定、漏洞少，靠谱公司都用它。</a:t>
            </a:r>
            <a:endParaRPr lang="en-US" altLang="zh-CN" sz="2800" dirty="0">
              <a:solidFill>
                <a:srgbClr val="007C6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80288" y="3949031"/>
            <a:ext cx="8229600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C6A"/>
                </a:solidFill>
              </a:rPr>
              <a:t>Linux</a:t>
            </a:r>
            <a:r>
              <a:rPr lang="zh-CN" altLang="en-US" sz="2800" dirty="0">
                <a:solidFill>
                  <a:srgbClr val="007C6A"/>
                </a:solidFill>
              </a:rPr>
              <a:t>是一套免费使用和自由传播的类</a:t>
            </a:r>
            <a:r>
              <a:rPr lang="en-US" altLang="zh-CN" sz="2800" dirty="0">
                <a:solidFill>
                  <a:srgbClr val="007C6A"/>
                </a:solidFill>
              </a:rPr>
              <a:t>Unix</a:t>
            </a:r>
            <a:r>
              <a:rPr lang="zh-CN" altLang="en-US" sz="2800" dirty="0">
                <a:solidFill>
                  <a:srgbClr val="007C6A"/>
                </a:solidFill>
              </a:rPr>
              <a:t>操作系统。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06226" y="537552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  <a:latin typeface="+mn-ea"/>
                <a:ea typeface="+mn-ea"/>
              </a:rPr>
              <a:t>为什么要学</a:t>
            </a:r>
            <a:r>
              <a:rPr lang="en-US" altLang="zh-CN" sz="2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06226" y="2755037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  <a:r>
              <a:rPr lang="zh-CN" altLang="en-US" sz="2800" dirty="0">
                <a:solidFill>
                  <a:srgbClr val="007C6A"/>
                </a:solidFill>
                <a:latin typeface="+mn-ea"/>
                <a:ea typeface="+mn-ea"/>
              </a:rPr>
              <a:t>是什么</a:t>
            </a:r>
            <a:endParaRPr lang="zh-CN" altLang="en-US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49188" y="452936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三个模式之间的切换关系</a:t>
            </a:r>
            <a:endParaRPr lang="zh-CN" altLang="en-US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8128" y="1607456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一般模式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20569" y="3863213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编辑模式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54058" y="3877338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命令模式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66974" y="2497080"/>
            <a:ext cx="832878" cy="1196126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053750" y="2497080"/>
            <a:ext cx="1133282" cy="129614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06018" y="2468109"/>
            <a:ext cx="1077126" cy="1281050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768113" y="2497080"/>
            <a:ext cx="863479" cy="129614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57318" y="1850925"/>
            <a:ext cx="1024786" cy="18691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72112" y="672196"/>
            <a:ext cx="20162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#vi xxx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#vim xxx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61625" y="2642371"/>
            <a:ext cx="1430901" cy="52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 dirty="0" err="1">
                <a:solidFill>
                  <a:srgbClr val="007C6A"/>
                </a:solidFill>
              </a:rPr>
              <a:t>i</a:t>
            </a:r>
            <a:r>
              <a:rPr lang="en-US" altLang="zh-CN" sz="2400" i="1" dirty="0">
                <a:solidFill>
                  <a:srgbClr val="007C6A"/>
                </a:solidFill>
              </a:rPr>
              <a:t> </a:t>
            </a:r>
            <a:r>
              <a:rPr lang="zh-CN" altLang="en-US" sz="2400" i="1" dirty="0">
                <a:solidFill>
                  <a:srgbClr val="007C6A"/>
                </a:solidFill>
              </a:rPr>
              <a:t>、</a:t>
            </a:r>
            <a:r>
              <a:rPr lang="en-US" altLang="zh-CN" sz="2400" i="1" dirty="0">
                <a:solidFill>
                  <a:srgbClr val="007C6A"/>
                </a:solidFill>
              </a:rPr>
              <a:t>a</a:t>
            </a:r>
            <a:r>
              <a:rPr lang="zh-CN" altLang="en-US" sz="2400" i="1" dirty="0">
                <a:solidFill>
                  <a:srgbClr val="007C6A"/>
                </a:solidFill>
              </a:rPr>
              <a:t>、</a:t>
            </a:r>
            <a:r>
              <a:rPr lang="en-US" altLang="zh-CN" sz="2400" i="1" dirty="0">
                <a:solidFill>
                  <a:srgbClr val="007C6A"/>
                </a:solidFill>
              </a:rPr>
              <a:t>o</a:t>
            </a:r>
            <a:endParaRPr lang="en-US" altLang="zh-CN" sz="2400" i="1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4432" y="2928603"/>
            <a:ext cx="32052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ESC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41965" y="2914602"/>
            <a:ext cx="32052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ESC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66942" y="2468109"/>
            <a:ext cx="3205200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或者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531855" y="4159793"/>
            <a:ext cx="1148849" cy="0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37522" y="3108634"/>
            <a:ext cx="223462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wq</a:t>
            </a:r>
            <a:r>
              <a:rPr lang="en-US" altLang="zh-CN" sz="2400" dirty="0">
                <a:solidFill>
                  <a:srgbClr val="007C6A"/>
                </a:solidFill>
              </a:rPr>
              <a:t>  :q   :q!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018" y="1531968"/>
            <a:ext cx="201622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7C6A"/>
                </a:solidFill>
              </a:rPr>
              <a:t>在命令行下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85086" y="3529369"/>
            <a:ext cx="201622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7C6A"/>
                </a:solidFill>
              </a:rPr>
              <a:t>在命令行下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vim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编辑器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87" y="475297"/>
            <a:ext cx="7245515" cy="466820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61" y="72415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61" y="1995043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91407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42916" y="2606549"/>
            <a:ext cx="3228975" cy="474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4740" y="398646"/>
            <a:ext cx="7992888" cy="449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帮助手册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man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 --help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日期类 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date ,</a:t>
            </a:r>
            <a:r>
              <a:rPr lang="en-US" altLang="zh-CN" sz="2000" dirty="0" err="1">
                <a:solidFill>
                  <a:srgbClr val="007C6A"/>
                </a:solidFill>
              </a:rPr>
              <a:t>cal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显示当前目录 </a:t>
            </a:r>
            <a:r>
              <a:rPr lang="en-US" altLang="zh-CN" sz="2000" dirty="0" err="1">
                <a:solidFill>
                  <a:srgbClr val="007C6A"/>
                </a:solidFill>
              </a:rPr>
              <a:t>pwd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cd</a:t>
            </a:r>
            <a:r>
              <a:rPr lang="zh-CN" altLang="en-US" sz="2000" dirty="0">
                <a:solidFill>
                  <a:srgbClr val="007C6A"/>
                </a:solidFill>
              </a:rPr>
              <a:t>切换目录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cd  .. </a:t>
            </a:r>
            <a:r>
              <a:rPr lang="zh-CN" altLang="en-US" sz="2000" dirty="0">
                <a:solidFill>
                  <a:srgbClr val="007C6A"/>
                </a:solidFill>
              </a:rPr>
              <a:t>返回上级目录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cd  /  </a:t>
            </a:r>
            <a:r>
              <a:rPr lang="zh-CN" altLang="en-US" sz="2000" dirty="0">
                <a:solidFill>
                  <a:srgbClr val="007C6A"/>
                </a:solidFill>
              </a:rPr>
              <a:t>返回至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cd  , cd  ~   </a:t>
            </a:r>
            <a:r>
              <a:rPr lang="zh-CN" altLang="en-US" sz="2000" dirty="0">
                <a:solidFill>
                  <a:srgbClr val="007C6A"/>
                </a:solidFill>
              </a:rPr>
              <a:t>返回家目录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cd  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sysconfig</a:t>
            </a:r>
            <a:r>
              <a:rPr lang="en-US" altLang="zh-CN" sz="2000" dirty="0">
                <a:solidFill>
                  <a:srgbClr val="007C6A"/>
                </a:solidFill>
              </a:rPr>
              <a:t>  </a:t>
            </a:r>
            <a:r>
              <a:rPr lang="zh-CN" altLang="en-US" sz="2000" dirty="0">
                <a:solidFill>
                  <a:srgbClr val="007C6A"/>
                </a:solidFill>
              </a:rPr>
              <a:t>通过绝对路径访问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zh-CN" altLang="en-US" sz="2000" dirty="0">
                <a:solidFill>
                  <a:srgbClr val="007C6A"/>
                </a:solidFill>
              </a:rPr>
              <a:t>利用</a:t>
            </a:r>
            <a:r>
              <a:rPr lang="en-US" altLang="zh-CN" sz="2000" dirty="0">
                <a:solidFill>
                  <a:srgbClr val="007C6A"/>
                </a:solidFill>
              </a:rPr>
              <a:t>tab</a:t>
            </a:r>
            <a:r>
              <a:rPr lang="zh-CN" altLang="en-US" sz="2000" dirty="0">
                <a:solidFill>
                  <a:srgbClr val="007C6A"/>
                </a:solidFill>
              </a:rPr>
              <a:t>键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C6A"/>
                </a:solidFill>
              </a:rPr>
              <a:t>cd  ./</a:t>
            </a:r>
            <a:r>
              <a:rPr lang="en-US" altLang="zh-CN" sz="2000" dirty="0" err="1">
                <a:solidFill>
                  <a:srgbClr val="007C6A"/>
                </a:solidFill>
              </a:rPr>
              <a:t>sysconfig</a:t>
            </a:r>
            <a:r>
              <a:rPr lang="en-US" altLang="zh-CN" sz="2000" dirty="0">
                <a:solidFill>
                  <a:srgbClr val="007C6A"/>
                </a:solidFill>
              </a:rPr>
              <a:t>    </a:t>
            </a:r>
            <a:r>
              <a:rPr lang="zh-CN" altLang="en-US" sz="2000" dirty="0">
                <a:solidFill>
                  <a:srgbClr val="007C6A"/>
                </a:solidFill>
              </a:rPr>
              <a:t>通过相对路径访问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342545"/>
            <a:ext cx="8686800" cy="1653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7C6A"/>
                </a:solidFill>
              </a:rPr>
              <a:t>ls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-a </a:t>
            </a:r>
            <a:r>
              <a:rPr lang="zh-CN" altLang="en-US" sz="2000" dirty="0">
                <a:solidFill>
                  <a:srgbClr val="007C6A"/>
                </a:solidFill>
              </a:rPr>
              <a:t>全部文件，连同隐藏的文件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-l </a:t>
            </a:r>
            <a:r>
              <a:rPr lang="zh-CN" altLang="en-US" sz="2000" dirty="0">
                <a:solidFill>
                  <a:srgbClr val="007C6A"/>
                </a:solidFill>
              </a:rPr>
              <a:t>列出详细列表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别名</a:t>
            </a:r>
            <a:r>
              <a:rPr lang="en-US" altLang="zh-CN" sz="2000" b="1" dirty="0" err="1">
                <a:solidFill>
                  <a:srgbClr val="FF0000"/>
                </a:solidFill>
              </a:rPr>
              <a:t>ll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列表信息： 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509993" y="1982761"/>
            <a:ext cx="9915691" cy="380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类型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权限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 &lt;</a:t>
            </a:r>
            <a:r>
              <a:rPr lang="zh-CN" altLang="en-US" sz="1600" b="1" dirty="0">
                <a:solidFill>
                  <a:srgbClr val="007C6A"/>
                </a:solidFill>
              </a:rPr>
              <a:t>文件：硬连接数或目录：子目录数</a:t>
            </a:r>
            <a:r>
              <a:rPr lang="en-US" altLang="zh-CN" sz="1600" b="1" dirty="0">
                <a:solidFill>
                  <a:srgbClr val="007C6A"/>
                </a:solidFill>
              </a:rPr>
              <a:t>&gt;&lt; </a:t>
            </a:r>
            <a:r>
              <a:rPr lang="zh-CN" altLang="en-US" sz="1600" b="1" dirty="0">
                <a:solidFill>
                  <a:srgbClr val="007C6A"/>
                </a:solidFill>
              </a:rPr>
              <a:t>所属人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所属组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大小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建立时间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文件名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endParaRPr lang="en-US" altLang="zh-CN" sz="1600" b="1" dirty="0">
              <a:solidFill>
                <a:srgbClr val="007C6A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79987" y="2326926"/>
            <a:ext cx="231953" cy="571034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652124" y="2295106"/>
            <a:ext cx="1080217" cy="536464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68344" y="2326890"/>
            <a:ext cx="2694054" cy="571070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641997" y="2318909"/>
            <a:ext cx="3514179" cy="63460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825556" y="2326890"/>
            <a:ext cx="250382" cy="54743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349348" y="2295106"/>
            <a:ext cx="3514179" cy="63460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154302" y="2329926"/>
            <a:ext cx="3244500" cy="568034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777289" y="2326890"/>
            <a:ext cx="2785558" cy="513316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89687" y="3885356"/>
            <a:ext cx="8197055" cy="125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07C6A"/>
                </a:solidFill>
              </a:rPr>
              <a:t>grep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配合显示内容的命令，根据跟随的内容显示，该行内容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例如：</a:t>
            </a:r>
            <a:r>
              <a:rPr lang="en-US" altLang="zh-CN" sz="2000" dirty="0" err="1">
                <a:solidFill>
                  <a:srgbClr val="007C6A"/>
                </a:solidFill>
              </a:rPr>
              <a:t>ls</a:t>
            </a:r>
            <a:r>
              <a:rPr lang="en-US" altLang="zh-CN" sz="2000" dirty="0">
                <a:solidFill>
                  <a:srgbClr val="007C6A"/>
                </a:solidFill>
              </a:rPr>
              <a:t> –l |</a:t>
            </a:r>
            <a:r>
              <a:rPr lang="en-US" altLang="zh-CN" sz="2000" dirty="0" err="1">
                <a:solidFill>
                  <a:srgbClr val="007C6A"/>
                </a:solidFill>
              </a:rPr>
              <a:t>grep</a:t>
            </a:r>
            <a:r>
              <a:rPr lang="en-US" altLang="zh-CN" sz="2000" dirty="0">
                <a:solidFill>
                  <a:srgbClr val="007C6A"/>
                </a:solidFill>
              </a:rPr>
              <a:t> xxx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87" y="2962146"/>
            <a:ext cx="8638548" cy="98337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2072" y="1797483"/>
            <a:ext cx="4572000" cy="1257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b="1" dirty="0">
                <a:solidFill>
                  <a:srgbClr val="007C6A"/>
                </a:solidFill>
              </a:rPr>
              <a:t>touch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 </a:t>
            </a:r>
            <a:r>
              <a:rPr lang="zh-CN" altLang="en-US" dirty="0">
                <a:solidFill>
                  <a:srgbClr val="007C6A"/>
                </a:solidFill>
              </a:rPr>
              <a:t>新建一个文件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例：</a:t>
            </a:r>
            <a:r>
              <a:rPr lang="en-US" altLang="zh-CN" dirty="0">
                <a:solidFill>
                  <a:srgbClr val="007C6A"/>
                </a:solidFill>
              </a:rPr>
              <a:t>touch  </a:t>
            </a:r>
            <a:r>
              <a:rPr lang="zh-CN" altLang="en-US" dirty="0">
                <a:solidFill>
                  <a:srgbClr val="007C6A"/>
                </a:solidFill>
              </a:rPr>
              <a:t>文件名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2072" y="3160179"/>
            <a:ext cx="4572000" cy="20828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</a:t>
            </a:r>
            <a:r>
              <a:rPr lang="en-US" altLang="zh-CN" b="1" dirty="0" err="1">
                <a:solidFill>
                  <a:srgbClr val="007C6A"/>
                </a:solidFill>
              </a:rPr>
              <a:t>rmdir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删除一个空目录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例： </a:t>
            </a:r>
            <a:r>
              <a:rPr lang="en-US" altLang="zh-CN" dirty="0" err="1">
                <a:solidFill>
                  <a:srgbClr val="007C6A"/>
                </a:solidFill>
              </a:rPr>
              <a:t>rmdir</a:t>
            </a:r>
            <a:r>
              <a:rPr lang="en-US" altLang="zh-CN" dirty="0">
                <a:solidFill>
                  <a:srgbClr val="007C6A"/>
                </a:solidFill>
              </a:rPr>
              <a:t>  </a:t>
            </a:r>
            <a:r>
              <a:rPr lang="en-US" altLang="zh-CN" dirty="0" err="1">
                <a:solidFill>
                  <a:srgbClr val="007C6A"/>
                </a:solidFill>
              </a:rPr>
              <a:t>dirname</a:t>
            </a:r>
            <a:endParaRPr lang="zh-CN" altLang="en-US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2072" y="434787"/>
            <a:ext cx="4572000" cy="1257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b="1" dirty="0" err="1">
                <a:solidFill>
                  <a:srgbClr val="007C6A"/>
                </a:solidFill>
              </a:rPr>
              <a:t>mkdir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-p  </a:t>
            </a:r>
            <a:r>
              <a:rPr lang="zh-CN" altLang="en-US" dirty="0">
                <a:solidFill>
                  <a:srgbClr val="007C6A"/>
                </a:solidFill>
              </a:rPr>
              <a:t>可以一下建好多级目录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例： </a:t>
            </a:r>
            <a:r>
              <a:rPr lang="en-US" altLang="zh-CN" dirty="0" err="1">
                <a:solidFill>
                  <a:srgbClr val="007C6A"/>
                </a:solidFill>
              </a:rPr>
              <a:t>mkdir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目录名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1987075"/>
            <a:ext cx="7416824" cy="257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</a:t>
            </a:r>
            <a:r>
              <a:rPr lang="en-US" altLang="zh-CN" b="1" dirty="0" err="1">
                <a:solidFill>
                  <a:srgbClr val="007C6A"/>
                </a:solidFill>
              </a:rPr>
              <a:t>cp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cp</a:t>
            </a:r>
            <a:r>
              <a:rPr lang="en-US" altLang="zh-CN" dirty="0">
                <a:solidFill>
                  <a:srgbClr val="007C6A"/>
                </a:solidFill>
              </a:rPr>
              <a:t>  【</a:t>
            </a:r>
            <a:r>
              <a:rPr lang="zh-CN" altLang="en-US" dirty="0">
                <a:solidFill>
                  <a:srgbClr val="007C6A"/>
                </a:solidFill>
              </a:rPr>
              <a:t>要复制的文件</a:t>
            </a:r>
            <a:r>
              <a:rPr lang="en-US" altLang="zh-CN" dirty="0">
                <a:solidFill>
                  <a:srgbClr val="007C6A"/>
                </a:solidFill>
              </a:rPr>
              <a:t>】 【</a:t>
            </a:r>
            <a:r>
              <a:rPr lang="zh-CN" altLang="en-US" dirty="0">
                <a:solidFill>
                  <a:srgbClr val="007C6A"/>
                </a:solidFill>
              </a:rPr>
              <a:t>到哪里</a:t>
            </a:r>
            <a:r>
              <a:rPr lang="en-US" altLang="zh-CN" dirty="0">
                <a:solidFill>
                  <a:srgbClr val="007C6A"/>
                </a:solidFill>
              </a:rPr>
              <a:t>】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-r </a:t>
            </a:r>
            <a:r>
              <a:rPr lang="zh-CN" altLang="en-US" dirty="0">
                <a:solidFill>
                  <a:srgbClr val="007C6A"/>
                </a:solidFill>
              </a:rPr>
              <a:t>递归复制整个文件夹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-v </a:t>
            </a:r>
            <a:r>
              <a:rPr lang="zh-CN" altLang="en-US" dirty="0">
                <a:solidFill>
                  <a:srgbClr val="007C6A"/>
                </a:solidFill>
              </a:rPr>
              <a:t>显示复制过程中文件的列表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强制覆盖不提示的方法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临时方法：用</a:t>
            </a:r>
            <a:r>
              <a:rPr lang="en-US" altLang="zh-CN" dirty="0">
                <a:solidFill>
                  <a:srgbClr val="007C6A"/>
                </a:solidFill>
              </a:rPr>
              <a:t>\</a:t>
            </a:r>
            <a:r>
              <a:rPr lang="en-US" altLang="zh-CN" dirty="0" err="1">
                <a:solidFill>
                  <a:srgbClr val="007C6A"/>
                </a:solidFill>
              </a:rPr>
              <a:t>cp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687" y="405090"/>
            <a:ext cx="5256584" cy="1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</a:t>
            </a:r>
            <a:r>
              <a:rPr lang="en-US" altLang="zh-CN" b="1" dirty="0" err="1">
                <a:solidFill>
                  <a:srgbClr val="007C6A"/>
                </a:solidFill>
              </a:rPr>
              <a:t>rm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移除文件或目录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</a:t>
            </a:r>
            <a:r>
              <a:rPr lang="en-US" altLang="zh-CN" dirty="0" err="1">
                <a:solidFill>
                  <a:srgbClr val="007C6A"/>
                </a:solidFill>
              </a:rPr>
              <a:t>rvf</a:t>
            </a:r>
            <a:r>
              <a:rPr lang="zh-CN" altLang="en-US" dirty="0">
                <a:solidFill>
                  <a:srgbClr val="007C6A"/>
                </a:solidFill>
              </a:rPr>
              <a:t>递归删除所有目录内容，提示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</a:t>
            </a:r>
            <a:r>
              <a:rPr lang="en-US" altLang="zh-CN" dirty="0" err="1">
                <a:solidFill>
                  <a:srgbClr val="007C6A"/>
                </a:solidFill>
              </a:rPr>
              <a:t>rf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递归删除所有目录内容，不提示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687" y="405090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mv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mv   </a:t>
            </a:r>
            <a:r>
              <a:rPr lang="en-US" altLang="zh-CN" dirty="0" err="1">
                <a:solidFill>
                  <a:srgbClr val="007C6A"/>
                </a:solidFill>
              </a:rPr>
              <a:t>oldFileName</a:t>
            </a:r>
            <a:r>
              <a:rPr lang="en-US" altLang="zh-CN" dirty="0">
                <a:solidFill>
                  <a:srgbClr val="007C6A"/>
                </a:solidFill>
              </a:rPr>
              <a:t>   </a:t>
            </a:r>
            <a:r>
              <a:rPr lang="en-US" altLang="zh-CN" dirty="0" err="1">
                <a:solidFill>
                  <a:srgbClr val="007C6A"/>
                </a:solidFill>
              </a:rPr>
              <a:t>newFileName</a:t>
            </a:r>
            <a:r>
              <a:rPr lang="en-US" altLang="zh-CN" dirty="0">
                <a:solidFill>
                  <a:srgbClr val="007C6A"/>
                </a:solidFill>
              </a:rPr>
              <a:t>      </a:t>
            </a:r>
            <a:r>
              <a:rPr lang="zh-CN" altLang="en-US" dirty="0">
                <a:solidFill>
                  <a:srgbClr val="007C6A"/>
                </a:solidFill>
              </a:rPr>
              <a:t>重命名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mv    /temp/</a:t>
            </a:r>
            <a:r>
              <a:rPr lang="en-US" altLang="zh-CN" dirty="0" err="1">
                <a:solidFill>
                  <a:srgbClr val="007C6A"/>
                </a:solidFill>
              </a:rPr>
              <a:t>movefile</a:t>
            </a:r>
            <a:r>
              <a:rPr lang="en-US" altLang="zh-CN" dirty="0">
                <a:solidFill>
                  <a:srgbClr val="007C6A"/>
                </a:solidFill>
              </a:rPr>
              <a:t>      /</a:t>
            </a:r>
            <a:r>
              <a:rPr lang="en-US" altLang="zh-CN" dirty="0" err="1">
                <a:solidFill>
                  <a:srgbClr val="007C6A"/>
                </a:solidFill>
              </a:rPr>
              <a:t>targetFolder</a:t>
            </a:r>
            <a:r>
              <a:rPr lang="en-US" altLang="zh-CN" dirty="0">
                <a:solidFill>
                  <a:srgbClr val="007C6A"/>
                </a:solidFill>
              </a:rPr>
              <a:t>     </a:t>
            </a:r>
            <a:r>
              <a:rPr lang="zh-CN" altLang="en-US" dirty="0">
                <a:solidFill>
                  <a:srgbClr val="007C6A"/>
                </a:solidFill>
              </a:rPr>
              <a:t>移动文件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687" y="1953736"/>
            <a:ext cx="7365504" cy="1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cat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cat  </a:t>
            </a:r>
            <a:r>
              <a:rPr lang="zh-CN" altLang="en-US" dirty="0">
                <a:solidFill>
                  <a:srgbClr val="007C6A"/>
                </a:solidFill>
              </a:rPr>
              <a:t>文件名   查看轻量级的文本文件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cat  </a:t>
            </a:r>
            <a:r>
              <a:rPr lang="zh-CN" altLang="en-US" dirty="0">
                <a:solidFill>
                  <a:srgbClr val="007C6A"/>
                </a:solidFill>
              </a:rPr>
              <a:t>文件</a:t>
            </a:r>
            <a:r>
              <a:rPr lang="en-US" altLang="zh-CN" dirty="0">
                <a:solidFill>
                  <a:srgbClr val="007C6A"/>
                </a:solidFill>
              </a:rPr>
              <a:t>1  </a:t>
            </a:r>
            <a:r>
              <a:rPr lang="zh-CN" altLang="en-US" dirty="0">
                <a:solidFill>
                  <a:srgbClr val="007C6A"/>
                </a:solidFill>
              </a:rPr>
              <a:t>文件</a:t>
            </a:r>
            <a:r>
              <a:rPr lang="en-US" altLang="zh-CN" dirty="0">
                <a:solidFill>
                  <a:srgbClr val="007C6A"/>
                </a:solidFill>
              </a:rPr>
              <a:t>2   </a:t>
            </a:r>
            <a:r>
              <a:rPr lang="zh-CN" altLang="en-US" dirty="0">
                <a:solidFill>
                  <a:srgbClr val="007C6A"/>
                </a:solidFill>
              </a:rPr>
              <a:t>连接显示多个文件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cat </a:t>
            </a:r>
            <a:r>
              <a:rPr lang="zh-CN" altLang="en-US" dirty="0">
                <a:solidFill>
                  <a:srgbClr val="007C6A"/>
                </a:solidFill>
              </a:rPr>
              <a:t>文件</a:t>
            </a:r>
            <a:r>
              <a:rPr lang="en-US" altLang="zh-CN" dirty="0">
                <a:solidFill>
                  <a:srgbClr val="007C6A"/>
                </a:solidFill>
              </a:rPr>
              <a:t>1  </a:t>
            </a:r>
            <a:r>
              <a:rPr lang="zh-CN" altLang="en-US" dirty="0">
                <a:solidFill>
                  <a:srgbClr val="007C6A"/>
                </a:solidFill>
              </a:rPr>
              <a:t>文件</a:t>
            </a:r>
            <a:r>
              <a:rPr lang="en-US" altLang="zh-CN" dirty="0">
                <a:solidFill>
                  <a:srgbClr val="007C6A"/>
                </a:solidFill>
              </a:rPr>
              <a:t>2 &gt; </a:t>
            </a:r>
            <a:r>
              <a:rPr lang="zh-CN" altLang="en-US" dirty="0">
                <a:solidFill>
                  <a:srgbClr val="007C6A"/>
                </a:solidFill>
              </a:rPr>
              <a:t>文件</a:t>
            </a:r>
            <a:r>
              <a:rPr lang="en-US" altLang="zh-CN" dirty="0">
                <a:solidFill>
                  <a:srgbClr val="007C6A"/>
                </a:solidFill>
              </a:rPr>
              <a:t>3 </a:t>
            </a:r>
            <a:r>
              <a:rPr lang="zh-CN" altLang="en-US" dirty="0">
                <a:solidFill>
                  <a:srgbClr val="007C6A"/>
                </a:solidFill>
              </a:rPr>
              <a:t>合并为新文件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0186" y="447712"/>
            <a:ext cx="7365504" cy="220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more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查看较长的文件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空白键 </a:t>
            </a:r>
            <a:r>
              <a:rPr lang="en-US" altLang="zh-CN" dirty="0">
                <a:solidFill>
                  <a:srgbClr val="007C6A"/>
                </a:solidFill>
              </a:rPr>
              <a:t>(space)</a:t>
            </a:r>
            <a:r>
              <a:rPr lang="zh-CN" altLang="en-US" dirty="0">
                <a:solidFill>
                  <a:srgbClr val="007C6A"/>
                </a:solidFill>
              </a:rPr>
              <a:t>：代表向下翻一页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Enter:</a:t>
            </a:r>
            <a:r>
              <a:rPr lang="zh-CN" altLang="en-US" dirty="0">
                <a:solidFill>
                  <a:srgbClr val="007C6A"/>
                </a:solidFill>
              </a:rPr>
              <a:t>代表向下翻一行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q:</a:t>
            </a:r>
            <a:r>
              <a:rPr lang="zh-CN" altLang="en-US" dirty="0">
                <a:solidFill>
                  <a:srgbClr val="007C6A"/>
                </a:solidFill>
              </a:rPr>
              <a:t>代表立刻离开 </a:t>
            </a:r>
            <a:r>
              <a:rPr lang="en-US" altLang="zh-CN" dirty="0">
                <a:solidFill>
                  <a:srgbClr val="007C6A"/>
                </a:solidFill>
              </a:rPr>
              <a:t>more </a:t>
            </a:r>
            <a:r>
              <a:rPr lang="zh-CN" altLang="en-US" dirty="0">
                <a:solidFill>
                  <a:srgbClr val="007C6A"/>
                </a:solidFill>
              </a:rPr>
              <a:t>，不再显示该文件内容。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Ctrl+F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向下滚动一屏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Ctrl+B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返回上一屏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687" y="2539377"/>
            <a:ext cx="7365504" cy="2563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less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同</a:t>
            </a:r>
            <a:r>
              <a:rPr lang="en-US" altLang="zh-CN" b="1" dirty="0">
                <a:solidFill>
                  <a:srgbClr val="007C6A"/>
                </a:solidFill>
              </a:rPr>
              <a:t>more</a:t>
            </a:r>
            <a:r>
              <a:rPr lang="zh-CN" altLang="en-US" b="1" dirty="0">
                <a:solidFill>
                  <a:srgbClr val="007C6A"/>
                </a:solidFill>
              </a:rPr>
              <a:t>类似，比</a:t>
            </a:r>
            <a:r>
              <a:rPr lang="en-US" altLang="zh-CN" b="1" dirty="0">
                <a:solidFill>
                  <a:srgbClr val="007C6A"/>
                </a:solidFill>
              </a:rPr>
              <a:t>more</a:t>
            </a:r>
            <a:r>
              <a:rPr lang="zh-CN" altLang="en-US" b="1" dirty="0">
                <a:solidFill>
                  <a:srgbClr val="007C6A"/>
                </a:solidFill>
              </a:rPr>
              <a:t>功能更多。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</a:t>
            </a:r>
            <a:r>
              <a:rPr lang="en-US" altLang="zh-CN" dirty="0" err="1">
                <a:solidFill>
                  <a:srgbClr val="007C6A"/>
                </a:solidFill>
              </a:rPr>
              <a:t>pagedown</a:t>
            </a:r>
            <a:r>
              <a:rPr lang="en-US" altLang="zh-CN" dirty="0">
                <a:solidFill>
                  <a:srgbClr val="007C6A"/>
                </a:solidFill>
              </a:rPr>
              <a:t>]</a:t>
            </a:r>
            <a:r>
              <a:rPr lang="zh-CN" altLang="en-US" dirty="0">
                <a:solidFill>
                  <a:srgbClr val="007C6A"/>
                </a:solidFill>
              </a:rPr>
              <a:t>：向下翻动一页；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</a:t>
            </a:r>
            <a:r>
              <a:rPr lang="en-US" altLang="zh-CN" dirty="0" err="1">
                <a:solidFill>
                  <a:srgbClr val="007C6A"/>
                </a:solidFill>
              </a:rPr>
              <a:t>pageup</a:t>
            </a:r>
            <a:r>
              <a:rPr lang="en-US" altLang="zh-CN" dirty="0">
                <a:solidFill>
                  <a:srgbClr val="007C6A"/>
                </a:solidFill>
              </a:rPr>
              <a:t>] </a:t>
            </a:r>
            <a:r>
              <a:rPr lang="zh-CN" altLang="en-US" dirty="0">
                <a:solidFill>
                  <a:srgbClr val="007C6A"/>
                </a:solidFill>
              </a:rPr>
              <a:t>：向上翻动一页；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zh-CN" altLang="en-US" dirty="0">
                <a:solidFill>
                  <a:srgbClr val="007C6A"/>
                </a:solidFill>
              </a:rPr>
              <a:t>字串    ：向下搜寻</a:t>
            </a:r>
            <a:r>
              <a:rPr lang="en-US" altLang="zh-CN" dirty="0">
                <a:solidFill>
                  <a:srgbClr val="007C6A"/>
                </a:solidFill>
              </a:rPr>
              <a:t>『</a:t>
            </a:r>
            <a:r>
              <a:rPr lang="zh-CN" altLang="en-US" dirty="0">
                <a:solidFill>
                  <a:srgbClr val="007C6A"/>
                </a:solidFill>
              </a:rPr>
              <a:t>字串</a:t>
            </a:r>
            <a:r>
              <a:rPr lang="en-US" altLang="zh-CN" dirty="0">
                <a:solidFill>
                  <a:srgbClr val="007C6A"/>
                </a:solidFill>
              </a:rPr>
              <a:t>』</a:t>
            </a:r>
            <a:r>
              <a:rPr lang="zh-CN" altLang="en-US" dirty="0">
                <a:solidFill>
                  <a:srgbClr val="007C6A"/>
                </a:solidFill>
              </a:rPr>
              <a:t>的功能；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?</a:t>
            </a:r>
            <a:r>
              <a:rPr lang="zh-CN" altLang="en-US" dirty="0">
                <a:solidFill>
                  <a:srgbClr val="007C6A"/>
                </a:solidFill>
              </a:rPr>
              <a:t>字串    ：向上搜寻</a:t>
            </a:r>
            <a:r>
              <a:rPr lang="en-US" altLang="zh-CN" dirty="0">
                <a:solidFill>
                  <a:srgbClr val="007C6A"/>
                </a:solidFill>
              </a:rPr>
              <a:t>『</a:t>
            </a:r>
            <a:r>
              <a:rPr lang="zh-CN" altLang="en-US" dirty="0">
                <a:solidFill>
                  <a:srgbClr val="007C6A"/>
                </a:solidFill>
              </a:rPr>
              <a:t>字串</a:t>
            </a:r>
            <a:r>
              <a:rPr lang="en-US" altLang="zh-CN" dirty="0">
                <a:solidFill>
                  <a:srgbClr val="007C6A"/>
                </a:solidFill>
              </a:rPr>
              <a:t>』</a:t>
            </a:r>
            <a:r>
              <a:rPr lang="zh-CN" altLang="en-US" dirty="0">
                <a:solidFill>
                  <a:srgbClr val="007C6A"/>
                </a:solidFill>
              </a:rPr>
              <a:t>的功能；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n        </a:t>
            </a:r>
            <a:r>
              <a:rPr lang="zh-CN" altLang="en-US" dirty="0">
                <a:solidFill>
                  <a:srgbClr val="007C6A"/>
                </a:solidFill>
              </a:rPr>
              <a:t>：重复前一个搜寻 </a:t>
            </a:r>
            <a:r>
              <a:rPr lang="en-US" altLang="zh-CN" dirty="0">
                <a:solidFill>
                  <a:srgbClr val="007C6A"/>
                </a:solidFill>
              </a:rPr>
              <a:t>(</a:t>
            </a:r>
            <a:r>
              <a:rPr lang="zh-CN" altLang="en-US" dirty="0">
                <a:solidFill>
                  <a:srgbClr val="007C6A"/>
                </a:solidFill>
              </a:rPr>
              <a:t>与 </a:t>
            </a:r>
            <a:r>
              <a:rPr lang="en-US" altLang="zh-CN" dirty="0">
                <a:solidFill>
                  <a:srgbClr val="007C6A"/>
                </a:solidFill>
              </a:rPr>
              <a:t>/ </a:t>
            </a:r>
            <a:r>
              <a:rPr lang="zh-CN" altLang="en-US" dirty="0">
                <a:solidFill>
                  <a:srgbClr val="007C6A"/>
                </a:solidFill>
              </a:rPr>
              <a:t>或 </a:t>
            </a:r>
            <a:r>
              <a:rPr lang="en-US" altLang="zh-CN" dirty="0">
                <a:solidFill>
                  <a:srgbClr val="007C6A"/>
                </a:solidFill>
              </a:rPr>
              <a:t>? </a:t>
            </a:r>
            <a:r>
              <a:rPr lang="zh-CN" altLang="en-US" dirty="0">
                <a:solidFill>
                  <a:srgbClr val="007C6A"/>
                </a:solidFill>
              </a:rPr>
              <a:t>有关！</a:t>
            </a:r>
            <a:r>
              <a:rPr lang="en-US" altLang="zh-CN" dirty="0">
                <a:solidFill>
                  <a:srgbClr val="007C6A"/>
                </a:solidFill>
              </a:rPr>
              <a:t>)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N        </a:t>
            </a:r>
            <a:r>
              <a:rPr lang="zh-CN" altLang="en-US" dirty="0">
                <a:solidFill>
                  <a:srgbClr val="007C6A"/>
                </a:solidFill>
              </a:rPr>
              <a:t>：反向的重复前一个搜寻 </a:t>
            </a:r>
            <a:r>
              <a:rPr lang="en-US" altLang="zh-CN" dirty="0">
                <a:solidFill>
                  <a:srgbClr val="007C6A"/>
                </a:solidFill>
              </a:rPr>
              <a:t>(</a:t>
            </a:r>
            <a:r>
              <a:rPr lang="zh-CN" altLang="en-US" dirty="0">
                <a:solidFill>
                  <a:srgbClr val="007C6A"/>
                </a:solidFill>
              </a:rPr>
              <a:t>与 </a:t>
            </a:r>
            <a:r>
              <a:rPr lang="en-US" altLang="zh-CN" dirty="0">
                <a:solidFill>
                  <a:srgbClr val="007C6A"/>
                </a:solidFill>
              </a:rPr>
              <a:t>/ </a:t>
            </a:r>
            <a:r>
              <a:rPr lang="zh-CN" altLang="en-US" dirty="0">
                <a:solidFill>
                  <a:srgbClr val="007C6A"/>
                </a:solidFill>
              </a:rPr>
              <a:t>或 </a:t>
            </a:r>
            <a:r>
              <a:rPr lang="en-US" altLang="zh-CN" dirty="0">
                <a:solidFill>
                  <a:srgbClr val="007C6A"/>
                </a:solidFill>
              </a:rPr>
              <a:t>? </a:t>
            </a:r>
            <a:r>
              <a:rPr lang="zh-CN" altLang="en-US" dirty="0">
                <a:solidFill>
                  <a:srgbClr val="007C6A"/>
                </a:solidFill>
              </a:rPr>
              <a:t>有关！</a:t>
            </a:r>
            <a:r>
              <a:rPr lang="en-US" altLang="zh-CN" dirty="0">
                <a:solidFill>
                  <a:srgbClr val="007C6A"/>
                </a:solidFill>
              </a:rPr>
              <a:t>)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248" y="405090"/>
            <a:ext cx="7365504" cy="1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tail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从尾部开始查看，比较适合查看日志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-f </a:t>
            </a:r>
            <a:r>
              <a:rPr lang="zh-CN" altLang="en-US" dirty="0">
                <a:solidFill>
                  <a:srgbClr val="007C6A"/>
                </a:solidFill>
              </a:rPr>
              <a:t>跟随查看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-n200  </a:t>
            </a:r>
            <a:r>
              <a:rPr lang="zh-CN" altLang="en-US" dirty="0">
                <a:solidFill>
                  <a:srgbClr val="007C6A"/>
                </a:solidFill>
              </a:rPr>
              <a:t>显示的行数，</a:t>
            </a:r>
            <a:r>
              <a:rPr lang="en-US" altLang="zh-CN" dirty="0">
                <a:solidFill>
                  <a:srgbClr val="007C6A"/>
                </a:solidFill>
              </a:rPr>
              <a:t>n</a:t>
            </a:r>
            <a:r>
              <a:rPr lang="zh-CN" altLang="en-US" dirty="0">
                <a:solidFill>
                  <a:srgbClr val="007C6A"/>
                </a:solidFill>
              </a:rPr>
              <a:t>可以省略。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2650" y="3732809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echo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输出环境变量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在</a:t>
            </a:r>
            <a:r>
              <a:rPr lang="en-US" altLang="zh-CN" dirty="0">
                <a:solidFill>
                  <a:srgbClr val="007C6A"/>
                </a:solidFill>
              </a:rPr>
              <a:t>shell</a:t>
            </a:r>
            <a:r>
              <a:rPr lang="zh-CN" altLang="en-US" dirty="0">
                <a:solidFill>
                  <a:srgbClr val="007C6A"/>
                </a:solidFill>
              </a:rPr>
              <a:t>脚本中当</a:t>
            </a:r>
            <a:r>
              <a:rPr lang="en-US" altLang="zh-CN" dirty="0" err="1">
                <a:solidFill>
                  <a:srgbClr val="007C6A"/>
                </a:solidFill>
              </a:rPr>
              <a:t>system.out.print</a:t>
            </a:r>
            <a:r>
              <a:rPr lang="zh-CN" altLang="en-US" dirty="0">
                <a:solidFill>
                  <a:srgbClr val="007C6A"/>
                </a:solidFill>
              </a:rPr>
              <a:t>用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650" y="2369483"/>
            <a:ext cx="736550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history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查看历史命令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Unix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的那些事</a:t>
            </a:r>
            <a:endParaRPr lang="zh-CN" altLang="en-US" sz="2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流程图: 联系 2"/>
          <p:cNvSpPr/>
          <p:nvPr/>
        </p:nvSpPr>
        <p:spPr>
          <a:xfrm>
            <a:off x="545671" y="732022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14"/>
          <p:cNvSpPr/>
          <p:nvPr/>
        </p:nvSpPr>
        <p:spPr>
          <a:xfrm>
            <a:off x="532005" y="1808270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15"/>
          <p:cNvSpPr/>
          <p:nvPr/>
        </p:nvSpPr>
        <p:spPr>
          <a:xfrm>
            <a:off x="5290962" y="2234172"/>
            <a:ext cx="216024" cy="230014"/>
          </a:xfrm>
          <a:prstGeom prst="flowChartConnector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0963" y="1131280"/>
            <a:ext cx="76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A9D27"/>
                </a:solidFill>
              </a:rPr>
              <a:t>80’s</a:t>
            </a:r>
            <a:endParaRPr lang="zh-CN" altLang="en-US" sz="2800" b="1" dirty="0">
              <a:solidFill>
                <a:srgbClr val="FA9D27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51390" y="868671"/>
            <a:ext cx="1503798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54319" y="1278374"/>
            <a:ext cx="359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贝尔实验室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2219" y="503268"/>
            <a:ext cx="1538677" cy="7153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397" y="499645"/>
            <a:ext cx="1364185" cy="69744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78421" y="351989"/>
            <a:ext cx="76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A9D27"/>
                </a:solidFill>
              </a:rPr>
              <a:t>70’s</a:t>
            </a:r>
            <a:endParaRPr lang="zh-CN" altLang="en-US" sz="2800" b="1" dirty="0">
              <a:solidFill>
                <a:srgbClr val="FA9D27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8" y="2716907"/>
            <a:ext cx="590959" cy="2300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70" y="2682840"/>
            <a:ext cx="805447" cy="3542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327" y="2624373"/>
            <a:ext cx="425879" cy="44326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22" y="3366230"/>
            <a:ext cx="523361" cy="51810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66" y="3413449"/>
            <a:ext cx="830160" cy="40432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5509" y="3403664"/>
            <a:ext cx="935157" cy="467579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471045" y="3065088"/>
            <a:ext cx="10784" cy="23576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136246" y="3020723"/>
            <a:ext cx="0" cy="28012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016502" y="3121152"/>
            <a:ext cx="0" cy="19631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71045" y="2277954"/>
            <a:ext cx="125750" cy="35298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74203" y="2277954"/>
            <a:ext cx="239785" cy="31253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95228" y="2192140"/>
            <a:ext cx="921274" cy="37309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25437" y="1936944"/>
            <a:ext cx="4195734" cy="40498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标注 54"/>
          <p:cNvSpPr/>
          <p:nvPr/>
        </p:nvSpPr>
        <p:spPr>
          <a:xfrm>
            <a:off x="7244369" y="857241"/>
            <a:ext cx="1800200" cy="3942573"/>
          </a:xfrm>
          <a:prstGeom prst="wedgeRoundRectCallout">
            <a:avLst>
              <a:gd name="adj1" fmla="val -81483"/>
              <a:gd name="adj2" fmla="val -11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在自由的时代用户应该免费享有对软件源代码阅读、修改的权利。</a:t>
            </a: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 软件公司可以靠提供服务和训练获得盈利。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499992" y="2493563"/>
            <a:ext cx="1863459" cy="2010589"/>
            <a:chOff x="4499992" y="3578651"/>
            <a:chExt cx="1863459" cy="2010589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1670" y="3578651"/>
              <a:ext cx="1779698" cy="1620619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4499992" y="5219908"/>
              <a:ext cx="1863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Richard  Stallman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H="1">
            <a:off x="652209" y="1115278"/>
            <a:ext cx="3295" cy="6681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1"/>
          <p:cNvSpPr txBox="1"/>
          <p:nvPr/>
        </p:nvSpPr>
        <p:spPr>
          <a:xfrm>
            <a:off x="168978" y="3866071"/>
            <a:ext cx="5327703" cy="13898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chemeClr val="tx2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600" b="1" i="1" dirty="0">
                <a:solidFill>
                  <a:srgbClr val="007C6A"/>
                </a:solidFill>
              </a:rPr>
              <a:t>Unix</a:t>
            </a:r>
            <a:r>
              <a:rPr lang="zh-CN" altLang="en-US" sz="1600" b="1" i="1" dirty="0">
                <a:solidFill>
                  <a:srgbClr val="007C6A"/>
                </a:solidFill>
              </a:rPr>
              <a:t>不是你说用就能用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1" i="1" dirty="0">
                <a:solidFill>
                  <a:srgbClr val="007C6A"/>
                </a:solidFill>
              </a:rPr>
              <a:t>	5</a:t>
            </a:r>
            <a:r>
              <a:rPr lang="zh-CN" altLang="en-US" sz="1600" b="1" i="1" dirty="0">
                <a:solidFill>
                  <a:srgbClr val="007C6A"/>
                </a:solidFill>
              </a:rPr>
              <a:t>万美元起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1" i="1" dirty="0">
                <a:solidFill>
                  <a:srgbClr val="007C6A"/>
                </a:solidFill>
              </a:rPr>
              <a:t>	</a:t>
            </a:r>
            <a:r>
              <a:rPr lang="zh-CN" altLang="en-US" sz="1600" b="1" i="1" dirty="0">
                <a:solidFill>
                  <a:srgbClr val="007C6A"/>
                </a:solidFill>
              </a:rPr>
              <a:t>性能要求苛刻的高端服务器或小型机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235669" y="857241"/>
            <a:ext cx="134484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/>
      <p:bldP spid="30" grpId="0" animBg="1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248" y="405090"/>
            <a:ext cx="7365504" cy="1857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find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查找文件，提供了丰富的模糊搜索及条件搜索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find+</a:t>
            </a:r>
            <a:r>
              <a:rPr lang="zh-CN" altLang="en-US" dirty="0">
                <a:solidFill>
                  <a:srgbClr val="007C6A"/>
                </a:solidFill>
              </a:rPr>
              <a:t>搜索路径</a:t>
            </a:r>
            <a:r>
              <a:rPr lang="en-US" altLang="zh-CN" dirty="0">
                <a:solidFill>
                  <a:srgbClr val="007C6A"/>
                </a:solidFill>
              </a:rPr>
              <a:t>+</a:t>
            </a:r>
            <a:r>
              <a:rPr lang="zh-CN" altLang="en-US" dirty="0">
                <a:solidFill>
                  <a:srgbClr val="007C6A"/>
                </a:solidFill>
              </a:rPr>
              <a:t>参数</a:t>
            </a:r>
            <a:r>
              <a:rPr lang="en-US" altLang="zh-CN" dirty="0">
                <a:solidFill>
                  <a:srgbClr val="007C6A"/>
                </a:solidFill>
              </a:rPr>
              <a:t>+</a:t>
            </a:r>
            <a:r>
              <a:rPr lang="zh-CN" altLang="en-US" dirty="0">
                <a:solidFill>
                  <a:srgbClr val="007C6A"/>
                </a:solidFill>
              </a:rPr>
              <a:t>搜索关键字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按文件名：</a:t>
            </a:r>
            <a:r>
              <a:rPr lang="en-US" altLang="zh-CN" b="1" dirty="0">
                <a:solidFill>
                  <a:srgbClr val="007C6A"/>
                </a:solidFill>
              </a:rPr>
              <a:t>find   /home/</a:t>
            </a:r>
            <a:r>
              <a:rPr lang="en-US" altLang="zh-CN" b="1" dirty="0" err="1">
                <a:solidFill>
                  <a:srgbClr val="007C6A"/>
                </a:solidFill>
              </a:rPr>
              <a:t>esop</a:t>
            </a:r>
            <a:r>
              <a:rPr lang="en-US" altLang="zh-CN" b="1" dirty="0">
                <a:solidFill>
                  <a:srgbClr val="007C6A"/>
                </a:solidFill>
              </a:rPr>
              <a:t>   -name   “*.txt”   </a:t>
            </a:r>
            <a:r>
              <a:rPr lang="zh-CN" altLang="en-US" dirty="0">
                <a:solidFill>
                  <a:srgbClr val="007C6A"/>
                </a:solidFill>
              </a:rPr>
              <a:t>根据名称查找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zh-CN" altLang="en-US" dirty="0">
                <a:solidFill>
                  <a:srgbClr val="007C6A"/>
                </a:solidFill>
              </a:rPr>
              <a:t>目录下的</a:t>
            </a:r>
            <a:r>
              <a:rPr lang="en-US" altLang="zh-CN" dirty="0">
                <a:solidFill>
                  <a:srgbClr val="007C6A"/>
                </a:solidFill>
              </a:rPr>
              <a:t>filename.txt</a:t>
            </a:r>
            <a:r>
              <a:rPr lang="zh-CN" altLang="en-US" dirty="0">
                <a:solidFill>
                  <a:srgbClr val="007C6A"/>
                </a:solidFill>
              </a:rPr>
              <a:t>文件。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9248" y="2925370"/>
            <a:ext cx="7365504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locate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查找文件，查询速度更快，使用更方便。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locate /opt/*.conf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运行前需要 执行</a:t>
            </a:r>
            <a:r>
              <a:rPr lang="en-US" altLang="zh-CN" dirty="0" err="1">
                <a:solidFill>
                  <a:srgbClr val="007C6A"/>
                </a:solidFill>
              </a:rPr>
              <a:t>updatedb</a:t>
            </a:r>
            <a:r>
              <a:rPr lang="zh-CN" altLang="en-US" dirty="0">
                <a:solidFill>
                  <a:srgbClr val="007C6A"/>
                </a:solidFill>
              </a:rPr>
              <a:t>来更新文件索引。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文件目录管理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038" y="536780"/>
            <a:ext cx="8245923" cy="272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C6A"/>
                </a:solidFill>
              </a:rPr>
              <a:t> </a:t>
            </a:r>
            <a:r>
              <a:rPr lang="zh-CN" altLang="en-US" sz="2800" dirty="0">
                <a:solidFill>
                  <a:srgbClr val="007C6A"/>
                </a:solidFill>
              </a:rPr>
              <a:t>软链接 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也成为符号链接，类似于</a:t>
            </a:r>
            <a:r>
              <a:rPr lang="en-US" altLang="zh-CN" dirty="0">
                <a:solidFill>
                  <a:srgbClr val="007C6A"/>
                </a:solidFill>
              </a:rPr>
              <a:t>windows</a:t>
            </a:r>
            <a:r>
              <a:rPr lang="zh-CN" altLang="en-US" dirty="0">
                <a:solidFill>
                  <a:srgbClr val="007C6A"/>
                </a:solidFill>
              </a:rPr>
              <a:t>里的快捷方式，有自己的数据块，主要存放了链接其他文件的路径。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 </a:t>
            </a:r>
            <a:r>
              <a:rPr lang="zh-CN" altLang="en-US" b="1" dirty="0">
                <a:solidFill>
                  <a:srgbClr val="007C6A"/>
                </a:solidFill>
              </a:rPr>
              <a:t>命令  </a:t>
            </a:r>
            <a:r>
              <a:rPr lang="en-US" altLang="zh-CN" b="1" dirty="0">
                <a:solidFill>
                  <a:srgbClr val="007C6A"/>
                </a:solidFill>
              </a:rPr>
              <a:t>ln –s </a:t>
            </a:r>
            <a:r>
              <a:rPr lang="zh-CN" altLang="en-US" b="1" dirty="0">
                <a:solidFill>
                  <a:srgbClr val="007C6A"/>
                </a:solidFill>
              </a:rPr>
              <a:t>原文件或目录名</a:t>
            </a:r>
            <a:r>
              <a:rPr lang="en-US" altLang="zh-CN" b="1" dirty="0">
                <a:solidFill>
                  <a:srgbClr val="007C6A"/>
                </a:solidFill>
              </a:rPr>
              <a:t>  </a:t>
            </a:r>
            <a:r>
              <a:rPr lang="zh-CN" altLang="en-US" b="1" dirty="0">
                <a:solidFill>
                  <a:srgbClr val="007C6A"/>
                </a:solidFill>
              </a:rPr>
              <a:t> 软链接名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查询：通过 </a:t>
            </a:r>
            <a:r>
              <a:rPr lang="en-US" altLang="zh-CN" b="1" dirty="0">
                <a:solidFill>
                  <a:srgbClr val="007C6A"/>
                </a:solidFill>
              </a:rPr>
              <a:t>ls -l  </a:t>
            </a:r>
            <a:r>
              <a:rPr lang="zh-CN" altLang="en-US" b="1" dirty="0">
                <a:solidFill>
                  <a:srgbClr val="007C6A"/>
                </a:solidFill>
              </a:rPr>
              <a:t>就可以查看</a:t>
            </a:r>
            <a:r>
              <a:rPr lang="en-US" altLang="zh-CN" b="1" dirty="0">
                <a:solidFill>
                  <a:srgbClr val="007C6A"/>
                </a:solidFill>
              </a:rPr>
              <a:t>,</a:t>
            </a:r>
            <a:r>
              <a:rPr lang="zh-CN" altLang="en-US" b="1" dirty="0">
                <a:solidFill>
                  <a:srgbClr val="007C6A"/>
                </a:solidFill>
              </a:rPr>
              <a:t>列表属性第</a:t>
            </a:r>
            <a:r>
              <a:rPr lang="en-US" altLang="zh-CN" b="1" dirty="0">
                <a:solidFill>
                  <a:srgbClr val="007C6A"/>
                </a:solidFill>
              </a:rPr>
              <a:t>1</a:t>
            </a:r>
            <a:r>
              <a:rPr lang="zh-CN" altLang="en-US" b="1" dirty="0">
                <a:solidFill>
                  <a:srgbClr val="007C6A"/>
                </a:solidFill>
              </a:rPr>
              <a:t>位是</a:t>
            </a:r>
            <a:r>
              <a:rPr lang="en-US" altLang="zh-CN" b="1" dirty="0">
                <a:solidFill>
                  <a:srgbClr val="007C6A"/>
                </a:solidFill>
              </a:rPr>
              <a:t>l,</a:t>
            </a:r>
            <a:r>
              <a:rPr lang="zh-CN" altLang="en-US" b="1" dirty="0">
                <a:solidFill>
                  <a:srgbClr val="007C6A"/>
                </a:solidFill>
              </a:rPr>
              <a:t>尾部会有位置指向。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压缩和解压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590584"/>
            <a:ext cx="4092362" cy="221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压缩文件</a:t>
            </a:r>
            <a:r>
              <a:rPr lang="en-US" altLang="zh-CN" dirty="0">
                <a:solidFill>
                  <a:srgbClr val="007C6A"/>
                </a:solidFill>
              </a:rPr>
              <a:t>(tar)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tar  -</a:t>
            </a:r>
            <a:r>
              <a:rPr lang="en-US" altLang="zh-CN" dirty="0" err="1">
                <a:solidFill>
                  <a:srgbClr val="007C6A"/>
                </a:solidFill>
              </a:rPr>
              <a:t>zcvf</a:t>
            </a:r>
            <a:r>
              <a:rPr lang="zh-CN" altLang="en-US" dirty="0">
                <a:solidFill>
                  <a:srgbClr val="007C6A"/>
                </a:solidFill>
              </a:rPr>
              <a:t> </a:t>
            </a:r>
            <a:r>
              <a:rPr lang="en-US" altLang="zh-CN" dirty="0">
                <a:solidFill>
                  <a:srgbClr val="007C6A"/>
                </a:solidFill>
              </a:rPr>
              <a:t>  XXX.tar.gz   n1.txt  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-c </a:t>
            </a:r>
            <a:r>
              <a:rPr lang="zh-CN" altLang="en-US" dirty="0">
                <a:solidFill>
                  <a:srgbClr val="007C6A"/>
                </a:solidFill>
              </a:rPr>
              <a:t>创建一个新归档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-v </a:t>
            </a:r>
            <a:r>
              <a:rPr lang="zh-CN" altLang="en-US" dirty="0">
                <a:solidFill>
                  <a:srgbClr val="007C6A"/>
                </a:solidFill>
              </a:rPr>
              <a:t>显示详细信息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-f </a:t>
            </a:r>
            <a:r>
              <a:rPr lang="zh-CN" altLang="en-US" dirty="0">
                <a:solidFill>
                  <a:srgbClr val="007C6A"/>
                </a:solidFill>
              </a:rPr>
              <a:t>指定压缩后的文件名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-z </a:t>
            </a:r>
            <a:r>
              <a:rPr lang="zh-CN" altLang="en-US" dirty="0">
                <a:solidFill>
                  <a:srgbClr val="007C6A"/>
                </a:solidFill>
              </a:rPr>
              <a:t>通过 </a:t>
            </a:r>
            <a:r>
              <a:rPr lang="en-US" altLang="zh-CN" dirty="0" err="1">
                <a:solidFill>
                  <a:srgbClr val="007C6A"/>
                </a:solidFill>
              </a:rPr>
              <a:t>gzip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过滤归档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9946" y="590584"/>
            <a:ext cx="4032448" cy="221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解压缩文件</a:t>
            </a:r>
            <a:r>
              <a:rPr lang="en-US" altLang="zh-CN" dirty="0">
                <a:solidFill>
                  <a:srgbClr val="007C6A"/>
                </a:solidFill>
              </a:rPr>
              <a:t>(tar)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tar  -</a:t>
            </a:r>
            <a:r>
              <a:rPr lang="en-US" altLang="zh-CN" dirty="0" err="1">
                <a:solidFill>
                  <a:srgbClr val="007C6A"/>
                </a:solidFill>
              </a:rPr>
              <a:t>zxvf</a:t>
            </a:r>
            <a:r>
              <a:rPr lang="zh-CN" altLang="en-US" dirty="0">
                <a:solidFill>
                  <a:srgbClr val="007C6A"/>
                </a:solidFill>
              </a:rPr>
              <a:t> </a:t>
            </a:r>
            <a:r>
              <a:rPr lang="en-US" altLang="zh-CN" dirty="0">
                <a:solidFill>
                  <a:srgbClr val="007C6A"/>
                </a:solidFill>
              </a:rPr>
              <a:t> XXX.tar.gz     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-x</a:t>
            </a:r>
            <a:r>
              <a:rPr lang="zh-CN" altLang="en-US" dirty="0">
                <a:solidFill>
                  <a:srgbClr val="007C6A"/>
                </a:solidFill>
              </a:rPr>
              <a:t>从归档中解出文件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-v </a:t>
            </a:r>
            <a:r>
              <a:rPr lang="zh-CN" altLang="en-US" dirty="0">
                <a:solidFill>
                  <a:srgbClr val="007C6A"/>
                </a:solidFill>
              </a:rPr>
              <a:t>显示详细信息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-f </a:t>
            </a:r>
            <a:r>
              <a:rPr lang="zh-CN" altLang="en-US" dirty="0">
                <a:solidFill>
                  <a:srgbClr val="007C6A"/>
                </a:solidFill>
              </a:rPr>
              <a:t>指定解压前的文件名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-z </a:t>
            </a:r>
            <a:r>
              <a:rPr lang="zh-CN" altLang="en-US" dirty="0">
                <a:solidFill>
                  <a:srgbClr val="007C6A"/>
                </a:solidFill>
              </a:rPr>
              <a:t>通过 </a:t>
            </a:r>
            <a:r>
              <a:rPr lang="en-US" altLang="zh-CN" dirty="0" err="1">
                <a:solidFill>
                  <a:srgbClr val="007C6A"/>
                </a:solidFill>
              </a:rPr>
              <a:t>gzip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过滤归档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8345" y="3425888"/>
            <a:ext cx="4111601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压缩文件</a:t>
            </a:r>
            <a:r>
              <a:rPr lang="en-US" altLang="zh-CN" dirty="0">
                <a:solidFill>
                  <a:srgbClr val="007C6A"/>
                </a:solidFill>
              </a:rPr>
              <a:t>(zip)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zip mypackage.zip 1.txt 2.</a:t>
            </a:r>
            <a:r>
              <a:rPr lang="en-US" altLang="zh-CN">
                <a:solidFill>
                  <a:srgbClr val="007C6A"/>
                </a:solidFill>
              </a:rPr>
              <a:t>txt </a:t>
            </a:r>
            <a:endParaRPr lang="en-US" altLang="zh-CN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7C6A"/>
                </a:solidFill>
              </a:rPr>
              <a:t>zip  -r pack.zip   pack/*  (</a:t>
            </a:r>
            <a:r>
              <a:rPr lang="zh-CN" altLang="en-US">
                <a:solidFill>
                  <a:srgbClr val="007C6A"/>
                </a:solidFill>
              </a:rPr>
              <a:t>递归压缩</a:t>
            </a:r>
            <a:r>
              <a:rPr lang="en-US" altLang="zh-CN">
                <a:solidFill>
                  <a:srgbClr val="007C6A"/>
                </a:solidFill>
              </a:rPr>
              <a:t>)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9946" y="3424200"/>
            <a:ext cx="4111601" cy="775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解压缩文件</a:t>
            </a:r>
            <a:r>
              <a:rPr lang="en-US" altLang="zh-CN" dirty="0">
                <a:solidFill>
                  <a:srgbClr val="007C6A"/>
                </a:solidFill>
              </a:rPr>
              <a:t>(zip)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unzip mypackage.zip  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248" y="405090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分区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下的磁盘分区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34067" y="3426607"/>
            <a:ext cx="6813776" cy="1239311"/>
            <a:chOff x="1364872" y="2100677"/>
            <a:chExt cx="7772400" cy="141476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64872" y="2100677"/>
              <a:ext cx="7772400" cy="115252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479" y="3286840"/>
              <a:ext cx="3228975" cy="228600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519477" y="1375627"/>
            <a:ext cx="8143532" cy="172819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4"/>
          <p:cNvSpPr/>
          <p:nvPr/>
        </p:nvSpPr>
        <p:spPr>
          <a:xfrm>
            <a:off x="814136" y="1534053"/>
            <a:ext cx="1466563" cy="1139939"/>
          </a:xfrm>
          <a:prstGeom prst="roundRect">
            <a:avLst/>
          </a:prstGeom>
          <a:solidFill>
            <a:srgbClr val="FA9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主分区</a:t>
            </a:r>
            <a:endParaRPr lang="en-US" altLang="zh-CN" dirty="0"/>
          </a:p>
          <a:p>
            <a:pPr algn="ctr"/>
            <a:r>
              <a:rPr lang="en-US" altLang="zh-CN" dirty="0"/>
              <a:t>Primary partition</a:t>
            </a:r>
            <a:endParaRPr lang="zh-CN" altLang="en-US" dirty="0"/>
          </a:p>
        </p:txBody>
      </p:sp>
      <p:sp>
        <p:nvSpPr>
          <p:cNvPr id="16" name="圆角矩形 13"/>
          <p:cNvSpPr/>
          <p:nvPr/>
        </p:nvSpPr>
        <p:spPr>
          <a:xfrm>
            <a:off x="2403085" y="1534053"/>
            <a:ext cx="5969370" cy="1139939"/>
          </a:xfrm>
          <a:prstGeom prst="roundRect">
            <a:avLst/>
          </a:prstGeom>
          <a:solidFill>
            <a:srgbClr val="FA9D27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39733" y="1653916"/>
            <a:ext cx="1546615" cy="58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440207" y="1662810"/>
            <a:ext cx="1577951" cy="57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289424" y="2304660"/>
            <a:ext cx="300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扩展分区</a:t>
            </a:r>
            <a:r>
              <a:rPr lang="en-US" altLang="zh-CN" dirty="0">
                <a:solidFill>
                  <a:schemeClr val="bg1"/>
                </a:solidFill>
              </a:rPr>
              <a:t>(extended partition)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3490" y="275734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2366" y="1653916"/>
            <a:ext cx="1563508" cy="58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2089" y="557048"/>
            <a:ext cx="5328592" cy="3963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400">
                <a:solidFill>
                  <a:srgbClr val="007C6A"/>
                </a:solidFill>
              </a:defRPr>
            </a:lvl1pPr>
          </a:lstStyle>
          <a:p>
            <a:r>
              <a:rPr lang="zh-CN" altLang="en-US" sz="2800" dirty="0"/>
              <a:t>常用的两种磁盘分区类型</a:t>
            </a:r>
            <a:endParaRPr lang="en-US" altLang="zh-CN" sz="28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7C6A"/>
                </a:solidFill>
              </a:rPr>
              <a:t>mbr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7C6A"/>
                </a:solidFill>
              </a:rPr>
              <a:t>    1.</a:t>
            </a:r>
            <a:r>
              <a:rPr lang="zh-CN" altLang="en-US" sz="2400" b="1" dirty="0">
                <a:solidFill>
                  <a:srgbClr val="007C6A"/>
                </a:solidFill>
              </a:rPr>
              <a:t>操作系统要安装在主分区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7C6A"/>
                </a:solidFill>
              </a:rPr>
              <a:t>    2.</a:t>
            </a:r>
            <a:r>
              <a:rPr lang="zh-CN" altLang="en-US" sz="2400" b="1" dirty="0">
                <a:solidFill>
                  <a:srgbClr val="007C6A"/>
                </a:solidFill>
              </a:rPr>
              <a:t>只支持</a:t>
            </a:r>
            <a:r>
              <a:rPr lang="en-US" altLang="zh-CN" sz="2400" b="1" dirty="0">
                <a:solidFill>
                  <a:srgbClr val="007C6A"/>
                </a:solidFill>
              </a:rPr>
              <a:t>4</a:t>
            </a:r>
            <a:r>
              <a:rPr lang="zh-CN" altLang="en-US" sz="2400" b="1" dirty="0">
                <a:solidFill>
                  <a:srgbClr val="007C6A"/>
                </a:solidFill>
              </a:rPr>
              <a:t>个主分区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7C6A"/>
                </a:solidFill>
              </a:rPr>
              <a:t>    3.</a:t>
            </a:r>
            <a:r>
              <a:rPr lang="zh-CN" altLang="en-US" sz="2400" b="1" dirty="0">
                <a:solidFill>
                  <a:srgbClr val="007C6A"/>
                </a:solidFill>
              </a:rPr>
              <a:t>扩展分区占一个主分区</a:t>
            </a:r>
            <a:r>
              <a:rPr lang="en-US" altLang="zh-CN" sz="2400" b="1" dirty="0">
                <a:solidFill>
                  <a:srgbClr val="007C6A"/>
                </a:solidFill>
              </a:rPr>
              <a:t>	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7C6A"/>
                </a:solidFill>
              </a:rPr>
              <a:t>gpt</a:t>
            </a:r>
            <a:r>
              <a:rPr lang="en-US" altLang="zh-CN" sz="2400" b="1" dirty="0">
                <a:solidFill>
                  <a:srgbClr val="007C6A"/>
                </a:solidFill>
              </a:rPr>
              <a:t>  (win7 64</a:t>
            </a:r>
            <a:r>
              <a:rPr lang="zh-CN" altLang="en-US" sz="2400" b="1" dirty="0">
                <a:solidFill>
                  <a:srgbClr val="007C6A"/>
                </a:solidFill>
              </a:rPr>
              <a:t>位以后</a:t>
            </a:r>
            <a:r>
              <a:rPr lang="en-US" altLang="zh-CN" sz="2400" b="1" dirty="0">
                <a:solidFill>
                  <a:srgbClr val="007C6A"/>
                </a:solidFill>
              </a:rPr>
              <a:t>)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7C6A"/>
                </a:solidFill>
              </a:rPr>
              <a:t>    1.</a:t>
            </a:r>
            <a:r>
              <a:rPr lang="zh-CN" altLang="en-US" sz="2400" b="1" dirty="0">
                <a:solidFill>
                  <a:srgbClr val="007C6A"/>
                </a:solidFill>
              </a:rPr>
              <a:t>无限主分区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7C6A"/>
                </a:solidFill>
              </a:rPr>
              <a:t>    2.</a:t>
            </a:r>
            <a:r>
              <a:rPr lang="zh-CN" altLang="en-US" sz="2400" b="1" dirty="0">
                <a:solidFill>
                  <a:srgbClr val="007C6A"/>
                </a:solidFill>
              </a:rPr>
              <a:t>支持超大硬盘</a:t>
            </a:r>
            <a:r>
              <a:rPr lang="en-US" altLang="zh-CN" sz="2400" b="1" dirty="0">
                <a:solidFill>
                  <a:srgbClr val="007C6A"/>
                </a:solidFill>
              </a:rPr>
              <a:t> 3T</a:t>
            </a:r>
            <a:r>
              <a:rPr lang="zh-CN" altLang="en-US" sz="2400" b="1" dirty="0">
                <a:solidFill>
                  <a:srgbClr val="007C6A"/>
                </a:solidFill>
              </a:rPr>
              <a:t>以上</a:t>
            </a:r>
            <a:endParaRPr lang="zh-CN" altLang="en-US" sz="2400" b="1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2089" y="557048"/>
            <a:ext cx="5328592" cy="11326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400">
                <a:solidFill>
                  <a:srgbClr val="007C6A"/>
                </a:solidFill>
              </a:defRPr>
            </a:lvl1pPr>
          </a:lstStyle>
          <a:p>
            <a:r>
              <a:rPr lang="zh-CN" altLang="en-US" sz="2800" dirty="0"/>
              <a:t>查看所有设备挂载情况</a:t>
            </a:r>
            <a:endParaRPr lang="en-US" altLang="zh-CN" sz="28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 ：</a:t>
            </a:r>
            <a:r>
              <a:rPr lang="en-US" altLang="zh-CN" sz="2400" b="1" dirty="0" err="1">
                <a:solidFill>
                  <a:srgbClr val="007C6A"/>
                </a:solidFill>
              </a:rPr>
              <a:t>lsblk</a:t>
            </a:r>
            <a:r>
              <a:rPr lang="en-US" altLang="zh-CN" sz="2400" b="1" dirty="0">
                <a:solidFill>
                  <a:srgbClr val="007C6A"/>
                </a:solidFill>
              </a:rPr>
              <a:t>  </a:t>
            </a:r>
            <a:r>
              <a:rPr lang="zh-CN" altLang="en-US" sz="2400" b="1" dirty="0">
                <a:solidFill>
                  <a:srgbClr val="007C6A"/>
                </a:solidFill>
              </a:rPr>
              <a:t>或者 </a:t>
            </a:r>
            <a:r>
              <a:rPr lang="en-US" altLang="zh-CN" sz="2400" b="1" dirty="0" err="1">
                <a:solidFill>
                  <a:srgbClr val="007C6A"/>
                </a:solidFill>
              </a:rPr>
              <a:t>lsblk</a:t>
            </a:r>
            <a:r>
              <a:rPr lang="en-US" altLang="zh-CN" sz="2400" b="1" dirty="0">
                <a:solidFill>
                  <a:srgbClr val="007C6A"/>
                </a:solidFill>
              </a:rPr>
              <a:t> -f</a:t>
            </a:r>
            <a:endParaRPr lang="zh-CN" altLang="en-US" sz="2400" b="1" dirty="0">
              <a:solidFill>
                <a:srgbClr val="007C6A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501" y="1941667"/>
            <a:ext cx="8026997" cy="151216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554760"/>
            <a:ext cx="746979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zh-CN" altLang="en-US" sz="2800" b="1" dirty="0">
                <a:solidFill>
                  <a:srgbClr val="007C6A"/>
                </a:solidFill>
              </a:rPr>
              <a:t>如何增加一块硬盘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虚拟机插硬盘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分区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格式化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挂载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564" y="1929034"/>
            <a:ext cx="4105812" cy="31349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3443" y="360564"/>
            <a:ext cx="7713192" cy="161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虚拟机增加硬盘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在</a:t>
            </a:r>
            <a:r>
              <a:rPr lang="en-US" altLang="zh-CN" dirty="0">
                <a:solidFill>
                  <a:srgbClr val="007C6A"/>
                </a:solidFill>
              </a:rPr>
              <a:t>【</a:t>
            </a:r>
            <a:r>
              <a:rPr lang="zh-CN" altLang="en-US" dirty="0">
                <a:solidFill>
                  <a:srgbClr val="007C6A"/>
                </a:solidFill>
              </a:rPr>
              <a:t>虚拟机</a:t>
            </a:r>
            <a:r>
              <a:rPr lang="en-US" altLang="zh-CN" dirty="0">
                <a:solidFill>
                  <a:srgbClr val="007C6A"/>
                </a:solidFill>
              </a:rPr>
              <a:t>】</a:t>
            </a:r>
            <a:r>
              <a:rPr lang="zh-CN" altLang="en-US" dirty="0">
                <a:solidFill>
                  <a:srgbClr val="007C6A"/>
                </a:solidFill>
              </a:rPr>
              <a:t>菜单中，选择</a:t>
            </a:r>
            <a:r>
              <a:rPr lang="en-US" altLang="zh-CN" dirty="0">
                <a:solidFill>
                  <a:srgbClr val="007C6A"/>
                </a:solidFill>
              </a:rPr>
              <a:t>【</a:t>
            </a:r>
            <a:r>
              <a:rPr lang="zh-CN" altLang="en-US" dirty="0">
                <a:solidFill>
                  <a:srgbClr val="007C6A"/>
                </a:solidFill>
              </a:rPr>
              <a:t>设置</a:t>
            </a:r>
            <a:r>
              <a:rPr lang="en-US" altLang="zh-CN" dirty="0">
                <a:solidFill>
                  <a:srgbClr val="007C6A"/>
                </a:solidFill>
              </a:rPr>
              <a:t>】</a:t>
            </a:r>
            <a:r>
              <a:rPr lang="zh-CN" altLang="en-US" dirty="0">
                <a:solidFill>
                  <a:srgbClr val="007C6A"/>
                </a:solidFill>
              </a:rPr>
              <a:t>，然后设备列表里添加硬盘，然后一路</a:t>
            </a:r>
            <a:r>
              <a:rPr lang="en-US" altLang="zh-CN" dirty="0">
                <a:solidFill>
                  <a:srgbClr val="007C6A"/>
                </a:solidFill>
              </a:rPr>
              <a:t>【</a:t>
            </a:r>
            <a:r>
              <a:rPr lang="zh-CN" altLang="en-US" dirty="0">
                <a:solidFill>
                  <a:srgbClr val="007C6A"/>
                </a:solidFill>
              </a:rPr>
              <a:t>下一步</a:t>
            </a:r>
            <a:r>
              <a:rPr lang="en-US" altLang="zh-CN" dirty="0">
                <a:solidFill>
                  <a:srgbClr val="007C6A"/>
                </a:solidFill>
              </a:rPr>
              <a:t>】</a:t>
            </a:r>
            <a:r>
              <a:rPr lang="zh-CN" altLang="en-US" dirty="0">
                <a:solidFill>
                  <a:srgbClr val="007C6A"/>
                </a:solidFill>
              </a:rPr>
              <a:t>，中间只有选择磁盘大小的地方需要修改，至到完成。然后重启系统！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915" y="405090"/>
            <a:ext cx="7365504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分区命令  </a:t>
            </a:r>
            <a:r>
              <a:rPr lang="en-US" altLang="zh-CN" dirty="0" err="1">
                <a:solidFill>
                  <a:srgbClr val="007C6A"/>
                </a:solidFill>
              </a:rPr>
              <a:t>fdisk</a:t>
            </a:r>
            <a:r>
              <a:rPr lang="en-US" altLang="zh-CN" dirty="0">
                <a:solidFill>
                  <a:srgbClr val="007C6A"/>
                </a:solidFill>
              </a:rPr>
              <a:t>   /dev/</a:t>
            </a:r>
            <a:r>
              <a:rPr lang="en-US" altLang="zh-CN" dirty="0" err="1">
                <a:solidFill>
                  <a:srgbClr val="007C6A"/>
                </a:solidFill>
              </a:rPr>
              <a:t>sdb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开始对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sda</a:t>
            </a:r>
            <a:r>
              <a:rPr lang="zh-CN" altLang="en-US" dirty="0">
                <a:solidFill>
                  <a:srgbClr val="007C6A"/>
                </a:solidFill>
              </a:rPr>
              <a:t>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m   </a:t>
            </a:r>
            <a:r>
              <a:rPr lang="zh-CN" altLang="en-US" dirty="0">
                <a:solidFill>
                  <a:srgbClr val="007C6A"/>
                </a:solidFill>
              </a:rPr>
              <a:t>显示命令列表</a:t>
            </a:r>
            <a:r>
              <a:rPr lang="en-US" altLang="zh-CN" dirty="0">
                <a:solidFill>
                  <a:srgbClr val="007C6A"/>
                </a:solidFill>
              </a:rPr>
              <a:t>    p    </a:t>
            </a:r>
            <a:r>
              <a:rPr lang="zh-CN" altLang="en-US" dirty="0">
                <a:solidFill>
                  <a:srgbClr val="007C6A"/>
                </a:solidFill>
              </a:rPr>
              <a:t>显示磁盘       </a:t>
            </a:r>
            <a:r>
              <a:rPr lang="en-US" altLang="zh-CN" dirty="0">
                <a:solidFill>
                  <a:srgbClr val="007C6A"/>
                </a:solidFill>
              </a:rPr>
              <a:t>n    </a:t>
            </a:r>
            <a:r>
              <a:rPr lang="zh-CN" altLang="en-US" dirty="0">
                <a:solidFill>
                  <a:srgbClr val="007C6A"/>
                </a:solidFill>
              </a:rPr>
              <a:t>新增分区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d     </a:t>
            </a:r>
            <a:r>
              <a:rPr lang="zh-CN" altLang="en-US" dirty="0">
                <a:solidFill>
                  <a:srgbClr val="007C6A"/>
                </a:solidFill>
              </a:rPr>
              <a:t>删除分区</a:t>
            </a:r>
            <a:r>
              <a:rPr lang="en-US" altLang="zh-CN" dirty="0">
                <a:solidFill>
                  <a:srgbClr val="007C6A"/>
                </a:solidFill>
              </a:rPr>
              <a:t>          w   </a:t>
            </a:r>
            <a:r>
              <a:rPr lang="zh-CN" altLang="en-US" dirty="0">
                <a:solidFill>
                  <a:srgbClr val="007C6A"/>
                </a:solidFill>
              </a:rPr>
              <a:t>写入并退出分区 同 </a:t>
            </a:r>
            <a:r>
              <a:rPr lang="en-US" altLang="zh-CN" dirty="0" err="1">
                <a:solidFill>
                  <a:srgbClr val="007C6A"/>
                </a:solidFill>
              </a:rPr>
              <a:t>fdisk</a:t>
            </a:r>
            <a:r>
              <a:rPr lang="en-US" altLang="zh-CN" dirty="0">
                <a:solidFill>
                  <a:srgbClr val="007C6A"/>
                </a:solidFill>
              </a:rPr>
              <a:t>  –l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82" y="2607310"/>
            <a:ext cx="8028892" cy="19442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4915" y="1829810"/>
            <a:ext cx="8016549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开始分区后输入</a:t>
            </a:r>
            <a:r>
              <a:rPr lang="en-US" altLang="zh-CN" dirty="0">
                <a:solidFill>
                  <a:srgbClr val="007C6A"/>
                </a:solidFill>
              </a:rPr>
              <a:t>n</a:t>
            </a:r>
            <a:r>
              <a:rPr lang="zh-CN" altLang="en-US" dirty="0">
                <a:solidFill>
                  <a:srgbClr val="007C6A"/>
                </a:solidFill>
              </a:rPr>
              <a:t>，新增分区，然后选择</a:t>
            </a:r>
            <a:r>
              <a:rPr lang="en-US" altLang="zh-CN" dirty="0">
                <a:solidFill>
                  <a:srgbClr val="007C6A"/>
                </a:solidFill>
              </a:rPr>
              <a:t>p</a:t>
            </a:r>
            <a:r>
              <a:rPr lang="zh-CN" altLang="en-US" dirty="0">
                <a:solidFill>
                  <a:srgbClr val="007C6A"/>
                </a:solidFill>
              </a:rPr>
              <a:t> ，分区类型为主分区。两次回车默认剩余全部空间。最后输入</a:t>
            </a:r>
            <a:r>
              <a:rPr lang="en-US" altLang="zh-CN" dirty="0">
                <a:solidFill>
                  <a:srgbClr val="007C6A"/>
                </a:solidFill>
              </a:rPr>
              <a:t>w</a:t>
            </a:r>
            <a:r>
              <a:rPr lang="zh-CN" altLang="en-US" dirty="0">
                <a:solidFill>
                  <a:srgbClr val="007C6A"/>
                </a:solidFill>
              </a:rPr>
              <a:t>写入分区并退出，若不保存退出输入</a:t>
            </a:r>
            <a:r>
              <a:rPr lang="en-US" altLang="zh-CN" dirty="0">
                <a:solidFill>
                  <a:srgbClr val="007C6A"/>
                </a:solidFill>
              </a:rPr>
              <a:t>q</a:t>
            </a:r>
            <a:r>
              <a:rPr lang="zh-CN" altLang="en-US" dirty="0">
                <a:solidFill>
                  <a:srgbClr val="007C6A"/>
                </a:solidFill>
              </a:rPr>
              <a:t>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7" y="4459409"/>
            <a:ext cx="4217200" cy="55800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088" y="872896"/>
            <a:ext cx="8208912" cy="145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格式化磁盘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分区命令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b="1" dirty="0" err="1">
                <a:solidFill>
                  <a:srgbClr val="007C6A"/>
                </a:solidFill>
              </a:rPr>
              <a:t>mkfs</a:t>
            </a:r>
            <a:r>
              <a:rPr lang="en-US" altLang="zh-CN" sz="2400" b="1" dirty="0">
                <a:solidFill>
                  <a:srgbClr val="007C6A"/>
                </a:solidFill>
              </a:rPr>
              <a:t> -t  ext4   /dev/sdb1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其中</a:t>
            </a:r>
            <a:r>
              <a:rPr lang="en-US" altLang="zh-CN" sz="2000" dirty="0">
                <a:solidFill>
                  <a:srgbClr val="007C6A"/>
                </a:solidFill>
              </a:rPr>
              <a:t>ext4</a:t>
            </a:r>
            <a:r>
              <a:rPr lang="zh-CN" altLang="en-US" sz="2000" dirty="0">
                <a:solidFill>
                  <a:srgbClr val="007C6A"/>
                </a:solidFill>
              </a:rPr>
              <a:t>是分区类型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814" y="22536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GNU is Not Unix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0" y="521153"/>
            <a:ext cx="1450325" cy="1360224"/>
            <a:chOff x="177021" y="908292"/>
            <a:chExt cx="1980440" cy="188403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8592" y="908292"/>
              <a:ext cx="1554644" cy="1415681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177021" y="2422990"/>
              <a:ext cx="19804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Richard  Stallman</a:t>
              </a:r>
              <a:endParaRPr lang="zh-CN" altLang="en-US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210432" y="474119"/>
            <a:ext cx="202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伟大的</a:t>
            </a:r>
            <a:r>
              <a:rPr lang="en-US" altLang="zh-CN" b="1" dirty="0">
                <a:solidFill>
                  <a:srgbClr val="007C6A"/>
                </a:solidFill>
              </a:rPr>
              <a:t>GNU</a:t>
            </a:r>
            <a:r>
              <a:rPr lang="zh-CN" altLang="en-US" b="1" dirty="0">
                <a:solidFill>
                  <a:srgbClr val="007C6A"/>
                </a:solidFill>
              </a:rPr>
              <a:t>计划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0" y="2560322"/>
            <a:ext cx="1450325" cy="1696047"/>
            <a:chOff x="345367" y="3314865"/>
            <a:chExt cx="1719445" cy="2145636"/>
          </a:xfrm>
        </p:grpSpPr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651" y="3314865"/>
              <a:ext cx="1311530" cy="17453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345367" y="5091169"/>
              <a:ext cx="1719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Linus</a:t>
              </a:r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Torvalds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667512" y="621793"/>
            <a:ext cx="4314649" cy="3968794"/>
            <a:chOff x="2049536" y="1348478"/>
            <a:chExt cx="4682704" cy="4312769"/>
          </a:xfrm>
        </p:grpSpPr>
        <p:sp>
          <p:nvSpPr>
            <p:cNvPr id="77" name="同心圆 49"/>
            <p:cNvSpPr/>
            <p:nvPr/>
          </p:nvSpPr>
          <p:spPr>
            <a:xfrm>
              <a:off x="2161158" y="1348478"/>
              <a:ext cx="4571082" cy="4312769"/>
            </a:xfrm>
            <a:prstGeom prst="donut">
              <a:avLst>
                <a:gd name="adj" fmla="val 16169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949033" y="1453970"/>
              <a:ext cx="1345445" cy="50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Editor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797436" y="4796190"/>
              <a:ext cx="1461333" cy="467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explorer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2473736" y="4245457"/>
              <a:ext cx="549646" cy="3773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572453" y="1375103"/>
              <a:ext cx="235170" cy="7662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47145" y="2651480"/>
              <a:ext cx="686383" cy="23960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4073296" y="4916326"/>
              <a:ext cx="234793" cy="7190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2786173" y="1992361"/>
              <a:ext cx="901729" cy="467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FTP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049536" y="3446533"/>
              <a:ext cx="1052147" cy="401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DBMS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直接连接符 85"/>
            <p:cNvCxnSpPr>
              <a:endCxn id="77" idx="5"/>
            </p:cNvCxnSpPr>
            <p:nvPr/>
          </p:nvCxnSpPr>
          <p:spPr>
            <a:xfrm>
              <a:off x="5543662" y="4506072"/>
              <a:ext cx="519159" cy="5235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4243988" y="4943162"/>
              <a:ext cx="1620353" cy="50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Desktop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H="1">
              <a:off x="5362437" y="1741149"/>
              <a:ext cx="442941" cy="5828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6215694" y="3034444"/>
              <a:ext cx="458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…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51466" y="1890240"/>
            <a:ext cx="1896739" cy="1466842"/>
            <a:chOff x="3539953" y="2699123"/>
            <a:chExt cx="2058538" cy="1593973"/>
          </a:xfrm>
        </p:grpSpPr>
        <p:sp>
          <p:nvSpPr>
            <p:cNvPr id="91" name="同心圆 68"/>
            <p:cNvSpPr/>
            <p:nvPr/>
          </p:nvSpPr>
          <p:spPr>
            <a:xfrm>
              <a:off x="3539953" y="2699123"/>
              <a:ext cx="1810487" cy="1593973"/>
            </a:xfrm>
            <a:prstGeom prst="donut">
              <a:avLst>
                <a:gd name="adj" fmla="val 28239"/>
              </a:avLst>
            </a:prstGeom>
            <a:solidFill>
              <a:srgbClr val="FA9D27"/>
            </a:solidFill>
            <a:ln>
              <a:solidFill>
                <a:srgbClr val="FA9D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933641" y="3777401"/>
              <a:ext cx="166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bg1"/>
                  </a:solidFill>
                </a:rPr>
                <a:t>Kernal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472291" y="1886439"/>
            <a:ext cx="101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Linux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359430" y="777561"/>
            <a:ext cx="597355" cy="3659736"/>
          </a:xfrm>
          <a:prstGeom prst="rect">
            <a:avLst/>
          </a:prstGeom>
        </p:spPr>
      </p:pic>
      <p:sp>
        <p:nvSpPr>
          <p:cNvPr id="95" name="流程图: 联系 15"/>
          <p:cNvSpPr/>
          <p:nvPr/>
        </p:nvSpPr>
        <p:spPr>
          <a:xfrm>
            <a:off x="3451148" y="2298971"/>
            <a:ext cx="928328" cy="723391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Hardware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6" name="同心圆 3"/>
          <p:cNvSpPr/>
          <p:nvPr/>
        </p:nvSpPr>
        <p:spPr>
          <a:xfrm>
            <a:off x="2498925" y="1336784"/>
            <a:ext cx="2767241" cy="2550967"/>
          </a:xfrm>
          <a:prstGeom prst="donut">
            <a:avLst>
              <a:gd name="adj" fmla="val 19411"/>
            </a:avLst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08345" y="1457427"/>
            <a:ext cx="170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GNU Shell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1309466" y="3101840"/>
            <a:ext cx="1793581" cy="2637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21660" y="2490383"/>
            <a:ext cx="185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C6A"/>
                </a:solidFill>
              </a:rPr>
              <a:t>GNU/Linux</a:t>
            </a:r>
            <a:endParaRPr lang="zh-CN" altLang="en-US" sz="2400" b="1" dirty="0">
              <a:solidFill>
                <a:srgbClr val="007C6A"/>
              </a:solidFill>
            </a:endParaRPr>
          </a:p>
        </p:txBody>
      </p:sp>
      <p:sp>
        <p:nvSpPr>
          <p:cNvPr id="100" name="标题 1"/>
          <p:cNvSpPr txBox="1"/>
          <p:nvPr/>
        </p:nvSpPr>
        <p:spPr>
          <a:xfrm>
            <a:off x="66408" y="4657124"/>
            <a:ext cx="7309752" cy="33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思考：安卓系统是封装了</a:t>
            </a:r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的哪一部分？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 animBg="1"/>
      <p:bldP spid="96" grpId="0" animBg="1"/>
      <p:bldP spid="99" grpId="0"/>
      <p:bldP spid="1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7" y="405090"/>
            <a:ext cx="7365504" cy="257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</a:t>
            </a:r>
            <a:r>
              <a:rPr lang="zh-CN" altLang="en-US" b="1" dirty="0">
                <a:solidFill>
                  <a:srgbClr val="007C6A"/>
                </a:solidFill>
              </a:rPr>
              <a:t>挂载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将一个分区与一个目录联系起来，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mount    </a:t>
            </a:r>
            <a:r>
              <a:rPr lang="zh-CN" altLang="en-US" dirty="0">
                <a:solidFill>
                  <a:srgbClr val="007C6A"/>
                </a:solidFill>
              </a:rPr>
              <a:t>设备名称  挂载目录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例如： </a:t>
            </a:r>
            <a:r>
              <a:rPr lang="en-US" altLang="zh-CN" dirty="0">
                <a:solidFill>
                  <a:srgbClr val="007C6A"/>
                </a:solidFill>
              </a:rPr>
              <a:t>mount    /</a:t>
            </a:r>
            <a:r>
              <a:rPr lang="en-US" altLang="zh-CN" dirty="0" err="1">
                <a:solidFill>
                  <a:srgbClr val="007C6A"/>
                </a:solidFill>
              </a:rPr>
              <a:t>dev</a:t>
            </a:r>
            <a:r>
              <a:rPr lang="en-US" altLang="zh-CN" dirty="0">
                <a:solidFill>
                  <a:srgbClr val="007C6A"/>
                </a:solidFill>
              </a:rPr>
              <a:t>/sdb1    /</a:t>
            </a:r>
            <a:r>
              <a:rPr lang="en-US" altLang="zh-CN" dirty="0" err="1">
                <a:solidFill>
                  <a:srgbClr val="007C6A"/>
                </a:solidFill>
              </a:rPr>
              <a:t>newdisk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umount</a:t>
            </a:r>
            <a:r>
              <a:rPr lang="en-US" altLang="zh-CN" dirty="0">
                <a:solidFill>
                  <a:srgbClr val="007C6A"/>
                </a:solidFill>
              </a:rPr>
              <a:t>   </a:t>
            </a:r>
            <a:r>
              <a:rPr lang="zh-CN" altLang="en-US" dirty="0">
                <a:solidFill>
                  <a:srgbClr val="007C6A"/>
                </a:solidFill>
              </a:rPr>
              <a:t>设备名称 或者   挂载目录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例如：  </a:t>
            </a:r>
            <a:r>
              <a:rPr lang="en-US" altLang="zh-CN" dirty="0" err="1">
                <a:solidFill>
                  <a:srgbClr val="007C6A"/>
                </a:solidFill>
              </a:rPr>
              <a:t>umount</a:t>
            </a:r>
            <a:r>
              <a:rPr lang="en-US" altLang="zh-CN" dirty="0">
                <a:solidFill>
                  <a:srgbClr val="007C6A"/>
                </a:solidFill>
              </a:rPr>
              <a:t>   /</a:t>
            </a:r>
            <a:r>
              <a:rPr lang="en-US" altLang="zh-CN" dirty="0" err="1">
                <a:solidFill>
                  <a:srgbClr val="007C6A"/>
                </a:solidFill>
              </a:rPr>
              <a:t>dev</a:t>
            </a:r>
            <a:r>
              <a:rPr lang="en-US" altLang="zh-CN" dirty="0">
                <a:solidFill>
                  <a:srgbClr val="007C6A"/>
                </a:solidFill>
              </a:rPr>
              <a:t>/sdb1 </a:t>
            </a:r>
            <a:r>
              <a:rPr lang="zh-CN" altLang="en-US" dirty="0">
                <a:solidFill>
                  <a:srgbClr val="007C6A"/>
                </a:solidFill>
              </a:rPr>
              <a:t>或者 </a:t>
            </a:r>
            <a:r>
              <a:rPr lang="en-US" altLang="zh-CN" dirty="0" err="1">
                <a:solidFill>
                  <a:srgbClr val="007C6A"/>
                </a:solidFill>
              </a:rPr>
              <a:t>umount</a:t>
            </a:r>
            <a:r>
              <a:rPr lang="en-US" altLang="zh-CN" dirty="0">
                <a:solidFill>
                  <a:srgbClr val="007C6A"/>
                </a:solidFill>
              </a:rPr>
              <a:t>   /</a:t>
            </a:r>
            <a:r>
              <a:rPr lang="en-US" altLang="zh-CN" dirty="0" err="1">
                <a:solidFill>
                  <a:srgbClr val="007C6A"/>
                </a:solidFill>
              </a:rPr>
              <a:t>newdisk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809" y="3053508"/>
            <a:ext cx="7560840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C6A"/>
                </a:solidFill>
              </a:rPr>
              <a:t>永久挂载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通过修改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etc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fstab</a:t>
            </a:r>
            <a:r>
              <a:rPr lang="zh-CN" altLang="en-US" dirty="0">
                <a:solidFill>
                  <a:srgbClr val="007C6A"/>
                </a:solidFill>
              </a:rPr>
              <a:t>实现挂载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添加完成后 执行</a:t>
            </a:r>
            <a:r>
              <a:rPr lang="en-US" altLang="zh-CN" b="1" dirty="0">
                <a:solidFill>
                  <a:srgbClr val="007C6A"/>
                </a:solidFill>
              </a:rPr>
              <a:t>mount   –a </a:t>
            </a:r>
            <a:r>
              <a:rPr lang="zh-CN" altLang="en-US" b="1" dirty="0">
                <a:solidFill>
                  <a:srgbClr val="007C6A"/>
                </a:solidFill>
              </a:rPr>
              <a:t>即刻生效</a:t>
            </a:r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           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8809" y="2571750"/>
            <a:ext cx="5382344" cy="41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用命令行挂载重启后会失效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6" y="405090"/>
            <a:ext cx="8185487" cy="468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C6A"/>
                </a:solidFill>
              </a:rPr>
              <a:t> /</a:t>
            </a:r>
            <a:r>
              <a:rPr lang="en-US" altLang="zh-CN" b="1" dirty="0" err="1">
                <a:solidFill>
                  <a:srgbClr val="007C6A"/>
                </a:solidFill>
              </a:rPr>
              <a:t>etc</a:t>
            </a:r>
            <a:r>
              <a:rPr lang="en-US" altLang="zh-CN" b="1" dirty="0">
                <a:solidFill>
                  <a:srgbClr val="007C6A"/>
                </a:solidFill>
              </a:rPr>
              <a:t>/</a:t>
            </a:r>
            <a:r>
              <a:rPr lang="en-US" altLang="zh-CN" b="1" dirty="0" err="1">
                <a:solidFill>
                  <a:srgbClr val="007C6A"/>
                </a:solidFill>
              </a:rPr>
              <a:t>fstab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  <a:r>
              <a:rPr lang="zh-CN" altLang="en-US" b="1" dirty="0">
                <a:solidFill>
                  <a:srgbClr val="007C6A"/>
                </a:solidFill>
              </a:rPr>
              <a:t>文件 参数介绍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第一列：</a:t>
            </a:r>
            <a:r>
              <a:rPr lang="zh-CN" altLang="zh-CN" sz="1400" dirty="0"/>
              <a:t>磁盘设备文件或者该设备的</a:t>
            </a:r>
            <a:r>
              <a:rPr lang="en-US" altLang="zh-CN" sz="1400" dirty="0"/>
              <a:t>Label</a:t>
            </a:r>
            <a:r>
              <a:rPr lang="zh-CN" altLang="zh-CN" sz="1400" dirty="0"/>
              <a:t>或者</a:t>
            </a:r>
            <a:r>
              <a:rPr lang="en-US" altLang="zh-CN" sz="1400" dirty="0"/>
              <a:t>UUID</a:t>
            </a:r>
            <a:endParaRPr lang="en-US" altLang="zh-CN" sz="1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第二列</a:t>
            </a:r>
            <a:r>
              <a:rPr lang="en-US" altLang="zh-CN" sz="1400" dirty="0">
                <a:solidFill>
                  <a:srgbClr val="007C6A"/>
                </a:solidFill>
              </a:rPr>
              <a:t>:   </a:t>
            </a:r>
            <a:r>
              <a:rPr lang="zh-CN" altLang="zh-CN" sz="1400" dirty="0"/>
              <a:t>设备的挂载点，就是你要挂载到哪个目录下</a:t>
            </a:r>
            <a:endParaRPr lang="en-US" altLang="zh-CN" sz="1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第三列</a:t>
            </a:r>
            <a:r>
              <a:rPr lang="en-US" altLang="zh-CN" sz="1400" dirty="0">
                <a:solidFill>
                  <a:srgbClr val="007C6A"/>
                </a:solidFill>
              </a:rPr>
              <a:t>:   </a:t>
            </a:r>
            <a:r>
              <a:rPr lang="zh-CN" altLang="zh-CN" sz="1400" dirty="0"/>
              <a:t>磁盘文件系统的格式，</a:t>
            </a:r>
            <a:endParaRPr lang="en-US" altLang="zh-CN" sz="1400" dirty="0"/>
          </a:p>
          <a:p>
            <a:pPr lvl="1">
              <a:lnSpc>
                <a:spcPct val="130000"/>
              </a:lnSpc>
            </a:pPr>
            <a:r>
              <a:rPr lang="en-US" altLang="zh-CN" sz="1400" dirty="0"/>
              <a:t>                      </a:t>
            </a:r>
            <a:r>
              <a:rPr lang="zh-CN" altLang="zh-CN" sz="1400" dirty="0"/>
              <a:t>包括</a:t>
            </a:r>
            <a:r>
              <a:rPr lang="en-US" altLang="zh-CN" sz="1400" dirty="0"/>
              <a:t>ext2</a:t>
            </a:r>
            <a:r>
              <a:rPr lang="zh-CN" altLang="zh-CN" sz="1400" dirty="0"/>
              <a:t>、</a:t>
            </a:r>
            <a:r>
              <a:rPr lang="en-US" altLang="zh-CN" sz="1400" dirty="0"/>
              <a:t>ext3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reiserfs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nfs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vfat</a:t>
            </a:r>
            <a:r>
              <a:rPr lang="zh-CN" altLang="zh-CN" sz="1400" dirty="0"/>
              <a:t>等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第四列</a:t>
            </a:r>
            <a:r>
              <a:rPr lang="en-US" altLang="zh-CN" sz="1400" dirty="0">
                <a:solidFill>
                  <a:srgbClr val="007C6A"/>
                </a:solidFill>
              </a:rPr>
              <a:t>:   </a:t>
            </a:r>
            <a:r>
              <a:rPr lang="zh-CN" altLang="en-US" sz="1400" dirty="0"/>
              <a:t>文件系统的参数 ，</a:t>
            </a:r>
            <a:r>
              <a:rPr lang="en-US" altLang="zh-CN" sz="1400" dirty="0"/>
              <a:t>defaults</a:t>
            </a:r>
            <a:r>
              <a:rPr lang="zh-CN" altLang="en-US" sz="1400" dirty="0"/>
              <a:t>代表同时</a:t>
            </a:r>
            <a:r>
              <a:rPr lang="zh-CN" altLang="zh-CN" sz="1400" dirty="0"/>
              <a:t>具有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 lvl="1">
              <a:lnSpc>
                <a:spcPct val="130000"/>
              </a:lnSpc>
            </a:pPr>
            <a:r>
              <a:rPr lang="en-US" altLang="zh-CN" sz="1400" dirty="0"/>
              <a:t>                      </a:t>
            </a:r>
            <a:r>
              <a:rPr lang="en-US" altLang="zh-CN" sz="1400" dirty="0" err="1"/>
              <a:t>rw,suid,dev,exec,auto,nouser,async</a:t>
            </a:r>
            <a:r>
              <a:rPr lang="zh-CN" altLang="zh-CN" sz="1400" dirty="0"/>
              <a:t>等默认参数的设置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第五列</a:t>
            </a:r>
            <a:r>
              <a:rPr lang="en-US" altLang="zh-CN" sz="1400" dirty="0">
                <a:solidFill>
                  <a:srgbClr val="007C6A"/>
                </a:solidFill>
              </a:rPr>
              <a:t>:   </a:t>
            </a:r>
            <a:r>
              <a:rPr lang="en-US" altLang="zh-CN" sz="1400" dirty="0" err="1"/>
              <a:t>能否被dump</a:t>
            </a:r>
            <a:r>
              <a:rPr lang="zh-CN" altLang="zh-CN" sz="1400" dirty="0"/>
              <a:t>备份命令作用</a:t>
            </a:r>
            <a:r>
              <a:rPr lang="en-US" altLang="zh-CN" sz="1400" dirty="0"/>
              <a:t>   </a:t>
            </a:r>
            <a:endParaRPr lang="en-US" altLang="zh-CN" sz="1400" dirty="0"/>
          </a:p>
          <a:p>
            <a:pPr marL="2171700" lvl="4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0 </a:t>
            </a:r>
            <a:r>
              <a:rPr lang="zh-CN" altLang="zh-CN" sz="1400" dirty="0"/>
              <a:t>代表不要做</a:t>
            </a:r>
            <a:r>
              <a:rPr lang="en-US" altLang="zh-CN" sz="1400" dirty="0"/>
              <a:t>dump</a:t>
            </a:r>
            <a:r>
              <a:rPr lang="zh-CN" altLang="zh-CN" sz="1400" dirty="0"/>
              <a:t>备份</a:t>
            </a:r>
            <a:endParaRPr lang="en-US" altLang="zh-CN" sz="1400" dirty="0"/>
          </a:p>
          <a:p>
            <a:pPr marL="2171700" lvl="4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1 </a:t>
            </a:r>
            <a:r>
              <a:rPr lang="zh-CN" altLang="zh-CN" sz="1400" dirty="0"/>
              <a:t>代表要每天进行</a:t>
            </a:r>
            <a:r>
              <a:rPr lang="en-US" altLang="zh-CN" sz="1400" dirty="0"/>
              <a:t>dump</a:t>
            </a:r>
            <a:r>
              <a:rPr lang="zh-CN" altLang="zh-CN" sz="1400" dirty="0"/>
              <a:t>的操作</a:t>
            </a:r>
            <a:endParaRPr lang="en-US" altLang="zh-CN" sz="1400" dirty="0"/>
          </a:p>
          <a:p>
            <a:pPr marL="2171700" lvl="4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2 </a:t>
            </a:r>
            <a:r>
              <a:rPr lang="zh-CN" altLang="zh-CN" sz="1400" dirty="0"/>
              <a:t>代表不定日期的进行</a:t>
            </a:r>
            <a:r>
              <a:rPr lang="en-US" altLang="zh-CN" sz="1400" dirty="0"/>
              <a:t>dump</a:t>
            </a:r>
            <a:r>
              <a:rPr lang="zh-CN" altLang="zh-CN" sz="1400" dirty="0"/>
              <a:t>操作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C6A"/>
                </a:solidFill>
              </a:rPr>
              <a:t>第六列</a:t>
            </a:r>
            <a:r>
              <a:rPr lang="en-US" altLang="zh-CN" sz="1400" dirty="0">
                <a:solidFill>
                  <a:srgbClr val="007C6A"/>
                </a:solidFill>
              </a:rPr>
              <a:t>:    </a:t>
            </a:r>
            <a:r>
              <a:rPr lang="zh-CN" altLang="zh-CN" sz="1400" dirty="0"/>
              <a:t>是否检验扇区</a:t>
            </a:r>
            <a:endParaRPr lang="en-US" altLang="zh-CN" sz="1400" dirty="0"/>
          </a:p>
          <a:p>
            <a:pPr marL="2171700" lvl="4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0 </a:t>
            </a:r>
            <a:r>
              <a:rPr lang="zh-CN" altLang="en-US" sz="1400" dirty="0"/>
              <a:t>不要检验</a:t>
            </a:r>
            <a:endParaRPr lang="en-US" altLang="zh-CN" sz="1400" dirty="0"/>
          </a:p>
          <a:p>
            <a:pPr marL="2171700" lvl="4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1 </a:t>
            </a:r>
            <a:r>
              <a:rPr lang="zh-CN" altLang="en-US" sz="1400" dirty="0"/>
              <a:t>最早检验（一般根目录会选择）</a:t>
            </a:r>
            <a:endParaRPr lang="en-US" altLang="zh-CN" sz="1400" dirty="0"/>
          </a:p>
          <a:p>
            <a:pPr marL="2171700" lvl="4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2 1</a:t>
            </a:r>
            <a:r>
              <a:rPr lang="zh-CN" altLang="zh-CN" sz="1400" dirty="0"/>
              <a:t>级别检验完成之后进行检验</a:t>
            </a:r>
            <a:endParaRPr lang="en-US" altLang="zh-CN" sz="1400" dirty="0"/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007C6A"/>
                </a:solidFill>
              </a:rPr>
              <a:t>		</a:t>
            </a:r>
            <a:endParaRPr lang="en-US" altLang="zh-CN" sz="1600" dirty="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磁盘分区类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9596" y="887827"/>
            <a:ext cx="7560840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7C6A"/>
                </a:solidFill>
              </a:rPr>
              <a:t>df</a:t>
            </a:r>
            <a:r>
              <a:rPr lang="en-US" altLang="zh-CN" dirty="0">
                <a:solidFill>
                  <a:srgbClr val="007C6A"/>
                </a:solidFill>
              </a:rPr>
              <a:t> -h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查询系统整体磁盘使用情况</a:t>
            </a:r>
            <a:endParaRPr lang="zh-CN" altLang="en-US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9291" y="1967947"/>
            <a:ext cx="7560840" cy="293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du -h  /</a:t>
            </a:r>
            <a:r>
              <a:rPr lang="zh-CN" altLang="en-US" dirty="0">
                <a:solidFill>
                  <a:srgbClr val="007C6A"/>
                </a:solidFill>
              </a:rPr>
              <a:t>目录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查询指定目录的磁盘占用情况，默认为当前目录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-s</a:t>
            </a:r>
            <a:r>
              <a:rPr lang="zh-CN" altLang="en-US" dirty="0">
                <a:solidFill>
                  <a:srgbClr val="007C6A"/>
                </a:solidFill>
              </a:rPr>
              <a:t> 指定目录占用大小汇总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-h </a:t>
            </a:r>
            <a:r>
              <a:rPr lang="zh-CN" altLang="en-US" dirty="0">
                <a:solidFill>
                  <a:srgbClr val="007C6A"/>
                </a:solidFill>
              </a:rPr>
              <a:t>带计量单位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-a </a:t>
            </a:r>
            <a:r>
              <a:rPr lang="zh-CN" altLang="en-US" dirty="0">
                <a:solidFill>
                  <a:srgbClr val="007C6A"/>
                </a:solidFill>
              </a:rPr>
              <a:t>含文件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--max-depth=1  </a:t>
            </a:r>
            <a:r>
              <a:rPr lang="zh-CN" altLang="en-US" dirty="0">
                <a:solidFill>
                  <a:srgbClr val="007C6A"/>
                </a:solidFill>
              </a:rPr>
              <a:t>子目录深度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-c </a:t>
            </a:r>
            <a:r>
              <a:rPr lang="zh-CN" altLang="en-US" dirty="0">
                <a:solidFill>
                  <a:srgbClr val="007C6A"/>
                </a:solidFill>
              </a:rPr>
              <a:t>列出明细的同时，增加汇总值</a:t>
            </a:r>
            <a:endParaRPr lang="en-US" altLang="zh-CN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007C6A"/>
                </a:solidFill>
              </a:rPr>
              <a:t>例：  </a:t>
            </a:r>
            <a:r>
              <a:rPr lang="en-US" altLang="zh-CN" b="1" dirty="0">
                <a:solidFill>
                  <a:srgbClr val="007C6A"/>
                </a:solidFill>
              </a:rPr>
              <a:t>du  -ach  --max-depth=1   /opt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-531416" y="405090"/>
            <a:ext cx="556530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磁盘情况查询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网络配置类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809" y="402352"/>
            <a:ext cx="7365504" cy="5096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ifconfig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查看网络配置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如何修改</a:t>
            </a:r>
            <a:r>
              <a:rPr lang="en-US" altLang="zh-CN" dirty="0">
                <a:solidFill>
                  <a:srgbClr val="007C6A"/>
                </a:solidFill>
              </a:rPr>
              <a:t>IP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图形化操作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命令行方式   </a:t>
            </a:r>
            <a:r>
              <a:rPr lang="en-US" altLang="zh-CN" dirty="0">
                <a:solidFill>
                  <a:srgbClr val="007C6A"/>
                </a:solidFill>
              </a:rPr>
              <a:t>vi  /</a:t>
            </a:r>
            <a:r>
              <a:rPr lang="en-US" altLang="zh-CN" dirty="0" err="1">
                <a:solidFill>
                  <a:srgbClr val="007C6A"/>
                </a:solidFill>
              </a:rPr>
              <a:t>etc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sysconfig</a:t>
            </a:r>
            <a:r>
              <a:rPr lang="en-US" altLang="zh-CN" dirty="0">
                <a:solidFill>
                  <a:srgbClr val="007C6A"/>
                </a:solidFill>
              </a:rPr>
              <a:t>/network-scripts/ifcfg-ens33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刷新网络设置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C6A"/>
                </a:solidFill>
              </a:rPr>
              <a:t>service  network restart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584" y="2197976"/>
            <a:ext cx="3744479" cy="214672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网络配置类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687" y="422517"/>
            <a:ext cx="7596336" cy="401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DEVICE=eth0    </a:t>
            </a:r>
            <a:r>
              <a:rPr lang="zh-CN" altLang="en-US" dirty="0">
                <a:solidFill>
                  <a:srgbClr val="007C6A"/>
                </a:solidFill>
              </a:rPr>
              <a:t>#接口名（设备,网卡）</a:t>
            </a:r>
            <a:endParaRPr lang="en-US" altLang="zh-CN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BOOTPROTO=</a:t>
            </a:r>
            <a:r>
              <a:rPr lang="en-US" altLang="zh-CN" b="1" dirty="0">
                <a:solidFill>
                  <a:srgbClr val="007C6A"/>
                </a:solidFill>
              </a:rPr>
              <a:t>none</a:t>
            </a:r>
            <a:r>
              <a:rPr lang="zh-CN" altLang="en-US" dirty="0">
                <a:solidFill>
                  <a:srgbClr val="007C6A"/>
                </a:solidFill>
              </a:rPr>
              <a:t>      </a:t>
            </a:r>
            <a:endParaRPr lang="zh-CN" altLang="en-US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 IP的配置方法[none|static|bootp|dhcp]（引导时不使用协议|静态分配IP|BOOTP协议|DHCP协议） </a:t>
            </a:r>
            <a:endParaRPr lang="en-US" altLang="zh-CN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BROADCAST=192.168.1.255    </a:t>
            </a: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广播地址    </a:t>
            </a:r>
            <a:endParaRPr lang="zh-CN" altLang="en-US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HWADDR=00:0C:2x:6x:0x:xx   </a:t>
            </a: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MAC地址 </a:t>
            </a:r>
            <a:endParaRPr lang="en-US" altLang="zh-CN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IPADDR=192.168.1.23                 </a:t>
            </a: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IP地址</a:t>
            </a:r>
            <a:endParaRPr lang="zh-CN" altLang="en-US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NETMASK=255.255.255.0            </a:t>
            </a: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 网络掩码  </a:t>
            </a:r>
            <a:endParaRPr lang="zh-CN" altLang="en-US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NETWORK=192.168.1.0                </a:t>
            </a: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网络地址 </a:t>
            </a:r>
            <a:endParaRPr lang="zh-CN" altLang="en-US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ONBOOT=yes              </a:t>
            </a: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系统启动的时候网络接口是否有效（yes/no）</a:t>
            </a:r>
            <a:endParaRPr lang="zh-CN" altLang="en-US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7C6A"/>
                </a:solidFill>
              </a:rPr>
              <a:t>TYPE=Ethernet                       </a:t>
            </a:r>
            <a:r>
              <a:rPr lang="en-US" altLang="zh-CN" dirty="0">
                <a:solidFill>
                  <a:srgbClr val="007C6A"/>
                </a:solidFill>
              </a:rPr>
              <a:t>#</a:t>
            </a:r>
            <a:r>
              <a:rPr lang="zh-CN" altLang="en-US" dirty="0">
                <a:solidFill>
                  <a:srgbClr val="007C6A"/>
                </a:solidFill>
              </a:rPr>
              <a:t>网络类型（通常是Ethemet）</a:t>
            </a:r>
            <a:endParaRPr lang="zh-CN" altLang="en-US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18752"/>
            <a:ext cx="7365504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ps</a:t>
            </a:r>
            <a:r>
              <a:rPr lang="en-US" altLang="zh-CN" sz="2400" b="1" dirty="0">
                <a:solidFill>
                  <a:srgbClr val="007C6A"/>
                </a:solidFill>
              </a:rPr>
              <a:t>   (process)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ps</a:t>
            </a:r>
            <a:r>
              <a:rPr lang="en-US" altLang="zh-CN" sz="2400" dirty="0">
                <a:solidFill>
                  <a:srgbClr val="007C6A"/>
                </a:solidFill>
              </a:rPr>
              <a:t> –aux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srgbClr val="007C6A"/>
              </a:solidFill>
            </a:endParaRPr>
          </a:p>
        </p:txBody>
      </p:sp>
      <p:sp>
        <p:nvSpPr>
          <p:cNvPr id="6" name="五角星 6"/>
          <p:cNvSpPr/>
          <p:nvPr/>
        </p:nvSpPr>
        <p:spPr>
          <a:xfrm>
            <a:off x="6507065" y="418752"/>
            <a:ext cx="477256" cy="52265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9" y="1023360"/>
            <a:ext cx="8267700" cy="2305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9" y="3648177"/>
            <a:ext cx="4248472" cy="135123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五角星 6"/>
          <p:cNvSpPr/>
          <p:nvPr/>
        </p:nvSpPr>
        <p:spPr>
          <a:xfrm>
            <a:off x="6507065" y="418752"/>
            <a:ext cx="477256" cy="52265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248" y="405090"/>
            <a:ext cx="8254752" cy="462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ps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7C6A"/>
                </a:solidFill>
              </a:rPr>
              <a:t>ps</a:t>
            </a:r>
            <a:r>
              <a:rPr lang="en-US" altLang="zh-CN" sz="1400" dirty="0">
                <a:solidFill>
                  <a:srgbClr val="007C6A"/>
                </a:solidFill>
              </a:rPr>
              <a:t> –</a:t>
            </a:r>
            <a:r>
              <a:rPr lang="en-US" altLang="zh-CN" sz="1400" dirty="0" err="1">
                <a:solidFill>
                  <a:srgbClr val="007C6A"/>
                </a:solidFill>
              </a:rPr>
              <a:t>aux|grep</a:t>
            </a:r>
            <a:r>
              <a:rPr lang="en-US" altLang="zh-CN" sz="1400" dirty="0">
                <a:solidFill>
                  <a:srgbClr val="007C6A"/>
                </a:solidFill>
              </a:rPr>
              <a:t> xxx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07C6A"/>
                </a:solidFill>
              </a:rPr>
              <a:t>System V</a:t>
            </a:r>
            <a:r>
              <a:rPr lang="zh-CN" altLang="en-US" sz="1400" b="1" dirty="0">
                <a:solidFill>
                  <a:srgbClr val="007C6A"/>
                </a:solidFill>
              </a:rPr>
              <a:t>展示风格</a:t>
            </a:r>
            <a:endParaRPr lang="en-US" altLang="zh-CN" sz="1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USER</a:t>
            </a:r>
            <a:r>
              <a:rPr lang="zh-CN" altLang="en-US" sz="1400" dirty="0">
                <a:solidFill>
                  <a:srgbClr val="007C6A"/>
                </a:solidFill>
              </a:rPr>
              <a:t>：用户名称 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PID</a:t>
            </a:r>
            <a:r>
              <a:rPr lang="zh-CN" altLang="en-US" sz="1400" dirty="0">
                <a:solidFill>
                  <a:srgbClr val="007C6A"/>
                </a:solidFill>
              </a:rPr>
              <a:t>：进程号 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%CPU</a:t>
            </a:r>
            <a:r>
              <a:rPr lang="zh-CN" altLang="en-US" sz="1600" b="1" dirty="0">
                <a:solidFill>
                  <a:srgbClr val="FF0000"/>
                </a:solidFill>
              </a:rPr>
              <a:t>：进程占用</a:t>
            </a:r>
            <a:r>
              <a:rPr lang="en-US" altLang="zh-CN" sz="1600" b="1" dirty="0">
                <a:solidFill>
                  <a:srgbClr val="FF0000"/>
                </a:solidFill>
              </a:rPr>
              <a:t>CPU</a:t>
            </a:r>
            <a:r>
              <a:rPr lang="zh-CN" altLang="en-US" sz="1600" b="1" dirty="0">
                <a:solidFill>
                  <a:srgbClr val="FF0000"/>
                </a:solidFill>
              </a:rPr>
              <a:t>的百分比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%MEM</a:t>
            </a:r>
            <a:r>
              <a:rPr lang="zh-CN" altLang="en-US" sz="1600" b="1" dirty="0">
                <a:solidFill>
                  <a:srgbClr val="FF0000"/>
                </a:solidFill>
              </a:rPr>
              <a:t>：进程占用物理内存的百分比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VSZ</a:t>
            </a:r>
            <a:r>
              <a:rPr lang="zh-CN" altLang="en-US" sz="1600" b="1" dirty="0">
                <a:solidFill>
                  <a:srgbClr val="FF0000"/>
                </a:solidFill>
              </a:rPr>
              <a:t>：进程占用的虚拟内存大小（单位：</a:t>
            </a:r>
            <a:r>
              <a:rPr lang="en-US" altLang="zh-CN" sz="1600" b="1" dirty="0">
                <a:solidFill>
                  <a:srgbClr val="FF0000"/>
                </a:solidFill>
              </a:rPr>
              <a:t>KB</a:t>
            </a:r>
            <a:r>
              <a:rPr lang="zh-CN" altLang="en-US" sz="1600" b="1" dirty="0">
                <a:solidFill>
                  <a:srgbClr val="FF0000"/>
                </a:solidFill>
              </a:rPr>
              <a:t>）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RSS</a:t>
            </a:r>
            <a:r>
              <a:rPr lang="zh-CN" altLang="en-US" sz="1600" b="1" dirty="0">
                <a:solidFill>
                  <a:srgbClr val="FF0000"/>
                </a:solidFill>
              </a:rPr>
              <a:t>：进程占用的物理内存大小（单位：</a:t>
            </a:r>
            <a:r>
              <a:rPr lang="en-US" altLang="zh-CN" sz="1600" b="1" dirty="0">
                <a:solidFill>
                  <a:srgbClr val="FF0000"/>
                </a:solidFill>
              </a:rPr>
              <a:t>KB</a:t>
            </a:r>
            <a:r>
              <a:rPr lang="zh-CN" altLang="en-US" sz="1600" b="1" dirty="0">
                <a:solidFill>
                  <a:srgbClr val="FF0000"/>
                </a:solidFill>
              </a:rPr>
              <a:t>）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TT</a:t>
            </a:r>
            <a:r>
              <a:rPr lang="zh-CN" altLang="en-US" sz="1400" dirty="0">
                <a:solidFill>
                  <a:srgbClr val="007C6A"/>
                </a:solidFill>
              </a:rPr>
              <a:t>：终端名称</a:t>
            </a:r>
            <a:r>
              <a:rPr lang="en-US" altLang="zh-CN" sz="1400" dirty="0">
                <a:solidFill>
                  <a:srgbClr val="007C6A"/>
                </a:solidFill>
              </a:rPr>
              <a:t>,</a:t>
            </a:r>
            <a:r>
              <a:rPr lang="zh-CN" altLang="en-US" sz="1400" dirty="0">
                <a:solidFill>
                  <a:srgbClr val="007C6A"/>
                </a:solidFill>
              </a:rPr>
              <a:t>缩写 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STAT</a:t>
            </a:r>
            <a:r>
              <a:rPr lang="zh-CN" altLang="en-US" sz="1400" dirty="0">
                <a:solidFill>
                  <a:srgbClr val="007C6A"/>
                </a:solidFill>
              </a:rPr>
              <a:t>：进程状态，其中</a:t>
            </a:r>
            <a:r>
              <a:rPr lang="en-US" altLang="zh-CN" sz="1400" dirty="0">
                <a:solidFill>
                  <a:srgbClr val="007C6A"/>
                </a:solidFill>
              </a:rPr>
              <a:t>S-</a:t>
            </a:r>
            <a:r>
              <a:rPr lang="zh-CN" altLang="en-US" sz="1400" dirty="0">
                <a:solidFill>
                  <a:srgbClr val="007C6A"/>
                </a:solidFill>
              </a:rPr>
              <a:t>睡眠，</a:t>
            </a:r>
            <a:r>
              <a:rPr lang="en-US" altLang="zh-CN" sz="1400" dirty="0">
                <a:solidFill>
                  <a:srgbClr val="007C6A"/>
                </a:solidFill>
              </a:rPr>
              <a:t>s-</a:t>
            </a:r>
            <a:r>
              <a:rPr lang="zh-CN" altLang="en-US" sz="1400" dirty="0">
                <a:solidFill>
                  <a:srgbClr val="007C6A"/>
                </a:solidFill>
              </a:rPr>
              <a:t>表示该进程是会话的先导进程，</a:t>
            </a:r>
            <a:r>
              <a:rPr lang="en-US" altLang="zh-CN" sz="1400" dirty="0">
                <a:solidFill>
                  <a:srgbClr val="007C6A"/>
                </a:solidFill>
              </a:rPr>
              <a:t>N-</a:t>
            </a:r>
            <a:r>
              <a:rPr lang="zh-CN" altLang="en-US" sz="1400" dirty="0">
                <a:solidFill>
                  <a:srgbClr val="007C6A"/>
                </a:solidFill>
              </a:rPr>
              <a:t>表示进程拥有比普通优先级更低的优先级，</a:t>
            </a:r>
            <a:r>
              <a:rPr lang="en-US" altLang="zh-CN" sz="1400" dirty="0">
                <a:solidFill>
                  <a:srgbClr val="007C6A"/>
                </a:solidFill>
              </a:rPr>
              <a:t>R-</a:t>
            </a:r>
            <a:r>
              <a:rPr lang="zh-CN" altLang="en-US" sz="1400" dirty="0">
                <a:solidFill>
                  <a:srgbClr val="007C6A"/>
                </a:solidFill>
              </a:rPr>
              <a:t>正在运行，</a:t>
            </a:r>
            <a:r>
              <a:rPr lang="en-US" altLang="zh-CN" sz="1400" dirty="0">
                <a:solidFill>
                  <a:srgbClr val="007C6A"/>
                </a:solidFill>
              </a:rPr>
              <a:t>D-</a:t>
            </a:r>
            <a:r>
              <a:rPr lang="zh-CN" altLang="en-US" sz="1400" dirty="0">
                <a:solidFill>
                  <a:srgbClr val="007C6A"/>
                </a:solidFill>
              </a:rPr>
              <a:t>短期等待，</a:t>
            </a:r>
            <a:r>
              <a:rPr lang="en-US" altLang="zh-CN" sz="1400" dirty="0">
                <a:solidFill>
                  <a:srgbClr val="007C6A"/>
                </a:solidFill>
              </a:rPr>
              <a:t>Z-</a:t>
            </a:r>
            <a:r>
              <a:rPr lang="zh-CN" altLang="en-US" sz="1400" dirty="0">
                <a:solidFill>
                  <a:srgbClr val="007C6A"/>
                </a:solidFill>
              </a:rPr>
              <a:t>僵死进程，</a:t>
            </a:r>
            <a:r>
              <a:rPr lang="en-US" altLang="zh-CN" sz="1400" dirty="0">
                <a:solidFill>
                  <a:srgbClr val="007C6A"/>
                </a:solidFill>
              </a:rPr>
              <a:t>T-</a:t>
            </a:r>
            <a:r>
              <a:rPr lang="zh-CN" altLang="en-US" sz="1400" dirty="0">
                <a:solidFill>
                  <a:srgbClr val="007C6A"/>
                </a:solidFill>
              </a:rPr>
              <a:t>被跟踪或者被停止等等 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STARTED</a:t>
            </a:r>
            <a:r>
              <a:rPr lang="zh-CN" altLang="en-US" sz="1400" dirty="0">
                <a:solidFill>
                  <a:srgbClr val="007C6A"/>
                </a:solidFill>
              </a:rPr>
              <a:t>：进程的启动时间 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TIME</a:t>
            </a:r>
            <a:r>
              <a:rPr lang="zh-CN" altLang="en-US" sz="1400" dirty="0">
                <a:solidFill>
                  <a:srgbClr val="007C6A"/>
                </a:solidFill>
              </a:rPr>
              <a:t>：</a:t>
            </a:r>
            <a:r>
              <a:rPr lang="en-US" altLang="zh-CN" sz="1400" dirty="0">
                <a:solidFill>
                  <a:srgbClr val="007C6A"/>
                </a:solidFill>
              </a:rPr>
              <a:t>CPU</a:t>
            </a:r>
            <a:r>
              <a:rPr lang="zh-CN" altLang="en-US" sz="1400" dirty="0">
                <a:solidFill>
                  <a:srgbClr val="007C6A"/>
                </a:solidFill>
              </a:rPr>
              <a:t>时间，即进程使用</a:t>
            </a:r>
            <a:r>
              <a:rPr lang="en-US" altLang="zh-CN" sz="1400" dirty="0">
                <a:solidFill>
                  <a:srgbClr val="007C6A"/>
                </a:solidFill>
              </a:rPr>
              <a:t>CPU</a:t>
            </a:r>
            <a:r>
              <a:rPr lang="zh-CN" altLang="en-US" sz="1400" dirty="0">
                <a:solidFill>
                  <a:srgbClr val="007C6A"/>
                </a:solidFill>
              </a:rPr>
              <a:t>的总时间 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COMMAND</a:t>
            </a:r>
            <a:r>
              <a:rPr lang="zh-CN" altLang="en-US" sz="1400" dirty="0">
                <a:solidFill>
                  <a:srgbClr val="007C6A"/>
                </a:solidFill>
              </a:rPr>
              <a:t>：启动进程所用的命令和参数</a:t>
            </a:r>
            <a:r>
              <a:rPr lang="zh-CN" altLang="en-US" sz="1400" b="1" dirty="0">
                <a:solidFill>
                  <a:srgbClr val="007C6A"/>
                </a:solidFill>
              </a:rPr>
              <a:t>，如果过长会被截断显示</a:t>
            </a:r>
            <a:endParaRPr lang="en-US" altLang="zh-CN" sz="1400" b="1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五角星 6"/>
          <p:cNvSpPr/>
          <p:nvPr/>
        </p:nvSpPr>
        <p:spPr>
          <a:xfrm>
            <a:off x="6507065" y="418752"/>
            <a:ext cx="477256" cy="52265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248" y="409992"/>
            <a:ext cx="7365504" cy="384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ps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7C6A"/>
                </a:solidFill>
              </a:rPr>
              <a:t>ps</a:t>
            </a:r>
            <a:r>
              <a:rPr lang="en-US" altLang="zh-CN" sz="1400" dirty="0">
                <a:solidFill>
                  <a:srgbClr val="007C6A"/>
                </a:solidFill>
              </a:rPr>
              <a:t> -</a:t>
            </a:r>
            <a:r>
              <a:rPr lang="en-US" altLang="zh-CN" sz="1400" dirty="0" err="1">
                <a:solidFill>
                  <a:srgbClr val="007C6A"/>
                </a:solidFill>
              </a:rPr>
              <a:t>ef</a:t>
            </a:r>
            <a:r>
              <a:rPr lang="zh-CN" altLang="en-US" sz="1400" dirty="0">
                <a:solidFill>
                  <a:srgbClr val="007C6A"/>
                </a:solidFill>
              </a:rPr>
              <a:t>是以全格式显示当前所有的进程</a:t>
            </a:r>
            <a:endParaRPr lang="zh-CN" altLang="en-US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-e </a:t>
            </a:r>
            <a:r>
              <a:rPr lang="zh-CN" altLang="en-US" sz="1400" dirty="0">
                <a:solidFill>
                  <a:srgbClr val="007C6A"/>
                </a:solidFill>
              </a:rPr>
              <a:t>显示所有进程。</a:t>
            </a:r>
            <a:r>
              <a:rPr lang="en-US" altLang="zh-CN" sz="1400" dirty="0">
                <a:solidFill>
                  <a:srgbClr val="007C6A"/>
                </a:solidFill>
              </a:rPr>
              <a:t>-f </a:t>
            </a:r>
            <a:r>
              <a:rPr lang="zh-CN" altLang="en-US" sz="1400" dirty="0">
                <a:solidFill>
                  <a:srgbClr val="007C6A"/>
                </a:solidFill>
              </a:rPr>
              <a:t>全格式。</a:t>
            </a:r>
            <a:endParaRPr lang="zh-CN" altLang="en-US" sz="1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7C6A"/>
                </a:solidFill>
              </a:rPr>
              <a:t>ps</a:t>
            </a:r>
            <a:r>
              <a:rPr lang="en-US" altLang="zh-CN" sz="1400" dirty="0">
                <a:solidFill>
                  <a:srgbClr val="007C6A"/>
                </a:solidFill>
              </a:rPr>
              <a:t> -</a:t>
            </a:r>
            <a:r>
              <a:rPr lang="en-US" altLang="zh-CN" sz="1400" dirty="0" err="1">
                <a:solidFill>
                  <a:srgbClr val="007C6A"/>
                </a:solidFill>
              </a:rPr>
              <a:t>ef|grep</a:t>
            </a:r>
            <a:r>
              <a:rPr lang="en-US" altLang="zh-CN" sz="1400" dirty="0">
                <a:solidFill>
                  <a:srgbClr val="007C6A"/>
                </a:solidFill>
              </a:rPr>
              <a:t> xxx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7C6A"/>
                </a:solidFill>
              </a:rPr>
              <a:t>是</a:t>
            </a:r>
            <a:r>
              <a:rPr lang="en-US" altLang="zh-CN" sz="1400" b="1" dirty="0">
                <a:solidFill>
                  <a:srgbClr val="007C6A"/>
                </a:solidFill>
              </a:rPr>
              <a:t>BSD</a:t>
            </a:r>
            <a:r>
              <a:rPr lang="zh-CN" altLang="en-US" sz="1400" b="1" dirty="0">
                <a:solidFill>
                  <a:srgbClr val="007C6A"/>
                </a:solidFill>
              </a:rPr>
              <a:t>风格</a:t>
            </a:r>
            <a:endParaRPr lang="en-US" altLang="zh-CN" sz="1400" b="1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UID</a:t>
            </a:r>
            <a:r>
              <a:rPr lang="zh-CN" altLang="en-US" sz="1400" dirty="0">
                <a:solidFill>
                  <a:srgbClr val="007C6A"/>
                </a:solidFill>
              </a:rPr>
              <a:t>：用户</a:t>
            </a:r>
            <a:r>
              <a:rPr lang="en-US" altLang="zh-CN" sz="1400" dirty="0">
                <a:solidFill>
                  <a:srgbClr val="007C6A"/>
                </a:solidFill>
              </a:rPr>
              <a:t>ID </a:t>
            </a:r>
            <a:endParaRPr lang="en-US" altLang="zh-CN" sz="1400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PID</a:t>
            </a:r>
            <a:r>
              <a:rPr lang="zh-CN" altLang="en-US" sz="1600" dirty="0">
                <a:solidFill>
                  <a:srgbClr val="FF0000"/>
                </a:solidFill>
              </a:rPr>
              <a:t>：进程</a:t>
            </a:r>
            <a:r>
              <a:rPr lang="en-US" altLang="zh-CN" sz="1600" dirty="0">
                <a:solidFill>
                  <a:srgbClr val="FF0000"/>
                </a:solidFill>
              </a:rPr>
              <a:t>ID 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PPID</a:t>
            </a:r>
            <a:r>
              <a:rPr lang="zh-CN" altLang="en-US" sz="1600" b="1" dirty="0">
                <a:solidFill>
                  <a:srgbClr val="FF0000"/>
                </a:solidFill>
              </a:rPr>
              <a:t>：父进程</a:t>
            </a:r>
            <a:r>
              <a:rPr lang="en-US" altLang="zh-CN" sz="1600" b="1" dirty="0">
                <a:solidFill>
                  <a:srgbClr val="FF0000"/>
                </a:solidFill>
              </a:rPr>
              <a:t>ID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C</a:t>
            </a:r>
            <a:r>
              <a:rPr lang="zh-CN" altLang="en-US" sz="1400" dirty="0">
                <a:solidFill>
                  <a:srgbClr val="007C6A"/>
                </a:solidFill>
              </a:rPr>
              <a:t>：</a:t>
            </a:r>
            <a:r>
              <a:rPr lang="en-US" altLang="zh-CN" sz="1400" dirty="0">
                <a:solidFill>
                  <a:srgbClr val="007C6A"/>
                </a:solidFill>
              </a:rPr>
              <a:t>CPU</a:t>
            </a:r>
            <a:r>
              <a:rPr lang="zh-CN" altLang="en-US" sz="1400" dirty="0">
                <a:solidFill>
                  <a:srgbClr val="007C6A"/>
                </a:solidFill>
              </a:rPr>
              <a:t>用于计算执行优先级的因子。数值越大，表明进程是</a:t>
            </a:r>
            <a:r>
              <a:rPr lang="en-US" altLang="zh-CN" sz="1400" dirty="0">
                <a:solidFill>
                  <a:srgbClr val="007C6A"/>
                </a:solidFill>
              </a:rPr>
              <a:t>CPU</a:t>
            </a:r>
            <a:r>
              <a:rPr lang="zh-CN" altLang="en-US" sz="1400" dirty="0">
                <a:solidFill>
                  <a:srgbClr val="007C6A"/>
                </a:solidFill>
              </a:rPr>
              <a:t>密集型运算，执行优先级会降低；数值越小，表明进程是</a:t>
            </a:r>
            <a:r>
              <a:rPr lang="en-US" altLang="zh-CN" sz="1400" dirty="0">
                <a:solidFill>
                  <a:srgbClr val="007C6A"/>
                </a:solidFill>
              </a:rPr>
              <a:t>I/O</a:t>
            </a:r>
            <a:r>
              <a:rPr lang="zh-CN" altLang="en-US" sz="1400" dirty="0">
                <a:solidFill>
                  <a:srgbClr val="007C6A"/>
                </a:solidFill>
              </a:rPr>
              <a:t>密集型运算，执行优先级会提高 </a:t>
            </a:r>
            <a:endParaRPr lang="zh-CN" altLang="en-US" sz="1400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STIME</a:t>
            </a:r>
            <a:r>
              <a:rPr lang="zh-CN" altLang="en-US" sz="1400" dirty="0">
                <a:solidFill>
                  <a:srgbClr val="007C6A"/>
                </a:solidFill>
              </a:rPr>
              <a:t>：进程启动的时间 </a:t>
            </a:r>
            <a:endParaRPr lang="zh-CN" altLang="en-US" sz="1400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TTY</a:t>
            </a:r>
            <a:r>
              <a:rPr lang="zh-CN" altLang="en-US" sz="1400" dirty="0">
                <a:solidFill>
                  <a:srgbClr val="007C6A"/>
                </a:solidFill>
              </a:rPr>
              <a:t>：完整的终端名称 </a:t>
            </a:r>
            <a:endParaRPr lang="zh-CN" altLang="en-US" sz="1400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TIME</a:t>
            </a:r>
            <a:r>
              <a:rPr lang="zh-CN" altLang="en-US" sz="1400" dirty="0">
                <a:solidFill>
                  <a:srgbClr val="007C6A"/>
                </a:solidFill>
              </a:rPr>
              <a:t>：</a:t>
            </a:r>
            <a:r>
              <a:rPr lang="en-US" altLang="zh-CN" sz="1400" dirty="0">
                <a:solidFill>
                  <a:srgbClr val="007C6A"/>
                </a:solidFill>
              </a:rPr>
              <a:t>CPU</a:t>
            </a:r>
            <a:r>
              <a:rPr lang="zh-CN" altLang="en-US" sz="1400" dirty="0">
                <a:solidFill>
                  <a:srgbClr val="007C6A"/>
                </a:solidFill>
              </a:rPr>
              <a:t>时间 </a:t>
            </a:r>
            <a:endParaRPr lang="zh-CN" altLang="en-US" sz="1400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7C6A"/>
                </a:solidFill>
              </a:rPr>
              <a:t>CMD</a:t>
            </a:r>
            <a:r>
              <a:rPr lang="zh-CN" altLang="en-US" sz="1400" dirty="0">
                <a:solidFill>
                  <a:srgbClr val="007C6A"/>
                </a:solidFill>
              </a:rPr>
              <a:t>：启动进程所用的命令和参数</a:t>
            </a:r>
            <a:endParaRPr lang="en-US" altLang="zh-CN" sz="1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五角星 6"/>
          <p:cNvSpPr/>
          <p:nvPr/>
        </p:nvSpPr>
        <p:spPr>
          <a:xfrm>
            <a:off x="6507065" y="418752"/>
            <a:ext cx="477256" cy="52265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2646" y="312456"/>
            <a:ext cx="7365504" cy="1013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ps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8207" y="736953"/>
            <a:ext cx="7365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综上： </a:t>
            </a:r>
            <a:endParaRPr lang="zh-CN" altLang="en-US" b="1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C6A"/>
                </a:solidFill>
              </a:rPr>
              <a:t>如果想查看进程的</a:t>
            </a:r>
            <a:r>
              <a:rPr lang="en-US" altLang="zh-CN" b="1" dirty="0">
                <a:solidFill>
                  <a:srgbClr val="007C6A"/>
                </a:solidFill>
              </a:rPr>
              <a:t>CPU</a:t>
            </a:r>
            <a:r>
              <a:rPr lang="zh-CN" altLang="en-US" b="1" dirty="0">
                <a:solidFill>
                  <a:srgbClr val="007C6A"/>
                </a:solidFill>
              </a:rPr>
              <a:t>占用率和内存占用率，可以使用</a:t>
            </a:r>
            <a:r>
              <a:rPr lang="en-US" altLang="zh-CN" b="1" dirty="0">
                <a:solidFill>
                  <a:srgbClr val="007C6A"/>
                </a:solidFill>
              </a:rPr>
              <a:t>aux 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C6A"/>
                </a:solidFill>
              </a:rPr>
              <a:t>如果想查看进程的父进程</a:t>
            </a:r>
            <a:r>
              <a:rPr lang="en-US" altLang="zh-CN" b="1" dirty="0">
                <a:solidFill>
                  <a:srgbClr val="007C6A"/>
                </a:solidFill>
              </a:rPr>
              <a:t>ID</a:t>
            </a:r>
            <a:r>
              <a:rPr lang="zh-CN" altLang="en-US" b="1" dirty="0">
                <a:solidFill>
                  <a:srgbClr val="007C6A"/>
                </a:solidFill>
              </a:rPr>
              <a:t>可以使用</a:t>
            </a:r>
            <a:r>
              <a:rPr lang="en-US" altLang="zh-CN" b="1" dirty="0" err="1">
                <a:solidFill>
                  <a:srgbClr val="007C6A"/>
                </a:solidFill>
              </a:rPr>
              <a:t>ef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6998" y="1775856"/>
            <a:ext cx="736550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pid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每个进程都有一个</a:t>
            </a:r>
            <a:r>
              <a:rPr lang="en-US" altLang="zh-CN" dirty="0" err="1">
                <a:solidFill>
                  <a:srgbClr val="007C6A"/>
                </a:solidFill>
              </a:rPr>
              <a:t>pid</a:t>
            </a:r>
            <a:r>
              <a:rPr lang="zh-CN" altLang="en-US" dirty="0">
                <a:solidFill>
                  <a:srgbClr val="007C6A"/>
                </a:solidFill>
              </a:rPr>
              <a:t>作为唯一标识。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3934" y="2593166"/>
            <a:ext cx="73655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kill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kill </a:t>
            </a:r>
            <a:r>
              <a:rPr lang="en-US" altLang="zh-CN" dirty="0" err="1">
                <a:solidFill>
                  <a:srgbClr val="007C6A"/>
                </a:solidFill>
              </a:rPr>
              <a:t>pid</a:t>
            </a:r>
            <a:r>
              <a:rPr lang="en-US" altLang="zh-CN" dirty="0">
                <a:solidFill>
                  <a:srgbClr val="007C6A"/>
                </a:solidFill>
              </a:rPr>
              <a:t>   </a:t>
            </a:r>
            <a:r>
              <a:rPr lang="zh-CN" altLang="en-US" dirty="0">
                <a:solidFill>
                  <a:srgbClr val="007C6A"/>
                </a:solidFill>
              </a:rPr>
              <a:t>通过唯一标识</a:t>
            </a:r>
            <a:r>
              <a:rPr lang="en-US" altLang="zh-CN" dirty="0" err="1">
                <a:solidFill>
                  <a:srgbClr val="007C6A"/>
                </a:solidFill>
              </a:rPr>
              <a:t>pid</a:t>
            </a:r>
            <a:r>
              <a:rPr lang="zh-CN" altLang="en-US" dirty="0">
                <a:solidFill>
                  <a:srgbClr val="007C6A"/>
                </a:solidFill>
              </a:rPr>
              <a:t>杀死进程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-9 </a:t>
            </a:r>
            <a:r>
              <a:rPr lang="zh-CN" altLang="en-US" dirty="0">
                <a:solidFill>
                  <a:srgbClr val="007C6A"/>
                </a:solidFill>
              </a:rPr>
              <a:t>强行杀死进程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6998" y="3770574"/>
            <a:ext cx="736550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killall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killall</a:t>
            </a:r>
            <a:r>
              <a:rPr lang="en-US" altLang="zh-CN" dirty="0">
                <a:solidFill>
                  <a:srgbClr val="007C6A"/>
                </a:solidFill>
              </a:rPr>
              <a:t>  name   </a:t>
            </a:r>
            <a:r>
              <a:rPr lang="zh-CN" altLang="en-US" dirty="0">
                <a:solidFill>
                  <a:srgbClr val="007C6A"/>
                </a:solidFill>
              </a:rPr>
              <a:t>通过进程名称杀死进程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9248" y="405090"/>
            <a:ext cx="7365504" cy="416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service</a:t>
            </a:r>
            <a:r>
              <a:rPr lang="zh-CN" altLang="en-US" sz="2400" b="1" dirty="0">
                <a:solidFill>
                  <a:srgbClr val="007C6A"/>
                </a:solidFill>
              </a:rPr>
              <a:t>（</a:t>
            </a:r>
            <a:r>
              <a:rPr lang="en-US" altLang="zh-CN" sz="2400" b="1" dirty="0">
                <a:solidFill>
                  <a:srgbClr val="007C6A"/>
                </a:solidFill>
              </a:rPr>
              <a:t>centos6</a:t>
            </a:r>
            <a:r>
              <a:rPr lang="zh-CN" altLang="en-US" sz="2400" b="1" dirty="0">
                <a:solidFill>
                  <a:srgbClr val="007C6A"/>
                </a:solidFill>
              </a:rPr>
              <a:t>）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注册在系统中的标准化程序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有方便统一的管理方式（常用的方法）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service  </a:t>
            </a:r>
            <a:r>
              <a:rPr lang="zh-CN" altLang="en-US" dirty="0">
                <a:solidFill>
                  <a:srgbClr val="007C6A"/>
                </a:solidFill>
              </a:rPr>
              <a:t>服务名 </a:t>
            </a:r>
            <a:r>
              <a:rPr lang="en-US" altLang="zh-CN" dirty="0">
                <a:solidFill>
                  <a:srgbClr val="007C6A"/>
                </a:solidFill>
              </a:rPr>
              <a:t>start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service  </a:t>
            </a:r>
            <a:r>
              <a:rPr lang="zh-CN" altLang="en-US" dirty="0">
                <a:solidFill>
                  <a:srgbClr val="007C6A"/>
                </a:solidFill>
              </a:rPr>
              <a:t>服务名 </a:t>
            </a:r>
            <a:r>
              <a:rPr lang="en-US" altLang="zh-CN" dirty="0">
                <a:solidFill>
                  <a:srgbClr val="007C6A"/>
                </a:solidFill>
              </a:rPr>
              <a:t>stop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service  </a:t>
            </a:r>
            <a:r>
              <a:rPr lang="zh-CN" altLang="en-US" dirty="0">
                <a:solidFill>
                  <a:srgbClr val="007C6A"/>
                </a:solidFill>
              </a:rPr>
              <a:t>服务名 </a:t>
            </a:r>
            <a:r>
              <a:rPr lang="en-US" altLang="zh-CN" dirty="0">
                <a:solidFill>
                  <a:srgbClr val="007C6A"/>
                </a:solidFill>
              </a:rPr>
              <a:t>restart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service  </a:t>
            </a:r>
            <a:r>
              <a:rPr lang="zh-CN" altLang="en-US" dirty="0">
                <a:solidFill>
                  <a:srgbClr val="007C6A"/>
                </a:solidFill>
              </a:rPr>
              <a:t>服务名 </a:t>
            </a:r>
            <a:r>
              <a:rPr lang="en-US" altLang="zh-CN" dirty="0">
                <a:solidFill>
                  <a:srgbClr val="007C6A"/>
                </a:solidFill>
              </a:rPr>
              <a:t>reload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service  </a:t>
            </a:r>
            <a:r>
              <a:rPr lang="zh-CN" altLang="en-US" dirty="0">
                <a:solidFill>
                  <a:srgbClr val="007C6A"/>
                </a:solidFill>
              </a:rPr>
              <a:t>服务名 </a:t>
            </a:r>
            <a:r>
              <a:rPr lang="en-US" altLang="zh-CN" dirty="0">
                <a:solidFill>
                  <a:srgbClr val="007C6A"/>
                </a:solidFill>
              </a:rPr>
              <a:t>status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查看服务的方法  </a:t>
            </a:r>
            <a:r>
              <a:rPr lang="en-US" altLang="zh-CN" b="1" dirty="0">
                <a:solidFill>
                  <a:srgbClr val="007C6A"/>
                </a:solidFill>
              </a:rPr>
              <a:t>/</a:t>
            </a:r>
            <a:r>
              <a:rPr lang="en-US" altLang="zh-CN" b="1" dirty="0" err="1">
                <a:solidFill>
                  <a:srgbClr val="007C6A"/>
                </a:solidFill>
              </a:rPr>
              <a:t>etc</a:t>
            </a:r>
            <a:r>
              <a:rPr lang="en-US" altLang="zh-CN" b="1" dirty="0">
                <a:solidFill>
                  <a:srgbClr val="007C6A"/>
                </a:solidFill>
              </a:rPr>
              <a:t>/</a:t>
            </a:r>
            <a:r>
              <a:rPr lang="en-US" altLang="zh-CN" b="1" dirty="0" err="1">
                <a:solidFill>
                  <a:srgbClr val="007C6A"/>
                </a:solidFill>
              </a:rPr>
              <a:t>init.d</a:t>
            </a:r>
            <a:r>
              <a:rPr lang="en-US" altLang="zh-CN" b="1" dirty="0">
                <a:solidFill>
                  <a:srgbClr val="007C6A"/>
                </a:solidFill>
              </a:rPr>
              <a:t>/</a:t>
            </a:r>
            <a:r>
              <a:rPr lang="zh-CN" altLang="en-US" b="1" dirty="0">
                <a:solidFill>
                  <a:srgbClr val="007C6A"/>
                </a:solidFill>
              </a:rPr>
              <a:t>服务名</a:t>
            </a:r>
            <a:r>
              <a:rPr lang="en-US" altLang="zh-CN" b="1" dirty="0">
                <a:solidFill>
                  <a:srgbClr val="007C6A"/>
                </a:solidFill>
              </a:rPr>
              <a:t>  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通过</a:t>
            </a:r>
            <a:r>
              <a:rPr lang="en-US" altLang="zh-CN" b="1" dirty="0" err="1">
                <a:solidFill>
                  <a:srgbClr val="007C6A"/>
                </a:solidFill>
              </a:rPr>
              <a:t>chkconfig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  <a:r>
              <a:rPr lang="zh-CN" altLang="en-US" b="1" dirty="0">
                <a:solidFill>
                  <a:srgbClr val="007C6A"/>
                </a:solidFill>
              </a:rPr>
              <a:t>命令设置自启动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查看服务 </a:t>
            </a:r>
            <a:r>
              <a:rPr lang="en-US" altLang="zh-CN" b="1" dirty="0" err="1">
                <a:solidFill>
                  <a:srgbClr val="007C6A"/>
                </a:solidFill>
              </a:rPr>
              <a:t>chkconfig</a:t>
            </a:r>
            <a:r>
              <a:rPr lang="en-US" altLang="zh-CN" b="1" dirty="0">
                <a:solidFill>
                  <a:srgbClr val="007C6A"/>
                </a:solidFill>
              </a:rPr>
              <a:t>    --</a:t>
            </a:r>
            <a:r>
              <a:rPr lang="en-US" altLang="zh-CN" b="1" dirty="0" err="1">
                <a:solidFill>
                  <a:srgbClr val="007C6A"/>
                </a:solidFill>
              </a:rPr>
              <a:t>list|grep</a:t>
            </a:r>
            <a:r>
              <a:rPr lang="en-US" altLang="zh-CN" b="1" dirty="0">
                <a:solidFill>
                  <a:srgbClr val="007C6A"/>
                </a:solidFill>
              </a:rPr>
              <a:t>  xxx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chkconfig</a:t>
            </a:r>
            <a:r>
              <a:rPr lang="en-US" altLang="zh-CN" dirty="0">
                <a:solidFill>
                  <a:srgbClr val="007C6A"/>
                </a:solidFill>
              </a:rPr>
              <a:t>   --level  5   </a:t>
            </a:r>
            <a:r>
              <a:rPr lang="zh-CN" altLang="en-US" dirty="0">
                <a:solidFill>
                  <a:srgbClr val="007C6A"/>
                </a:solidFill>
              </a:rPr>
              <a:t>服务名   </a:t>
            </a:r>
            <a:r>
              <a:rPr lang="en-US" altLang="zh-CN" dirty="0">
                <a:solidFill>
                  <a:srgbClr val="007C6A"/>
                </a:solidFill>
              </a:rPr>
              <a:t>on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方正兰亭粗黑简体" panose="02000000000000000000" pitchFamily="2" charset="-122"/>
              </a:rPr>
              <a:t>不同时代不同选择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标题 1"/>
          <p:cNvSpPr txBox="1"/>
          <p:nvPr/>
        </p:nvSpPr>
        <p:spPr>
          <a:xfrm>
            <a:off x="0" y="865379"/>
            <a:ext cx="369309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一夫当关的时代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0167" y="499406"/>
            <a:ext cx="1763396" cy="208823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293771" y="401870"/>
            <a:ext cx="28748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高性能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极强的稳定性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量身定制的</a:t>
            </a:r>
            <a:r>
              <a:rPr lang="en-US" altLang="zh-CN" sz="2000" dirty="0">
                <a:solidFill>
                  <a:srgbClr val="007C6A"/>
                </a:solidFill>
              </a:rPr>
              <a:t>UNIX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应用程序结构简单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厂商提供售后服务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价格</a:t>
            </a:r>
            <a:r>
              <a:rPr lang="en-US" altLang="zh-CN" sz="2000" dirty="0">
                <a:solidFill>
                  <a:srgbClr val="007C6A"/>
                </a:solidFill>
              </a:rPr>
              <a:t>…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-269691" y="3384527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烂机子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组团的时代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79" y="2730944"/>
            <a:ext cx="1243598" cy="32946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42" y="3106862"/>
            <a:ext cx="1243598" cy="32946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78" y="3534643"/>
            <a:ext cx="1243598" cy="329461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75" y="4631845"/>
            <a:ext cx="1243598" cy="329461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34" y="3323016"/>
            <a:ext cx="1254106" cy="33224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682" y="2899239"/>
            <a:ext cx="1243598" cy="32946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682" y="4281115"/>
            <a:ext cx="1243598" cy="329461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4320459" y="2883052"/>
            <a:ext cx="596654" cy="1913524"/>
            <a:chOff x="7102672" y="3919122"/>
            <a:chExt cx="596654" cy="1913524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7401000" y="3919122"/>
              <a:ext cx="2085" cy="19135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102673" y="5832646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102673" y="4691330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102673" y="4316181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102672" y="3919122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02672" y="5199754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400999" y="4525208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392576" y="4120580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392575" y="5517232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标题 1"/>
          <p:cNvSpPr txBox="1"/>
          <p:nvPr/>
        </p:nvSpPr>
        <p:spPr>
          <a:xfrm>
            <a:off x="2924402" y="4011566"/>
            <a:ext cx="1619549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60329" y="2672269"/>
            <a:ext cx="3334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可扩展的性能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风险分摊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去</a:t>
            </a:r>
            <a:r>
              <a:rPr lang="en-US" altLang="zh-CN" sz="2000" dirty="0">
                <a:solidFill>
                  <a:srgbClr val="007C6A"/>
                </a:solidFill>
              </a:rPr>
              <a:t>IOE,</a:t>
            </a:r>
            <a:r>
              <a:rPr lang="zh-CN" altLang="en-US" sz="2000" dirty="0">
                <a:solidFill>
                  <a:srgbClr val="007C6A"/>
                </a:solidFill>
              </a:rPr>
              <a:t>免费的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应用程序架构复杂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运维不依赖厂商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价格好商量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9" name="标题 1"/>
          <p:cNvSpPr txBox="1"/>
          <p:nvPr/>
        </p:nvSpPr>
        <p:spPr>
          <a:xfrm>
            <a:off x="5346985" y="2580585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分布式架构</a:t>
            </a:r>
            <a:endParaRPr lang="zh-CN" altLang="en-US" sz="2400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0" name="标题 1"/>
          <p:cNvSpPr txBox="1"/>
          <p:nvPr/>
        </p:nvSpPr>
        <p:spPr>
          <a:xfrm>
            <a:off x="4908535" y="399965"/>
            <a:ext cx="3430794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小型机单节点架构</a:t>
            </a:r>
            <a:endParaRPr lang="zh-CN" altLang="en-US" sz="2400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57" grpId="0"/>
      <p:bldP spid="58" grpId="0"/>
      <p:bldP spid="59" grpId="0"/>
      <p:bldP spid="6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9765" y="431660"/>
            <a:ext cx="7365504" cy="87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</a:rPr>
              <a:t>运行级别</a:t>
            </a:r>
            <a:r>
              <a:rPr lang="en-US" altLang="zh-CN" sz="2400" dirty="0" err="1">
                <a:solidFill>
                  <a:srgbClr val="007C6A"/>
                </a:solidFill>
              </a:rPr>
              <a:t>runlevel</a:t>
            </a:r>
            <a:r>
              <a:rPr lang="en-US" altLang="zh-CN" sz="2400" b="1" dirty="0">
                <a:solidFill>
                  <a:srgbClr val="007C6A"/>
                </a:solidFill>
              </a:rPr>
              <a:t>(centos6)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9687" y="1392545"/>
            <a:ext cx="7693668" cy="3954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查看默认级别：  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vi 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etc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inittab</a:t>
            </a:r>
            <a:endParaRPr lang="zh-CN" altLang="en-US" sz="2400" b="1" i="1" dirty="0">
              <a:solidFill>
                <a:srgbClr val="007C6A"/>
              </a:solidFill>
            </a:endParaRPr>
          </a:p>
          <a:p>
            <a:r>
              <a:rPr lang="zh-CN" altLang="en-US" sz="11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运行级别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runlevel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常用的是级别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系统停机状态，系统默认运行级别不能设为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单用户工作状态，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权限，用于系统维护，禁止远程登陆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多用户状态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（Network File System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，网络文件系统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，不支持网络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完全的多用户状态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，登陆后进入控制台命令行模式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系统未使用，保留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X11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控制台，登陆后进入图形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系统正常关闭并重启，默认运行级别不能设为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en-US" altLang="zh-CN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600" y="946625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30768" y="946625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70928" y="946625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/boot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67068" y="953664"/>
            <a:ext cx="100891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r>
              <a:rPr lang="zh-CN" altLang="en-US" dirty="0"/>
              <a:t>进程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36018" y="953664"/>
            <a:ext cx="1132801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运行级别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36018" y="1538052"/>
            <a:ext cx="2551158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运行级别对应的服务</a:t>
            </a:r>
            <a:endParaRPr lang="zh-CN" altLang="en-US" dirty="0"/>
          </a:p>
        </p:txBody>
      </p:sp>
      <p:sp>
        <p:nvSpPr>
          <p:cNvPr id="27" name="右箭头 13"/>
          <p:cNvSpPr/>
          <p:nvPr/>
        </p:nvSpPr>
        <p:spPr>
          <a:xfrm>
            <a:off x="1592185" y="1016765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14"/>
          <p:cNvSpPr/>
          <p:nvPr/>
        </p:nvSpPr>
        <p:spPr>
          <a:xfrm>
            <a:off x="3124329" y="1031618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15"/>
          <p:cNvSpPr/>
          <p:nvPr/>
        </p:nvSpPr>
        <p:spPr>
          <a:xfrm>
            <a:off x="4585573" y="1046572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16"/>
          <p:cNvSpPr/>
          <p:nvPr/>
        </p:nvSpPr>
        <p:spPr>
          <a:xfrm>
            <a:off x="6178258" y="1024579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17"/>
          <p:cNvSpPr/>
          <p:nvPr/>
        </p:nvSpPr>
        <p:spPr>
          <a:xfrm rot="2636775">
            <a:off x="7924326" y="1183227"/>
            <a:ext cx="331740" cy="27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9687" y="283170"/>
            <a:ext cx="7365504" cy="472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systemctl</a:t>
            </a:r>
            <a:r>
              <a:rPr lang="en-US" altLang="zh-CN" sz="2400" b="1" dirty="0">
                <a:solidFill>
                  <a:srgbClr val="007C6A"/>
                </a:solidFill>
              </a:rPr>
              <a:t> (centos7)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注册在系统中的标准化程序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有方便统一的管理方式（常用的方法）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start </a:t>
            </a:r>
            <a:r>
              <a:rPr lang="zh-CN" altLang="en-US" sz="1600" dirty="0">
                <a:solidFill>
                  <a:srgbClr val="007C6A"/>
                </a:solidFill>
              </a:rPr>
              <a:t>服务名</a:t>
            </a:r>
            <a:r>
              <a:rPr lang="en-US" altLang="zh-CN" sz="1600" dirty="0">
                <a:solidFill>
                  <a:srgbClr val="007C6A"/>
                </a:solidFill>
              </a:rPr>
              <a:t>(</a:t>
            </a:r>
            <a:r>
              <a:rPr lang="en-US" altLang="zh-CN" sz="16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1600" dirty="0">
                <a:solidFill>
                  <a:srgbClr val="007C6A"/>
                </a:solidFill>
              </a:rPr>
              <a:t>)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restart </a:t>
            </a:r>
            <a:r>
              <a:rPr lang="zh-CN" altLang="en-US" sz="1600" dirty="0">
                <a:solidFill>
                  <a:srgbClr val="007C6A"/>
                </a:solidFill>
              </a:rPr>
              <a:t>服务名</a:t>
            </a:r>
            <a:r>
              <a:rPr lang="en-US" altLang="zh-CN" sz="1600" dirty="0">
                <a:solidFill>
                  <a:srgbClr val="007C6A"/>
                </a:solidFill>
              </a:rPr>
              <a:t>(</a:t>
            </a:r>
            <a:r>
              <a:rPr lang="en-US" altLang="zh-CN" sz="16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1600" dirty="0">
                <a:solidFill>
                  <a:srgbClr val="007C6A"/>
                </a:solidFill>
              </a:rPr>
              <a:t>)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stop </a:t>
            </a:r>
            <a:r>
              <a:rPr lang="zh-CN" altLang="en-US" sz="1600" dirty="0">
                <a:solidFill>
                  <a:srgbClr val="007C6A"/>
                </a:solidFill>
              </a:rPr>
              <a:t>服务名</a:t>
            </a:r>
            <a:r>
              <a:rPr lang="en-US" altLang="zh-CN" sz="1600" dirty="0">
                <a:solidFill>
                  <a:srgbClr val="007C6A"/>
                </a:solidFill>
              </a:rPr>
              <a:t>(</a:t>
            </a:r>
            <a:r>
              <a:rPr lang="en-US" altLang="zh-CN" sz="16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1600" dirty="0">
                <a:solidFill>
                  <a:srgbClr val="007C6A"/>
                </a:solidFill>
              </a:rPr>
              <a:t>)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reload </a:t>
            </a:r>
            <a:r>
              <a:rPr lang="zh-CN" altLang="en-US" sz="1600" dirty="0">
                <a:solidFill>
                  <a:srgbClr val="007C6A"/>
                </a:solidFill>
              </a:rPr>
              <a:t>服务名</a:t>
            </a:r>
            <a:r>
              <a:rPr lang="en-US" altLang="zh-CN" sz="1600" dirty="0">
                <a:solidFill>
                  <a:srgbClr val="007C6A"/>
                </a:solidFill>
              </a:rPr>
              <a:t>(</a:t>
            </a:r>
            <a:r>
              <a:rPr lang="en-US" altLang="zh-CN" sz="16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1600" dirty="0">
                <a:solidFill>
                  <a:srgbClr val="007C6A"/>
                </a:solidFill>
              </a:rPr>
              <a:t>)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status </a:t>
            </a:r>
            <a:r>
              <a:rPr lang="zh-CN" altLang="en-US" sz="1600" dirty="0">
                <a:solidFill>
                  <a:srgbClr val="007C6A"/>
                </a:solidFill>
              </a:rPr>
              <a:t>服务名</a:t>
            </a:r>
            <a:r>
              <a:rPr lang="en-US" altLang="zh-CN" sz="1600" dirty="0">
                <a:solidFill>
                  <a:srgbClr val="007C6A"/>
                </a:solidFill>
              </a:rPr>
              <a:t>(</a:t>
            </a:r>
            <a:r>
              <a:rPr lang="en-US" altLang="zh-CN" sz="1600" dirty="0" err="1">
                <a:solidFill>
                  <a:srgbClr val="007C6A"/>
                </a:solidFill>
              </a:rPr>
              <a:t>xxxx.service</a:t>
            </a:r>
            <a:r>
              <a:rPr lang="en-US" altLang="zh-CN" sz="1600" dirty="0">
                <a:solidFill>
                  <a:srgbClr val="007C6A"/>
                </a:solidFill>
              </a:rPr>
              <a:t>)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</a:rPr>
              <a:t>查看服务的方法 </a:t>
            </a:r>
            <a:r>
              <a:rPr lang="en-US" altLang="zh-CN" sz="1600" b="1" dirty="0">
                <a:solidFill>
                  <a:srgbClr val="007C6A"/>
                </a:solidFill>
              </a:rPr>
              <a:t>/</a:t>
            </a:r>
            <a:r>
              <a:rPr lang="en-US" altLang="zh-CN" sz="1600" b="1" dirty="0" err="1">
                <a:solidFill>
                  <a:srgbClr val="007C6A"/>
                </a:solidFill>
              </a:rPr>
              <a:t>usr</a:t>
            </a:r>
            <a:r>
              <a:rPr lang="en-US" altLang="zh-CN" sz="1600" b="1" dirty="0">
                <a:solidFill>
                  <a:srgbClr val="007C6A"/>
                </a:solidFill>
              </a:rPr>
              <a:t>/lib/</a:t>
            </a:r>
            <a:r>
              <a:rPr lang="en-US" altLang="zh-CN" sz="1600" b="1" dirty="0" err="1">
                <a:solidFill>
                  <a:srgbClr val="007C6A"/>
                </a:solidFill>
              </a:rPr>
              <a:t>systemd</a:t>
            </a:r>
            <a:r>
              <a:rPr lang="en-US" altLang="zh-CN" sz="1600" b="1" dirty="0">
                <a:solidFill>
                  <a:srgbClr val="007C6A"/>
                </a:solidFill>
              </a:rPr>
              <a:t>/system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</a:rPr>
              <a:t>查看服务的命令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list-unit-files</a:t>
            </a:r>
            <a:endParaRPr lang="en-US" altLang="zh-CN" sz="16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--type service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</a:rPr>
              <a:t>通过</a:t>
            </a:r>
            <a:r>
              <a:rPr lang="en-US" altLang="zh-CN" sz="1600" b="1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b="1" dirty="0">
                <a:solidFill>
                  <a:srgbClr val="007C6A"/>
                </a:solidFill>
              </a:rPr>
              <a:t> </a:t>
            </a:r>
            <a:r>
              <a:rPr lang="zh-CN" altLang="en-US" sz="1600" b="1" dirty="0">
                <a:solidFill>
                  <a:srgbClr val="007C6A"/>
                </a:solidFill>
              </a:rPr>
              <a:t>命令设置自启动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</a:rPr>
              <a:t>自启动</a:t>
            </a:r>
            <a:r>
              <a:rPr lang="en-US" altLang="zh-CN" sz="1600" b="1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b="1" dirty="0">
                <a:solidFill>
                  <a:srgbClr val="007C6A"/>
                </a:solidFill>
              </a:rPr>
              <a:t> enable </a:t>
            </a:r>
            <a:r>
              <a:rPr lang="en-US" altLang="zh-CN" sz="1600" b="1" dirty="0" err="1">
                <a:solidFill>
                  <a:srgbClr val="007C6A"/>
                </a:solidFill>
              </a:rPr>
              <a:t>service_name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C6A"/>
                </a:solidFill>
              </a:rPr>
              <a:t>不自启动</a:t>
            </a:r>
            <a:r>
              <a:rPr lang="en-US" altLang="zh-CN" sz="1600" dirty="0" err="1">
                <a:solidFill>
                  <a:srgbClr val="007C6A"/>
                </a:solidFill>
              </a:rPr>
              <a:t>systemctl</a:t>
            </a:r>
            <a:r>
              <a:rPr lang="en-US" altLang="zh-CN" sz="1600" dirty="0">
                <a:solidFill>
                  <a:srgbClr val="007C6A"/>
                </a:solidFill>
              </a:rPr>
              <a:t> disable </a:t>
            </a:r>
            <a:r>
              <a:rPr lang="en-US" altLang="zh-CN" sz="1600" dirty="0" err="1">
                <a:solidFill>
                  <a:srgbClr val="007C6A"/>
                </a:solidFill>
              </a:rPr>
              <a:t>service_name</a:t>
            </a:r>
            <a:endParaRPr lang="en-US" altLang="zh-CN" sz="16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248" y="517098"/>
            <a:ext cx="7365504" cy="87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</a:rPr>
              <a:t>运行级别</a:t>
            </a:r>
            <a:r>
              <a:rPr lang="en-US" altLang="zh-CN" sz="2400" dirty="0" err="1">
                <a:solidFill>
                  <a:srgbClr val="007C6A"/>
                </a:solidFill>
              </a:rPr>
              <a:t>runlevel</a:t>
            </a:r>
            <a:r>
              <a:rPr lang="en-US" altLang="zh-CN" sz="2400" b="1" dirty="0">
                <a:solidFill>
                  <a:srgbClr val="007C6A"/>
                </a:solidFill>
              </a:rPr>
              <a:t>(centos7)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248" y="2102418"/>
            <a:ext cx="691471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查看默认级别：  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vim 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etc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inittab</a:t>
            </a:r>
            <a:endParaRPr lang="en-US" altLang="zh-CN" sz="2400" b="1" i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C6A"/>
                </a:solidFill>
              </a:rPr>
              <a:t>Centos7</a:t>
            </a:r>
            <a:r>
              <a:rPr lang="zh-CN" altLang="en-US" sz="2400" b="1" dirty="0">
                <a:solidFill>
                  <a:srgbClr val="007C6A"/>
                </a:solidFill>
              </a:rPr>
              <a:t>运行级别简化为：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user.target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等价于原运行级别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（多用户有网，无图形界面）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graphical.target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等价于原运行级别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（多用户有网，有图形界面）</a:t>
            </a:r>
            <a:endParaRPr lang="en-US" altLang="zh-CN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4290" y="1214849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6458" y="1214849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66618" y="1214849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/boot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2758" y="1221888"/>
            <a:ext cx="1132800" cy="61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systemd</a:t>
            </a:r>
            <a:r>
              <a:rPr lang="zh-CN" altLang="en-US" dirty="0"/>
              <a:t>进程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31708" y="1221888"/>
            <a:ext cx="1132801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运行级别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19070" y="2034219"/>
            <a:ext cx="2551158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运行级对应的服务</a:t>
            </a:r>
            <a:endParaRPr lang="zh-CN" altLang="en-US" dirty="0"/>
          </a:p>
        </p:txBody>
      </p:sp>
      <p:sp>
        <p:nvSpPr>
          <p:cNvPr id="13" name="右箭头 13"/>
          <p:cNvSpPr/>
          <p:nvPr/>
        </p:nvSpPr>
        <p:spPr>
          <a:xfrm>
            <a:off x="1487875" y="1284989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4"/>
          <p:cNvSpPr/>
          <p:nvPr/>
        </p:nvSpPr>
        <p:spPr>
          <a:xfrm>
            <a:off x="3020019" y="1299842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5"/>
          <p:cNvSpPr/>
          <p:nvPr/>
        </p:nvSpPr>
        <p:spPr>
          <a:xfrm>
            <a:off x="4481263" y="1314796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73948" y="1292803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636775">
            <a:off x="7833182" y="1687300"/>
            <a:ext cx="331740" cy="27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常用基本命令 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– 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进程类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9248" y="405090"/>
            <a:ext cx="7365504" cy="197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netstat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查看系统的网络情况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-an  </a:t>
            </a:r>
            <a:r>
              <a:rPr lang="zh-CN" altLang="en-US" dirty="0">
                <a:solidFill>
                  <a:srgbClr val="007C6A"/>
                </a:solidFill>
              </a:rPr>
              <a:t>按一定顺序排列输出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-p  </a:t>
            </a:r>
            <a:r>
              <a:rPr lang="zh-CN" altLang="en-US" dirty="0">
                <a:solidFill>
                  <a:srgbClr val="007C6A"/>
                </a:solidFill>
              </a:rPr>
              <a:t>显示哪个进程在调用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netstat  –</a:t>
            </a:r>
            <a:r>
              <a:rPr lang="en-US" altLang="zh-CN" dirty="0" err="1">
                <a:solidFill>
                  <a:srgbClr val="007C6A"/>
                </a:solidFill>
              </a:rPr>
              <a:t>anp|grep</a:t>
            </a:r>
            <a:r>
              <a:rPr lang="en-US" altLang="zh-CN" dirty="0">
                <a:solidFill>
                  <a:srgbClr val="007C6A"/>
                </a:solidFill>
              </a:rPr>
              <a:t>  8080 </a:t>
            </a:r>
            <a:r>
              <a:rPr lang="zh-CN" altLang="en-US" dirty="0">
                <a:solidFill>
                  <a:srgbClr val="007C6A"/>
                </a:solidFill>
              </a:rPr>
              <a:t>查看占用</a:t>
            </a:r>
            <a:r>
              <a:rPr lang="en-US" altLang="zh-CN" dirty="0">
                <a:solidFill>
                  <a:srgbClr val="007C6A"/>
                </a:solidFill>
              </a:rPr>
              <a:t>8080</a:t>
            </a:r>
            <a:r>
              <a:rPr lang="zh-CN" altLang="en-US" dirty="0">
                <a:solidFill>
                  <a:srgbClr val="007C6A"/>
                </a:solidFill>
              </a:rPr>
              <a:t>端口的进程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61" y="72415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61" y="1995043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91407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8532" y="3240533"/>
            <a:ext cx="3228975" cy="4749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用户与权限管理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7" y="405090"/>
            <a:ext cx="7059498" cy="584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用户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Linux</a:t>
            </a:r>
            <a:r>
              <a:rPr lang="zh-CN" altLang="en-US" dirty="0">
                <a:solidFill>
                  <a:srgbClr val="007C6A"/>
                </a:solidFill>
              </a:rPr>
              <a:t>系统是一个多用户多任务的操作系统，任何一个要使用系统资的用户，都必须首先向系统管理员申请一个账号，然后以这个账号的身份进入系统。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新增用户</a:t>
            </a:r>
            <a:r>
              <a:rPr lang="en-US" altLang="zh-CN" dirty="0">
                <a:solidFill>
                  <a:srgbClr val="007C6A"/>
                </a:solidFill>
              </a:rPr>
              <a:t>:</a:t>
            </a:r>
            <a:r>
              <a:rPr lang="en-US" altLang="zh-CN" dirty="0" err="1">
                <a:solidFill>
                  <a:srgbClr val="007C6A"/>
                </a:solidFill>
              </a:rPr>
              <a:t>useradd</a:t>
            </a:r>
            <a:r>
              <a:rPr lang="en-US" altLang="zh-CN" dirty="0">
                <a:solidFill>
                  <a:srgbClr val="007C6A"/>
                </a:solidFill>
              </a:rPr>
              <a:t>  </a:t>
            </a:r>
            <a:r>
              <a:rPr lang="zh-CN" altLang="en-US" dirty="0">
                <a:solidFill>
                  <a:srgbClr val="007C6A"/>
                </a:solidFill>
              </a:rPr>
              <a:t>新用户名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设置密码</a:t>
            </a:r>
            <a:r>
              <a:rPr lang="en-US" altLang="zh-CN" dirty="0">
                <a:solidFill>
                  <a:srgbClr val="007C6A"/>
                </a:solidFill>
              </a:rPr>
              <a:t>: </a:t>
            </a:r>
            <a:r>
              <a:rPr lang="en-US" altLang="zh-CN" dirty="0" err="1">
                <a:solidFill>
                  <a:srgbClr val="007C6A"/>
                </a:solidFill>
              </a:rPr>
              <a:t>passwd</a:t>
            </a:r>
            <a:r>
              <a:rPr lang="en-US" altLang="zh-CN" dirty="0">
                <a:solidFill>
                  <a:srgbClr val="007C6A"/>
                </a:solidFill>
              </a:rPr>
              <a:t>  </a:t>
            </a:r>
            <a:r>
              <a:rPr lang="zh-CN" altLang="en-US" dirty="0">
                <a:solidFill>
                  <a:srgbClr val="007C6A"/>
                </a:solidFill>
              </a:rPr>
              <a:t>用户名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用户是否存在：</a:t>
            </a:r>
            <a:r>
              <a:rPr lang="en-US" altLang="zh-CN" dirty="0">
                <a:solidFill>
                  <a:srgbClr val="007C6A"/>
                </a:solidFill>
              </a:rPr>
              <a:t>id  </a:t>
            </a:r>
            <a:r>
              <a:rPr lang="zh-CN" altLang="en-US" dirty="0">
                <a:solidFill>
                  <a:srgbClr val="007C6A"/>
                </a:solidFill>
              </a:rPr>
              <a:t>用户名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切换用户：</a:t>
            </a:r>
            <a:r>
              <a:rPr lang="en-US" altLang="zh-CN" dirty="0" err="1">
                <a:solidFill>
                  <a:srgbClr val="007C6A"/>
                </a:solidFill>
              </a:rPr>
              <a:t>su</a:t>
            </a:r>
            <a:r>
              <a:rPr lang="en-US" altLang="zh-CN" dirty="0">
                <a:solidFill>
                  <a:srgbClr val="007C6A"/>
                </a:solidFill>
              </a:rPr>
              <a:t>  – </a:t>
            </a:r>
            <a:r>
              <a:rPr lang="zh-CN" altLang="en-US" dirty="0">
                <a:solidFill>
                  <a:srgbClr val="007C6A"/>
                </a:solidFill>
              </a:rPr>
              <a:t> 切换用户名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查看当前用户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zh-CN" altLang="en-US" dirty="0">
                <a:solidFill>
                  <a:srgbClr val="007C6A"/>
                </a:solidFill>
              </a:rPr>
              <a:t>登录用户：</a:t>
            </a:r>
            <a:r>
              <a:rPr lang="en-US" altLang="zh-CN" dirty="0" err="1">
                <a:solidFill>
                  <a:srgbClr val="007C6A"/>
                </a:solidFill>
              </a:rPr>
              <a:t>whoami</a:t>
            </a:r>
            <a:r>
              <a:rPr lang="en-US" altLang="zh-CN" dirty="0">
                <a:solidFill>
                  <a:srgbClr val="007C6A"/>
                </a:solidFill>
              </a:rPr>
              <a:t>/ who am I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删除用户：</a:t>
            </a:r>
            <a:r>
              <a:rPr lang="en-US" altLang="zh-CN" dirty="0" err="1">
                <a:solidFill>
                  <a:srgbClr val="007C6A"/>
                </a:solidFill>
              </a:rPr>
              <a:t>userdel username(</a:t>
            </a:r>
            <a:r>
              <a:rPr lang="zh-CN" altLang="en-US" dirty="0" err="1">
                <a:solidFill>
                  <a:srgbClr val="007C6A"/>
                </a:solidFill>
              </a:rPr>
              <a:t>不完全</a:t>
            </a:r>
            <a:r>
              <a:rPr lang="en-US" altLang="zh-CN" dirty="0" err="1">
                <a:solidFill>
                  <a:srgbClr val="007C6A"/>
                </a:solidFill>
              </a:rPr>
              <a:t>)</a:t>
            </a:r>
            <a:r>
              <a:rPr lang="zh-CN" altLang="en-US" dirty="0" err="1">
                <a:solidFill>
                  <a:srgbClr val="007C6A"/>
                </a:solidFill>
              </a:rPr>
              <a:t>，还需删除</a:t>
            </a:r>
            <a:endParaRPr lang="en-US" altLang="zh-CN" dirty="0" err="1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在/home目录下的文件</a:t>
            </a:r>
            <a:endParaRPr lang="en-US" altLang="zh-CN" dirty="0" err="1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在/etc/passwd下的用户</a:t>
            </a:r>
            <a:endParaRPr lang="en-US" altLang="zh-CN" dirty="0" err="1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在/etc/group下的用户组</a:t>
            </a:r>
            <a:endParaRPr lang="en-US" altLang="zh-CN" dirty="0" err="1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在/var/spool/mail下的邮箱文件</a:t>
            </a:r>
            <a:endParaRPr lang="en-US" altLang="zh-CN" dirty="0" err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  <a:sym typeface="+mn-ea"/>
              </a:rPr>
              <a:t>完全删除用户:  </a:t>
            </a:r>
            <a:r>
              <a:rPr lang="zh-CN" altLang="en-US" dirty="0">
                <a:solidFill>
                  <a:srgbClr val="007C6A"/>
                </a:solidFill>
                <a:sym typeface="+mn-ea"/>
              </a:rPr>
              <a:t>userdel -rf username</a:t>
            </a:r>
            <a:endParaRPr lang="en-US" altLang="zh-CN" dirty="0" err="1">
              <a:solidFill>
                <a:srgbClr val="007C6A"/>
              </a:solidFill>
            </a:endParaRPr>
          </a:p>
          <a:p>
            <a:pPr marL="571500" lvl="2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dirty="0" err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 err="1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用户与权限管理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7992888" cy="267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用户组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类似于角色，系统可以对有共性的多个用户进行统一的管理。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新增组</a:t>
            </a:r>
            <a:r>
              <a:rPr lang="en-US" altLang="zh-CN" dirty="0">
                <a:solidFill>
                  <a:srgbClr val="007C6A"/>
                </a:solidFill>
              </a:rPr>
              <a:t>:</a:t>
            </a:r>
            <a:r>
              <a:rPr lang="en-US" altLang="zh-CN" dirty="0" err="1">
                <a:solidFill>
                  <a:srgbClr val="007C6A"/>
                </a:solidFill>
              </a:rPr>
              <a:t>groupadd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组名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删除组</a:t>
            </a:r>
            <a:r>
              <a:rPr lang="en-US" altLang="zh-CN" dirty="0">
                <a:solidFill>
                  <a:srgbClr val="007C6A"/>
                </a:solidFill>
              </a:rPr>
              <a:t>:</a:t>
            </a:r>
            <a:r>
              <a:rPr lang="en-US" altLang="zh-CN" dirty="0" err="1">
                <a:solidFill>
                  <a:srgbClr val="007C6A"/>
                </a:solidFill>
              </a:rPr>
              <a:t>groupdel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组名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修改用户的组：</a:t>
            </a:r>
            <a:r>
              <a:rPr lang="en-US" altLang="zh-CN" dirty="0" err="1">
                <a:solidFill>
                  <a:srgbClr val="007C6A"/>
                </a:solidFill>
              </a:rPr>
              <a:t>usermod</a:t>
            </a:r>
            <a:r>
              <a:rPr lang="en-US" altLang="zh-CN" dirty="0">
                <a:solidFill>
                  <a:srgbClr val="007C6A"/>
                </a:solidFill>
              </a:rPr>
              <a:t>  –g </a:t>
            </a:r>
            <a:r>
              <a:rPr lang="zh-CN" altLang="en-US" dirty="0">
                <a:solidFill>
                  <a:srgbClr val="007C6A"/>
                </a:solidFill>
              </a:rPr>
              <a:t>用户组 用户名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增加用户时直接加上组：</a:t>
            </a:r>
            <a:r>
              <a:rPr lang="en-US" altLang="zh-CN" dirty="0" err="1">
                <a:solidFill>
                  <a:srgbClr val="007C6A"/>
                </a:solidFill>
              </a:rPr>
              <a:t>useradd</a:t>
            </a:r>
            <a:r>
              <a:rPr lang="en-US" altLang="zh-CN" dirty="0">
                <a:solidFill>
                  <a:srgbClr val="007C6A"/>
                </a:solidFill>
              </a:rPr>
              <a:t>  –g </a:t>
            </a:r>
            <a:r>
              <a:rPr lang="zh-CN" altLang="en-US" dirty="0">
                <a:solidFill>
                  <a:srgbClr val="007C6A"/>
                </a:solidFill>
              </a:rPr>
              <a:t>用户组 用户名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用户与权限管理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7" y="405090"/>
            <a:ext cx="7992888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系统中用户和组的相关文件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用户（</a:t>
            </a:r>
            <a:r>
              <a:rPr lang="en-US" altLang="zh-CN" dirty="0">
                <a:solidFill>
                  <a:srgbClr val="007C6A"/>
                </a:solidFill>
              </a:rPr>
              <a:t>user</a:t>
            </a:r>
            <a:r>
              <a:rPr lang="zh-CN" altLang="en-US" dirty="0">
                <a:solidFill>
                  <a:srgbClr val="007C6A"/>
                </a:solidFill>
              </a:rPr>
              <a:t>）的配置文件：</a:t>
            </a: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etc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passwd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每行的含义：</a:t>
            </a:r>
            <a:r>
              <a:rPr lang="zh-CN" altLang="en-US" b="1" dirty="0">
                <a:solidFill>
                  <a:srgbClr val="007C6A"/>
                </a:solidFill>
              </a:rPr>
              <a:t>用户名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口令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用户标识号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组标识号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注释性描述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主目录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登录</a:t>
            </a:r>
            <a:r>
              <a:rPr lang="en-US" altLang="zh-CN" b="1" dirty="0">
                <a:solidFill>
                  <a:srgbClr val="007C6A"/>
                </a:solidFill>
              </a:rPr>
              <a:t>Shell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口令的配置文件</a:t>
            </a:r>
            <a:r>
              <a:rPr lang="en-US" altLang="zh-CN" dirty="0">
                <a:solidFill>
                  <a:srgbClr val="007C6A"/>
                </a:solidFill>
              </a:rPr>
              <a:t>: /</a:t>
            </a:r>
            <a:r>
              <a:rPr lang="en-US" altLang="zh-CN" dirty="0" err="1">
                <a:solidFill>
                  <a:srgbClr val="007C6A"/>
                </a:solidFill>
              </a:rPr>
              <a:t>etc</a:t>
            </a:r>
            <a:r>
              <a:rPr lang="en-US" altLang="zh-CN" dirty="0">
                <a:solidFill>
                  <a:srgbClr val="007C6A"/>
                </a:solidFill>
              </a:rPr>
              <a:t>/shadow</a:t>
            </a:r>
            <a:endParaRPr lang="zh-CN" altLang="en-US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每行的含义：</a:t>
            </a:r>
            <a:r>
              <a:rPr lang="zh-CN" altLang="en-US" b="1" dirty="0">
                <a:solidFill>
                  <a:srgbClr val="007C6A"/>
                </a:solidFill>
              </a:rPr>
              <a:t>登录名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加密口令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最后一次修改时间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最小时间间隔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最大时间间隔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警告时间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不活动时间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失效时间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标志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组</a:t>
            </a:r>
            <a:r>
              <a:rPr lang="en-US" altLang="zh-CN" dirty="0">
                <a:solidFill>
                  <a:srgbClr val="007C6A"/>
                </a:solidFill>
              </a:rPr>
              <a:t>(group)</a:t>
            </a:r>
            <a:r>
              <a:rPr lang="zh-CN" altLang="en-US" dirty="0">
                <a:solidFill>
                  <a:srgbClr val="007C6A"/>
                </a:solidFill>
              </a:rPr>
              <a:t>的配置文件：</a:t>
            </a:r>
            <a:r>
              <a:rPr lang="en-US" altLang="zh-CN" dirty="0">
                <a:solidFill>
                  <a:srgbClr val="007C6A"/>
                </a:solidFill>
              </a:rPr>
              <a:t> /</a:t>
            </a:r>
            <a:r>
              <a:rPr lang="en-US" altLang="zh-CN" dirty="0" err="1">
                <a:solidFill>
                  <a:srgbClr val="007C6A"/>
                </a:solidFill>
              </a:rPr>
              <a:t>etc</a:t>
            </a:r>
            <a:r>
              <a:rPr lang="en-US" altLang="zh-CN" dirty="0">
                <a:solidFill>
                  <a:srgbClr val="007C6A"/>
                </a:solidFill>
              </a:rPr>
              <a:t>/group </a:t>
            </a:r>
            <a:r>
              <a:rPr lang="zh-CN" altLang="en-US" dirty="0">
                <a:solidFill>
                  <a:srgbClr val="007C6A"/>
                </a:solidFill>
              </a:rPr>
              <a:t>每行含义：</a:t>
            </a:r>
            <a:r>
              <a:rPr lang="zh-CN" altLang="en-US" b="1" dirty="0">
                <a:solidFill>
                  <a:srgbClr val="007C6A"/>
                </a:solidFill>
              </a:rPr>
              <a:t>组名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口令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组标识号</a:t>
            </a:r>
            <a:r>
              <a:rPr lang="en-US" altLang="zh-CN" b="1" dirty="0">
                <a:solidFill>
                  <a:srgbClr val="007C6A"/>
                </a:solidFill>
              </a:rPr>
              <a:t>:</a:t>
            </a:r>
            <a:r>
              <a:rPr lang="zh-CN" altLang="en-US" b="1" dirty="0">
                <a:solidFill>
                  <a:srgbClr val="007C6A"/>
                </a:solidFill>
              </a:rPr>
              <a:t>组内用户列表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用户与权限管理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7166" y="2106027"/>
            <a:ext cx="8784975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0-9</a:t>
            </a:r>
            <a:r>
              <a:rPr lang="zh-CN" altLang="en-US" sz="2400" dirty="0">
                <a:solidFill>
                  <a:srgbClr val="007C6A"/>
                </a:solidFill>
              </a:rPr>
              <a:t>位说明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第</a:t>
            </a:r>
            <a:r>
              <a:rPr lang="en-US" altLang="zh-CN" dirty="0">
                <a:solidFill>
                  <a:srgbClr val="007C6A"/>
                </a:solidFill>
              </a:rPr>
              <a:t>0</a:t>
            </a:r>
            <a:r>
              <a:rPr lang="zh-CN" altLang="en-US" dirty="0">
                <a:solidFill>
                  <a:srgbClr val="007C6A"/>
                </a:solidFill>
              </a:rPr>
              <a:t>位确定文件类型</a:t>
            </a:r>
            <a:r>
              <a:rPr lang="en-US" altLang="zh-CN" dirty="0">
                <a:solidFill>
                  <a:srgbClr val="007C6A"/>
                </a:solidFill>
              </a:rPr>
              <a:t>(d</a:t>
            </a:r>
            <a:r>
              <a:rPr lang="zh-CN" altLang="en-US" dirty="0">
                <a:solidFill>
                  <a:srgbClr val="007C6A"/>
                </a:solidFill>
              </a:rPr>
              <a:t>目录</a:t>
            </a:r>
            <a:r>
              <a:rPr lang="en-US" altLang="zh-CN" dirty="0">
                <a:solidFill>
                  <a:srgbClr val="007C6A"/>
                </a:solidFill>
              </a:rPr>
              <a:t>, -</a:t>
            </a:r>
            <a:r>
              <a:rPr lang="zh-CN" altLang="en-US" dirty="0">
                <a:solidFill>
                  <a:srgbClr val="007C6A"/>
                </a:solidFill>
              </a:rPr>
              <a:t>文件</a:t>
            </a:r>
            <a:r>
              <a:rPr lang="en-US" altLang="zh-CN" dirty="0">
                <a:solidFill>
                  <a:srgbClr val="007C6A"/>
                </a:solidFill>
              </a:rPr>
              <a:t> , l</a:t>
            </a:r>
            <a:r>
              <a:rPr lang="zh-CN" altLang="en-US" dirty="0">
                <a:solidFill>
                  <a:srgbClr val="007C6A"/>
                </a:solidFill>
              </a:rPr>
              <a:t>软连接</a:t>
            </a:r>
            <a:r>
              <a:rPr lang="en-US" altLang="zh-CN" dirty="0">
                <a:solidFill>
                  <a:srgbClr val="007C6A"/>
                </a:solidFill>
              </a:rPr>
              <a:t> , c</a:t>
            </a:r>
            <a:r>
              <a:rPr lang="zh-CN" altLang="en-US" dirty="0">
                <a:solidFill>
                  <a:srgbClr val="007C6A"/>
                </a:solidFill>
              </a:rPr>
              <a:t>字符设备</a:t>
            </a:r>
            <a:r>
              <a:rPr lang="en-US" altLang="zh-CN" dirty="0">
                <a:solidFill>
                  <a:srgbClr val="007C6A"/>
                </a:solidFill>
              </a:rPr>
              <a:t> , b</a:t>
            </a:r>
            <a:r>
              <a:rPr lang="zh-CN" altLang="en-US" dirty="0">
                <a:solidFill>
                  <a:srgbClr val="007C6A"/>
                </a:solidFill>
              </a:rPr>
              <a:t>硬盘</a:t>
            </a:r>
            <a:r>
              <a:rPr lang="en-US" altLang="zh-CN" dirty="0">
                <a:solidFill>
                  <a:srgbClr val="007C6A"/>
                </a:solidFill>
              </a:rPr>
              <a:t>)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第</a:t>
            </a:r>
            <a:r>
              <a:rPr lang="en-US" altLang="zh-CN" dirty="0">
                <a:solidFill>
                  <a:srgbClr val="007C6A"/>
                </a:solidFill>
              </a:rPr>
              <a:t>1-3</a:t>
            </a:r>
            <a:r>
              <a:rPr lang="zh-CN" altLang="en-US" dirty="0">
                <a:solidFill>
                  <a:srgbClr val="007C6A"/>
                </a:solidFill>
              </a:rPr>
              <a:t>位确定所有者（该文件的所有者）拥有该文件的权限。</a:t>
            </a:r>
            <a:r>
              <a:rPr lang="en-US" altLang="zh-CN" dirty="0">
                <a:solidFill>
                  <a:srgbClr val="007C6A"/>
                </a:solidFill>
              </a:rPr>
              <a:t>---User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第</a:t>
            </a:r>
            <a:r>
              <a:rPr lang="en-US" altLang="zh-CN" dirty="0">
                <a:solidFill>
                  <a:srgbClr val="007C6A"/>
                </a:solidFill>
              </a:rPr>
              <a:t>4-6</a:t>
            </a:r>
            <a:r>
              <a:rPr lang="zh-CN" altLang="en-US" dirty="0">
                <a:solidFill>
                  <a:srgbClr val="007C6A"/>
                </a:solidFill>
              </a:rPr>
              <a:t>位确定所属组（同用户组的）拥有该文件的权限，</a:t>
            </a:r>
            <a:r>
              <a:rPr lang="en-US" altLang="zh-CN" dirty="0">
                <a:solidFill>
                  <a:srgbClr val="007C6A"/>
                </a:solidFill>
              </a:rPr>
              <a:t>---Group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第</a:t>
            </a:r>
            <a:r>
              <a:rPr lang="en-US" altLang="zh-CN" dirty="0">
                <a:solidFill>
                  <a:srgbClr val="007C6A"/>
                </a:solidFill>
              </a:rPr>
              <a:t>7-9</a:t>
            </a:r>
            <a:r>
              <a:rPr lang="zh-CN" altLang="en-US" dirty="0">
                <a:solidFill>
                  <a:srgbClr val="007C6A"/>
                </a:solidFill>
              </a:rPr>
              <a:t>位确定其他用户拥有该文件的权限 </a:t>
            </a:r>
            <a:r>
              <a:rPr lang="en-US" altLang="zh-CN" dirty="0">
                <a:solidFill>
                  <a:srgbClr val="007C6A"/>
                </a:solidFill>
              </a:rPr>
              <a:t>---Other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67544" y="516954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007C6A"/>
                </a:solidFill>
              </a:rPr>
              <a:t>文件的权限管理</a:t>
            </a:r>
            <a:endParaRPr lang="zh-CN" altLang="en-US" sz="2400" dirty="0">
              <a:solidFill>
                <a:srgbClr val="007C6A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992" y="604371"/>
            <a:ext cx="3744416" cy="16604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7166" y="1002715"/>
            <a:ext cx="157126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再说</a:t>
            </a:r>
            <a:r>
              <a:rPr lang="en-US" altLang="zh-CN" sz="2400" dirty="0" err="1">
                <a:solidFill>
                  <a:srgbClr val="007C6A"/>
                </a:solidFill>
              </a:rPr>
              <a:t>ls</a:t>
            </a:r>
            <a:r>
              <a:rPr lang="en-US" altLang="zh-CN" sz="2400" dirty="0">
                <a:solidFill>
                  <a:srgbClr val="007C6A"/>
                </a:solidFill>
              </a:rPr>
              <a:t> -l</a:t>
            </a:r>
            <a:endParaRPr lang="zh-CN" altLang="en-US" sz="2400" dirty="0">
              <a:solidFill>
                <a:srgbClr val="007C6A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用户与权限管理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248" y="405090"/>
            <a:ext cx="7365504" cy="233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作用到文件</a:t>
            </a: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 r ]</a:t>
            </a:r>
            <a:r>
              <a:rPr lang="zh-CN" altLang="en-US" dirty="0">
                <a:solidFill>
                  <a:srgbClr val="007C6A"/>
                </a:solidFill>
              </a:rPr>
              <a:t>代表可读</a:t>
            </a:r>
            <a:r>
              <a:rPr lang="en-US" altLang="zh-CN" dirty="0">
                <a:solidFill>
                  <a:srgbClr val="007C6A"/>
                </a:solidFill>
              </a:rPr>
              <a:t>(read): </a:t>
            </a:r>
            <a:r>
              <a:rPr lang="zh-CN" altLang="en-US" dirty="0">
                <a:solidFill>
                  <a:srgbClr val="007C6A"/>
                </a:solidFill>
              </a:rPr>
              <a:t>可以读取</a:t>
            </a:r>
            <a:r>
              <a:rPr lang="en-US" altLang="zh-CN" dirty="0">
                <a:solidFill>
                  <a:srgbClr val="007C6A"/>
                </a:solidFill>
              </a:rPr>
              <a:t>,</a:t>
            </a:r>
            <a:r>
              <a:rPr lang="zh-CN" altLang="en-US" dirty="0">
                <a:solidFill>
                  <a:srgbClr val="007C6A"/>
                </a:solidFill>
              </a:rPr>
              <a:t>查看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 w ]</a:t>
            </a:r>
            <a:r>
              <a:rPr lang="zh-CN" altLang="en-US" dirty="0">
                <a:solidFill>
                  <a:srgbClr val="007C6A"/>
                </a:solidFill>
              </a:rPr>
              <a:t>代表可写</a:t>
            </a:r>
            <a:r>
              <a:rPr lang="en-US" altLang="zh-CN" dirty="0">
                <a:solidFill>
                  <a:srgbClr val="007C6A"/>
                </a:solidFill>
              </a:rPr>
              <a:t>(write): </a:t>
            </a:r>
            <a:r>
              <a:rPr lang="zh-CN" altLang="en-US" dirty="0">
                <a:solidFill>
                  <a:srgbClr val="007C6A"/>
                </a:solidFill>
              </a:rPr>
              <a:t>可以修改</a:t>
            </a:r>
            <a:r>
              <a:rPr lang="en-US" altLang="zh-CN" dirty="0">
                <a:solidFill>
                  <a:srgbClr val="007C6A"/>
                </a:solidFill>
              </a:rPr>
              <a:t>,</a:t>
            </a:r>
            <a:r>
              <a:rPr lang="zh-CN" altLang="en-US" dirty="0">
                <a:solidFill>
                  <a:srgbClr val="007C6A"/>
                </a:solidFill>
              </a:rPr>
              <a:t>但是不代表可以删除该文件</a:t>
            </a:r>
            <a:r>
              <a:rPr lang="en-US" altLang="zh-CN" dirty="0">
                <a:solidFill>
                  <a:srgbClr val="007C6A"/>
                </a:solidFill>
              </a:rPr>
              <a:t>,</a:t>
            </a:r>
            <a:r>
              <a:rPr lang="zh-CN" altLang="en-US" dirty="0">
                <a:solidFill>
                  <a:srgbClr val="007C6A"/>
                </a:solidFill>
              </a:rPr>
              <a:t>删除一个文件的前提条件是对该文件所在的目录有写权限，才能删除该文件</a:t>
            </a:r>
            <a:r>
              <a:rPr lang="en-US" altLang="zh-CN" dirty="0">
                <a:solidFill>
                  <a:srgbClr val="007C6A"/>
                </a:solidFill>
              </a:rPr>
              <a:t>.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 x ]</a:t>
            </a:r>
            <a:r>
              <a:rPr lang="zh-CN" altLang="en-US" dirty="0">
                <a:solidFill>
                  <a:srgbClr val="007C6A"/>
                </a:solidFill>
              </a:rPr>
              <a:t>代表可执行</a:t>
            </a:r>
            <a:r>
              <a:rPr lang="en-US" altLang="zh-CN" dirty="0">
                <a:solidFill>
                  <a:srgbClr val="007C6A"/>
                </a:solidFill>
              </a:rPr>
              <a:t>(execute):</a:t>
            </a:r>
            <a:r>
              <a:rPr lang="zh-CN" altLang="en-US" dirty="0">
                <a:solidFill>
                  <a:srgbClr val="007C6A"/>
                </a:solidFill>
              </a:rPr>
              <a:t>可以被系统执行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9248" y="2742525"/>
            <a:ext cx="7365504" cy="161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作用到目录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 r ]</a:t>
            </a:r>
            <a:r>
              <a:rPr lang="zh-CN" altLang="en-US" dirty="0">
                <a:solidFill>
                  <a:srgbClr val="007C6A"/>
                </a:solidFill>
              </a:rPr>
              <a:t>代表可读</a:t>
            </a:r>
            <a:r>
              <a:rPr lang="en-US" altLang="zh-CN" dirty="0">
                <a:solidFill>
                  <a:srgbClr val="007C6A"/>
                </a:solidFill>
              </a:rPr>
              <a:t>(read): </a:t>
            </a:r>
            <a:r>
              <a:rPr lang="zh-CN" altLang="en-US" dirty="0">
                <a:solidFill>
                  <a:srgbClr val="007C6A"/>
                </a:solidFill>
              </a:rPr>
              <a:t>可以读取，</a:t>
            </a:r>
            <a:r>
              <a:rPr lang="en-US" altLang="zh-CN" dirty="0" err="1">
                <a:solidFill>
                  <a:srgbClr val="007C6A"/>
                </a:solidFill>
              </a:rPr>
              <a:t>ls</a:t>
            </a:r>
            <a:r>
              <a:rPr lang="zh-CN" altLang="en-US" dirty="0">
                <a:solidFill>
                  <a:srgbClr val="007C6A"/>
                </a:solidFill>
              </a:rPr>
              <a:t>查看目录内容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 w ]</a:t>
            </a:r>
            <a:r>
              <a:rPr lang="zh-CN" altLang="en-US" dirty="0">
                <a:solidFill>
                  <a:srgbClr val="007C6A"/>
                </a:solidFill>
              </a:rPr>
              <a:t>代表可写</a:t>
            </a:r>
            <a:r>
              <a:rPr lang="en-US" altLang="zh-CN" dirty="0">
                <a:solidFill>
                  <a:srgbClr val="007C6A"/>
                </a:solidFill>
              </a:rPr>
              <a:t>(write): </a:t>
            </a:r>
            <a:r>
              <a:rPr lang="zh-CN" altLang="en-US" dirty="0">
                <a:solidFill>
                  <a:srgbClr val="007C6A"/>
                </a:solidFill>
              </a:rPr>
              <a:t>可以修改</a:t>
            </a:r>
            <a:r>
              <a:rPr lang="en-US" altLang="zh-CN" dirty="0">
                <a:solidFill>
                  <a:srgbClr val="007C6A"/>
                </a:solidFill>
              </a:rPr>
              <a:t>,</a:t>
            </a:r>
            <a:r>
              <a:rPr lang="zh-CN" altLang="en-US" dirty="0">
                <a:solidFill>
                  <a:srgbClr val="007C6A"/>
                </a:solidFill>
              </a:rPr>
              <a:t>目录内创建</a:t>
            </a:r>
            <a:r>
              <a:rPr lang="en-US" altLang="zh-CN" dirty="0">
                <a:solidFill>
                  <a:srgbClr val="007C6A"/>
                </a:solidFill>
              </a:rPr>
              <a:t>+</a:t>
            </a:r>
            <a:r>
              <a:rPr lang="zh-CN" altLang="en-US" dirty="0">
                <a:solidFill>
                  <a:srgbClr val="007C6A"/>
                </a:solidFill>
              </a:rPr>
              <a:t>删除</a:t>
            </a:r>
            <a:r>
              <a:rPr lang="en-US" altLang="zh-CN" dirty="0">
                <a:solidFill>
                  <a:srgbClr val="007C6A"/>
                </a:solidFill>
              </a:rPr>
              <a:t>+</a:t>
            </a:r>
            <a:r>
              <a:rPr lang="zh-CN" altLang="en-US" dirty="0">
                <a:solidFill>
                  <a:srgbClr val="007C6A"/>
                </a:solidFill>
              </a:rPr>
              <a:t>重命名目录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[ x ]</a:t>
            </a:r>
            <a:r>
              <a:rPr lang="zh-CN" altLang="en-US" dirty="0">
                <a:solidFill>
                  <a:srgbClr val="007C6A"/>
                </a:solidFill>
              </a:rPr>
              <a:t>代表可执行</a:t>
            </a:r>
            <a:r>
              <a:rPr lang="en-US" altLang="zh-CN" dirty="0">
                <a:solidFill>
                  <a:srgbClr val="007C6A"/>
                </a:solidFill>
              </a:rPr>
              <a:t>(execute):</a:t>
            </a:r>
            <a:r>
              <a:rPr lang="zh-CN" altLang="en-US" dirty="0">
                <a:solidFill>
                  <a:srgbClr val="007C6A"/>
                </a:solidFill>
              </a:rPr>
              <a:t>可以进入该目录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家族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846" y="507668"/>
            <a:ext cx="1800225" cy="992797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043694" y="1619882"/>
            <a:ext cx="395059" cy="8795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899437" y="1500465"/>
            <a:ext cx="2264632" cy="89634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545172" y="1556798"/>
            <a:ext cx="1284108" cy="87137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057077" y="1597490"/>
            <a:ext cx="224036" cy="79932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690621" y="1522591"/>
            <a:ext cx="1330879" cy="90558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9" y="2499388"/>
            <a:ext cx="856680" cy="9550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7" y="2499388"/>
            <a:ext cx="1229071" cy="774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403" y="2761999"/>
            <a:ext cx="1795661" cy="4970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296" y="2499388"/>
            <a:ext cx="581628" cy="54828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75190" y="3010527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aliyun</a:t>
            </a:r>
            <a:r>
              <a:rPr lang="en-US" altLang="zh-CN" sz="20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endParaRPr lang="zh-CN" altLang="en-US" sz="20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15817" y="3526478"/>
            <a:ext cx="188927" cy="64807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86" y="4174550"/>
            <a:ext cx="1256125" cy="48751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08815" y="4694575"/>
            <a:ext cx="716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RHEL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62639" y="3410637"/>
            <a:ext cx="1026281" cy="76391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725" y="4170304"/>
            <a:ext cx="1981165" cy="62599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451304" y="2032011"/>
            <a:ext cx="7152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60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77287" y="3423807"/>
            <a:ext cx="4682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+mn-ea"/>
              </a:rPr>
              <a:t>各个</a:t>
            </a:r>
            <a:r>
              <a:rPr lang="en-US" altLang="zh-CN" sz="2400" b="1" dirty="0">
                <a:solidFill>
                  <a:srgbClr val="007C6A"/>
                </a:solidFill>
                <a:latin typeface="+mn-ea"/>
              </a:rPr>
              <a:t>Linux</a:t>
            </a:r>
            <a:r>
              <a:rPr lang="zh-CN" altLang="en-US" sz="2400" b="1" dirty="0">
                <a:solidFill>
                  <a:srgbClr val="007C6A"/>
                </a:solidFill>
                <a:latin typeface="+mn-ea"/>
              </a:rPr>
              <a:t>系统的主要区别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选择不同的内核版本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集成不同的应用程序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定制不同的图形界面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用户与权限管理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569940"/>
            <a:ext cx="7920880" cy="4531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chmod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第一种方式：</a:t>
            </a:r>
            <a:r>
              <a:rPr lang="en-US" altLang="zh-CN" dirty="0">
                <a:solidFill>
                  <a:srgbClr val="007C6A"/>
                </a:solidFill>
              </a:rPr>
              <a:t>+ </a:t>
            </a:r>
            <a:r>
              <a:rPr lang="zh-CN" altLang="en-US" dirty="0">
                <a:solidFill>
                  <a:srgbClr val="007C6A"/>
                </a:solidFill>
              </a:rPr>
              <a:t>、</a:t>
            </a:r>
            <a:r>
              <a:rPr lang="en-US" altLang="zh-CN" dirty="0">
                <a:solidFill>
                  <a:srgbClr val="007C6A"/>
                </a:solidFill>
              </a:rPr>
              <a:t>-</a:t>
            </a:r>
            <a:r>
              <a:rPr lang="zh-CN" altLang="en-US" dirty="0">
                <a:solidFill>
                  <a:srgbClr val="007C6A"/>
                </a:solidFill>
              </a:rPr>
              <a:t>、</a:t>
            </a:r>
            <a:r>
              <a:rPr lang="en-US" altLang="zh-CN" dirty="0">
                <a:solidFill>
                  <a:srgbClr val="007C6A"/>
                </a:solidFill>
              </a:rPr>
              <a:t>= </a:t>
            </a:r>
            <a:r>
              <a:rPr lang="zh-CN" altLang="en-US" dirty="0">
                <a:solidFill>
                  <a:srgbClr val="007C6A"/>
                </a:solidFill>
              </a:rPr>
              <a:t>变更权限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u:</a:t>
            </a:r>
            <a:r>
              <a:rPr lang="zh-CN" altLang="en-US" dirty="0">
                <a:solidFill>
                  <a:srgbClr val="007C6A"/>
                </a:solidFill>
              </a:rPr>
              <a:t>所有者  </a:t>
            </a:r>
            <a:r>
              <a:rPr lang="en-US" altLang="zh-CN" dirty="0">
                <a:solidFill>
                  <a:srgbClr val="007C6A"/>
                </a:solidFill>
              </a:rPr>
              <a:t>g:</a:t>
            </a:r>
            <a:r>
              <a:rPr lang="zh-CN" altLang="en-US" dirty="0">
                <a:solidFill>
                  <a:srgbClr val="007C6A"/>
                </a:solidFill>
              </a:rPr>
              <a:t>所有组  </a:t>
            </a:r>
            <a:r>
              <a:rPr lang="en-US" altLang="zh-CN" dirty="0">
                <a:solidFill>
                  <a:srgbClr val="007C6A"/>
                </a:solidFill>
              </a:rPr>
              <a:t>o:</a:t>
            </a:r>
            <a:r>
              <a:rPr lang="zh-CN" altLang="en-US" dirty="0">
                <a:solidFill>
                  <a:srgbClr val="007C6A"/>
                </a:solidFill>
              </a:rPr>
              <a:t>其他人 </a:t>
            </a:r>
            <a:endParaRPr lang="en-US" altLang="zh-CN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7C6A"/>
                </a:solidFill>
              </a:rPr>
              <a:t>    </a:t>
            </a:r>
            <a:r>
              <a:rPr lang="zh-CN" altLang="en-US" dirty="0">
                <a:solidFill>
                  <a:srgbClr val="007C6A"/>
                </a:solidFill>
              </a:rPr>
              <a:t> </a:t>
            </a:r>
            <a:r>
              <a:rPr lang="en-US" altLang="zh-CN" dirty="0">
                <a:solidFill>
                  <a:srgbClr val="007C6A"/>
                </a:solidFill>
              </a:rPr>
              <a:t>a:</a:t>
            </a:r>
            <a:r>
              <a:rPr lang="zh-CN" altLang="en-US" dirty="0">
                <a:solidFill>
                  <a:srgbClr val="007C6A"/>
                </a:solidFill>
              </a:rPr>
              <a:t>所有人</a:t>
            </a:r>
            <a:r>
              <a:rPr lang="en-US" altLang="zh-CN" dirty="0">
                <a:solidFill>
                  <a:srgbClr val="007C6A"/>
                </a:solidFill>
              </a:rPr>
              <a:t>(u</a:t>
            </a:r>
            <a:r>
              <a:rPr lang="zh-CN" altLang="en-US" dirty="0">
                <a:solidFill>
                  <a:srgbClr val="007C6A"/>
                </a:solidFill>
              </a:rPr>
              <a:t>、</a:t>
            </a:r>
            <a:r>
              <a:rPr lang="en-US" altLang="zh-CN" dirty="0">
                <a:solidFill>
                  <a:srgbClr val="007C6A"/>
                </a:solidFill>
              </a:rPr>
              <a:t>g</a:t>
            </a:r>
            <a:r>
              <a:rPr lang="zh-CN" altLang="en-US" dirty="0">
                <a:solidFill>
                  <a:srgbClr val="007C6A"/>
                </a:solidFill>
              </a:rPr>
              <a:t>、</a:t>
            </a:r>
            <a:r>
              <a:rPr lang="en-US" altLang="zh-CN" dirty="0">
                <a:solidFill>
                  <a:srgbClr val="007C6A"/>
                </a:solidFill>
              </a:rPr>
              <a:t>o</a:t>
            </a:r>
            <a:r>
              <a:rPr lang="zh-CN" altLang="en-US" dirty="0">
                <a:solidFill>
                  <a:srgbClr val="007C6A"/>
                </a:solidFill>
              </a:rPr>
              <a:t>的总和</a:t>
            </a:r>
            <a:r>
              <a:rPr lang="en-US" altLang="zh-CN" dirty="0">
                <a:solidFill>
                  <a:srgbClr val="007C6A"/>
                </a:solidFill>
              </a:rPr>
              <a:t>)</a:t>
            </a:r>
            <a:endParaRPr lang="zh-CN" altLang="en-US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chmod</a:t>
            </a:r>
            <a:r>
              <a:rPr lang="en-US" altLang="zh-CN" dirty="0">
                <a:solidFill>
                  <a:srgbClr val="007C6A"/>
                </a:solidFill>
              </a:rPr>
              <a:t>   u=</a:t>
            </a:r>
            <a:r>
              <a:rPr lang="en-US" altLang="zh-CN" dirty="0" err="1">
                <a:solidFill>
                  <a:srgbClr val="007C6A"/>
                </a:solidFill>
              </a:rPr>
              <a:t>rwx,g</a:t>
            </a:r>
            <a:r>
              <a:rPr lang="en-US" altLang="zh-CN" dirty="0">
                <a:solidFill>
                  <a:srgbClr val="007C6A"/>
                </a:solidFill>
              </a:rPr>
              <a:t>=</a:t>
            </a:r>
            <a:r>
              <a:rPr lang="en-US" altLang="zh-CN" dirty="0" err="1">
                <a:solidFill>
                  <a:srgbClr val="007C6A"/>
                </a:solidFill>
              </a:rPr>
              <a:t>rx,o</a:t>
            </a:r>
            <a:r>
              <a:rPr lang="en-US" altLang="zh-CN" dirty="0">
                <a:solidFill>
                  <a:srgbClr val="007C6A"/>
                </a:solidFill>
              </a:rPr>
              <a:t>=x   </a:t>
            </a:r>
            <a:r>
              <a:rPr lang="zh-CN" altLang="en-US" dirty="0">
                <a:solidFill>
                  <a:srgbClr val="007C6A"/>
                </a:solidFill>
              </a:rPr>
              <a:t>文件目录名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chmod</a:t>
            </a:r>
            <a:r>
              <a:rPr lang="en-US" altLang="zh-CN" dirty="0">
                <a:solidFill>
                  <a:srgbClr val="007C6A"/>
                </a:solidFill>
              </a:rPr>
              <a:t>   </a:t>
            </a:r>
            <a:r>
              <a:rPr lang="en-US" altLang="zh-CN" dirty="0" err="1">
                <a:solidFill>
                  <a:srgbClr val="007C6A"/>
                </a:solidFill>
              </a:rPr>
              <a:t>o+w</a:t>
            </a:r>
            <a:r>
              <a:rPr lang="en-US" altLang="zh-CN" dirty="0">
                <a:solidFill>
                  <a:srgbClr val="007C6A"/>
                </a:solidFill>
              </a:rPr>
              <a:t>    </a:t>
            </a:r>
            <a:r>
              <a:rPr lang="zh-CN" altLang="en-US" dirty="0">
                <a:solidFill>
                  <a:srgbClr val="007C6A"/>
                </a:solidFill>
              </a:rPr>
              <a:t>文件目录名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chmod</a:t>
            </a:r>
            <a:r>
              <a:rPr lang="en-US" altLang="zh-CN" dirty="0">
                <a:solidFill>
                  <a:srgbClr val="007C6A"/>
                </a:solidFill>
              </a:rPr>
              <a:t>   a-x    </a:t>
            </a:r>
            <a:r>
              <a:rPr lang="zh-CN" altLang="en-US" dirty="0">
                <a:solidFill>
                  <a:srgbClr val="007C6A"/>
                </a:solidFill>
              </a:rPr>
              <a:t>文件目录名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第二种方式：通过数字变更权限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r=4 w=2 x=1        </a:t>
            </a:r>
            <a:r>
              <a:rPr lang="en-US" altLang="zh-CN" dirty="0" err="1">
                <a:solidFill>
                  <a:srgbClr val="007C6A"/>
                </a:solidFill>
              </a:rPr>
              <a:t>rwx</a:t>
            </a:r>
            <a:r>
              <a:rPr lang="en-US" altLang="zh-CN" dirty="0">
                <a:solidFill>
                  <a:srgbClr val="007C6A"/>
                </a:solidFill>
              </a:rPr>
              <a:t>=4+2+1=7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chmod</a:t>
            </a:r>
            <a:r>
              <a:rPr lang="en-US" altLang="zh-CN" dirty="0">
                <a:solidFill>
                  <a:srgbClr val="007C6A"/>
                </a:solidFill>
              </a:rPr>
              <a:t> u=</a:t>
            </a:r>
            <a:r>
              <a:rPr lang="en-US" altLang="zh-CN" dirty="0" err="1">
                <a:solidFill>
                  <a:srgbClr val="007C6A"/>
                </a:solidFill>
              </a:rPr>
              <a:t>rwx,g</a:t>
            </a:r>
            <a:r>
              <a:rPr lang="en-US" altLang="zh-CN" dirty="0">
                <a:solidFill>
                  <a:srgbClr val="007C6A"/>
                </a:solidFill>
              </a:rPr>
              <a:t>=</a:t>
            </a:r>
            <a:r>
              <a:rPr lang="en-US" altLang="zh-CN" dirty="0" err="1">
                <a:solidFill>
                  <a:srgbClr val="007C6A"/>
                </a:solidFill>
              </a:rPr>
              <a:t>rx,o</a:t>
            </a:r>
            <a:r>
              <a:rPr lang="en-US" altLang="zh-CN" dirty="0">
                <a:solidFill>
                  <a:srgbClr val="007C6A"/>
                </a:solidFill>
              </a:rPr>
              <a:t>=x    </a:t>
            </a:r>
            <a:r>
              <a:rPr lang="zh-CN" altLang="en-US" dirty="0">
                <a:solidFill>
                  <a:srgbClr val="007C6A"/>
                </a:solidFill>
              </a:rPr>
              <a:t>文件目录名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相当于 </a:t>
            </a:r>
            <a:r>
              <a:rPr lang="en-US" altLang="zh-CN" dirty="0" err="1">
                <a:solidFill>
                  <a:srgbClr val="007C6A"/>
                </a:solidFill>
              </a:rPr>
              <a:t>chmod</a:t>
            </a:r>
            <a:r>
              <a:rPr lang="en-US" altLang="zh-CN" dirty="0">
                <a:solidFill>
                  <a:srgbClr val="007C6A"/>
                </a:solidFill>
              </a:rPr>
              <a:t>   751  </a:t>
            </a:r>
            <a:r>
              <a:rPr lang="zh-CN" altLang="en-US" dirty="0">
                <a:solidFill>
                  <a:srgbClr val="007C6A"/>
                </a:solidFill>
              </a:rPr>
              <a:t>文件目录名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0260" y="524256"/>
            <a:ext cx="3189040" cy="1391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09553" y="350484"/>
            <a:ext cx="4789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u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6932" y="350484"/>
            <a:ext cx="441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g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04025" y="351198"/>
            <a:ext cx="4789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o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用户与权限管理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248" y="572672"/>
            <a:ext cx="7365504" cy="161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chown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chown</a:t>
            </a:r>
            <a:r>
              <a:rPr lang="en-US" altLang="zh-CN" dirty="0">
                <a:solidFill>
                  <a:srgbClr val="007C6A"/>
                </a:solidFill>
              </a:rPr>
              <a:t>  </a:t>
            </a:r>
            <a:r>
              <a:rPr lang="en-US" altLang="zh-CN" dirty="0" err="1">
                <a:solidFill>
                  <a:srgbClr val="007C6A"/>
                </a:solidFill>
              </a:rPr>
              <a:t>newowner</a:t>
            </a:r>
            <a:r>
              <a:rPr lang="en-US" altLang="zh-CN" dirty="0">
                <a:solidFill>
                  <a:srgbClr val="007C6A"/>
                </a:solidFill>
              </a:rPr>
              <a:t>  file  </a:t>
            </a:r>
            <a:r>
              <a:rPr lang="zh-CN" altLang="en-US" dirty="0">
                <a:solidFill>
                  <a:srgbClr val="007C6A"/>
                </a:solidFill>
              </a:rPr>
              <a:t>改变文件的所有者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chown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newowner:newgroup</a:t>
            </a:r>
            <a:r>
              <a:rPr lang="en-US" altLang="zh-CN" dirty="0">
                <a:solidFill>
                  <a:srgbClr val="007C6A"/>
                </a:solidFill>
              </a:rPr>
              <a:t>  file  </a:t>
            </a:r>
            <a:r>
              <a:rPr lang="zh-CN" altLang="en-US" dirty="0">
                <a:solidFill>
                  <a:srgbClr val="007C6A"/>
                </a:solidFill>
              </a:rPr>
              <a:t>改变用户的所有者和所有组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-R   </a:t>
            </a:r>
            <a:r>
              <a:rPr lang="zh-CN" altLang="en-US" dirty="0">
                <a:solidFill>
                  <a:srgbClr val="007C6A"/>
                </a:solidFill>
              </a:rPr>
              <a:t>如果是目录 则使其下所有子文件或目录递归生效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02" y="2665553"/>
            <a:ext cx="7365504" cy="89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chgrp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C6A"/>
                </a:solidFill>
              </a:rPr>
              <a:t>chgrp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en-US" altLang="zh-CN" dirty="0" err="1">
                <a:solidFill>
                  <a:srgbClr val="007C6A"/>
                </a:solidFill>
              </a:rPr>
              <a:t>newgroup</a:t>
            </a:r>
            <a:r>
              <a:rPr lang="en-US" altLang="zh-CN" dirty="0">
                <a:solidFill>
                  <a:srgbClr val="007C6A"/>
                </a:solidFill>
              </a:rPr>
              <a:t> file  </a:t>
            </a:r>
            <a:r>
              <a:rPr lang="zh-CN" altLang="en-US" dirty="0">
                <a:solidFill>
                  <a:srgbClr val="007C6A"/>
                </a:solidFill>
              </a:rPr>
              <a:t>改变文件的所有组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61" y="72415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61" y="1995043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91407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42916" y="3898901"/>
            <a:ext cx="3228975" cy="4749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rpm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yum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6" y="405090"/>
            <a:ext cx="7205801" cy="4498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rpm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RPM</a:t>
            </a:r>
            <a:r>
              <a:rPr lang="zh-CN" altLang="en-US" dirty="0">
                <a:solidFill>
                  <a:srgbClr val="007C6A"/>
                </a:solidFill>
              </a:rPr>
              <a:t>（</a:t>
            </a:r>
            <a:r>
              <a:rPr lang="en-US" altLang="zh-CN" dirty="0" err="1">
                <a:solidFill>
                  <a:srgbClr val="007C6A"/>
                </a:solidFill>
              </a:rPr>
              <a:t>RedHat</a:t>
            </a:r>
            <a:r>
              <a:rPr lang="en-US" altLang="zh-CN" dirty="0">
                <a:solidFill>
                  <a:srgbClr val="007C6A"/>
                </a:solidFill>
              </a:rPr>
              <a:t> Package Manager</a:t>
            </a:r>
            <a:r>
              <a:rPr lang="zh-CN" altLang="en-US" dirty="0">
                <a:solidFill>
                  <a:srgbClr val="007C6A"/>
                </a:solidFill>
              </a:rPr>
              <a:t>），</a:t>
            </a:r>
            <a:r>
              <a:rPr lang="en-US" altLang="zh-CN" dirty="0" err="1">
                <a:solidFill>
                  <a:srgbClr val="007C6A"/>
                </a:solidFill>
              </a:rPr>
              <a:t>Rethat</a:t>
            </a:r>
            <a:r>
              <a:rPr lang="zh-CN" altLang="en-US" dirty="0">
                <a:solidFill>
                  <a:srgbClr val="007C6A"/>
                </a:solidFill>
              </a:rPr>
              <a:t>软件包管理工具，类似</a:t>
            </a:r>
            <a:r>
              <a:rPr lang="en-US" altLang="zh-CN" dirty="0">
                <a:solidFill>
                  <a:srgbClr val="007C6A"/>
                </a:solidFill>
              </a:rPr>
              <a:t>windows</a:t>
            </a:r>
            <a:r>
              <a:rPr lang="zh-CN" altLang="en-US" dirty="0">
                <a:solidFill>
                  <a:srgbClr val="007C6A"/>
                </a:solidFill>
              </a:rPr>
              <a:t>里面的</a:t>
            </a:r>
            <a:r>
              <a:rPr lang="en-US" altLang="zh-CN" dirty="0">
                <a:solidFill>
                  <a:srgbClr val="007C6A"/>
                </a:solidFill>
              </a:rPr>
              <a:t>setup.exe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是</a:t>
            </a:r>
            <a:r>
              <a:rPr lang="en-US" altLang="zh-CN" dirty="0">
                <a:solidFill>
                  <a:srgbClr val="007C6A"/>
                </a:solidFill>
              </a:rPr>
              <a:t>Linux</a:t>
            </a:r>
            <a:r>
              <a:rPr lang="zh-CN" altLang="en-US" dirty="0">
                <a:solidFill>
                  <a:srgbClr val="007C6A"/>
                </a:solidFill>
              </a:rPr>
              <a:t>这系列操作系统里面的打包安装工具，它虽然是</a:t>
            </a:r>
            <a:r>
              <a:rPr lang="en-US" altLang="zh-CN" dirty="0" err="1">
                <a:solidFill>
                  <a:srgbClr val="007C6A"/>
                </a:solidFill>
              </a:rPr>
              <a:t>RedHat</a:t>
            </a:r>
            <a:r>
              <a:rPr lang="zh-CN" altLang="en-US" dirty="0">
                <a:solidFill>
                  <a:srgbClr val="007C6A"/>
                </a:solidFill>
              </a:rPr>
              <a:t>的标志，但理念是通用的。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查询已安装的</a:t>
            </a:r>
            <a:r>
              <a:rPr lang="en-US" altLang="zh-CN" dirty="0">
                <a:solidFill>
                  <a:srgbClr val="007C6A"/>
                </a:solidFill>
              </a:rPr>
              <a:t>rpm</a:t>
            </a:r>
            <a:r>
              <a:rPr lang="zh-CN" altLang="en-US" dirty="0">
                <a:solidFill>
                  <a:srgbClr val="007C6A"/>
                </a:solidFill>
              </a:rPr>
              <a:t>列表 </a:t>
            </a:r>
            <a:r>
              <a:rPr lang="en-US" altLang="zh-CN" b="1" dirty="0">
                <a:solidFill>
                  <a:srgbClr val="007C6A"/>
                </a:solidFill>
              </a:rPr>
              <a:t>rpm  –</a:t>
            </a:r>
            <a:r>
              <a:rPr lang="en-US" altLang="zh-CN" b="1" dirty="0" err="1">
                <a:solidFill>
                  <a:srgbClr val="007C6A"/>
                </a:solidFill>
              </a:rPr>
              <a:t>qa|grep</a:t>
            </a:r>
            <a:r>
              <a:rPr lang="en-US" altLang="zh-CN" b="1" dirty="0">
                <a:solidFill>
                  <a:srgbClr val="007C6A"/>
                </a:solidFill>
              </a:rPr>
              <a:t> xx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rpm</a:t>
            </a:r>
            <a:r>
              <a:rPr lang="zh-CN" altLang="en-US" dirty="0">
                <a:solidFill>
                  <a:srgbClr val="007C6A"/>
                </a:solidFill>
              </a:rPr>
              <a:t>包的名称：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firefox-52.5.0-1.el7.centos.x86_64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名称</a:t>
            </a:r>
            <a:r>
              <a:rPr lang="en-US" altLang="zh-CN" dirty="0">
                <a:solidFill>
                  <a:srgbClr val="007C6A"/>
                </a:solidFill>
              </a:rPr>
              <a:t>:</a:t>
            </a:r>
            <a:r>
              <a:rPr lang="en-US" altLang="zh-CN" dirty="0" err="1">
                <a:solidFill>
                  <a:srgbClr val="007C6A"/>
                </a:solidFill>
              </a:rPr>
              <a:t>firefox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版本号：</a:t>
            </a:r>
            <a:r>
              <a:rPr lang="en-US" altLang="zh-CN" dirty="0">
                <a:solidFill>
                  <a:srgbClr val="007C6A"/>
                </a:solidFill>
              </a:rPr>
              <a:t>52.6.0-1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适用操作系统</a:t>
            </a:r>
            <a:r>
              <a:rPr lang="en-US" altLang="zh-CN" dirty="0">
                <a:solidFill>
                  <a:srgbClr val="007C6A"/>
                </a:solidFill>
              </a:rPr>
              <a:t>: el7.centos.x86_64 </a:t>
            </a:r>
            <a:endParaRPr lang="en-US" altLang="zh-CN" dirty="0">
              <a:solidFill>
                <a:srgbClr val="007C6A"/>
              </a:solidFill>
            </a:endParaRP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表示</a:t>
            </a:r>
            <a:r>
              <a:rPr lang="en-US" altLang="zh-CN" dirty="0">
                <a:solidFill>
                  <a:srgbClr val="007C6A"/>
                </a:solidFill>
              </a:rPr>
              <a:t>centos7.x</a:t>
            </a:r>
            <a:r>
              <a:rPr lang="zh-CN" altLang="en-US" dirty="0">
                <a:solidFill>
                  <a:srgbClr val="007C6A"/>
                </a:solidFill>
              </a:rPr>
              <a:t>的</a:t>
            </a:r>
            <a:r>
              <a:rPr lang="en-US" altLang="zh-CN" dirty="0">
                <a:solidFill>
                  <a:srgbClr val="007C6A"/>
                </a:solidFill>
              </a:rPr>
              <a:t>64</a:t>
            </a:r>
            <a:r>
              <a:rPr lang="zh-CN" altLang="en-US" dirty="0">
                <a:solidFill>
                  <a:srgbClr val="007C6A"/>
                </a:solidFill>
              </a:rPr>
              <a:t>位系统。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rpm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yum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7" y="405090"/>
            <a:ext cx="6984776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rpm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rpm –</a:t>
            </a:r>
            <a:r>
              <a:rPr lang="en-US" altLang="zh-CN" dirty="0" err="1">
                <a:solidFill>
                  <a:srgbClr val="007C6A"/>
                </a:solidFill>
              </a:rPr>
              <a:t>ivh</a:t>
            </a:r>
            <a:r>
              <a:rPr lang="en-US" altLang="zh-CN" dirty="0">
                <a:solidFill>
                  <a:srgbClr val="007C6A"/>
                </a:solidFill>
              </a:rPr>
              <a:t> rpm</a:t>
            </a:r>
            <a:r>
              <a:rPr lang="zh-CN" altLang="en-US" dirty="0">
                <a:solidFill>
                  <a:srgbClr val="007C6A"/>
                </a:solidFill>
              </a:rPr>
              <a:t>包名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</a:t>
            </a:r>
            <a:r>
              <a:rPr lang="en-US" altLang="zh-CN" dirty="0" err="1">
                <a:solidFill>
                  <a:srgbClr val="007C6A"/>
                </a:solidFill>
              </a:rPr>
              <a:t>i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安装 </a:t>
            </a:r>
            <a:r>
              <a:rPr lang="en-US" altLang="zh-CN" dirty="0">
                <a:solidFill>
                  <a:srgbClr val="007C6A"/>
                </a:solidFill>
              </a:rPr>
              <a:t>install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-v </a:t>
            </a:r>
            <a:r>
              <a:rPr lang="zh-CN" altLang="en-US" dirty="0">
                <a:solidFill>
                  <a:srgbClr val="007C6A"/>
                </a:solidFill>
              </a:rPr>
              <a:t>查看信息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-h </a:t>
            </a:r>
            <a:r>
              <a:rPr lang="zh-CN" altLang="en-US" dirty="0">
                <a:solidFill>
                  <a:srgbClr val="007C6A"/>
                </a:solidFill>
              </a:rPr>
              <a:t>查看进度条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</a:rPr>
              <a:t>卸载</a:t>
            </a:r>
            <a:r>
              <a:rPr lang="en-US" altLang="zh-CN" sz="2400" b="1" dirty="0">
                <a:solidFill>
                  <a:srgbClr val="007C6A"/>
                </a:solidFill>
              </a:rPr>
              <a:t>rpm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rpm -e RPM</a:t>
            </a:r>
            <a:r>
              <a:rPr lang="zh-CN" altLang="en-US" dirty="0">
                <a:solidFill>
                  <a:srgbClr val="007C6A"/>
                </a:solidFill>
              </a:rPr>
              <a:t>软件包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rpm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yum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6984776" cy="197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yum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类似于我们</a:t>
            </a:r>
            <a:r>
              <a:rPr lang="en-US" altLang="zh-CN" dirty="0">
                <a:solidFill>
                  <a:srgbClr val="007C6A"/>
                </a:solidFill>
              </a:rPr>
              <a:t>java</a:t>
            </a:r>
            <a:r>
              <a:rPr lang="zh-CN" altLang="en-US" dirty="0">
                <a:solidFill>
                  <a:srgbClr val="007C6A"/>
                </a:solidFill>
              </a:rPr>
              <a:t>开发中的</a:t>
            </a:r>
            <a:r>
              <a:rPr lang="en-US" altLang="zh-CN" dirty="0">
                <a:solidFill>
                  <a:srgbClr val="007C6A"/>
                </a:solidFill>
              </a:rPr>
              <a:t>maven</a:t>
            </a:r>
            <a:r>
              <a:rPr lang="zh-CN" altLang="en-US" dirty="0">
                <a:solidFill>
                  <a:srgbClr val="007C6A"/>
                </a:solidFill>
              </a:rPr>
              <a:t>工具，可以从镜像网站上下载应用程序，并直接安装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yum </a:t>
            </a:r>
            <a:r>
              <a:rPr lang="en-US" altLang="zh-CN" dirty="0" err="1">
                <a:solidFill>
                  <a:srgbClr val="007C6A"/>
                </a:solidFill>
              </a:rPr>
              <a:t>list|grep</a:t>
            </a:r>
            <a:r>
              <a:rPr lang="en-US" altLang="zh-CN" dirty="0">
                <a:solidFill>
                  <a:srgbClr val="007C6A"/>
                </a:solidFill>
              </a:rPr>
              <a:t> xx</a:t>
            </a:r>
            <a:r>
              <a:rPr lang="zh-CN" altLang="en-US" dirty="0">
                <a:solidFill>
                  <a:srgbClr val="007C6A"/>
                </a:solidFill>
              </a:rPr>
              <a:t>软件列表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yum install xxx  </a:t>
            </a:r>
            <a:r>
              <a:rPr lang="zh-CN" altLang="en-US" dirty="0">
                <a:solidFill>
                  <a:srgbClr val="007C6A"/>
                </a:solidFill>
              </a:rPr>
              <a:t>下载安装</a:t>
            </a:r>
            <a:endParaRPr lang="en-US" altLang="zh-CN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61" y="72415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61" y="1995043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71722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8532" y="4520693"/>
            <a:ext cx="3228975" cy="4749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687" y="405090"/>
            <a:ext cx="6984776" cy="16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 err="1">
                <a:solidFill>
                  <a:srgbClr val="007C6A"/>
                </a:solidFill>
              </a:rPr>
              <a:t>jdk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解压缩到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配置环境变量的配置文件</a:t>
            </a:r>
            <a:r>
              <a:rPr lang="en-US" altLang="zh-CN" dirty="0">
                <a:solidFill>
                  <a:srgbClr val="007C6A"/>
                </a:solidFill>
              </a:rPr>
              <a:t>vim </a:t>
            </a:r>
            <a:r>
              <a:rPr lang="zh-CN" altLang="en-US" dirty="0">
                <a:solidFill>
                  <a:srgbClr val="007C6A"/>
                </a:solidFill>
              </a:rPr>
              <a:t> 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etc</a:t>
            </a:r>
            <a:r>
              <a:rPr lang="en-US" altLang="zh-CN" dirty="0">
                <a:solidFill>
                  <a:srgbClr val="007C6A"/>
                </a:solidFill>
              </a:rPr>
              <a:t>/profile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687" y="1632621"/>
            <a:ext cx="8712968" cy="1135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JAVA_HOME=/opt/jdk1.8.0_152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PATH=/opt/jdk1.8.0_152/bin</a:t>
            </a:r>
            <a:r>
              <a:rPr lang="en-US" altLang="zh-CN" dirty="0">
                <a:solidFill>
                  <a:srgbClr val="FF0000"/>
                </a:solidFill>
              </a:rPr>
              <a:t>:$PATH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export JAVA_HOME PATH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687" y="2933025"/>
            <a:ext cx="8712968" cy="169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使环境变量立即生效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source /</a:t>
            </a:r>
            <a:r>
              <a:rPr lang="en-US" altLang="zh-CN" b="1" dirty="0" err="1">
                <a:solidFill>
                  <a:srgbClr val="FF0000"/>
                </a:solidFill>
              </a:rPr>
              <a:t>etc</a:t>
            </a:r>
            <a:r>
              <a:rPr lang="en-US" altLang="zh-CN" b="1" dirty="0">
                <a:solidFill>
                  <a:srgbClr val="FF0000"/>
                </a:solidFill>
              </a:rPr>
              <a:t>/profile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重启系统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6984776" cy="16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Tomcat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解压缩到</a:t>
            </a:r>
            <a:r>
              <a:rPr lang="en-US" altLang="zh-CN" dirty="0">
                <a:solidFill>
                  <a:srgbClr val="007C6A"/>
                </a:solidFill>
              </a:rPr>
              <a:t>/opt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启动</a:t>
            </a:r>
            <a:r>
              <a:rPr lang="en-US" altLang="zh-CN" dirty="0">
                <a:solidFill>
                  <a:srgbClr val="007C6A"/>
                </a:solidFill>
              </a:rPr>
              <a:t>tomcat   ./startup.sh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687" y="2056248"/>
            <a:ext cx="6984776" cy="237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Eclipse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解压缩到</a:t>
            </a:r>
            <a:r>
              <a:rPr lang="en-US" altLang="zh-CN" dirty="0">
                <a:solidFill>
                  <a:srgbClr val="007C6A"/>
                </a:solidFill>
              </a:rPr>
              <a:t>/opt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启动</a:t>
            </a:r>
            <a:r>
              <a:rPr lang="en-US" altLang="zh-CN" dirty="0">
                <a:solidFill>
                  <a:srgbClr val="007C6A"/>
                </a:solidFill>
              </a:rPr>
              <a:t>eclipse</a:t>
            </a:r>
            <a:r>
              <a:rPr lang="zh-CN" altLang="en-US" dirty="0">
                <a:solidFill>
                  <a:srgbClr val="007C6A"/>
                </a:solidFill>
              </a:rPr>
              <a:t>，配置</a:t>
            </a:r>
            <a:r>
              <a:rPr lang="en-US" altLang="zh-CN" dirty="0" err="1">
                <a:solidFill>
                  <a:srgbClr val="007C6A"/>
                </a:solidFill>
              </a:rPr>
              <a:t>jre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server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编写</a:t>
            </a:r>
            <a:r>
              <a:rPr lang="en-US" altLang="zh-CN" dirty="0">
                <a:solidFill>
                  <a:srgbClr val="007C6A"/>
                </a:solidFill>
              </a:rPr>
              <a:t>Hello world </a:t>
            </a:r>
            <a:endParaRPr lang="en-US" altLang="zh-CN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编写</a:t>
            </a:r>
            <a:r>
              <a:rPr lang="en-US" altLang="zh-CN" dirty="0" err="1">
                <a:solidFill>
                  <a:srgbClr val="007C6A"/>
                </a:solidFill>
              </a:rPr>
              <a:t>jsp</a:t>
            </a: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页面</a:t>
            </a:r>
            <a:endParaRPr lang="en-US" altLang="zh-CN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6984776" cy="627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检查工作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>
                <a:solidFill>
                  <a:srgbClr val="006450"/>
                </a:solidFill>
              </a:rPr>
              <a:t> </a:t>
            </a:r>
            <a:r>
              <a:rPr lang="en-US" altLang="zh-CN" sz="1600" b="1" dirty="0">
                <a:solidFill>
                  <a:srgbClr val="006450"/>
                </a:solidFill>
              </a:rPr>
              <a:t>CentOS6</a:t>
            </a:r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b="1" dirty="0">
                <a:solidFill>
                  <a:srgbClr val="006450"/>
                </a:solidFill>
              </a:rPr>
              <a:t>	rpm -</a:t>
            </a:r>
            <a:r>
              <a:rPr lang="en-US" altLang="zh-CN" sz="1600" b="1" dirty="0" err="1">
                <a:solidFill>
                  <a:srgbClr val="006450"/>
                </a:solidFill>
              </a:rPr>
              <a:t>qa|grep</a:t>
            </a:r>
            <a:r>
              <a:rPr lang="en-US" altLang="zh-CN" sz="1600" b="1" dirty="0">
                <a:solidFill>
                  <a:srgbClr val="006450"/>
                </a:solidFill>
              </a:rPr>
              <a:t> </a:t>
            </a:r>
            <a:r>
              <a:rPr lang="en-US" altLang="zh-CN" sz="1600" b="1" dirty="0" err="1">
                <a:solidFill>
                  <a:srgbClr val="006450"/>
                </a:solidFill>
              </a:rPr>
              <a:t>mysql</a:t>
            </a:r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6450"/>
                </a:solidFill>
              </a:rPr>
              <a:t>	</a:t>
            </a:r>
            <a:r>
              <a:rPr lang="zh-CN" altLang="en-US" sz="1600" dirty="0">
                <a:solidFill>
                  <a:srgbClr val="006450"/>
                </a:solidFill>
              </a:rPr>
              <a:t>如果存在</a:t>
            </a:r>
            <a:r>
              <a:rPr lang="en-US" altLang="zh-CN" sz="1600" dirty="0" err="1">
                <a:solidFill>
                  <a:srgbClr val="006450"/>
                </a:solidFill>
              </a:rPr>
              <a:t>mysql</a:t>
            </a:r>
            <a:r>
              <a:rPr lang="en-US" altLang="zh-CN" sz="1600" dirty="0">
                <a:solidFill>
                  <a:srgbClr val="006450"/>
                </a:solidFill>
              </a:rPr>
              <a:t>-libs</a:t>
            </a:r>
            <a:r>
              <a:rPr lang="zh-CN" altLang="en-US" sz="1600" dirty="0">
                <a:solidFill>
                  <a:srgbClr val="006450"/>
                </a:solidFill>
              </a:rPr>
              <a:t>的旧版本包如下：</a:t>
            </a:r>
            <a:endParaRPr lang="en-US" altLang="zh-CN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6450"/>
                </a:solidFill>
              </a:rPr>
              <a:t>	</a:t>
            </a:r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6450"/>
                </a:solidFill>
              </a:rPr>
              <a:t>	</a:t>
            </a:r>
            <a:r>
              <a:rPr lang="zh-CN" altLang="en-US" sz="1600" dirty="0">
                <a:solidFill>
                  <a:srgbClr val="006450"/>
                </a:solidFill>
              </a:rPr>
              <a:t>请先执行卸载命令：</a:t>
            </a:r>
            <a:r>
              <a:rPr lang="en-US" altLang="zh-CN" sz="1600" b="1" dirty="0">
                <a:solidFill>
                  <a:srgbClr val="006450"/>
                </a:solidFill>
              </a:rPr>
              <a:t>rpm -e --</a:t>
            </a:r>
            <a:r>
              <a:rPr lang="en-US" altLang="zh-CN" sz="1600" b="1" dirty="0" err="1">
                <a:solidFill>
                  <a:srgbClr val="006450"/>
                </a:solidFill>
              </a:rPr>
              <a:t>nodeps</a:t>
            </a:r>
            <a:r>
              <a:rPr lang="en-US" altLang="zh-CN" sz="1600" b="1" dirty="0">
                <a:solidFill>
                  <a:srgbClr val="006450"/>
                </a:solidFill>
              </a:rPr>
              <a:t>  </a:t>
            </a:r>
            <a:r>
              <a:rPr lang="en-US" altLang="zh-CN" sz="1600" b="1" dirty="0" err="1">
                <a:solidFill>
                  <a:srgbClr val="006450"/>
                </a:solidFill>
              </a:rPr>
              <a:t>mysql</a:t>
            </a:r>
            <a:r>
              <a:rPr lang="en-US" altLang="zh-CN" sz="1600" b="1" dirty="0">
                <a:solidFill>
                  <a:srgbClr val="006450"/>
                </a:solidFill>
              </a:rPr>
              <a:t>-libs</a:t>
            </a:r>
            <a:r>
              <a:rPr lang="zh-CN" altLang="en-US" sz="1600" dirty="0">
                <a:solidFill>
                  <a:srgbClr val="006450"/>
                </a:solidFill>
              </a:rPr>
              <a:t> </a:t>
            </a:r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b="1" dirty="0">
                <a:solidFill>
                  <a:srgbClr val="006450"/>
                </a:solidFill>
              </a:rPr>
              <a:t>CentOS7</a:t>
            </a:r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b="1" dirty="0">
                <a:solidFill>
                  <a:srgbClr val="006450"/>
                </a:solidFill>
              </a:rPr>
              <a:t>	rpm -</a:t>
            </a:r>
            <a:r>
              <a:rPr lang="en-US" altLang="zh-CN" sz="1600" b="1" dirty="0" err="1">
                <a:solidFill>
                  <a:srgbClr val="006450"/>
                </a:solidFill>
              </a:rPr>
              <a:t>qa|grep</a:t>
            </a:r>
            <a:r>
              <a:rPr lang="en-US" altLang="zh-CN" sz="1600" b="1" dirty="0">
                <a:solidFill>
                  <a:srgbClr val="006450"/>
                </a:solidFill>
              </a:rPr>
              <a:t> </a:t>
            </a:r>
            <a:r>
              <a:rPr lang="en-US" altLang="zh-CN" sz="1600" b="1" dirty="0" err="1">
                <a:solidFill>
                  <a:srgbClr val="006450"/>
                </a:solidFill>
              </a:rPr>
              <a:t>mariadb</a:t>
            </a:r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6450"/>
                </a:solidFill>
              </a:rPr>
              <a:t>	</a:t>
            </a:r>
            <a:r>
              <a:rPr lang="zh-CN" altLang="en-US" sz="1600" dirty="0">
                <a:solidFill>
                  <a:srgbClr val="006450"/>
                </a:solidFill>
              </a:rPr>
              <a:t>如果存在如下：</a:t>
            </a:r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endParaRPr lang="en-US" altLang="zh-CN" sz="1600" dirty="0">
              <a:solidFill>
                <a:srgbClr val="006450"/>
              </a:solidFill>
            </a:endParaRPr>
          </a:p>
          <a:p>
            <a:pPr lvl="1"/>
            <a:endParaRPr lang="zh-CN" altLang="en-US" sz="1600" dirty="0">
              <a:solidFill>
                <a:srgbClr val="0064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6450"/>
                </a:solidFill>
              </a:rPr>
              <a:t>	</a:t>
            </a:r>
            <a:r>
              <a:rPr lang="zh-CN" altLang="en-US" sz="1600" dirty="0">
                <a:solidFill>
                  <a:srgbClr val="006450"/>
                </a:solidFill>
              </a:rPr>
              <a:t>请先执行卸载命令：</a:t>
            </a:r>
            <a:r>
              <a:rPr lang="en-US" altLang="zh-CN" sz="1600" b="1" dirty="0">
                <a:solidFill>
                  <a:srgbClr val="006450"/>
                </a:solidFill>
              </a:rPr>
              <a:t>rpm -e --</a:t>
            </a:r>
            <a:r>
              <a:rPr lang="en-US" altLang="zh-CN" sz="1600" b="1" dirty="0" err="1">
                <a:solidFill>
                  <a:srgbClr val="006450"/>
                </a:solidFill>
              </a:rPr>
              <a:t>nodeps</a:t>
            </a:r>
            <a:r>
              <a:rPr lang="en-US" altLang="zh-CN" sz="1600" b="1" dirty="0">
                <a:solidFill>
                  <a:srgbClr val="006450"/>
                </a:solidFill>
              </a:rPr>
              <a:t>  </a:t>
            </a:r>
            <a:r>
              <a:rPr lang="en-US" altLang="zh-CN" sz="1600" b="1" dirty="0" err="1">
                <a:solidFill>
                  <a:srgbClr val="006450"/>
                </a:solidFill>
              </a:rPr>
              <a:t>mariadb</a:t>
            </a:r>
            <a:r>
              <a:rPr lang="en-US" altLang="zh-CN" sz="1600" b="1" dirty="0">
                <a:solidFill>
                  <a:srgbClr val="006450"/>
                </a:solidFill>
              </a:rPr>
              <a:t>-libs</a:t>
            </a:r>
            <a:endParaRPr lang="en-US" altLang="zh-CN" sz="1600" b="1" dirty="0">
              <a:solidFill>
                <a:srgbClr val="006450"/>
              </a:solidFill>
            </a:endParaRPr>
          </a:p>
          <a:p>
            <a:pPr lvl="1"/>
            <a:endParaRPr lang="en-US" altLang="zh-CN" dirty="0">
              <a:solidFill>
                <a:srgbClr val="006450"/>
              </a:solidFill>
            </a:endParaRPr>
          </a:p>
          <a:p>
            <a:pPr lvl="1"/>
            <a:r>
              <a:rPr lang="zh-CN" altLang="en-US" dirty="0">
                <a:solidFill>
                  <a:srgbClr val="006450"/>
                </a:solidFill>
              </a:rPr>
              <a:t>检查</a:t>
            </a:r>
            <a:r>
              <a:rPr lang="en-US" altLang="zh-CN" dirty="0">
                <a:solidFill>
                  <a:srgbClr val="006450"/>
                </a:solidFill>
              </a:rPr>
              <a:t>/</a:t>
            </a:r>
            <a:r>
              <a:rPr lang="en-US" altLang="zh-CN" dirty="0" err="1">
                <a:solidFill>
                  <a:srgbClr val="006450"/>
                </a:solidFill>
              </a:rPr>
              <a:t>tmp</a:t>
            </a:r>
            <a:r>
              <a:rPr lang="zh-CN" altLang="en-US" dirty="0">
                <a:solidFill>
                  <a:srgbClr val="006450"/>
                </a:solidFill>
              </a:rPr>
              <a:t>文件夹权限</a:t>
            </a:r>
            <a:endParaRPr lang="en-US" altLang="zh-CN" dirty="0">
              <a:solidFill>
                <a:srgbClr val="006450"/>
              </a:solidFill>
            </a:endParaRPr>
          </a:p>
          <a:p>
            <a:pPr lvl="1"/>
            <a:r>
              <a:rPr lang="en-US" altLang="zh-CN" dirty="0">
                <a:solidFill>
                  <a:srgbClr val="006450"/>
                </a:solidFill>
              </a:rPr>
              <a:t>	</a:t>
            </a:r>
            <a:r>
              <a:rPr lang="zh-CN" altLang="en-US" dirty="0">
                <a:solidFill>
                  <a:srgbClr val="006450"/>
                </a:solidFill>
              </a:rPr>
              <a:t>执行 ：</a:t>
            </a:r>
            <a:r>
              <a:rPr lang="en-US" altLang="zh-CN" dirty="0" err="1">
                <a:solidFill>
                  <a:srgbClr val="006450"/>
                </a:solidFill>
              </a:rPr>
              <a:t>chmod</a:t>
            </a:r>
            <a:r>
              <a:rPr lang="en-US" altLang="zh-CN" dirty="0">
                <a:solidFill>
                  <a:srgbClr val="006450"/>
                </a:solidFill>
              </a:rPr>
              <a:t> -R 777 /</a:t>
            </a:r>
            <a:r>
              <a:rPr lang="en-US" altLang="zh-CN" dirty="0" err="1">
                <a:solidFill>
                  <a:srgbClr val="006450"/>
                </a:solidFill>
              </a:rPr>
              <a:t>tmp</a:t>
            </a:r>
            <a:endParaRPr lang="zh-CN" altLang="en-US" dirty="0">
              <a:solidFill>
                <a:srgbClr val="006450"/>
              </a:solidFill>
            </a:endParaRPr>
          </a:p>
          <a:p>
            <a:pPr lvl="1"/>
            <a:endParaRPr lang="zh-CN" altLang="en-US" dirty="0">
              <a:solidFill>
                <a:srgbClr val="00645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514" y="2002825"/>
            <a:ext cx="3629025" cy="49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14" y="3484611"/>
            <a:ext cx="3648075" cy="504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2446" y="4572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2446" y="65747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2446" y="130708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52446" y="195249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3409061" y="7239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3409061" y="724154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的安装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3409061" y="1373759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文件与目录结构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3409061" y="1995043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VI/VIM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编辑器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591181" y="-431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706" y="5660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3871" y="123850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64" y="187947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6576" y="7302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68014" y="256336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68014" y="3175127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8014" y="38247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68014" y="447014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10"/>
          <p:cNvSpPr/>
          <p:nvPr/>
        </p:nvSpPr>
        <p:spPr>
          <a:xfrm>
            <a:off x="4524629" y="2590038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/>
          <p:cNvSpPr/>
          <p:nvPr/>
        </p:nvSpPr>
        <p:spPr>
          <a:xfrm>
            <a:off x="4524629" y="324180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用户与权限管理</a:t>
            </a:r>
            <a:endParaRPr lang="zh-CN" altLang="en-US" sz="2400" dirty="0"/>
          </a:p>
        </p:txBody>
      </p:sp>
      <p:sp>
        <p:nvSpPr>
          <p:cNvPr id="27" name="对角圆角矩形 13"/>
          <p:cNvSpPr/>
          <p:nvPr/>
        </p:nvSpPr>
        <p:spPr>
          <a:xfrm>
            <a:off x="4524629" y="3891407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rpm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yum</a:t>
            </a:r>
            <a:endParaRPr lang="zh-CN" altLang="en-US" sz="2400" dirty="0"/>
          </a:p>
        </p:txBody>
      </p:sp>
      <p:sp>
        <p:nvSpPr>
          <p:cNvPr id="28" name="对角圆角矩形 14"/>
          <p:cNvSpPr/>
          <p:nvPr/>
        </p:nvSpPr>
        <p:spPr>
          <a:xfrm>
            <a:off x="4524629" y="4512691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搭建开发环境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716274" y="308368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39439" y="375615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4159" y="4397121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62144" y="2590673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常用基本命令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18941" y="247446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9060" y="704597"/>
            <a:ext cx="3228975" cy="4749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324012"/>
            <a:ext cx="6984776" cy="31336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安装</a:t>
            </a: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1600" b="1" dirty="0">
                <a:solidFill>
                  <a:srgbClr val="006450"/>
                </a:solidFill>
              </a:rPr>
              <a:t>拷贝安装包到</a:t>
            </a:r>
            <a:r>
              <a:rPr lang="en-US" altLang="zh-CN" sz="1600" b="1" dirty="0">
                <a:solidFill>
                  <a:srgbClr val="006450"/>
                </a:solidFill>
              </a:rPr>
              <a:t>opt</a:t>
            </a:r>
            <a:r>
              <a:rPr lang="zh-CN" altLang="en-US" sz="1600" b="1" dirty="0">
                <a:solidFill>
                  <a:srgbClr val="006450"/>
                </a:solidFill>
              </a:rPr>
              <a:t>目录下</a:t>
            </a:r>
            <a:endParaRPr lang="en-US" altLang="zh-CN" sz="1600" b="1" dirty="0">
              <a:solidFill>
                <a:srgbClr val="006450"/>
              </a:solidFill>
            </a:endParaRP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MySQL-client-5.5.54-1.linux2.6.x86_64.rpm</a:t>
            </a:r>
            <a:endParaRPr lang="en-US" altLang="zh-CN" sz="1600" dirty="0">
              <a:solidFill>
                <a:srgbClr val="006450"/>
              </a:solidFill>
            </a:endParaRP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MySQL-server-5.5.54-1.linux2.6.x86_64.rpm</a:t>
            </a: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1600" b="1" dirty="0">
                <a:solidFill>
                  <a:srgbClr val="007C6A"/>
                </a:solidFill>
              </a:rPr>
              <a:t>执行如下命令进行安装</a:t>
            </a:r>
            <a:endParaRPr lang="en-US" altLang="zh-CN" sz="1600" b="1" dirty="0">
              <a:solidFill>
                <a:srgbClr val="007C6A"/>
              </a:solidFill>
            </a:endParaRPr>
          </a:p>
          <a:p>
            <a:r>
              <a:rPr lang="en-US" altLang="zh-CN" sz="1600" b="1" dirty="0">
                <a:solidFill>
                  <a:srgbClr val="007C6A"/>
                </a:solidFill>
              </a:rPr>
              <a:t>	</a:t>
            </a:r>
            <a:r>
              <a:rPr lang="en-US" altLang="zh-CN" b="1" dirty="0"/>
              <a:t>rpm -</a:t>
            </a:r>
            <a:r>
              <a:rPr lang="en-US" altLang="zh-CN" b="1" dirty="0" err="1"/>
              <a:t>ivh</a:t>
            </a:r>
            <a:r>
              <a:rPr lang="en-US" altLang="zh-CN" b="1" dirty="0"/>
              <a:t> MySQL-client-5.5.54-1.linux2.6.x86_64.rpm</a:t>
            </a:r>
            <a:endParaRPr lang="en-US" altLang="zh-CN" sz="1100" dirty="0"/>
          </a:p>
          <a:p>
            <a:r>
              <a:rPr lang="en-US" altLang="zh-CN" b="1" dirty="0"/>
              <a:t>	rpm -</a:t>
            </a:r>
            <a:r>
              <a:rPr lang="en-US" altLang="zh-CN" b="1" dirty="0" err="1"/>
              <a:t>ivh</a:t>
            </a:r>
            <a:r>
              <a:rPr lang="en-US" altLang="zh-CN" b="1" dirty="0"/>
              <a:t> MySQL-server-5.5.54-1.linux2.6.x86_64.rpm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b="1" dirty="0">
                <a:solidFill>
                  <a:srgbClr val="007C6A"/>
                </a:solidFill>
              </a:rPr>
              <a:t>	</a:t>
            </a:r>
            <a:endParaRPr lang="en-US" altLang="zh-CN" sz="1600" b="1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6984776" cy="2771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安装完成后查看</a:t>
            </a:r>
            <a:r>
              <a:rPr lang="en-US" altLang="zh-CN" dirty="0">
                <a:solidFill>
                  <a:srgbClr val="006450"/>
                </a:solidFill>
              </a:rPr>
              <a:t>MySQL</a:t>
            </a:r>
            <a:r>
              <a:rPr lang="zh-CN" altLang="en-US" dirty="0">
                <a:solidFill>
                  <a:srgbClr val="006450"/>
                </a:solidFill>
              </a:rPr>
              <a:t>的版本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   </a:t>
            </a:r>
            <a:r>
              <a:rPr lang="zh-CN" altLang="en-US" dirty="0">
                <a:solidFill>
                  <a:srgbClr val="006450"/>
                </a:solidFill>
              </a:rPr>
              <a:t>执行 </a:t>
            </a:r>
            <a:r>
              <a:rPr lang="en-US" altLang="zh-CN" dirty="0" err="1">
                <a:solidFill>
                  <a:srgbClr val="006450"/>
                </a:solidFill>
              </a:rPr>
              <a:t>mysqladmin</a:t>
            </a:r>
            <a:r>
              <a:rPr lang="en-US" altLang="zh-CN" dirty="0">
                <a:solidFill>
                  <a:srgbClr val="006450"/>
                </a:solidFill>
              </a:rPr>
              <a:t> --version</a:t>
            </a:r>
            <a:r>
              <a:rPr lang="zh-CN" altLang="en-US" dirty="0">
                <a:solidFill>
                  <a:srgbClr val="006450"/>
                </a:solidFill>
              </a:rPr>
              <a:t>，如果打印出消息，即为成功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</a:t>
            </a:r>
            <a:r>
              <a:rPr lang="zh-CN" altLang="en-US" dirty="0">
                <a:solidFill>
                  <a:srgbClr val="006450"/>
                </a:solidFill>
              </a:rPr>
              <a:t>或者通过</a:t>
            </a:r>
            <a:r>
              <a:rPr lang="en-US" altLang="zh-CN" dirty="0">
                <a:solidFill>
                  <a:srgbClr val="006450"/>
                </a:solidFill>
              </a:rPr>
              <a:t>rpm</a:t>
            </a:r>
            <a:r>
              <a:rPr lang="zh-CN" altLang="en-US" dirty="0">
                <a:solidFill>
                  <a:srgbClr val="006450"/>
                </a:solidFill>
              </a:rPr>
              <a:t>查询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C6A"/>
                </a:solidFill>
              </a:rPr>
              <a:t>	rpm –</a:t>
            </a:r>
            <a:r>
              <a:rPr lang="en-US" altLang="zh-CN" sz="2000" dirty="0" err="1">
                <a:solidFill>
                  <a:srgbClr val="007C6A"/>
                </a:solidFill>
              </a:rPr>
              <a:t>qa|grep</a:t>
            </a:r>
            <a:r>
              <a:rPr lang="en-US" altLang="zh-CN" sz="2000" dirty="0">
                <a:solidFill>
                  <a:srgbClr val="007C6A"/>
                </a:solidFill>
              </a:rPr>
              <a:t> –</a:t>
            </a:r>
            <a:r>
              <a:rPr lang="en-US" altLang="zh-CN" sz="2000" dirty="0" err="1">
                <a:solidFill>
                  <a:srgbClr val="007C6A"/>
                </a:solidFill>
              </a:rPr>
              <a:t>i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mysql</a:t>
            </a:r>
            <a:r>
              <a:rPr lang="zh-CN" altLang="en-US" sz="2000" dirty="0">
                <a:solidFill>
                  <a:srgbClr val="007C6A"/>
                </a:solidFill>
              </a:rPr>
              <a:t>（</a:t>
            </a: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 dirty="0" err="1">
                <a:solidFill>
                  <a:srgbClr val="007C6A"/>
                </a:solidFill>
              </a:rPr>
              <a:t>i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表示忽略大小写）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327" y="1696197"/>
            <a:ext cx="5726042" cy="342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6984776" cy="576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6450"/>
                </a:solidFill>
              </a:rPr>
              <a:t>MySQL</a:t>
            </a:r>
            <a:r>
              <a:rPr lang="zh-CN" altLang="en-US" dirty="0">
                <a:solidFill>
                  <a:srgbClr val="006450"/>
                </a:solidFill>
              </a:rPr>
              <a:t>服务的启停</a:t>
            </a:r>
            <a:endParaRPr lang="en-US" altLang="zh-CN" dirty="0">
              <a:solidFill>
                <a:srgbClr val="006450"/>
              </a:solidFill>
            </a:endParaRPr>
          </a:p>
          <a:p>
            <a:pPr lvl="1"/>
            <a:r>
              <a:rPr lang="zh-CN" altLang="en-US" dirty="0">
                <a:solidFill>
                  <a:srgbClr val="006450"/>
                </a:solidFill>
              </a:rPr>
              <a:t> 启动</a:t>
            </a:r>
            <a:r>
              <a:rPr lang="en-US" altLang="zh-CN" dirty="0">
                <a:solidFill>
                  <a:srgbClr val="006450"/>
                </a:solidFill>
              </a:rPr>
              <a:t>: service 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r>
              <a:rPr lang="en-US" altLang="zh-CN" dirty="0">
                <a:solidFill>
                  <a:srgbClr val="006450"/>
                </a:solidFill>
              </a:rPr>
              <a:t> start 	</a:t>
            </a:r>
            <a:endParaRPr lang="en-US" altLang="zh-CN" dirty="0">
              <a:solidFill>
                <a:srgbClr val="006450"/>
              </a:solidFill>
            </a:endParaRPr>
          </a:p>
          <a:p>
            <a:pPr lvl="1"/>
            <a:r>
              <a:rPr lang="en-US" altLang="zh-CN" dirty="0">
                <a:solidFill>
                  <a:srgbClr val="006450"/>
                </a:solidFill>
              </a:rPr>
              <a:t> </a:t>
            </a:r>
            <a:r>
              <a:rPr lang="zh-CN" altLang="en-US" dirty="0">
                <a:solidFill>
                  <a:srgbClr val="006450"/>
                </a:solidFill>
              </a:rPr>
              <a:t>停止</a:t>
            </a:r>
            <a:r>
              <a:rPr lang="en-US" altLang="zh-CN" dirty="0">
                <a:solidFill>
                  <a:srgbClr val="006450"/>
                </a:solidFill>
              </a:rPr>
              <a:t>: service 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r>
              <a:rPr lang="en-US" altLang="zh-CN" dirty="0">
                <a:solidFill>
                  <a:srgbClr val="006450"/>
                </a:solidFill>
              </a:rPr>
              <a:t> stop</a:t>
            </a:r>
            <a:endParaRPr lang="en-US" altLang="zh-CN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设置</a:t>
            </a:r>
            <a:r>
              <a:rPr lang="en-US" altLang="zh-CN" dirty="0">
                <a:solidFill>
                  <a:srgbClr val="006450"/>
                </a:solidFill>
              </a:rPr>
              <a:t>root</a:t>
            </a:r>
            <a:r>
              <a:rPr lang="zh-CN" altLang="en-US" dirty="0">
                <a:solidFill>
                  <a:srgbClr val="006450"/>
                </a:solidFill>
              </a:rPr>
              <a:t>用户的密码</a:t>
            </a: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r>
              <a:rPr lang="nl-NL" altLang="zh-CN" dirty="0">
                <a:solidFill>
                  <a:srgbClr val="006450"/>
                </a:solidFill>
              </a:rPr>
              <a:t> mysqladmin -u root  password </a:t>
            </a:r>
            <a:r>
              <a:rPr lang="en-US" altLang="zh-CN" dirty="0">
                <a:solidFill>
                  <a:srgbClr val="006450"/>
                </a:solidFill>
              </a:rPr>
              <a:t>‘</a:t>
            </a:r>
            <a:r>
              <a:rPr lang="nl-NL" altLang="zh-CN" dirty="0">
                <a:solidFill>
                  <a:srgbClr val="006450"/>
                </a:solidFill>
              </a:rPr>
              <a:t>123123</a:t>
            </a:r>
            <a:r>
              <a:rPr lang="en-US" altLang="zh-CN" dirty="0">
                <a:solidFill>
                  <a:srgbClr val="006450"/>
                </a:solidFill>
              </a:rPr>
              <a:t>’</a:t>
            </a:r>
            <a:endParaRPr lang="en-US" altLang="zh-CN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登录</a:t>
            </a:r>
            <a:r>
              <a:rPr lang="en-US" altLang="zh-CN" dirty="0">
                <a:solidFill>
                  <a:srgbClr val="006450"/>
                </a:solidFill>
              </a:rPr>
              <a:t>MySQL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r>
              <a:rPr lang="en-US" altLang="zh-CN" dirty="0">
                <a:solidFill>
                  <a:srgbClr val="006450"/>
                </a:solidFill>
              </a:rPr>
              <a:t>  -</a:t>
            </a:r>
            <a:r>
              <a:rPr lang="en-US" altLang="zh-CN" dirty="0" err="1">
                <a:solidFill>
                  <a:srgbClr val="006450"/>
                </a:solidFill>
              </a:rPr>
              <a:t>uroot</a:t>
            </a:r>
            <a:r>
              <a:rPr lang="en-US" altLang="zh-CN" dirty="0">
                <a:solidFill>
                  <a:srgbClr val="006450"/>
                </a:solidFill>
              </a:rPr>
              <a:t>  -p123123</a:t>
            </a:r>
            <a:endParaRPr lang="en-US" altLang="zh-CN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建库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create database  </a:t>
            </a:r>
            <a:r>
              <a:rPr lang="zh-CN" altLang="en-US" dirty="0">
                <a:solidFill>
                  <a:srgbClr val="006450"/>
                </a:solidFill>
              </a:rPr>
              <a:t>库名</a:t>
            </a:r>
            <a:endParaRPr lang="en-US" altLang="zh-CN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建表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create table  </a:t>
            </a:r>
            <a:r>
              <a:rPr lang="zh-CN" altLang="en-US" dirty="0">
                <a:solidFill>
                  <a:srgbClr val="006450"/>
                </a:solidFill>
              </a:rPr>
              <a:t>表名 （字段名</a:t>
            </a:r>
            <a:r>
              <a:rPr lang="en-US" altLang="zh-CN" dirty="0">
                <a:solidFill>
                  <a:srgbClr val="006450"/>
                </a:solidFill>
              </a:rPr>
              <a:t>  </a:t>
            </a:r>
            <a:r>
              <a:rPr lang="zh-CN" altLang="en-US" dirty="0">
                <a:solidFill>
                  <a:srgbClr val="006450"/>
                </a:solidFill>
              </a:rPr>
              <a:t>字段类型（长度）约束 </a:t>
            </a:r>
            <a:r>
              <a:rPr lang="en-US" altLang="zh-CN" dirty="0">
                <a:solidFill>
                  <a:srgbClr val="006450"/>
                </a:solidFill>
              </a:rPr>
              <a:t>…</a:t>
            </a:r>
            <a:r>
              <a:rPr lang="zh-CN" altLang="en-US" dirty="0">
                <a:solidFill>
                  <a:srgbClr val="006450"/>
                </a:solidFill>
              </a:rPr>
              <a:t>）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6984776" cy="402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字符集问题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6450"/>
                </a:solidFill>
              </a:rPr>
              <a:t>         </a:t>
            </a:r>
            <a:r>
              <a:rPr lang="zh-CN" altLang="en-US" sz="1600" dirty="0">
                <a:solidFill>
                  <a:srgbClr val="006450"/>
                </a:solidFill>
              </a:rPr>
              <a:t>查看字符集 </a:t>
            </a:r>
            <a:r>
              <a:rPr lang="en-US" altLang="zh-CN" sz="1600" dirty="0">
                <a:solidFill>
                  <a:srgbClr val="006450"/>
                </a:solidFill>
              </a:rPr>
              <a:t>  </a:t>
            </a:r>
            <a:r>
              <a:rPr lang="en-US" altLang="zh-CN" dirty="0">
                <a:solidFill>
                  <a:srgbClr val="006450"/>
                </a:solidFill>
              </a:rPr>
              <a:t>show variables like 'character%’;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</a:t>
            </a:r>
            <a:endParaRPr lang="en-US" altLang="zh-CN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查看</a:t>
            </a:r>
            <a:r>
              <a:rPr lang="en-US" altLang="zh-CN" dirty="0">
                <a:solidFill>
                  <a:srgbClr val="006450"/>
                </a:solidFill>
              </a:rPr>
              <a:t>MySQL</a:t>
            </a:r>
            <a:r>
              <a:rPr lang="zh-CN" altLang="en-US" dirty="0">
                <a:solidFill>
                  <a:srgbClr val="006450"/>
                </a:solidFill>
              </a:rPr>
              <a:t>的安装位置  </a:t>
            </a:r>
            <a:r>
              <a:rPr lang="en-US" altLang="zh-CN" dirty="0" err="1">
                <a:solidFill>
                  <a:srgbClr val="006450"/>
                </a:solidFill>
              </a:rPr>
              <a:t>ps</a:t>
            </a:r>
            <a:r>
              <a:rPr lang="en-US" altLang="zh-CN" dirty="0">
                <a:solidFill>
                  <a:srgbClr val="006450"/>
                </a:solidFill>
              </a:rPr>
              <a:t> -</a:t>
            </a:r>
            <a:r>
              <a:rPr lang="en-US" altLang="zh-CN" dirty="0" err="1">
                <a:solidFill>
                  <a:srgbClr val="006450"/>
                </a:solidFill>
              </a:rPr>
              <a:t>ef|grep</a:t>
            </a:r>
            <a:r>
              <a:rPr lang="en-US" altLang="zh-CN" dirty="0">
                <a:solidFill>
                  <a:srgbClr val="006450"/>
                </a:solidFill>
              </a:rPr>
              <a:t> 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endParaRPr lang="zh-CN" altLang="en-US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316" y="2418686"/>
            <a:ext cx="5163162" cy="171374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6" y="405090"/>
            <a:ext cx="8024200" cy="716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修改字符集</a:t>
            </a:r>
            <a:endParaRPr lang="en-US" altLang="zh-CN" dirty="0">
              <a:solidFill>
                <a:srgbClr val="0064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将</a:t>
            </a:r>
            <a:r>
              <a:rPr lang="en-US" altLang="zh-CN" dirty="0">
                <a:solidFill>
                  <a:srgbClr val="006450"/>
                </a:solidFill>
              </a:rPr>
              <a:t>/</a:t>
            </a:r>
            <a:r>
              <a:rPr lang="en-US" altLang="zh-CN" dirty="0" err="1">
                <a:solidFill>
                  <a:srgbClr val="006450"/>
                </a:solidFill>
              </a:rPr>
              <a:t>usr</a:t>
            </a:r>
            <a:r>
              <a:rPr lang="en-US" altLang="zh-CN" dirty="0">
                <a:solidFill>
                  <a:srgbClr val="006450"/>
                </a:solidFill>
              </a:rPr>
              <a:t>/share/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r>
              <a:rPr lang="en-US" altLang="zh-CN" dirty="0">
                <a:solidFill>
                  <a:srgbClr val="006450"/>
                </a:solidFill>
              </a:rPr>
              <a:t>/</a:t>
            </a:r>
            <a:r>
              <a:rPr lang="zh-CN" altLang="en-US" dirty="0">
                <a:solidFill>
                  <a:srgbClr val="006450"/>
                </a:solidFill>
              </a:rPr>
              <a:t>中的</a:t>
            </a:r>
            <a:r>
              <a:rPr lang="en-US" altLang="zh-CN" dirty="0">
                <a:solidFill>
                  <a:srgbClr val="006450"/>
                </a:solidFill>
              </a:rPr>
              <a:t>my-</a:t>
            </a:r>
            <a:r>
              <a:rPr lang="en-US" altLang="zh-CN" dirty="0" err="1">
                <a:solidFill>
                  <a:srgbClr val="006450"/>
                </a:solidFill>
              </a:rPr>
              <a:t>huge.cnf</a:t>
            </a:r>
            <a:r>
              <a:rPr lang="en-US" altLang="zh-CN" dirty="0">
                <a:solidFill>
                  <a:srgbClr val="006450"/>
                </a:solidFill>
              </a:rPr>
              <a:t> </a:t>
            </a:r>
            <a:r>
              <a:rPr lang="zh-CN" altLang="en-US" dirty="0">
                <a:solidFill>
                  <a:srgbClr val="006450"/>
                </a:solidFill>
              </a:rPr>
              <a:t>拷贝到</a:t>
            </a:r>
            <a:r>
              <a:rPr lang="en-US" altLang="zh-CN" dirty="0">
                <a:solidFill>
                  <a:srgbClr val="006450"/>
                </a:solidFill>
              </a:rPr>
              <a:t>/</a:t>
            </a:r>
            <a:r>
              <a:rPr lang="en-US" altLang="zh-CN" dirty="0" err="1">
                <a:solidFill>
                  <a:srgbClr val="006450"/>
                </a:solidFill>
              </a:rPr>
              <a:t>etc</a:t>
            </a:r>
            <a:r>
              <a:rPr lang="en-US" altLang="zh-CN" dirty="0">
                <a:solidFill>
                  <a:srgbClr val="006450"/>
                </a:solidFill>
              </a:rPr>
              <a:t>/</a:t>
            </a:r>
            <a:r>
              <a:rPr lang="zh-CN" altLang="en-US" dirty="0">
                <a:solidFill>
                  <a:srgbClr val="006450"/>
                </a:solidFill>
              </a:rPr>
              <a:t>下，改名为</a:t>
            </a:r>
            <a:r>
              <a:rPr lang="en-US" altLang="zh-CN" dirty="0" err="1">
                <a:solidFill>
                  <a:srgbClr val="006450"/>
                </a:solidFill>
              </a:rPr>
              <a:t>my.cnf</a:t>
            </a: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solidFill>
                  <a:srgbClr val="006450"/>
                </a:solidFill>
              </a:rPr>
              <a:t>       tips: </a:t>
            </a:r>
            <a:r>
              <a:rPr lang="en-US" altLang="zh-CN" sz="1400" dirty="0" err="1">
                <a:solidFill>
                  <a:srgbClr val="006450"/>
                </a:solidFill>
              </a:rPr>
              <a:t>mysql</a:t>
            </a:r>
            <a:r>
              <a:rPr lang="zh-CN" altLang="en-US" sz="1400" dirty="0">
                <a:solidFill>
                  <a:srgbClr val="006450"/>
                </a:solidFill>
              </a:rPr>
              <a:t>启动时，会优先读取</a:t>
            </a:r>
            <a:r>
              <a:rPr lang="en-US" altLang="zh-CN" sz="1400" dirty="0">
                <a:solidFill>
                  <a:srgbClr val="006450"/>
                </a:solidFill>
              </a:rPr>
              <a:t>/</a:t>
            </a:r>
            <a:r>
              <a:rPr lang="en-US" altLang="zh-CN" sz="1400" dirty="0" err="1">
                <a:solidFill>
                  <a:srgbClr val="006450"/>
                </a:solidFill>
              </a:rPr>
              <a:t>etc</a:t>
            </a:r>
            <a:r>
              <a:rPr lang="en-US" altLang="zh-CN" sz="1400" dirty="0">
                <a:solidFill>
                  <a:srgbClr val="006450"/>
                </a:solidFill>
              </a:rPr>
              <a:t>/</a:t>
            </a:r>
            <a:r>
              <a:rPr lang="en-US" altLang="zh-CN" sz="1400" dirty="0" err="1">
                <a:solidFill>
                  <a:srgbClr val="006450"/>
                </a:solidFill>
              </a:rPr>
              <a:t>my.cnf</a:t>
            </a:r>
            <a:r>
              <a:rPr lang="zh-CN" altLang="en-US" sz="1400" dirty="0">
                <a:solidFill>
                  <a:srgbClr val="006450"/>
                </a:solidFill>
              </a:rPr>
              <a:t>文件。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在</a:t>
            </a:r>
            <a:r>
              <a:rPr lang="en-US" altLang="zh-CN" dirty="0">
                <a:solidFill>
                  <a:srgbClr val="006450"/>
                </a:solidFill>
              </a:rPr>
              <a:t>[client] [</a:t>
            </a:r>
            <a:r>
              <a:rPr lang="en-US" altLang="zh-CN" dirty="0" err="1">
                <a:solidFill>
                  <a:srgbClr val="006450"/>
                </a:solidFill>
              </a:rPr>
              <a:t>mysqld</a:t>
            </a:r>
            <a:r>
              <a:rPr lang="en-US" altLang="zh-CN" dirty="0">
                <a:solidFill>
                  <a:srgbClr val="006450"/>
                </a:solidFill>
              </a:rPr>
              <a:t>] [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r>
              <a:rPr lang="en-US" altLang="zh-CN" dirty="0">
                <a:solidFill>
                  <a:srgbClr val="006450"/>
                </a:solidFill>
              </a:rPr>
              <a:t>]</a:t>
            </a:r>
            <a:r>
              <a:rPr lang="zh-CN" altLang="en-US" dirty="0">
                <a:solidFill>
                  <a:srgbClr val="006450"/>
                </a:solidFill>
              </a:rPr>
              <a:t>中添加相关的字符集设置</a:t>
            </a:r>
            <a:endParaRPr lang="en-US" altLang="zh-CN" dirty="0">
              <a:solidFill>
                <a:srgbClr val="006450"/>
              </a:solidFill>
            </a:endParaRPr>
          </a:p>
          <a:p>
            <a:r>
              <a:rPr lang="en-US" altLang="zh-CN" dirty="0">
                <a:solidFill>
                  <a:srgbClr val="006450"/>
                </a:solidFill>
              </a:rPr>
              <a:t>      	</a:t>
            </a:r>
            <a:r>
              <a:rPr lang="en-US" altLang="zh-CN" sz="1400" dirty="0">
                <a:solidFill>
                  <a:srgbClr val="006450"/>
                </a:solidFill>
              </a:rPr>
              <a:t>[client]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lvl="2"/>
            <a:r>
              <a:rPr lang="en-US" altLang="zh-CN" sz="1400" dirty="0">
                <a:solidFill>
                  <a:srgbClr val="006450"/>
                </a:solidFill>
              </a:rPr>
              <a:t>default-character-set=utf8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lvl="2"/>
            <a:r>
              <a:rPr lang="en-US" altLang="zh-CN" sz="1400" dirty="0">
                <a:solidFill>
                  <a:srgbClr val="006450"/>
                </a:solidFill>
              </a:rPr>
              <a:t>[</a:t>
            </a:r>
            <a:r>
              <a:rPr lang="en-US" altLang="zh-CN" sz="1400" dirty="0" err="1">
                <a:solidFill>
                  <a:srgbClr val="006450"/>
                </a:solidFill>
              </a:rPr>
              <a:t>mysqld</a:t>
            </a:r>
            <a:r>
              <a:rPr lang="en-US" altLang="zh-CN" sz="1400" dirty="0">
                <a:solidFill>
                  <a:srgbClr val="006450"/>
                </a:solidFill>
              </a:rPr>
              <a:t>]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lvl="2"/>
            <a:r>
              <a:rPr lang="en-US" altLang="zh-CN" sz="1400" dirty="0" err="1">
                <a:solidFill>
                  <a:srgbClr val="006450"/>
                </a:solidFill>
              </a:rPr>
              <a:t>character_set_server</a:t>
            </a:r>
            <a:r>
              <a:rPr lang="en-US" altLang="zh-CN" sz="1400" dirty="0">
                <a:solidFill>
                  <a:srgbClr val="006450"/>
                </a:solidFill>
              </a:rPr>
              <a:t>=utf8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lvl="2"/>
            <a:r>
              <a:rPr lang="en-US" altLang="zh-CN" sz="1400" dirty="0" err="1">
                <a:solidFill>
                  <a:srgbClr val="006450"/>
                </a:solidFill>
              </a:rPr>
              <a:t>character_set_client</a:t>
            </a:r>
            <a:r>
              <a:rPr lang="en-US" altLang="zh-CN" sz="1400" dirty="0">
                <a:solidFill>
                  <a:srgbClr val="006450"/>
                </a:solidFill>
              </a:rPr>
              <a:t>=utf8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lvl="2"/>
            <a:r>
              <a:rPr lang="en-US" altLang="zh-CN" sz="1400" dirty="0">
                <a:solidFill>
                  <a:srgbClr val="006450"/>
                </a:solidFill>
              </a:rPr>
              <a:t>collation-server=utf8_general_ci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lvl="2"/>
            <a:r>
              <a:rPr lang="en-US" altLang="zh-CN" sz="1400" dirty="0">
                <a:solidFill>
                  <a:srgbClr val="006450"/>
                </a:solidFill>
              </a:rPr>
              <a:t>[</a:t>
            </a:r>
            <a:r>
              <a:rPr lang="en-US" altLang="zh-CN" sz="1400" dirty="0" err="1">
                <a:solidFill>
                  <a:srgbClr val="006450"/>
                </a:solidFill>
              </a:rPr>
              <a:t>mysql</a:t>
            </a:r>
            <a:r>
              <a:rPr lang="en-US" altLang="zh-CN" sz="1400" dirty="0">
                <a:solidFill>
                  <a:srgbClr val="006450"/>
                </a:solidFill>
              </a:rPr>
              <a:t>]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lvl="2"/>
            <a:r>
              <a:rPr lang="en-US" altLang="zh-CN" sz="1400" dirty="0">
                <a:solidFill>
                  <a:srgbClr val="006450"/>
                </a:solidFill>
              </a:rPr>
              <a:t>default-character-set=utf8</a:t>
            </a:r>
            <a:endParaRPr lang="en-US" altLang="zh-CN" dirty="0">
              <a:solidFill>
                <a:srgbClr val="0064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重启</a:t>
            </a:r>
            <a:r>
              <a:rPr lang="en-US" altLang="zh-CN" dirty="0">
                <a:solidFill>
                  <a:srgbClr val="006450"/>
                </a:solidFill>
              </a:rPr>
              <a:t>MySQL</a:t>
            </a:r>
            <a:r>
              <a:rPr lang="zh-CN" altLang="en-US" dirty="0">
                <a:solidFill>
                  <a:srgbClr val="006450"/>
                </a:solidFill>
              </a:rPr>
              <a:t>服务，查看字符集</a:t>
            </a: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	service 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r>
              <a:rPr lang="en-US" altLang="zh-CN" dirty="0">
                <a:solidFill>
                  <a:srgbClr val="006450"/>
                </a:solidFill>
              </a:rPr>
              <a:t> restart</a:t>
            </a:r>
            <a:endParaRPr lang="en-US" altLang="zh-CN" dirty="0">
              <a:solidFill>
                <a:srgbClr val="006450"/>
              </a:solidFill>
            </a:endParaRPr>
          </a:p>
          <a:p>
            <a:r>
              <a:rPr lang="en-US" altLang="zh-CN" dirty="0">
                <a:solidFill>
                  <a:srgbClr val="006450"/>
                </a:solidFill>
              </a:rPr>
              <a:t>	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</a:t>
            </a: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6" y="405090"/>
            <a:ext cx="8024200" cy="586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修改已有库表的字符集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64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6450"/>
                </a:solidFill>
                <a:sym typeface="+mn-ea"/>
              </a:rPr>
              <a:t>查看数据库的字符集</a:t>
            </a:r>
            <a:endParaRPr lang="en-US" altLang="zh-CN" dirty="0">
              <a:solidFill>
                <a:srgbClr val="006450"/>
              </a:solidFill>
              <a:sym typeface="+mn-ea"/>
            </a:endParaRPr>
          </a:p>
          <a:p>
            <a:pPr lvl="2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6450"/>
                </a:solidFill>
                <a:sym typeface="+mn-ea"/>
              </a:rPr>
              <a:t>show create database </a:t>
            </a:r>
            <a:r>
              <a:rPr lang="zh-CN" altLang="en-US" dirty="0">
                <a:solidFill>
                  <a:srgbClr val="006450"/>
                </a:solidFill>
                <a:sym typeface="+mn-ea"/>
              </a:rPr>
              <a:t>数据库名</a:t>
            </a:r>
            <a:r>
              <a:rPr lang="en-US" altLang="zh-CN" dirty="0">
                <a:solidFill>
                  <a:srgbClr val="006450"/>
                </a:solidFill>
                <a:sym typeface="+mn-ea"/>
              </a:rPr>
              <a:t>;</a:t>
            </a:r>
            <a:endParaRPr lang="en-US" altLang="zh-CN" dirty="0">
              <a:solidFill>
                <a:srgbClr val="0064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修改表的字符集</a:t>
            </a:r>
            <a:endParaRPr lang="zh-CN" altLang="en-US" dirty="0">
              <a:solidFill>
                <a:srgbClr val="006450"/>
              </a:solidFill>
            </a:endParaRPr>
          </a:p>
          <a:p>
            <a:pPr lvl="2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6450"/>
                </a:solidFill>
                <a:sym typeface="+mn-ea"/>
              </a:rPr>
              <a:t>alter table </a:t>
            </a:r>
            <a:r>
              <a:rPr lang="zh-CN" altLang="en-US" dirty="0">
                <a:solidFill>
                  <a:srgbClr val="006450"/>
                </a:solidFill>
                <a:sym typeface="+mn-ea"/>
              </a:rPr>
              <a:t>表名</a:t>
            </a:r>
            <a:r>
              <a:rPr lang="en-US" altLang="zh-CN" dirty="0">
                <a:solidFill>
                  <a:srgbClr val="006450"/>
                </a:solidFill>
                <a:sym typeface="+mn-ea"/>
              </a:rPr>
              <a:t> convert to  character set 'utf8';</a:t>
            </a:r>
            <a:endParaRPr lang="zh-CN" altLang="en-US" dirty="0">
              <a:solidFill>
                <a:srgbClr val="0064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  <a:sym typeface="+mn-ea"/>
              </a:rPr>
              <a:t>修改库的字符集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  <a:sym typeface="+mn-ea"/>
              </a:rPr>
              <a:t>	alter database </a:t>
            </a:r>
            <a:r>
              <a:rPr lang="zh-CN" altLang="en-US" dirty="0">
                <a:solidFill>
                  <a:srgbClr val="006450"/>
                </a:solidFill>
                <a:sym typeface="+mn-ea"/>
              </a:rPr>
              <a:t>库名</a:t>
            </a:r>
            <a:r>
              <a:rPr lang="en-US" altLang="zh-CN" dirty="0">
                <a:solidFill>
                  <a:srgbClr val="006450"/>
                </a:solidFill>
                <a:sym typeface="+mn-ea"/>
              </a:rPr>
              <a:t> character set 'utf8';</a:t>
            </a: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rgbClr val="006450"/>
              </a:solidFill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搭建开发环境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87" y="405090"/>
            <a:ext cx="8169534" cy="625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安装</a:t>
            </a:r>
            <a:r>
              <a:rPr lang="en-US" altLang="zh-CN" sz="2400" b="1" dirty="0">
                <a:solidFill>
                  <a:srgbClr val="007C6A"/>
                </a:solidFill>
              </a:rPr>
              <a:t>MySQL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远程访问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MySQL</a:t>
            </a:r>
            <a:r>
              <a:rPr lang="zh-CN" altLang="en-US" dirty="0">
                <a:solidFill>
                  <a:srgbClr val="006450"/>
                </a:solidFill>
              </a:rPr>
              <a:t>默认的</a:t>
            </a:r>
            <a:r>
              <a:rPr lang="en-US" altLang="zh-CN" dirty="0">
                <a:solidFill>
                  <a:srgbClr val="006450"/>
                </a:solidFill>
              </a:rPr>
              <a:t>root</a:t>
            </a:r>
            <a:r>
              <a:rPr lang="zh-CN" altLang="en-US" dirty="0">
                <a:solidFill>
                  <a:srgbClr val="006450"/>
                </a:solidFill>
              </a:rPr>
              <a:t>用户只允许本机登录，远程通过</a:t>
            </a:r>
            <a:r>
              <a:rPr lang="en-US" altLang="zh-CN" dirty="0" err="1">
                <a:solidFill>
                  <a:srgbClr val="006450"/>
                </a:solidFill>
              </a:rPr>
              <a:t>SQLyog</a:t>
            </a:r>
            <a:r>
              <a:rPr lang="zh-CN" altLang="en-US" dirty="0">
                <a:solidFill>
                  <a:srgbClr val="006450"/>
                </a:solidFill>
              </a:rPr>
              <a:t>工具不能登录</a:t>
            </a:r>
            <a:r>
              <a:rPr lang="en-US" altLang="zh-CN" dirty="0">
                <a:solidFill>
                  <a:srgbClr val="006450"/>
                </a:solidFill>
              </a:rPr>
              <a:t>.</a:t>
            </a:r>
            <a:endParaRPr lang="en-US" altLang="zh-CN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查看</a:t>
            </a:r>
            <a:r>
              <a:rPr lang="en-US" altLang="zh-CN" dirty="0">
                <a:solidFill>
                  <a:srgbClr val="006450"/>
                </a:solidFill>
              </a:rPr>
              <a:t>MySQL</a:t>
            </a:r>
            <a:r>
              <a:rPr lang="zh-CN" altLang="en-US" dirty="0">
                <a:solidFill>
                  <a:srgbClr val="006450"/>
                </a:solidFill>
              </a:rPr>
              <a:t>  </a:t>
            </a:r>
            <a:r>
              <a:rPr lang="en-US" altLang="zh-CN" dirty="0" err="1">
                <a:solidFill>
                  <a:srgbClr val="006450"/>
                </a:solidFill>
              </a:rPr>
              <a:t>mysql</a:t>
            </a:r>
            <a:r>
              <a:rPr lang="zh-CN" altLang="en-US" dirty="0">
                <a:solidFill>
                  <a:srgbClr val="006450"/>
                </a:solidFill>
              </a:rPr>
              <a:t>库中的用户表 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</a:t>
            </a:r>
            <a:r>
              <a:rPr lang="zh-CN" altLang="en-US" dirty="0">
                <a:solidFill>
                  <a:srgbClr val="006450"/>
                </a:solidFill>
              </a:rPr>
              <a:t>列显示</a:t>
            </a:r>
            <a:r>
              <a:rPr lang="en-US" altLang="zh-CN" dirty="0">
                <a:solidFill>
                  <a:srgbClr val="006450"/>
                </a:solidFill>
              </a:rPr>
              <a:t>: </a:t>
            </a:r>
            <a:r>
              <a:rPr lang="en-US" altLang="zh-CN" sz="1400" dirty="0">
                <a:solidFill>
                  <a:srgbClr val="006450"/>
                </a:solidFill>
              </a:rPr>
              <a:t>select * from user\G;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</a:t>
            </a:r>
            <a:r>
              <a:rPr lang="zh-CN" altLang="en-US" dirty="0">
                <a:solidFill>
                  <a:srgbClr val="006450"/>
                </a:solidFill>
              </a:rPr>
              <a:t>查询常用字段</a:t>
            </a:r>
            <a:r>
              <a:rPr lang="en-US" altLang="zh-CN" dirty="0">
                <a:solidFill>
                  <a:srgbClr val="006450"/>
                </a:solidFill>
              </a:rPr>
              <a:t>: </a:t>
            </a:r>
            <a:r>
              <a:rPr lang="en-US" altLang="zh-CN" sz="1400" dirty="0">
                <a:solidFill>
                  <a:srgbClr val="006450"/>
                </a:solidFill>
              </a:rPr>
              <a:t>select </a:t>
            </a:r>
            <a:r>
              <a:rPr lang="en-US" altLang="zh-CN" sz="1400" dirty="0" err="1">
                <a:solidFill>
                  <a:srgbClr val="006450"/>
                </a:solidFill>
              </a:rPr>
              <a:t>host,user,password,select_priv</a:t>
            </a:r>
            <a:r>
              <a:rPr lang="en-US" altLang="zh-CN" sz="1400" dirty="0">
                <a:solidFill>
                  <a:srgbClr val="006450"/>
                </a:solidFill>
              </a:rPr>
              <a:t> from </a:t>
            </a:r>
            <a:r>
              <a:rPr lang="en-US" altLang="zh-CN" sz="1400" dirty="0" err="1">
                <a:solidFill>
                  <a:srgbClr val="006450"/>
                </a:solidFill>
              </a:rPr>
              <a:t>mysql.user</a:t>
            </a:r>
            <a:r>
              <a:rPr lang="en-US" altLang="zh-CN" sz="1400" dirty="0">
                <a:solidFill>
                  <a:srgbClr val="006450"/>
                </a:solidFill>
              </a:rPr>
              <a:t>;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创建可以远程访问的</a:t>
            </a:r>
            <a:r>
              <a:rPr lang="en-US" altLang="zh-CN" dirty="0">
                <a:solidFill>
                  <a:srgbClr val="006450"/>
                </a:solidFill>
              </a:rPr>
              <a:t>root</a:t>
            </a:r>
            <a:r>
              <a:rPr lang="zh-CN" altLang="en-US" dirty="0">
                <a:solidFill>
                  <a:srgbClr val="006450"/>
                </a:solidFill>
              </a:rPr>
              <a:t>用户并授予所有权限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 </a:t>
            </a:r>
            <a:r>
              <a:rPr lang="en-US" altLang="zh-CN" sz="1400" b="1" dirty="0">
                <a:solidFill>
                  <a:srgbClr val="006450"/>
                </a:solidFill>
              </a:rPr>
              <a:t>grant all privileges on *.* to root@'%'  identified by '123123‘;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450"/>
                </a:solidFill>
              </a:rPr>
              <a:t>修改用户的密码</a:t>
            </a:r>
            <a:endParaRPr lang="en-US" altLang="zh-CN" dirty="0">
              <a:solidFill>
                <a:srgbClr val="00645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</a:t>
            </a:r>
            <a:r>
              <a:rPr lang="zh-CN" altLang="en-US" dirty="0">
                <a:solidFill>
                  <a:srgbClr val="006450"/>
                </a:solidFill>
              </a:rPr>
              <a:t>修改当前用户的密码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 	</a:t>
            </a:r>
            <a:r>
              <a:rPr lang="en-US" altLang="zh-CN" sz="1400" dirty="0">
                <a:solidFill>
                  <a:srgbClr val="006450"/>
                </a:solidFill>
              </a:rPr>
              <a:t>set password =password('123456’)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 </a:t>
            </a:r>
            <a:r>
              <a:rPr lang="zh-CN" altLang="en-US" dirty="0">
                <a:solidFill>
                  <a:srgbClr val="006450"/>
                </a:solidFill>
              </a:rPr>
              <a:t>修改某个用户的密码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	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6450"/>
                </a:solidFill>
              </a:rPr>
              <a:t>update </a:t>
            </a:r>
            <a:r>
              <a:rPr lang="en-US" altLang="zh-CN" sz="1400" dirty="0" err="1">
                <a:solidFill>
                  <a:srgbClr val="006450"/>
                </a:solidFill>
              </a:rPr>
              <a:t>mysql.user</a:t>
            </a:r>
            <a:r>
              <a:rPr lang="en-US" altLang="zh-CN" sz="1400" dirty="0">
                <a:solidFill>
                  <a:srgbClr val="006450"/>
                </a:solidFill>
              </a:rPr>
              <a:t> set password=password('123456') where user='li4';</a:t>
            </a:r>
            <a:endParaRPr lang="en-US" altLang="zh-CN" sz="1400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</a:t>
            </a:r>
            <a:endParaRPr lang="en-US" altLang="zh-CN" dirty="0">
              <a:solidFill>
                <a:srgbClr val="00645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6450"/>
                </a:solidFill>
              </a:rPr>
              <a:t>         </a:t>
            </a:r>
            <a:r>
              <a:rPr lang="en-US" altLang="zh-CN" sz="1600" dirty="0">
                <a:solidFill>
                  <a:srgbClr val="00645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286" y="3675767"/>
            <a:ext cx="2797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注意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  <a:r>
              <a:rPr lang="zh-CN" altLang="en-US" sz="1400" dirty="0">
                <a:solidFill>
                  <a:srgbClr val="FF0000"/>
                </a:solidFill>
              </a:rPr>
              <a:t>所有通过</a:t>
            </a:r>
            <a:r>
              <a:rPr lang="en-US" altLang="zh-CN" sz="1400" dirty="0">
                <a:solidFill>
                  <a:srgbClr val="FF0000"/>
                </a:solidFill>
              </a:rPr>
              <a:t>user</a:t>
            </a:r>
            <a:r>
              <a:rPr lang="zh-CN" altLang="en-US" sz="1400" dirty="0">
                <a:solidFill>
                  <a:srgbClr val="FF0000"/>
                </a:solidFill>
              </a:rPr>
              <a:t>表的修改，必须使用</a:t>
            </a:r>
            <a:r>
              <a:rPr lang="en-US" altLang="zh-CN" sz="1400" dirty="0">
                <a:solidFill>
                  <a:srgbClr val="FF0000"/>
                </a:solidFill>
              </a:rPr>
              <a:t>  flush privileges; </a:t>
            </a:r>
            <a:r>
              <a:rPr lang="zh-CN" altLang="en-US" sz="1400" dirty="0">
                <a:solidFill>
                  <a:srgbClr val="FF0000"/>
                </a:solidFill>
              </a:rPr>
              <a:t>命令才能生效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7" y="4980"/>
            <a:ext cx="38603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VM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Linux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兰亭粗黑简体" panose="02000000000000000000" pitchFamily="2" charset="-122"/>
              </a:rPr>
              <a:t>的安装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397847" y="933514"/>
            <a:ext cx="8319796" cy="33123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rgbClr val="007C6A"/>
                </a:solidFill>
              </a:rPr>
              <a:t>CentOS</a:t>
            </a:r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endParaRPr lang="zh-CN" altLang="en-US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网易镜像：</a:t>
            </a:r>
            <a:r>
              <a:rPr lang="en-US" altLang="zh-CN" sz="2400" dirty="0">
                <a:solidFill>
                  <a:srgbClr val="007C6A"/>
                </a:solidFill>
              </a:rPr>
              <a:t>http://mirrors.163.com/centos/7/isos/</a:t>
            </a:r>
            <a:endParaRPr lang="zh-CN" altLang="en-US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搜狐镜像：</a:t>
            </a:r>
            <a:r>
              <a:rPr lang="en-US" altLang="zh-CN" sz="2400" dirty="0">
                <a:solidFill>
                  <a:srgbClr val="007C6A"/>
                </a:solidFill>
              </a:rPr>
              <a:t>http://mirrors.sohu.com/centos/7/isos/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-1348280" y="768888"/>
            <a:ext cx="498924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从哪下载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9.xml><?xml version="1.0" encoding="utf-8"?>
<p:tagLst xmlns:p="http://schemas.openxmlformats.org/presentationml/2006/main">
  <p:tag name="KSO_WM_DOC_GUID" val="{f7ccc427-daba-426d-a339-f473b3fe421a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13451</Words>
  <Application>WPS 演示</Application>
  <PresentationFormat>全屏显示(16:9)</PresentationFormat>
  <Paragraphs>1493</Paragraphs>
  <Slides>87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Arial</vt:lpstr>
      <vt:lpstr>宋体</vt:lpstr>
      <vt:lpstr>Wingdings</vt:lpstr>
      <vt:lpstr>Calibri</vt:lpstr>
      <vt:lpstr>微软雅黑</vt:lpstr>
      <vt:lpstr>方正兰亭粗黑简体</vt:lpstr>
      <vt:lpstr>黑体</vt:lpstr>
      <vt:lpstr>Arial Unicode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杨博超</cp:lastModifiedBy>
  <cp:revision>47</cp:revision>
  <dcterms:created xsi:type="dcterms:W3CDTF">2018-03-01T02:03:00Z</dcterms:created>
  <dcterms:modified xsi:type="dcterms:W3CDTF">2019-10-17T16:35:51Z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