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23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.com:9000/vod/index.html" TargetMode="External"/><Relationship Id="rId2" Type="http://schemas.openxmlformats.org/officeDocument/2006/relationships/hyperlink" Target="http://www.123.com:9000/edu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37.110:8081/edu/a.html" TargetMode="External"/><Relationship Id="rId2" Type="http://schemas.openxmlformats.org/officeDocument/2006/relationships/hyperlink" Target="http://www.123.com/edu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.com/image/a.html" TargetMode="External"/><Relationship Id="rId2" Type="http://schemas.openxmlformats.org/officeDocument/2006/relationships/hyperlink" Target="http://www.123.com/html/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37.110:8080/edu/index.jsp" TargetMode="External"/><Relationship Id="rId2" Type="http://schemas.openxmlformats.org/officeDocument/2006/relationships/hyperlink" Target="http://www.123.com/edu/index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37.110:8081/edu/index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6570" y="2022475"/>
            <a:ext cx="2430145" cy="124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</a:p>
        </p:txBody>
      </p:sp>
      <p:sp>
        <p:nvSpPr>
          <p:cNvPr id="5" name="矩形 4"/>
          <p:cNvSpPr/>
          <p:nvPr/>
        </p:nvSpPr>
        <p:spPr>
          <a:xfrm>
            <a:off x="8394065" y="891540"/>
            <a:ext cx="2430145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Tomcat1</a:t>
            </a:r>
          </a:p>
        </p:txBody>
      </p:sp>
      <p:sp>
        <p:nvSpPr>
          <p:cNvPr id="6" name="矩形 5"/>
          <p:cNvSpPr/>
          <p:nvPr/>
        </p:nvSpPr>
        <p:spPr>
          <a:xfrm>
            <a:off x="8394065" y="3262630"/>
            <a:ext cx="2430145" cy="12401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Tomcat2</a:t>
            </a:r>
          </a:p>
        </p:txBody>
      </p:sp>
      <p:sp>
        <p:nvSpPr>
          <p:cNvPr id="7" name="五边形 6"/>
          <p:cNvSpPr/>
          <p:nvPr/>
        </p:nvSpPr>
        <p:spPr>
          <a:xfrm>
            <a:off x="499110" y="2247265"/>
            <a:ext cx="2116455" cy="7905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客户端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615565" y="2642235"/>
            <a:ext cx="16910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1"/>
          </p:cNvCxnSpPr>
          <p:nvPr/>
        </p:nvCxnSpPr>
        <p:spPr>
          <a:xfrm>
            <a:off x="6703060" y="2697480"/>
            <a:ext cx="1691005" cy="1185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6703060" y="1511935"/>
            <a:ext cx="1691005" cy="11855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43200" y="2247265"/>
            <a:ext cx="143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 Request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4527" y="220172"/>
            <a:ext cx="454648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1.Nginx</a:t>
            </a:r>
            <a:r>
              <a:rPr lang="zh-CN" altLang="en-US" b="1" dirty="0">
                <a:solidFill>
                  <a:srgbClr val="FF0000"/>
                </a:solidFill>
              </a:rPr>
              <a:t>宕机</a:t>
            </a:r>
          </a:p>
          <a:p>
            <a:endParaRPr lang="zh-CN" altLang="en-US" dirty="0"/>
          </a:p>
          <a:p>
            <a:r>
              <a:rPr lang="zh-CN" altLang="en-US" dirty="0"/>
              <a:t>请求无法访问</a:t>
            </a:r>
            <a:r>
              <a:rPr lang="en-US" altLang="zh-CN" dirty="0"/>
              <a:t>Tomcat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0A4DE-B9D6-4B31-B44B-F4460FAC5EAE}"/>
              </a:ext>
            </a:extLst>
          </p:cNvPr>
          <p:cNvSpPr/>
          <p:nvPr/>
        </p:nvSpPr>
        <p:spPr>
          <a:xfrm>
            <a:off x="154547" y="2408228"/>
            <a:ext cx="2331076" cy="306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客户端浏览器</a:t>
            </a:r>
            <a:endParaRPr lang="en-US" altLang="zh-CN" dirty="0"/>
          </a:p>
          <a:p>
            <a:pPr algn="ctr"/>
            <a:r>
              <a:rPr lang="en-US" altLang="zh-CN" dirty="0">
                <a:hlinkClick r:id="rId2"/>
              </a:rPr>
              <a:t>www.123.com</a:t>
            </a:r>
            <a:endParaRPr lang="en-US" altLang="zh-CN" dirty="0"/>
          </a:p>
          <a:p>
            <a:pPr algn="ctr"/>
            <a:r>
              <a:rPr lang="zh-CN" altLang="en-US" dirty="0"/>
              <a:t>域名绑定服务器</a:t>
            </a:r>
            <a:r>
              <a:rPr lang="en-US" altLang="zh-CN" dirty="0"/>
              <a:t>IP</a:t>
            </a:r>
          </a:p>
          <a:p>
            <a:pPr algn="ctr"/>
            <a:r>
              <a:rPr lang="en-US" altLang="zh-CN" dirty="0"/>
              <a:t>192.168.137.110</a:t>
            </a:r>
          </a:p>
          <a:p>
            <a:pPr algn="ctr"/>
            <a:r>
              <a:rPr lang="zh-CN" altLang="en-US" dirty="0"/>
              <a:t>服务器端口</a:t>
            </a:r>
            <a:r>
              <a:rPr lang="en-US" altLang="zh-CN" dirty="0"/>
              <a:t>80</a:t>
            </a:r>
            <a:r>
              <a:rPr lang="zh-CN" altLang="en-US" dirty="0"/>
              <a:t>，可以在</a:t>
            </a:r>
            <a:r>
              <a:rPr lang="en-US" altLang="zh-CN" dirty="0"/>
              <a:t>url</a:t>
            </a:r>
            <a:r>
              <a:rPr lang="zh-CN" altLang="en-US" dirty="0"/>
              <a:t>路径中省略。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D3407-9E45-45AE-9CAD-FB0449D09432}"/>
              </a:ext>
            </a:extLst>
          </p:cNvPr>
          <p:cNvSpPr/>
          <p:nvPr/>
        </p:nvSpPr>
        <p:spPr>
          <a:xfrm>
            <a:off x="9152586" y="2408228"/>
            <a:ext cx="2884867" cy="306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634CCC-F7C3-4F48-A1B5-1FECD126C34A}"/>
              </a:ext>
            </a:extLst>
          </p:cNvPr>
          <p:cNvSpPr/>
          <p:nvPr/>
        </p:nvSpPr>
        <p:spPr>
          <a:xfrm>
            <a:off x="4209245" y="2408228"/>
            <a:ext cx="3219718" cy="306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Nginx(</a:t>
            </a:r>
            <a:r>
              <a:rPr lang="zh-CN" altLang="en-US" dirty="0"/>
              <a:t>反向代理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192.168.137.110:80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重点：</a:t>
            </a:r>
            <a:r>
              <a:rPr lang="en-US" altLang="zh-CN" dirty="0"/>
              <a:t>location</a:t>
            </a:r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6185AC-0EC1-4B24-A577-87648EAFB82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85623" y="3940814"/>
            <a:ext cx="17236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9036B8-7141-48EE-861B-EC446E42E0F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428963" y="3940815"/>
            <a:ext cx="17236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203C973-77DA-4DCE-ACD1-70514C058805}"/>
              </a:ext>
            </a:extLst>
          </p:cNvPr>
          <p:cNvSpPr txBox="1"/>
          <p:nvPr/>
        </p:nvSpPr>
        <p:spPr>
          <a:xfrm>
            <a:off x="8461420" y="978675"/>
            <a:ext cx="373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保证，</a:t>
            </a:r>
            <a:r>
              <a:rPr lang="en-US" altLang="zh-CN" dirty="0"/>
              <a:t>Tomcat</a:t>
            </a:r>
            <a:r>
              <a:rPr lang="zh-CN" altLang="en-US" dirty="0"/>
              <a:t>单独访问没有问题</a:t>
            </a:r>
            <a:endParaRPr lang="en-US" altLang="zh-CN" dirty="0"/>
          </a:p>
          <a:p>
            <a:r>
              <a:rPr lang="en-US" altLang="zh-CN" dirty="0"/>
              <a:t>http://192.168.137.110:8080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C90B7-2B70-499A-BA41-D635DC7B99DE}"/>
              </a:ext>
            </a:extLst>
          </p:cNvPr>
          <p:cNvSpPr txBox="1"/>
          <p:nvPr/>
        </p:nvSpPr>
        <p:spPr>
          <a:xfrm>
            <a:off x="540913" y="1197616"/>
            <a:ext cx="709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保证，通过域名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www.123.com</a:t>
            </a:r>
            <a:r>
              <a:rPr lang="en-US" altLang="zh-CN" dirty="0">
                <a:solidFill>
                  <a:srgbClr val="FF0000"/>
                </a:solidFill>
              </a:rPr>
              <a:t>:8080</a:t>
            </a:r>
            <a:r>
              <a:rPr lang="zh-CN" altLang="en-US" dirty="0"/>
              <a:t>也能够单独访问到</a:t>
            </a:r>
            <a:r>
              <a:rPr lang="en-US" altLang="zh-CN" dirty="0"/>
              <a:t>Tomcat</a:t>
            </a:r>
            <a:endParaRPr lang="zh-CN" altLang="en-US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80301EA-CA63-4738-91C6-6A9A87EA3493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5957552" y="-2229239"/>
            <a:ext cx="12700" cy="9274935"/>
          </a:xfrm>
          <a:prstGeom prst="bentConnector3">
            <a:avLst>
              <a:gd name="adj1" fmla="val 43352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BB78DA-2FE9-4455-953C-C0DE72F49B16}"/>
              </a:ext>
            </a:extLst>
          </p:cNvPr>
          <p:cNvSpPr txBox="1"/>
          <p:nvPr/>
        </p:nvSpPr>
        <p:spPr>
          <a:xfrm>
            <a:off x="540913" y="856240"/>
            <a:ext cx="827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系统中做本地域名映射：</a:t>
            </a:r>
            <a:r>
              <a:rPr lang="nb-NO" altLang="zh-CN" dirty="0"/>
              <a:t>C:\Windows\System32\drivers\etc</a:t>
            </a:r>
            <a:r>
              <a:rPr lang="en-US" altLang="zh-CN" dirty="0"/>
              <a:t>\hosts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1E2F61-1973-4188-A9CD-31BCAF878468}"/>
              </a:ext>
            </a:extLst>
          </p:cNvPr>
          <p:cNvSpPr txBox="1"/>
          <p:nvPr/>
        </p:nvSpPr>
        <p:spPr>
          <a:xfrm>
            <a:off x="1339403" y="5696601"/>
            <a:ext cx="54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通过</a:t>
            </a:r>
            <a:r>
              <a:rPr lang="en-US" altLang="zh-CN" dirty="0"/>
              <a:t>Nginx</a:t>
            </a:r>
            <a:r>
              <a:rPr lang="zh-CN" altLang="en-US" dirty="0"/>
              <a:t>进行反向代理，也能够访问到</a:t>
            </a:r>
            <a:r>
              <a:rPr lang="en-US" altLang="zh-CN" dirty="0"/>
              <a:t>Tomcat</a:t>
            </a:r>
          </a:p>
          <a:p>
            <a:r>
              <a:rPr lang="en-US" altLang="zh-CN" dirty="0">
                <a:hlinkClick r:id="rId2"/>
              </a:rPr>
              <a:t>http://www.123.com</a:t>
            </a:r>
            <a:r>
              <a:rPr lang="en-US" altLang="zh-CN" dirty="0"/>
              <a:t> -&gt;&gt; Nginx </a:t>
            </a:r>
            <a:r>
              <a:rPr lang="en-US" altLang="zh-CN" dirty="0">
                <a:sym typeface="Wingdings" panose="05000000000000000000" pitchFamily="2" charset="2"/>
              </a:rPr>
              <a:t>--&gt;&gt; </a:t>
            </a:r>
            <a:r>
              <a:rPr lang="zh-CN" altLang="en-US" dirty="0">
                <a:sym typeface="Wingdings" panose="05000000000000000000" pitchFamily="2" charset="2"/>
              </a:rPr>
              <a:t>代理</a:t>
            </a:r>
            <a:r>
              <a:rPr lang="en-US" altLang="zh-CN" dirty="0">
                <a:sym typeface="Wingdings" panose="05000000000000000000" pitchFamily="2" charset="2"/>
              </a:rPr>
              <a:t>8080</a:t>
            </a:r>
            <a:r>
              <a:rPr lang="zh-CN" altLang="en-US" dirty="0">
                <a:sym typeface="Wingdings" panose="05000000000000000000" pitchFamily="2" charset="2"/>
              </a:rPr>
              <a:t>服务器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D70DB6-9DC9-4FBA-BBF3-FBE2B52661D9}"/>
              </a:ext>
            </a:extLst>
          </p:cNvPr>
          <p:cNvSpPr txBox="1"/>
          <p:nvPr/>
        </p:nvSpPr>
        <p:spPr>
          <a:xfrm>
            <a:off x="7428963" y="5467052"/>
            <a:ext cx="5005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location / {</a:t>
            </a:r>
          </a:p>
          <a:p>
            <a:r>
              <a:rPr lang="en-US" altLang="zh-CN" dirty="0"/>
              <a:t>            root   html;</a:t>
            </a:r>
          </a:p>
          <a:p>
            <a:r>
              <a:rPr lang="en-US" altLang="zh-CN" dirty="0"/>
              <a:t>            proxy_pass http://192.168.137.110:8080;</a:t>
            </a:r>
          </a:p>
          <a:p>
            <a:r>
              <a:rPr lang="en-US" altLang="zh-CN" dirty="0"/>
              <a:t>            index  index.html index.htm;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5345AA-1D36-4FE1-8BCD-FC7F0920E5FA}"/>
              </a:ext>
            </a:extLst>
          </p:cNvPr>
          <p:cNvSpPr txBox="1"/>
          <p:nvPr/>
        </p:nvSpPr>
        <p:spPr>
          <a:xfrm>
            <a:off x="540913" y="131554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反向代理实验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74679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0A4DE-B9D6-4B31-B44B-F4460FAC5EAE}"/>
              </a:ext>
            </a:extLst>
          </p:cNvPr>
          <p:cNvSpPr/>
          <p:nvPr/>
        </p:nvSpPr>
        <p:spPr>
          <a:xfrm>
            <a:off x="0" y="2712074"/>
            <a:ext cx="3393582" cy="114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浏览器请求</a:t>
            </a:r>
            <a:r>
              <a:rPr lang="en-US" altLang="zh-CN" sz="1400" dirty="0"/>
              <a:t>URL;</a:t>
            </a:r>
          </a:p>
          <a:p>
            <a:pPr algn="ctr"/>
            <a:r>
              <a:rPr lang="en-US" altLang="zh-CN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http://www.123.com:9000/</a:t>
            </a:r>
            <a:r>
              <a:rPr lang="en-US" altLang="zh-CN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</a:t>
            </a:r>
            <a:r>
              <a:rPr lang="en-US" altLang="zh-CN" sz="14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/index.html</a:t>
            </a:r>
            <a:endParaRPr lang="en-US" altLang="zh-CN" sz="1400" dirty="0"/>
          </a:p>
          <a:p>
            <a:pPr algn="ctr"/>
            <a:r>
              <a:rPr lang="en-US" altLang="zh-CN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http://www.123.com:9000/</a:t>
            </a:r>
            <a:r>
              <a:rPr lang="en-US" altLang="zh-CN" sz="1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vod</a:t>
            </a:r>
            <a:r>
              <a:rPr lang="en-US" altLang="zh-CN" sz="1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/index.html</a:t>
            </a:r>
            <a:endParaRPr lang="en-US" altLang="zh-CN" sz="1400" dirty="0"/>
          </a:p>
          <a:p>
            <a:pPr algn="ctr"/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D3407-9E45-45AE-9CAD-FB0449D09432}"/>
              </a:ext>
            </a:extLst>
          </p:cNvPr>
          <p:cNvSpPr/>
          <p:nvPr/>
        </p:nvSpPr>
        <p:spPr>
          <a:xfrm>
            <a:off x="8113690" y="1057676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192.168.137.110:8080/</a:t>
            </a:r>
            <a:r>
              <a:rPr lang="en-US" altLang="zh-CN" dirty="0">
                <a:solidFill>
                  <a:srgbClr val="FF0000"/>
                </a:solidFill>
              </a:rPr>
              <a:t>edu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634CCC-F7C3-4F48-A1B5-1FECD126C34A}"/>
              </a:ext>
            </a:extLst>
          </p:cNvPr>
          <p:cNvSpPr/>
          <p:nvPr/>
        </p:nvSpPr>
        <p:spPr>
          <a:xfrm>
            <a:off x="4209245" y="1751525"/>
            <a:ext cx="3219718" cy="306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Nginx(</a:t>
            </a:r>
            <a:r>
              <a:rPr lang="zh-CN" altLang="en-US" dirty="0"/>
              <a:t>反向代理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192.168.137.110:</a:t>
            </a:r>
            <a:r>
              <a:rPr lang="en-US" altLang="zh-CN" dirty="0">
                <a:solidFill>
                  <a:srgbClr val="FF0000"/>
                </a:solidFill>
              </a:rPr>
              <a:t>9000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重点：</a:t>
            </a:r>
            <a:r>
              <a:rPr lang="en-US" altLang="zh-CN" dirty="0"/>
              <a:t>location</a:t>
            </a:r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r>
              <a:rPr lang="en-US" altLang="zh-CN" dirty="0"/>
              <a:t>Nginx</a:t>
            </a:r>
            <a:r>
              <a:rPr lang="zh-CN" altLang="en-US" dirty="0"/>
              <a:t>服务器可以根据上下文路径将请求分发给不同的</a:t>
            </a:r>
            <a:r>
              <a:rPr lang="en-US" altLang="zh-CN" dirty="0"/>
              <a:t>Tomcat</a:t>
            </a:r>
            <a:r>
              <a:rPr lang="zh-CN" altLang="en-US" dirty="0"/>
              <a:t>服务器。</a:t>
            </a:r>
            <a:endParaRPr lang="en-US" altLang="zh-CN" dirty="0"/>
          </a:p>
          <a:p>
            <a:pPr algn="ctr"/>
            <a:r>
              <a:rPr lang="zh-CN" altLang="en-US" dirty="0"/>
              <a:t>如果路径是</a:t>
            </a:r>
            <a:r>
              <a:rPr lang="en-US" altLang="zh-CN" dirty="0"/>
              <a:t>edu</a:t>
            </a:r>
            <a:r>
              <a:rPr lang="zh-CN" altLang="en-US" dirty="0"/>
              <a:t>分发给</a:t>
            </a:r>
            <a:r>
              <a:rPr lang="en-US" altLang="zh-CN" dirty="0"/>
              <a:t>8080</a:t>
            </a:r>
          </a:p>
          <a:p>
            <a:pPr algn="ctr"/>
            <a:r>
              <a:rPr lang="zh-CN" altLang="en-US" dirty="0"/>
              <a:t>如果路径是</a:t>
            </a:r>
            <a:r>
              <a:rPr lang="en-US" altLang="zh-CN" dirty="0" err="1"/>
              <a:t>vod</a:t>
            </a:r>
            <a:r>
              <a:rPr lang="zh-CN" altLang="en-US" dirty="0"/>
              <a:t>分发给</a:t>
            </a:r>
            <a:r>
              <a:rPr lang="en-US" altLang="zh-CN" dirty="0"/>
              <a:t>8081</a:t>
            </a: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6185AC-0EC1-4B24-A577-87648EAFB8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393582" y="3284112"/>
            <a:ext cx="815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9036B8-7141-48EE-861B-EC446E42E0F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28963" y="1751525"/>
            <a:ext cx="684727" cy="153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5345AA-1D36-4FE1-8BCD-FC7F0920E5FA}"/>
              </a:ext>
            </a:extLst>
          </p:cNvPr>
          <p:cNvSpPr txBox="1"/>
          <p:nvPr/>
        </p:nvSpPr>
        <p:spPr>
          <a:xfrm>
            <a:off x="601015" y="190138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反向代理实验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12CC48-EBC8-46F0-82FB-A9CE640C1F2E}"/>
              </a:ext>
            </a:extLst>
          </p:cNvPr>
          <p:cNvSpPr/>
          <p:nvPr/>
        </p:nvSpPr>
        <p:spPr>
          <a:xfrm>
            <a:off x="8113690" y="3977961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192.168.137.110:8081/</a:t>
            </a:r>
            <a:r>
              <a:rPr lang="en-US" altLang="zh-CN" dirty="0">
                <a:solidFill>
                  <a:srgbClr val="FF0000"/>
                </a:solidFill>
              </a:rPr>
              <a:t>vod</a:t>
            </a:r>
            <a:r>
              <a:rPr lang="en-US" altLang="zh-CN" dirty="0"/>
              <a:t>/index.html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38E7C9-A24F-464B-8E77-8D7194A4ED20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7428963" y="3284112"/>
            <a:ext cx="684727" cy="138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1B67662-EEF7-4977-AB91-1A8212021751}"/>
              </a:ext>
            </a:extLst>
          </p:cNvPr>
          <p:cNvSpPr txBox="1"/>
          <p:nvPr/>
        </p:nvSpPr>
        <p:spPr>
          <a:xfrm>
            <a:off x="8113690" y="489603"/>
            <a:ext cx="3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/>
              <a:t>Tomcat8080</a:t>
            </a:r>
            <a:r>
              <a:rPr lang="zh-CN" altLang="en-US" dirty="0"/>
              <a:t>服务器上部署</a:t>
            </a:r>
            <a:r>
              <a:rPr lang="en-US" altLang="zh-CN" dirty="0"/>
              <a:t>edu</a:t>
            </a:r>
            <a:r>
              <a:rPr lang="zh-CN" altLang="en-US" dirty="0"/>
              <a:t>项目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C89970-C215-4589-8882-EE1B2351653D}"/>
              </a:ext>
            </a:extLst>
          </p:cNvPr>
          <p:cNvSpPr txBox="1"/>
          <p:nvPr/>
        </p:nvSpPr>
        <p:spPr>
          <a:xfrm>
            <a:off x="8113690" y="3429000"/>
            <a:ext cx="392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Tomcat8081</a:t>
            </a:r>
            <a:r>
              <a:rPr lang="zh-CN" altLang="en-US" dirty="0"/>
              <a:t>服务器上部署</a:t>
            </a:r>
            <a:r>
              <a:rPr lang="en-US" altLang="zh-CN" dirty="0"/>
              <a:t>vod</a:t>
            </a:r>
            <a:r>
              <a:rPr lang="zh-CN" altLang="en-US" dirty="0"/>
              <a:t>项目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33A5FE-C923-4877-A2CE-EF0322FBA364}"/>
              </a:ext>
            </a:extLst>
          </p:cNvPr>
          <p:cNvSpPr txBox="1"/>
          <p:nvPr/>
        </p:nvSpPr>
        <p:spPr>
          <a:xfrm>
            <a:off x="8113690" y="2768958"/>
            <a:ext cx="407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两台</a:t>
            </a:r>
            <a:r>
              <a:rPr lang="en-US" altLang="zh-CN" dirty="0"/>
              <a:t>tomcat</a:t>
            </a:r>
            <a:r>
              <a:rPr lang="zh-CN" altLang="en-US" dirty="0"/>
              <a:t>服务器端口不能相同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327593-B8AA-49A2-AEE2-C24432BEE57A}"/>
              </a:ext>
            </a:extLst>
          </p:cNvPr>
          <p:cNvSpPr txBox="1"/>
          <p:nvPr/>
        </p:nvSpPr>
        <p:spPr>
          <a:xfrm>
            <a:off x="8203842" y="5769735"/>
            <a:ext cx="383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分别部署项目，启动服务器，分别访问成功再继续。。。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930D896-D494-48CD-BB80-4E245F60C38F}"/>
              </a:ext>
            </a:extLst>
          </p:cNvPr>
          <p:cNvSpPr txBox="1"/>
          <p:nvPr/>
        </p:nvSpPr>
        <p:spPr>
          <a:xfrm>
            <a:off x="2627290" y="4960134"/>
            <a:ext cx="5267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location ~ /edu/ {</a:t>
            </a:r>
          </a:p>
          <a:p>
            <a:r>
              <a:rPr lang="en-US" altLang="zh-CN" dirty="0"/>
              <a:t>             proxy_pass http://192.168.137.110:8080;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location ~ /vod/ {</a:t>
            </a:r>
          </a:p>
          <a:p>
            <a:r>
              <a:rPr lang="en-US" altLang="zh-CN" dirty="0"/>
              <a:t>             proxy_pass http://192.168.137.110:8081;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8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0A4DE-B9D6-4B31-B44B-F4460FAC5EAE}"/>
              </a:ext>
            </a:extLst>
          </p:cNvPr>
          <p:cNvSpPr/>
          <p:nvPr/>
        </p:nvSpPr>
        <p:spPr>
          <a:xfrm>
            <a:off x="154548" y="1764613"/>
            <a:ext cx="3653306" cy="306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浏览器请求</a:t>
            </a:r>
            <a:r>
              <a:rPr lang="en-US" altLang="zh-CN" dirty="0"/>
              <a:t>URL;80</a:t>
            </a:r>
            <a:r>
              <a:rPr lang="zh-CN" altLang="en-US" dirty="0"/>
              <a:t>端口可以省略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http://www.123.com: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</a:t>
            </a:r>
            <a:r>
              <a:rPr lang="en-US" altLang="zh-C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/edu/a.html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D3407-9E45-45AE-9CAD-FB0449D09432}"/>
              </a:ext>
            </a:extLst>
          </p:cNvPr>
          <p:cNvSpPr/>
          <p:nvPr/>
        </p:nvSpPr>
        <p:spPr>
          <a:xfrm>
            <a:off x="8113690" y="1057676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192.168.137.110:8080/</a:t>
            </a:r>
            <a:r>
              <a:rPr lang="en-US" altLang="zh-CN" dirty="0">
                <a:solidFill>
                  <a:srgbClr val="FF0000"/>
                </a:solidFill>
              </a:rPr>
              <a:t>edu</a:t>
            </a:r>
            <a:r>
              <a:rPr lang="en-US" altLang="zh-CN" dirty="0"/>
              <a:t>/a.html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634CCC-F7C3-4F48-A1B5-1FECD126C34A}"/>
              </a:ext>
            </a:extLst>
          </p:cNvPr>
          <p:cNvSpPr/>
          <p:nvPr/>
        </p:nvSpPr>
        <p:spPr>
          <a:xfrm>
            <a:off x="4610637" y="1751525"/>
            <a:ext cx="2818326" cy="3065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Nginx(</a:t>
            </a:r>
            <a:r>
              <a:rPr lang="zh-CN" altLang="en-US" dirty="0"/>
              <a:t>反向代理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192.168.137.110: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重点：</a:t>
            </a:r>
            <a:r>
              <a:rPr lang="en-US" altLang="zh-CN" dirty="0"/>
              <a:t>location</a:t>
            </a:r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默认负载均衡策略：</a:t>
            </a:r>
            <a:r>
              <a:rPr lang="zh-CN" altLang="en-US" b="1" dirty="0">
                <a:solidFill>
                  <a:srgbClr val="FF0000"/>
                </a:solidFill>
              </a:rPr>
              <a:t>轮询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6185AC-0EC1-4B24-A577-87648EAFB8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07854" y="3284112"/>
            <a:ext cx="802783" cy="130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9036B8-7141-48EE-861B-EC446E42E0F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28963" y="1751525"/>
            <a:ext cx="684727" cy="1532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5345AA-1D36-4FE1-8BCD-FC7F0920E5FA}"/>
              </a:ext>
            </a:extLst>
          </p:cNvPr>
          <p:cNvSpPr txBox="1"/>
          <p:nvPr/>
        </p:nvSpPr>
        <p:spPr>
          <a:xfrm>
            <a:off x="595673" y="300663"/>
            <a:ext cx="233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负载均衡实验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12CC48-EBC8-46F0-82FB-A9CE640C1F2E}"/>
              </a:ext>
            </a:extLst>
          </p:cNvPr>
          <p:cNvSpPr/>
          <p:nvPr/>
        </p:nvSpPr>
        <p:spPr>
          <a:xfrm>
            <a:off x="8113690" y="3977961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192.168.137.110:8081/</a:t>
            </a:r>
            <a:r>
              <a:rPr lang="en-US" altLang="zh-CN" dirty="0">
                <a:solidFill>
                  <a:srgbClr val="FF0000"/>
                </a:solidFill>
              </a:rPr>
              <a:t>edu</a:t>
            </a:r>
            <a:r>
              <a:rPr lang="en-US" altLang="zh-CN" dirty="0"/>
              <a:t>/a.html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38E7C9-A24F-464B-8E77-8D7194A4ED2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428963" y="3284112"/>
            <a:ext cx="684727" cy="138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A596D22-8E5E-4C00-A408-CB0AA03F0A70}"/>
              </a:ext>
            </a:extLst>
          </p:cNvPr>
          <p:cNvSpPr txBox="1"/>
          <p:nvPr/>
        </p:nvSpPr>
        <p:spPr>
          <a:xfrm>
            <a:off x="8113690" y="463639"/>
            <a:ext cx="407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http://192.168.137.110:8080/edu/a.html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7EDCC-4056-41E3-8744-D490A5D20148}"/>
              </a:ext>
            </a:extLst>
          </p:cNvPr>
          <p:cNvSpPr txBox="1"/>
          <p:nvPr/>
        </p:nvSpPr>
        <p:spPr>
          <a:xfrm>
            <a:off x="8113690" y="3429000"/>
            <a:ext cx="407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http://192.168.137.110:8081/edu/a.html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A6BA09-BB00-4286-A5D0-1F93C2A2A9D2}"/>
              </a:ext>
            </a:extLst>
          </p:cNvPr>
          <p:cNvSpPr txBox="1"/>
          <p:nvPr/>
        </p:nvSpPr>
        <p:spPr>
          <a:xfrm>
            <a:off x="3524517" y="283335"/>
            <a:ext cx="392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upstream myserver{</a:t>
            </a:r>
          </a:p>
          <a:p>
            <a:r>
              <a:rPr lang="en-US" altLang="zh-CN" dirty="0"/>
              <a:t>        server 192.168.137.110:8080;</a:t>
            </a:r>
          </a:p>
          <a:p>
            <a:r>
              <a:rPr lang="en-US" altLang="zh-CN" dirty="0"/>
              <a:t>        server 192.168.137.110:8081;</a:t>
            </a:r>
          </a:p>
          <a:p>
            <a:r>
              <a:rPr lang="en-US" altLang="zh-CN" dirty="0"/>
              <a:t>    }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8313F-6348-47E2-914D-5E4D4294CA75}"/>
              </a:ext>
            </a:extLst>
          </p:cNvPr>
          <p:cNvSpPr txBox="1"/>
          <p:nvPr/>
        </p:nvSpPr>
        <p:spPr>
          <a:xfrm>
            <a:off x="3631842" y="5125792"/>
            <a:ext cx="392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location / { </a:t>
            </a:r>
          </a:p>
          <a:p>
            <a:r>
              <a:rPr lang="en-US" altLang="zh-CN" dirty="0"/>
              <a:t>                proxy_pass http://myserver;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0A4DE-B9D6-4B31-B44B-F4460FAC5EAE}"/>
              </a:ext>
            </a:extLst>
          </p:cNvPr>
          <p:cNvSpPr/>
          <p:nvPr/>
        </p:nvSpPr>
        <p:spPr>
          <a:xfrm>
            <a:off x="230747" y="2586240"/>
            <a:ext cx="4224270" cy="140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浏览器请求</a:t>
            </a:r>
            <a:r>
              <a:rPr lang="en-US" altLang="zh-CN" dirty="0"/>
              <a:t>URL;80</a:t>
            </a:r>
            <a:r>
              <a:rPr lang="zh-CN" altLang="en-US" dirty="0"/>
              <a:t>端口可以省略</a:t>
            </a:r>
            <a:r>
              <a:rPr lang="en-US" altLang="zh-C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http://www.123.com:</a:t>
            </a:r>
            <a:r>
              <a:rPr lang="en-US" altLang="zh-C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</a:t>
            </a:r>
            <a:r>
              <a:rPr lang="en-US" altLang="zh-C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/www/a.html</a:t>
            </a:r>
            <a:endParaRPr lang="en-US" altLang="zh-CN" dirty="0">
              <a:solidFill>
                <a:srgbClr val="0563C1"/>
              </a:solidFill>
            </a:endParaRPr>
          </a:p>
          <a:p>
            <a:r>
              <a:rPr lang="en-US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http://www.123.com:</a:t>
            </a:r>
            <a:r>
              <a:rPr lang="en-US" altLang="zh-C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</a:t>
            </a:r>
            <a:r>
              <a:rPr lang="en-US" altLang="zh-C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/image/</a:t>
            </a:r>
            <a:r>
              <a:rPr lang="en-US" altLang="zh-CN" dirty="0">
                <a:solidFill>
                  <a:srgbClr val="0563C1"/>
                </a:solidFill>
              </a:rPr>
              <a:t>zhm67.jpg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634CCC-F7C3-4F48-A1B5-1FECD126C34A}"/>
              </a:ext>
            </a:extLst>
          </p:cNvPr>
          <p:cNvSpPr/>
          <p:nvPr/>
        </p:nvSpPr>
        <p:spPr>
          <a:xfrm>
            <a:off x="7482625" y="800100"/>
            <a:ext cx="2818326" cy="497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Nginx:192.168.137.110:</a:t>
            </a:r>
            <a:r>
              <a:rPr lang="en-US" altLang="zh-CN" dirty="0">
                <a:solidFill>
                  <a:srgbClr val="FF0000"/>
                </a:solidFill>
              </a:rPr>
              <a:t>80</a:t>
            </a:r>
          </a:p>
          <a:p>
            <a:pPr algn="ctr"/>
            <a:endParaRPr lang="en-US" altLang="zh-CN" dirty="0"/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6185AC-0EC1-4B24-A577-87648EAFB8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55017" y="3286632"/>
            <a:ext cx="302760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5345AA-1D36-4FE1-8BCD-FC7F0920E5FA}"/>
              </a:ext>
            </a:extLst>
          </p:cNvPr>
          <p:cNvSpPr txBox="1"/>
          <p:nvPr/>
        </p:nvSpPr>
        <p:spPr>
          <a:xfrm>
            <a:off x="360608" y="151626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动静分离实验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11BBEF-E8FB-4F16-A005-DCBE04DE4101}"/>
              </a:ext>
            </a:extLst>
          </p:cNvPr>
          <p:cNvSpPr/>
          <p:nvPr/>
        </p:nvSpPr>
        <p:spPr>
          <a:xfrm>
            <a:off x="7688687" y="3580327"/>
            <a:ext cx="2446986" cy="187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静态资源服务器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CB7F9-82E3-4937-AEFD-D2D1BFA7973F}"/>
              </a:ext>
            </a:extLst>
          </p:cNvPr>
          <p:cNvSpPr txBox="1"/>
          <p:nvPr/>
        </p:nvSpPr>
        <p:spPr>
          <a:xfrm>
            <a:off x="7660782" y="3737414"/>
            <a:ext cx="26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上存储静态资源，例如：图片，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A0E2AB7-7AFE-41EF-B3A7-9B01A149F3E4}"/>
              </a:ext>
            </a:extLst>
          </p:cNvPr>
          <p:cNvSpPr txBox="1"/>
          <p:nvPr/>
        </p:nvSpPr>
        <p:spPr>
          <a:xfrm>
            <a:off x="7807936" y="5821543"/>
            <a:ext cx="266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/data/www/a.html</a:t>
            </a:r>
          </a:p>
          <a:p>
            <a:r>
              <a:rPr lang="en-US" altLang="zh-CN" dirty="0"/>
              <a:t>/data/image/zhm67.jpg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FE2D0FD-2202-4CCE-BC30-40889DEEE5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256" y="151626"/>
            <a:ext cx="4811064" cy="2140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96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D0A4DE-B9D6-4B31-B44B-F4460FAC5EAE}"/>
              </a:ext>
            </a:extLst>
          </p:cNvPr>
          <p:cNvSpPr/>
          <p:nvPr/>
        </p:nvSpPr>
        <p:spPr>
          <a:xfrm>
            <a:off x="0" y="2691682"/>
            <a:ext cx="4112654" cy="306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浏览器请求</a:t>
            </a:r>
            <a:r>
              <a:rPr lang="en-US" altLang="zh-CN" dirty="0"/>
              <a:t>URL;80</a:t>
            </a:r>
            <a:r>
              <a:rPr lang="zh-CN" altLang="en-US" dirty="0"/>
              <a:t>端口可以省略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0563C1"/>
                </a:solidFill>
                <a:hlinkClick r:id="rId2"/>
              </a:rPr>
              <a:t>http://www.123.com:</a:t>
            </a:r>
            <a:r>
              <a:rPr lang="en-US" altLang="zh-CN" dirty="0">
                <a:solidFill>
                  <a:srgbClr val="FF0000"/>
                </a:solidFill>
                <a:hlinkClick r:id="rId2"/>
              </a:rPr>
              <a:t>80</a:t>
            </a:r>
            <a:r>
              <a:rPr lang="en-US" altLang="zh-CN" dirty="0">
                <a:solidFill>
                  <a:srgbClr val="0563C1"/>
                </a:solidFill>
                <a:hlinkClick r:id="rId2"/>
              </a:rPr>
              <a:t>/edu/index.jsp</a:t>
            </a:r>
            <a:endParaRPr lang="en-US" altLang="zh-CN" dirty="0">
              <a:solidFill>
                <a:srgbClr val="0563C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9D3407-9E45-45AE-9CAD-FB0449D09432}"/>
              </a:ext>
            </a:extLst>
          </p:cNvPr>
          <p:cNvSpPr/>
          <p:nvPr/>
        </p:nvSpPr>
        <p:spPr>
          <a:xfrm>
            <a:off x="8113690" y="1751525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192.168.137.110:8080/</a:t>
            </a:r>
            <a:r>
              <a:rPr lang="en-US" altLang="zh-CN" dirty="0">
                <a:solidFill>
                  <a:srgbClr val="FF0000"/>
                </a:solidFill>
              </a:rPr>
              <a:t>edu</a:t>
            </a:r>
            <a:r>
              <a:rPr lang="en-US" altLang="zh-CN" dirty="0"/>
              <a:t>/</a:t>
            </a:r>
            <a:r>
              <a:rPr lang="en-US" altLang="zh-CN" dirty="0" err="1"/>
              <a:t>index.jsp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634CCC-F7C3-4F48-A1B5-1FECD126C34A}"/>
              </a:ext>
            </a:extLst>
          </p:cNvPr>
          <p:cNvSpPr/>
          <p:nvPr/>
        </p:nvSpPr>
        <p:spPr>
          <a:xfrm>
            <a:off x="4610637" y="1751524"/>
            <a:ext cx="2818326" cy="494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Nginx(</a:t>
            </a:r>
            <a:r>
              <a:rPr lang="zh-CN" altLang="en-US" sz="1600" dirty="0"/>
              <a:t>反向代理</a:t>
            </a:r>
            <a:r>
              <a:rPr lang="en-US" altLang="zh-CN" sz="1600" dirty="0"/>
              <a:t>)</a:t>
            </a:r>
          </a:p>
          <a:p>
            <a:pPr algn="ctr"/>
            <a:r>
              <a:rPr lang="en-US" altLang="zh-CN" sz="1600" dirty="0"/>
              <a:t>192.168.137.110:</a:t>
            </a:r>
            <a:r>
              <a:rPr lang="en-US" altLang="zh-CN" sz="1600" dirty="0">
                <a:solidFill>
                  <a:srgbClr val="FF0000"/>
                </a:solidFill>
              </a:rPr>
              <a:t>80</a:t>
            </a:r>
          </a:p>
          <a:p>
            <a:pPr algn="ctr"/>
            <a:endParaRPr lang="en-US" altLang="zh-CN" sz="1600" dirty="0"/>
          </a:p>
          <a:p>
            <a:pPr algn="ctr"/>
            <a:r>
              <a:rPr lang="zh-CN" altLang="en-US" sz="1600" dirty="0"/>
              <a:t>重点：</a:t>
            </a:r>
            <a:r>
              <a:rPr lang="en-US" altLang="zh-CN" sz="1600" dirty="0"/>
              <a:t>location</a:t>
            </a:r>
            <a:r>
              <a:rPr lang="zh-CN" altLang="en-US" sz="1600" dirty="0"/>
              <a:t>配置</a:t>
            </a:r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zh-CN" altLang="en-US" sz="1600" dirty="0"/>
              <a:t>默认负载均衡策略：</a:t>
            </a:r>
            <a:r>
              <a:rPr lang="zh-CN" altLang="en-US" sz="1600" b="1" dirty="0">
                <a:solidFill>
                  <a:srgbClr val="FF0000"/>
                </a:solidFill>
              </a:rPr>
              <a:t>轮询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6185AC-0EC1-4B24-A577-87648EAFB82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12654" y="4224268"/>
            <a:ext cx="4979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9036B8-7141-48EE-861B-EC446E42E0F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28963" y="2445374"/>
            <a:ext cx="684727" cy="1778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5345AA-1D36-4FE1-8BCD-FC7F0920E5FA}"/>
              </a:ext>
            </a:extLst>
          </p:cNvPr>
          <p:cNvSpPr txBox="1"/>
          <p:nvPr/>
        </p:nvSpPr>
        <p:spPr>
          <a:xfrm>
            <a:off x="410485" y="240015"/>
            <a:ext cx="347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动静分离实验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612CC48-EBC8-46F0-82FB-A9CE640C1F2E}"/>
              </a:ext>
            </a:extLst>
          </p:cNvPr>
          <p:cNvSpPr/>
          <p:nvPr/>
        </p:nvSpPr>
        <p:spPr>
          <a:xfrm>
            <a:off x="8014238" y="5266785"/>
            <a:ext cx="3923762" cy="138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</a:p>
          <a:p>
            <a:pPr algn="ctr"/>
            <a:r>
              <a:rPr lang="en-US" altLang="zh-CN" dirty="0"/>
              <a:t>192.168.137.110:8081/</a:t>
            </a:r>
            <a:r>
              <a:rPr lang="en-US" altLang="zh-CN" dirty="0">
                <a:solidFill>
                  <a:srgbClr val="FF0000"/>
                </a:solidFill>
              </a:rPr>
              <a:t>edu</a:t>
            </a:r>
            <a:r>
              <a:rPr lang="en-US" altLang="zh-CN" dirty="0"/>
              <a:t>/</a:t>
            </a:r>
            <a:r>
              <a:rPr lang="en-US" altLang="zh-CN" dirty="0" err="1"/>
              <a:t>index.jsp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038E7C9-A24F-464B-8E77-8D7194A4ED2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7428963" y="4224269"/>
            <a:ext cx="585275" cy="1736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A596D22-8E5E-4C00-A408-CB0AA03F0A70}"/>
              </a:ext>
            </a:extLst>
          </p:cNvPr>
          <p:cNvSpPr txBox="1"/>
          <p:nvPr/>
        </p:nvSpPr>
        <p:spPr>
          <a:xfrm>
            <a:off x="7903066" y="1354966"/>
            <a:ext cx="43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http://192.168.137.110:8080/edu/index.jsp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27EDCC-4056-41E3-8744-D490A5D20148}"/>
              </a:ext>
            </a:extLst>
          </p:cNvPr>
          <p:cNvSpPr txBox="1"/>
          <p:nvPr/>
        </p:nvSpPr>
        <p:spPr>
          <a:xfrm>
            <a:off x="7897790" y="4794309"/>
            <a:ext cx="456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http://192.168.137.110:8081/edu/index.jsp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11BBEF-E8FB-4F16-A005-DCBE04DE4101}"/>
              </a:ext>
            </a:extLst>
          </p:cNvPr>
          <p:cNvSpPr/>
          <p:nvPr/>
        </p:nvSpPr>
        <p:spPr>
          <a:xfrm>
            <a:off x="4803820" y="4468969"/>
            <a:ext cx="2446986" cy="187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静态资源服务器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CB7F9-82E3-4937-AEFD-D2D1BFA7973F}"/>
              </a:ext>
            </a:extLst>
          </p:cNvPr>
          <p:cNvSpPr txBox="1"/>
          <p:nvPr/>
        </p:nvSpPr>
        <p:spPr>
          <a:xfrm>
            <a:off x="4775915" y="4626056"/>
            <a:ext cx="2640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Nginx</a:t>
            </a:r>
            <a:r>
              <a:rPr lang="zh-CN" altLang="en-US" dirty="0"/>
              <a:t>上存储静态资源，例如：图片，</a:t>
            </a:r>
            <a:r>
              <a:rPr lang="en-US" altLang="zh-CN" dirty="0" err="1"/>
              <a:t>js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43FAC9-6AE8-4812-9563-D6DCCA99F5D7}"/>
              </a:ext>
            </a:extLst>
          </p:cNvPr>
          <p:cNvSpPr txBox="1"/>
          <p:nvPr/>
        </p:nvSpPr>
        <p:spPr>
          <a:xfrm>
            <a:off x="8113690" y="3630861"/>
            <a:ext cx="368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Index.jsp</a:t>
            </a:r>
            <a:r>
              <a:rPr lang="zh-CN" altLang="en-US" dirty="0"/>
              <a:t>需要显示图片</a:t>
            </a:r>
            <a:r>
              <a:rPr lang="en-US" altLang="zh-CN" dirty="0"/>
              <a:t>(</a:t>
            </a:r>
            <a:r>
              <a:rPr lang="zh-CN" altLang="en-US" dirty="0"/>
              <a:t>图片来自静态资源服务器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=“/image/ns.jpg”&gt;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5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626</Words>
  <Application>Microsoft Office PowerPoint</Application>
  <PresentationFormat>宽屏</PresentationFormat>
  <Paragraphs>123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</cp:lastModifiedBy>
  <cp:revision>194</cp:revision>
  <dcterms:created xsi:type="dcterms:W3CDTF">2020-04-02T05:12:00Z</dcterms:created>
  <dcterms:modified xsi:type="dcterms:W3CDTF">2021-10-08T01:00:08Z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