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334" r:id="rId7"/>
    <p:sldId id="335" r:id="rId8"/>
    <p:sldId id="336" r:id="rId9"/>
    <p:sldId id="337" r:id="rId10"/>
    <p:sldId id="338" r:id="rId11"/>
    <p:sldId id="339" r:id="rId12"/>
    <p:sldId id="340" r:id="rId13"/>
    <p:sldId id="342" r:id="rId14"/>
    <p:sldId id="341" r:id="rId15"/>
    <p:sldId id="343" r:id="rId16"/>
    <p:sldId id="344" r:id="rId17"/>
    <p:sldId id="345" r:id="rId18"/>
    <p:sldId id="346" r:id="rId19"/>
    <p:sldId id="484" r:id="rId20"/>
    <p:sldId id="347" r:id="rId21"/>
    <p:sldId id="348" r:id="rId22"/>
    <p:sldId id="349" r:id="rId23"/>
    <p:sldId id="350" r:id="rId24"/>
    <p:sldId id="351" r:id="rId25"/>
    <p:sldId id="352" r:id="rId26"/>
    <p:sldId id="353" r:id="rId27"/>
    <p:sldId id="354" r:id="rId28"/>
    <p:sldId id="485" r:id="rId29"/>
    <p:sldId id="486" r:id="rId30"/>
    <p:sldId id="355" r:id="rId31"/>
    <p:sldId id="356" r:id="rId32"/>
    <p:sldId id="357" r:id="rId33"/>
    <p:sldId id="358" r:id="rId34"/>
    <p:sldId id="359" r:id="rId35"/>
    <p:sldId id="360" r:id="rId36"/>
    <p:sldId id="361" r:id="rId37"/>
    <p:sldId id="362" r:id="rId38"/>
    <p:sldId id="364" r:id="rId39"/>
    <p:sldId id="363"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 id="405" r:id="rId80"/>
    <p:sldId id="404" r:id="rId81"/>
    <p:sldId id="406" r:id="rId82"/>
    <p:sldId id="407" r:id="rId83"/>
    <p:sldId id="408" r:id="rId84"/>
    <p:sldId id="409" r:id="rId85"/>
    <p:sldId id="410" r:id="rId86"/>
    <p:sldId id="411" r:id="rId87"/>
    <p:sldId id="412" r:id="rId88"/>
    <p:sldId id="413" r:id="rId89"/>
    <p:sldId id="415" r:id="rId90"/>
    <p:sldId id="414" r:id="rId91"/>
    <p:sldId id="416" r:id="rId92"/>
    <p:sldId id="417" r:id="rId93"/>
    <p:sldId id="418" r:id="rId94"/>
    <p:sldId id="419" r:id="rId95"/>
    <p:sldId id="420" r:id="rId96"/>
    <p:sldId id="421" r:id="rId97"/>
    <p:sldId id="422" r:id="rId98"/>
    <p:sldId id="423" r:id="rId99"/>
    <p:sldId id="424" r:id="rId100"/>
    <p:sldId id="425" r:id="rId101"/>
    <p:sldId id="426" r:id="rId102"/>
    <p:sldId id="427" r:id="rId103"/>
    <p:sldId id="428" r:id="rId104"/>
    <p:sldId id="488" r:id="rId105"/>
    <p:sldId id="429" r:id="rId106"/>
    <p:sldId id="430" r:id="rId107"/>
    <p:sldId id="431" r:id="rId108"/>
    <p:sldId id="432" r:id="rId109"/>
    <p:sldId id="433" r:id="rId110"/>
    <p:sldId id="434" r:id="rId111"/>
    <p:sldId id="435" r:id="rId112"/>
    <p:sldId id="436" r:id="rId113"/>
    <p:sldId id="437" r:id="rId114"/>
    <p:sldId id="438" r:id="rId115"/>
    <p:sldId id="439" r:id="rId116"/>
    <p:sldId id="440" r:id="rId117"/>
    <p:sldId id="441" r:id="rId118"/>
    <p:sldId id="442" r:id="rId119"/>
    <p:sldId id="443" r:id="rId120"/>
    <p:sldId id="444" r:id="rId121"/>
    <p:sldId id="445" r:id="rId122"/>
    <p:sldId id="446" r:id="rId123"/>
    <p:sldId id="447" r:id="rId124"/>
    <p:sldId id="448" r:id="rId125"/>
    <p:sldId id="449" r:id="rId126"/>
    <p:sldId id="450" r:id="rId127"/>
    <p:sldId id="451" r:id="rId128"/>
    <p:sldId id="452" r:id="rId129"/>
    <p:sldId id="453" r:id="rId130"/>
    <p:sldId id="454" r:id="rId131"/>
    <p:sldId id="455" r:id="rId132"/>
    <p:sldId id="456" r:id="rId133"/>
    <p:sldId id="457" r:id="rId134"/>
    <p:sldId id="458" r:id="rId135"/>
    <p:sldId id="459" r:id="rId136"/>
    <p:sldId id="460" r:id="rId137"/>
    <p:sldId id="461" r:id="rId138"/>
    <p:sldId id="462" r:id="rId139"/>
    <p:sldId id="463" r:id="rId140"/>
    <p:sldId id="464" r:id="rId141"/>
    <p:sldId id="465" r:id="rId142"/>
    <p:sldId id="466" r:id="rId143"/>
    <p:sldId id="467" r:id="rId144"/>
    <p:sldId id="469" r:id="rId145"/>
    <p:sldId id="468" r:id="rId146"/>
    <p:sldId id="470" r:id="rId147"/>
    <p:sldId id="471" r:id="rId148"/>
    <p:sldId id="472" r:id="rId149"/>
    <p:sldId id="473" r:id="rId150"/>
    <p:sldId id="474" r:id="rId151"/>
    <p:sldId id="475" r:id="rId152"/>
    <p:sldId id="487" r:id="rId153"/>
    <p:sldId id="476" r:id="rId154"/>
    <p:sldId id="477" r:id="rId155"/>
    <p:sldId id="478" r:id="rId156"/>
    <p:sldId id="479" r:id="rId157"/>
    <p:sldId id="480" r:id="rId158"/>
    <p:sldId id="481" r:id="rId159"/>
    <p:sldId id="482" r:id="rId160"/>
    <p:sldId id="483" r:id="rId161"/>
    <p:sldId id="259" r:id="rId162"/>
  </p:sldIdLst>
  <p:sldSz cx="9144000" cy="5143500" type="screen16x9"/>
  <p:notesSz cx="6858000" cy="9144000"/>
  <p:custDataLst>
    <p:tags r:id="rId1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70" d="100"/>
          <a:sy n="70" d="100"/>
        </p:scale>
        <p:origin x="66" y="504"/>
      </p:cViewPr>
      <p:guideLst>
        <p:guide orient="horz" pos="1629"/>
        <p:guide pos="2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6" Type="http://schemas.openxmlformats.org/officeDocument/2006/relationships/tags" Target="tags/tag161.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阻塞IO,   给女神发一条短信, 说我来找你了, 然后就默默的一直等着女神下楼, 这个期间除了等待你不会做其他事情, 属于备胎做法.</a:t>
            </a:r>
            <a:endParaRPr lang="zh-CN" altLang="en-US"/>
          </a:p>
          <a:p>
            <a:endParaRPr lang="zh-CN" altLang="en-US"/>
          </a:p>
          <a:p>
            <a:r>
              <a:rPr lang="zh-CN" altLang="en-US"/>
              <a:t>非阻塞IO, 给女神发短信, 如果不回, 接着再发, 一直发到女神下楼, 这个期间你除了发短信等待不会做其他事情, 属于专一做法.</a:t>
            </a:r>
            <a:endParaRPr lang="zh-CN" altLang="en-US"/>
          </a:p>
          <a:p>
            <a:endParaRPr lang="zh-CN" altLang="en-US"/>
          </a:p>
          <a:p>
            <a:r>
              <a:rPr lang="zh-CN" altLang="en-US"/>
              <a:t>IO多路复用,  是找一个宿管大妈来帮你监视下楼的女生, 这个期间你可以些其他的事情. 例如可以顺便看看其他妹子,玩玩王者荣耀, 上个厕所等等.  IO复用又包括 select, poll, epoll 模式. 那么它们的区别是什么?</a:t>
            </a:r>
            <a:endParaRPr lang="zh-CN" altLang="en-US"/>
          </a:p>
          <a:p>
            <a:r>
              <a:rPr lang="zh-CN" altLang="en-US"/>
              <a:t>3.1 select大妈    每一个女生下楼, select大妈都不知道这个是不是你的女神, 她需要一个一个询问, 并且select大妈能力还有限, 最多一次帮你监视1024个妹子</a:t>
            </a:r>
            <a:endParaRPr lang="zh-CN" altLang="en-US"/>
          </a:p>
          <a:p>
            <a:r>
              <a:rPr lang="zh-CN" altLang="en-US"/>
              <a:t>3.2 poll大妈不限制盯着女生的数量,  只要是经过宿舍楼门口的女生, 都会帮你去问是不是你女神</a:t>
            </a:r>
            <a:endParaRPr lang="zh-CN" altLang="en-US"/>
          </a:p>
          <a:p>
            <a:r>
              <a:rPr lang="zh-CN" altLang="en-US"/>
              <a:t>3.3 epoll大妈不限制盯着女生的数量, 并且也不需要一个一个去问.  那么如何做呢?  epoll大妈会为每个进宿舍楼的女生脸上贴上一个大字条,上面写上女生自己的名字,  只要女生下楼了, epoll大妈就知道这个是不是你女神了, 然后大妈再通知你.</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5.png"/><Relationship Id="rId1" Type="http://schemas.openxmlformats.org/officeDocument/2006/relationships/image" Target="../media/image1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hyperlink" Target="http://baike.baidu.com/item/%E8%84%9A%E6%9C%AC%E8%AF%AD%E8%A8%80" TargetMode="External"/><Relationship Id="rId1" Type="http://schemas.openxmlformats.org/officeDocument/2006/relationships/image" Target="../media/image45.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7.png"/><Relationship Id="rId1" Type="http://schemas.openxmlformats.org/officeDocument/2006/relationships/image" Target="../media/image16.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2.jpe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4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48.png"/><Relationship Id="rId1" Type="http://schemas.openxmlformats.org/officeDocument/2006/relationships/image" Target="../media/image47.png"/></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50.png"/><Relationship Id="rId1" Type="http://schemas.openxmlformats.org/officeDocument/2006/relationships/image" Target="../media/image49.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image" Target="../media/image53.png"/><Relationship Id="rId1" Type="http://schemas.openxmlformats.org/officeDocument/2006/relationships/image" Target="../media/image52.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image" Target="../media/image5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55.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image" Target="../media/image56.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2.jpe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6.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9.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9.png"/><Relationship Id="rId1" Type="http://schemas.openxmlformats.org/officeDocument/2006/relationships/image" Target="../media/image18.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image" Target="../media/image2.jpe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59.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6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21.png"/><Relationship Id="rId1" Type="http://schemas.openxmlformats.org/officeDocument/2006/relationships/image" Target="../media/image20.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61.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hyperlink" Target="http://db-engines.com/en/ranking" TargetMode="Externa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10.emf"/><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hyperlink" Target="http://www.redis.net.cn/" TargetMode="External"/><Relationship Id="rId2" Type="http://schemas.openxmlformats.org/officeDocument/2006/relationships/image" Target="../media/image24.png"/><Relationship Id="rId1" Type="http://schemas.openxmlformats.org/officeDocument/2006/relationships/hyperlink" Target="http://redis.io/"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32.png"/><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8.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image" Target="../media/image10.emf"/><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8.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13.emf"/><Relationship Id="rId7" Type="http://schemas.openxmlformats.org/officeDocument/2006/relationships/image" Target="../media/image12.emf"/><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emf"/><Relationship Id="rId3" Type="http://schemas.openxmlformats.org/officeDocument/2006/relationships/image" Target="../media/image7.png"/><Relationship Id="rId2" Type="http://schemas.openxmlformats.org/officeDocument/2006/relationships/image" Target="../media/image3.png"/><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4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2.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41.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43.png"/><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44.png"/></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hyperlink" Target="http://doc.redisfans.com/transaction/unwatch.html#unwatch" TargetMode="External"/><Relationship Id="rId3" Type="http://schemas.openxmlformats.org/officeDocument/2006/relationships/hyperlink" Target="http://doc.redisfans.com/transaction/discard.html#discard" TargetMode="External"/><Relationship Id="rId2" Type="http://schemas.openxmlformats.org/officeDocument/2006/relationships/hyperlink" Target="http://doc.redisfans.com/transaction/exec.html#exec" TargetMode="External"/><Relationship Id="rId1" Type="http://schemas.openxmlformats.org/officeDocument/2006/relationships/hyperlink" Target="http://doc.redisfans.com/transaction/watch.html#watch" TargetMode="Externa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dirty="0">
                <a:solidFill>
                  <a:srgbClr val="006450"/>
                </a:solidFill>
                <a:effectLst>
                  <a:outerShdw blurRad="38100" dist="19050" dir="2700000" algn="tl" rotWithShape="0">
                    <a:schemeClr val="dk1">
                      <a:alpha val="40000"/>
                    </a:schemeClr>
                  </a:outerShdw>
                </a:effectLst>
              </a:rPr>
              <a:t>Redis</a:t>
            </a:r>
            <a:endParaRPr lang="zh-CN" altLang="en-US" sz="4800" b="1" dirty="0">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099561" y="2705735"/>
            <a:ext cx="2621280" cy="583565"/>
          </a:xfrm>
          <a:prstGeom prst="rect">
            <a:avLst/>
          </a:prstGeom>
          <a:noFill/>
          <a:ln>
            <a:noFill/>
          </a:ln>
        </p:spPr>
        <p:txBody>
          <a:bodyPr wrap="none" rtlCol="0" anchor="t">
            <a:spAutoFit/>
          </a:bodyPr>
          <a:lstStyle/>
          <a:p>
            <a:pPr algn="ctr"/>
            <a:r>
              <a:rPr lang="zh-CN" altLang="en-US" sz="3200" dirty="0">
                <a:solidFill>
                  <a:srgbClr val="006450"/>
                </a:solidFill>
                <a:effectLst>
                  <a:outerShdw blurRad="38100" dist="19050" dir="2700000" algn="tl" rotWithShape="0">
                    <a:schemeClr val="dk1">
                      <a:alpha val="40000"/>
                    </a:schemeClr>
                  </a:outerShdw>
                </a:effectLst>
              </a:rPr>
              <a:t>讲师：</a:t>
            </a:r>
            <a:r>
              <a:rPr lang="zh-CN" sz="3200" dirty="0">
                <a:solidFill>
                  <a:srgbClr val="006450"/>
                </a:solidFill>
                <a:effectLst>
                  <a:outerShdw blurRad="38100" dist="19050" dir="2700000" algn="tl" rotWithShape="0">
                    <a:schemeClr val="dk1">
                      <a:alpha val="40000"/>
                    </a:schemeClr>
                  </a:outerShdw>
                </a:effectLst>
              </a:rPr>
              <a:t>杨博超</a:t>
            </a:r>
            <a:endParaRPr lang="zh-CN" sz="3200" dirty="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缓存数据库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1624736" y="407798"/>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dirty="0">
              <a:solidFill>
                <a:srgbClr val="007C6A"/>
              </a:solidFill>
            </a:endParaRPr>
          </a:p>
        </p:txBody>
      </p:sp>
      <p:sp>
        <p:nvSpPr>
          <p:cNvPr id="7" name="矩形 6"/>
          <p:cNvSpPr/>
          <p:nvPr/>
        </p:nvSpPr>
        <p:spPr>
          <a:xfrm>
            <a:off x="1828018" y="877366"/>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1"/>
          <a:stretch>
            <a:fillRect/>
          </a:stretch>
        </p:blipFill>
        <p:spPr>
          <a:xfrm>
            <a:off x="395536" y="661958"/>
            <a:ext cx="1127559" cy="1156471"/>
          </a:xfrm>
          <a:prstGeom prst="rect">
            <a:avLst/>
          </a:prstGeom>
        </p:spPr>
      </p:pic>
      <p:pic>
        <p:nvPicPr>
          <p:cNvPr id="9" name="图片 8"/>
          <p:cNvPicPr>
            <a:picLocks noChangeAspect="1"/>
          </p:cNvPicPr>
          <p:nvPr/>
        </p:nvPicPr>
        <p:blipFill>
          <a:blip r:embed="rId2"/>
          <a:stretch>
            <a:fillRect/>
          </a:stretch>
        </p:blipFill>
        <p:spPr>
          <a:xfrm>
            <a:off x="395536" y="2968744"/>
            <a:ext cx="1915413" cy="720080"/>
          </a:xfrm>
          <a:prstGeom prst="rect">
            <a:avLst/>
          </a:prstGeom>
        </p:spPr>
      </p:pic>
      <p:sp>
        <p:nvSpPr>
          <p:cNvPr id="10" name="矩形 9"/>
          <p:cNvSpPr/>
          <p:nvPr/>
        </p:nvSpPr>
        <p:spPr>
          <a:xfrm>
            <a:off x="2483768" y="240338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endParaRPr lang="en-US" altLang="zh-CN" sz="2400" b="1" dirty="0">
              <a:solidFill>
                <a:srgbClr val="007C6A"/>
              </a:solidFill>
            </a:endParaRPr>
          </a:p>
        </p:txBody>
      </p:sp>
      <p:sp>
        <p:nvSpPr>
          <p:cNvPr id="11" name="矩形 10"/>
          <p:cNvSpPr/>
          <p:nvPr/>
        </p:nvSpPr>
        <p:spPr>
          <a:xfrm>
            <a:off x="2771800" y="296874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4" name="矩形 3"/>
          <p:cNvSpPr/>
          <p:nvPr/>
        </p:nvSpPr>
        <p:spPr>
          <a:xfrm>
            <a:off x="242273" y="400110"/>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endParaRPr lang="zh-CN" altLang="en-US" sz="2400" b="1">
              <a:solidFill>
                <a:srgbClr val="007C6A"/>
              </a:solidFill>
              <a:latin typeface="Arial" panose="020B0604020202020204" pitchFamily="34" charset="0"/>
            </a:endParaRPr>
          </a:p>
        </p:txBody>
      </p:sp>
      <p:sp>
        <p:nvSpPr>
          <p:cNvPr id="6" name="矩形 5"/>
          <p:cNvSpPr/>
          <p:nvPr/>
        </p:nvSpPr>
        <p:spPr>
          <a:xfrm>
            <a:off x="618407" y="1046441"/>
            <a:ext cx="4572000" cy="400110"/>
          </a:xfrm>
          <a:prstGeom prst="rect">
            <a:avLst/>
          </a:prstGeom>
        </p:spPr>
        <p:txBody>
          <a:bodyPr>
            <a:spAutoFit/>
          </a:bodyPr>
          <a:lstStyle/>
          <a:p>
            <a:r>
              <a:rPr lang="en-US" altLang="zh-CN" sz="2000" dirty="0">
                <a:solidFill>
                  <a:srgbClr val="007C6A"/>
                </a:solidFill>
              </a:rPr>
              <a:t> </a:t>
            </a:r>
            <a:r>
              <a:rPr lang="zh-CN" altLang="en-US" sz="2000" dirty="0">
                <a:solidFill>
                  <a:srgbClr val="007C6A"/>
                </a:solidFill>
              </a:rPr>
              <a:t>解决计数器和人员记录的事务操作</a:t>
            </a:r>
            <a:endParaRPr lang="zh-CN" altLang="en-US" sz="2000" dirty="0">
              <a:solidFill>
                <a:srgbClr val="007C6A"/>
              </a:solidFill>
            </a:endParaRPr>
          </a:p>
        </p:txBody>
      </p:sp>
      <p:sp>
        <p:nvSpPr>
          <p:cNvPr id="7" name="右箭头 5"/>
          <p:cNvSpPr/>
          <p:nvPr/>
        </p:nvSpPr>
        <p:spPr>
          <a:xfrm>
            <a:off x="525548" y="2318062"/>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6"/>
          <p:cNvSpPr/>
          <p:nvPr/>
        </p:nvSpPr>
        <p:spPr>
          <a:xfrm>
            <a:off x="7587090" y="248834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4047360" y="2142706"/>
          <a:ext cx="3971778" cy="1483360"/>
        </p:xfrm>
        <a:graphic>
          <a:graphicData uri="http://schemas.openxmlformats.org/drawingml/2006/table">
            <a:tbl>
              <a:tblPr firstRow="1" bandRow="1">
                <a:tableStyleId>{5C22544A-7EE6-4342-B048-85BDC9FD1C3A}</a:tableStyleId>
              </a:tblPr>
              <a:tblGrid>
                <a:gridCol w="1985889"/>
                <a:gridCol w="1985889"/>
              </a:tblGrid>
              <a:tr h="370840">
                <a:tc>
                  <a:txBody>
                    <a:bodyPr/>
                    <a:lstStyle/>
                    <a:p>
                      <a:r>
                        <a:rPr lang="en-US" altLang="zh-CN"/>
                        <a:t>key</a:t>
                      </a:r>
                      <a:endParaRPr lang="zh-CN" altLang="en-US"/>
                    </a:p>
                  </a:txBody>
                  <a:tcPr/>
                </a:tc>
                <a:tc>
                  <a:txBody>
                    <a:bodyPr/>
                    <a:lstStyle/>
                    <a:p>
                      <a:r>
                        <a:rPr lang="en-US" altLang="zh-CN"/>
                        <a:t>set</a:t>
                      </a:r>
                      <a:endParaRPr lang="zh-CN" altLang="en-US"/>
                    </a:p>
                  </a:txBody>
                  <a:tcPr/>
                </a:tc>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sk:prod-id:usr</a:t>
                      </a:r>
                      <a:endParaRPr lang="zh-CN" altLang="en-US" dirty="0"/>
                    </a:p>
                    <a:p>
                      <a:pPr algn="ctr"/>
                      <a:endParaRPr lang="zh-CN" altLang="en-US" dirty="0"/>
                    </a:p>
                  </a:txBody>
                  <a:tcPr/>
                </a:tc>
                <a:tc>
                  <a:txBody>
                    <a:bodyPr/>
                    <a:lstStyle/>
                    <a:p>
                      <a:r>
                        <a:rPr lang="zh-CN" altLang="en-US"/>
                        <a:t>成功者的</a:t>
                      </a:r>
                      <a:r>
                        <a:rPr lang="en-US" altLang="zh-CN"/>
                        <a:t>user_id</a:t>
                      </a:r>
                      <a:endParaRPr lang="zh-CN" altLang="en-US"/>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成功者的</a:t>
                      </a:r>
                      <a:r>
                        <a:rPr lang="en-US" altLang="zh-CN"/>
                        <a:t>user_id</a:t>
                      </a:r>
                      <a:endParaRPr lang="zh-CN" altLang="en-US"/>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成功者的</a:t>
                      </a:r>
                      <a:r>
                        <a:rPr lang="en-US" altLang="zh-CN" dirty="0" err="1"/>
                        <a:t>user_id</a:t>
                      </a:r>
                      <a:endParaRPr lang="zh-CN" altLang="en-US" dirty="0"/>
                    </a:p>
                  </a:txBody>
                  <a:tcPr/>
                </a:tc>
              </a:tr>
            </a:tbl>
          </a:graphicData>
        </a:graphic>
      </p:graphicFrame>
      <p:graphicFrame>
        <p:nvGraphicFramePr>
          <p:cNvPr id="11" name="表格 10"/>
          <p:cNvGraphicFramePr>
            <a:graphicFrameLocks noGrp="1"/>
          </p:cNvGraphicFramePr>
          <p:nvPr/>
        </p:nvGraphicFramePr>
        <p:xfrm>
          <a:off x="1538417" y="2318062"/>
          <a:ext cx="2360170" cy="1280160"/>
        </p:xfrm>
        <a:graphic>
          <a:graphicData uri="http://schemas.openxmlformats.org/drawingml/2006/table">
            <a:tbl>
              <a:tblPr firstRow="1" bandRow="1">
                <a:tableStyleId>{5C22544A-7EE6-4342-B048-85BDC9FD1C3A}</a:tableStyleId>
              </a:tblPr>
              <a:tblGrid>
                <a:gridCol w="1180085"/>
                <a:gridCol w="1180085"/>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sk:prodid:qt</a:t>
                      </a:r>
                      <a:endParaRPr lang="zh-CN" altLang="en-US" dirty="0"/>
                    </a:p>
                    <a:p>
                      <a:pPr algn="ctr"/>
                      <a:endParaRPr lang="zh-CN" altLang="en-US" dirty="0"/>
                    </a:p>
                  </a:txBody>
                  <a:tcPr/>
                </a:tc>
                <a:tc>
                  <a:txBody>
                    <a:bodyPr/>
                    <a:lstStyle/>
                    <a:p>
                      <a:r>
                        <a:rPr lang="zh-CN" altLang="en-US" dirty="0"/>
                        <a:t>剩余个数</a:t>
                      </a:r>
                      <a:endParaRPr lang="zh-CN" altLang="en-US" dirty="0"/>
                    </a:p>
                  </a:txBody>
                  <a:tcPr/>
                </a:tc>
              </a:tr>
            </a:tbl>
          </a:graphicData>
        </a:graphic>
      </p:graphicFrame>
      <p:sp>
        <p:nvSpPr>
          <p:cNvPr id="12" name="减号 11"/>
          <p:cNvSpPr/>
          <p:nvPr/>
        </p:nvSpPr>
        <p:spPr>
          <a:xfrm>
            <a:off x="2114481" y="3784486"/>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00160" y="3641339"/>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endParaRPr lang="zh-CN" altLang="en-US" sz="3600">
              <a:ln w="0"/>
              <a:solidFill>
                <a:schemeClr val="accent1"/>
              </a:solidFill>
              <a:effectLst>
                <a:outerShdw blurRad="38100" dist="25400" dir="5400000" algn="ctr" rotWithShape="0">
                  <a:srgbClr val="6E747A">
                    <a:alpha val="43000"/>
                  </a:srgbClr>
                </a:outerShdw>
              </a:effectLst>
            </a:endParaRPr>
          </a:p>
        </p:txBody>
      </p:sp>
      <p:sp>
        <p:nvSpPr>
          <p:cNvPr id="14" name="矩形 13"/>
          <p:cNvSpPr/>
          <p:nvPr/>
        </p:nvSpPr>
        <p:spPr>
          <a:xfrm>
            <a:off x="6923901" y="3641339"/>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endParaRPr lang="zh-CN" altLang="en-US" sz="3600">
              <a:ln w="0"/>
              <a:solidFill>
                <a:schemeClr val="accent1"/>
              </a:solidFill>
              <a:effectLst>
                <a:outerShdw blurRad="38100" dist="25400" dir="5400000" algn="ctr" rotWithShape="0">
                  <a:srgbClr val="6E747A">
                    <a:alpha val="43000"/>
                  </a:srgbClr>
                </a:outerShdw>
              </a:effectLst>
            </a:endParaRPr>
          </a:p>
        </p:txBody>
      </p:sp>
      <p:sp>
        <p:nvSpPr>
          <p:cNvPr id="15" name="加号 14"/>
          <p:cNvSpPr/>
          <p:nvPr/>
        </p:nvSpPr>
        <p:spPr>
          <a:xfrm>
            <a:off x="6431544" y="3705295"/>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63220" y="1891886"/>
            <a:ext cx="1690938" cy="400110"/>
          </a:xfrm>
          <a:prstGeom prst="rect">
            <a:avLst/>
          </a:prstGeom>
        </p:spPr>
        <p:txBody>
          <a:bodyPr wrap="square">
            <a:spAutoFit/>
          </a:bodyPr>
          <a:lstStyle/>
          <a:p>
            <a:r>
              <a:rPr lang="zh-CN" altLang="en-US" sz="2000">
                <a:solidFill>
                  <a:srgbClr val="007C6A"/>
                </a:solidFill>
              </a:rPr>
              <a:t>商品库存</a:t>
            </a:r>
            <a:endParaRPr lang="zh-CN" altLang="en-US" sz="2000">
              <a:solidFill>
                <a:srgbClr val="007C6A"/>
              </a:solidFill>
            </a:endParaRPr>
          </a:p>
        </p:txBody>
      </p:sp>
      <p:sp>
        <p:nvSpPr>
          <p:cNvPr id="17" name="矩形 16"/>
          <p:cNvSpPr/>
          <p:nvPr/>
        </p:nvSpPr>
        <p:spPr>
          <a:xfrm>
            <a:off x="4011751" y="1717068"/>
            <a:ext cx="2279193" cy="400110"/>
          </a:xfrm>
          <a:prstGeom prst="rect">
            <a:avLst/>
          </a:prstGeom>
        </p:spPr>
        <p:txBody>
          <a:bodyPr wrap="square">
            <a:spAutoFit/>
          </a:bodyPr>
          <a:lstStyle/>
          <a:p>
            <a:r>
              <a:rPr lang="zh-CN" altLang="en-US" sz="2000">
                <a:solidFill>
                  <a:srgbClr val="007C6A"/>
                </a:solidFill>
              </a:rPr>
              <a:t>秒杀成功者清单</a:t>
            </a:r>
            <a:endParaRPr lang="zh-CN" altLang="en-US" sz="2000">
              <a:solidFill>
                <a:srgbClr val="007C6A"/>
              </a:solidFill>
            </a:endParaRP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2" y="400110"/>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zh-CN" altLang="en-US" sz="2400" b="1" dirty="0">
              <a:solidFill>
                <a:srgbClr val="007C6A"/>
              </a:solidFill>
              <a:latin typeface="Arial" panose="020B0604020202020204" pitchFamily="34" charset="0"/>
            </a:endParaRPr>
          </a:p>
        </p:txBody>
      </p:sp>
      <p:sp>
        <p:nvSpPr>
          <p:cNvPr id="19" name="矩形 18"/>
          <p:cNvSpPr/>
          <p:nvPr/>
        </p:nvSpPr>
        <p:spPr>
          <a:xfrm>
            <a:off x="573935" y="909874"/>
            <a:ext cx="6896674" cy="3785652"/>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a:solidFill>
                  <a:srgbClr val="007C6A"/>
                </a:solidFill>
              </a:rPr>
              <a:t>ab</a:t>
            </a:r>
            <a:endParaRPr lang="en-US" altLang="zh-CN" sz="2000" dirty="0">
              <a:solidFill>
                <a:srgbClr val="007C6A"/>
              </a:solidFill>
            </a:endParaRPr>
          </a:p>
          <a:p>
            <a:r>
              <a:rPr lang="en-US" altLang="zh-CN" sz="2000" dirty="0">
                <a:solidFill>
                  <a:srgbClr val="007C6A"/>
                </a:solidFill>
              </a:rPr>
              <a:t>CentOS6 </a:t>
            </a:r>
            <a:r>
              <a:rPr lang="zh-CN" altLang="en-US" sz="2000" dirty="0">
                <a:solidFill>
                  <a:srgbClr val="007C6A"/>
                </a:solidFill>
              </a:rPr>
              <a:t>默认安装</a:t>
            </a: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endParaRPr lang="en-US" altLang="zh-CN" sz="2000" dirty="0">
              <a:solidFill>
                <a:srgbClr val="007C6A"/>
              </a:solidFill>
            </a:endParaRP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a:solidFill>
                  <a:srgbClr val="007C6A"/>
                </a:solidFill>
                <a:latin typeface="微软雅黑" panose="020B0503020204020204" pitchFamily="34" charset="-122"/>
                <a:ea typeface="微软雅黑" panose="020B0503020204020204" pitchFamily="34" charset="-122"/>
              </a:rPr>
              <a:t>cd  /run/media/root/CentOS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endParaRPr lang="es-ES" altLang="zh-CN" sz="2000" dirty="0">
              <a:solidFill>
                <a:srgbClr val="007C6A"/>
              </a:solidFill>
              <a:latin typeface="微软雅黑" panose="020B0503020204020204" pitchFamily="34" charset="-122"/>
              <a:ea typeface="微软雅黑" panose="020B0503020204020204" pitchFamily="34" charset="-122"/>
            </a:endParaRP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endParaRPr lang="es-ES" altLang="zh-CN" sz="2000" dirty="0">
              <a:solidFill>
                <a:srgbClr val="007C6A"/>
              </a:solidFill>
              <a:latin typeface="微软雅黑" panose="020B0503020204020204" pitchFamily="34" charset="-122"/>
              <a:ea typeface="微软雅黑" panose="020B0503020204020204" pitchFamily="34" charset="-122"/>
            </a:endParaRP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0" y="400110"/>
            <a:ext cx="8660865" cy="1753235"/>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en-US" altLang="zh-CN" sz="2400" b="1" dirty="0">
              <a:solidFill>
                <a:srgbClr val="007C6A"/>
              </a:solidFill>
              <a:latin typeface="Arial" panose="020B0604020202020204" pitchFamily="34" charset="0"/>
            </a:endParaRPr>
          </a:p>
          <a:p>
            <a:pPr>
              <a:lnSpc>
                <a:spcPct val="150000"/>
              </a:lnSpc>
            </a:pPr>
            <a:r>
              <a:rPr lang="en-US" altLang="zh-CN" sz="2400" dirty="0">
                <a:latin typeface="Arial" panose="020B0604020202020204" pitchFamily="34" charset="0"/>
              </a:rPr>
              <a:t>      ab</a:t>
            </a:r>
            <a:r>
              <a:rPr lang="zh-CN" altLang="en-US" sz="2400" dirty="0">
                <a:latin typeface="Arial" panose="020B0604020202020204" pitchFamily="34" charset="0"/>
              </a:rPr>
              <a:t> </a:t>
            </a:r>
            <a:r>
              <a:rPr lang="en-US" altLang="zh-CN" sz="2400" dirty="0">
                <a:latin typeface="Arial" panose="020B0604020202020204" pitchFamily="34" charset="0"/>
              </a:rPr>
              <a:t>–n</a:t>
            </a:r>
            <a:r>
              <a:rPr lang="zh-CN" altLang="en-US" sz="2400" dirty="0">
                <a:latin typeface="Arial" panose="020B0604020202020204" pitchFamily="34" charset="0"/>
              </a:rPr>
              <a:t> 请求数 </a:t>
            </a:r>
            <a:r>
              <a:rPr lang="en-US" altLang="zh-CN" sz="2400" dirty="0">
                <a:latin typeface="Arial" panose="020B0604020202020204" pitchFamily="34" charset="0"/>
              </a:rPr>
              <a:t> -c </a:t>
            </a:r>
            <a:r>
              <a:rPr lang="zh-CN" altLang="en-US" sz="2400" dirty="0">
                <a:latin typeface="Arial" panose="020B0604020202020204" pitchFamily="34" charset="0"/>
              </a:rPr>
              <a:t>并发数 </a:t>
            </a:r>
            <a:r>
              <a:rPr lang="en-US" altLang="zh-CN" sz="2400" dirty="0">
                <a:latin typeface="Arial" panose="020B0604020202020204" pitchFamily="34" charset="0"/>
              </a:rPr>
              <a:t> -p </a:t>
            </a:r>
            <a:r>
              <a:rPr lang="zh-CN" altLang="en-US" sz="2400" dirty="0">
                <a:latin typeface="Arial" panose="020B0604020202020204" pitchFamily="34" charset="0"/>
              </a:rPr>
              <a:t>指定请求数据文件</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-T </a:t>
            </a:r>
            <a:r>
              <a:rPr lang="zh-CN" altLang="en-US" sz="2400" dirty="0">
                <a:latin typeface="Arial" panose="020B0604020202020204" pitchFamily="34" charset="0"/>
              </a:rPr>
              <a:t> </a:t>
            </a:r>
            <a:r>
              <a:rPr lang="en-US" altLang="zh-CN" sz="2400" dirty="0">
                <a:latin typeface="Arial" panose="020B0604020202020204" pitchFamily="34" charset="0"/>
              </a:rPr>
              <a:t>“application/x-www-form-</a:t>
            </a:r>
            <a:r>
              <a:rPr lang="en-US" altLang="zh-CN" sz="2400" dirty="0" err="1">
                <a:latin typeface="Arial" panose="020B0604020202020204" pitchFamily="34" charset="0"/>
              </a:rPr>
              <a:t>urlencoded</a:t>
            </a:r>
            <a:r>
              <a:rPr lang="en-US" altLang="zh-CN" sz="2400" dirty="0">
                <a:latin typeface="Arial" panose="020B0604020202020204" pitchFamily="34" charset="0"/>
              </a:rPr>
              <a:t>”   </a:t>
            </a:r>
            <a:r>
              <a:rPr lang="zh-CN" altLang="en-US" sz="2400" dirty="0">
                <a:latin typeface="Arial" panose="020B0604020202020204" pitchFamily="34" charset="0"/>
              </a:rPr>
              <a:t>测试的请求</a:t>
            </a:r>
            <a:endParaRPr lang="en-US" altLang="zh-CN" sz="2400" dirty="0">
              <a:latin typeface="Arial" panose="020B0604020202020204" pitchFamily="34" charset="0"/>
              <a:sym typeface="+mn-ea"/>
            </a:endParaRP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6610956" y="146430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7" name="矩形 6"/>
          <p:cNvSpPr/>
          <p:nvPr/>
        </p:nvSpPr>
        <p:spPr>
          <a:xfrm>
            <a:off x="2178359" y="2423339"/>
            <a:ext cx="418704" cy="369332"/>
          </a:xfrm>
          <a:prstGeom prst="rect">
            <a:avLst/>
          </a:prstGeom>
        </p:spPr>
        <p:txBody>
          <a:bodyPr wrap="none">
            <a:spAutoFit/>
          </a:bodyPr>
          <a:lstStyle/>
          <a:p>
            <a:r>
              <a:rPr lang="en-US" altLang="zh-CN" dirty="0"/>
              <a:t>10</a:t>
            </a:r>
            <a:endParaRPr lang="zh-CN" altLang="en-US" dirty="0"/>
          </a:p>
        </p:txBody>
      </p:sp>
      <p:sp>
        <p:nvSpPr>
          <p:cNvPr id="8" name="文本框 7"/>
          <p:cNvSpPr txBox="1"/>
          <p:nvPr/>
        </p:nvSpPr>
        <p:spPr>
          <a:xfrm>
            <a:off x="5601568" y="95654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9" name="流程图: 数据 8"/>
          <p:cNvSpPr/>
          <p:nvPr/>
        </p:nvSpPr>
        <p:spPr>
          <a:xfrm>
            <a:off x="2596431" y="3273476"/>
            <a:ext cx="2479486" cy="783664"/>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400" dirty="0"/>
              <a:t>1</a:t>
            </a:r>
            <a:endParaRPr lang="zh-CN" altLang="en-US" sz="1400" dirty="0"/>
          </a:p>
        </p:txBody>
      </p:sp>
      <p:cxnSp>
        <p:nvCxnSpPr>
          <p:cNvPr id="10" name="直接连接符 9"/>
          <p:cNvCxnSpPr>
            <a:endCxn id="9" idx="2"/>
          </p:cNvCxnSpPr>
          <p:nvPr/>
        </p:nvCxnSpPr>
        <p:spPr>
          <a:xfrm>
            <a:off x="1910427" y="2185376"/>
            <a:ext cx="933953" cy="1479932"/>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1"/>
          </p:cNvCxnSpPr>
          <p:nvPr/>
        </p:nvCxnSpPr>
        <p:spPr>
          <a:xfrm flipV="1">
            <a:off x="5398066" y="1760684"/>
            <a:ext cx="1212890" cy="39917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93554" y="1697512"/>
            <a:ext cx="884697" cy="5970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050017" y="2131151"/>
            <a:ext cx="1516835" cy="149307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077799" y="1149239"/>
            <a:ext cx="927409" cy="26339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77100" y="1339673"/>
            <a:ext cx="1496412" cy="216481"/>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2812380" y="742518"/>
            <a:ext cx="2519662" cy="72178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17" name="流程图: 数据 16"/>
          <p:cNvSpPr/>
          <p:nvPr/>
        </p:nvSpPr>
        <p:spPr>
          <a:xfrm>
            <a:off x="2822163" y="1904092"/>
            <a:ext cx="2504885" cy="942851"/>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0" name="矩形 19"/>
          <p:cNvSpPr/>
          <p:nvPr/>
        </p:nvSpPr>
        <p:spPr>
          <a:xfrm>
            <a:off x="696523" y="139564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1" name="矩形 20"/>
          <p:cNvSpPr/>
          <p:nvPr/>
        </p:nvSpPr>
        <p:spPr>
          <a:xfrm>
            <a:off x="1347089" y="3718605"/>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22" name="矩形 21"/>
          <p:cNvSpPr/>
          <p:nvPr/>
        </p:nvSpPr>
        <p:spPr>
          <a:xfrm>
            <a:off x="1469084" y="837150"/>
            <a:ext cx="779381" cy="369332"/>
          </a:xfrm>
          <a:prstGeom prst="rect">
            <a:avLst/>
          </a:prstGeom>
        </p:spPr>
        <p:txBody>
          <a:bodyPr wrap="none">
            <a:spAutoFit/>
          </a:bodyPr>
          <a:lstStyle/>
          <a:p>
            <a:r>
              <a:rPr lang="zh-CN" altLang="en-US" dirty="0"/>
              <a:t>用户</a:t>
            </a:r>
            <a:r>
              <a:rPr lang="en-US" altLang="zh-CN" dirty="0"/>
              <a:t>A</a:t>
            </a:r>
            <a:endParaRPr lang="zh-CN" altLang="en-US" dirty="0"/>
          </a:p>
        </p:txBody>
      </p:sp>
      <p:sp>
        <p:nvSpPr>
          <p:cNvPr id="23" name="文本框 22"/>
          <p:cNvSpPr txBox="1"/>
          <p:nvPr/>
        </p:nvSpPr>
        <p:spPr>
          <a:xfrm>
            <a:off x="5471993" y="1619079"/>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24" name="矩形 23"/>
          <p:cNvSpPr/>
          <p:nvPr/>
        </p:nvSpPr>
        <p:spPr>
          <a:xfrm>
            <a:off x="2272789" y="1527347"/>
            <a:ext cx="771365" cy="369332"/>
          </a:xfrm>
          <a:prstGeom prst="rect">
            <a:avLst/>
          </a:prstGeom>
        </p:spPr>
        <p:txBody>
          <a:bodyPr wrap="none">
            <a:spAutoFit/>
          </a:bodyPr>
          <a:lstStyle/>
          <a:p>
            <a:r>
              <a:rPr lang="zh-CN" altLang="en-US" dirty="0"/>
              <a:t>用户</a:t>
            </a:r>
            <a:r>
              <a:rPr lang="en-US" altLang="zh-CN" dirty="0"/>
              <a:t>B</a:t>
            </a:r>
            <a:endParaRPr lang="zh-CN" altLang="en-US" dirty="0"/>
          </a:p>
        </p:txBody>
      </p:sp>
      <p:sp>
        <p:nvSpPr>
          <p:cNvPr id="25" name="矩形 24"/>
          <p:cNvSpPr/>
          <p:nvPr/>
        </p:nvSpPr>
        <p:spPr>
          <a:xfrm>
            <a:off x="384103" y="411585"/>
            <a:ext cx="1422184" cy="461665"/>
          </a:xfrm>
          <a:prstGeom prst="rect">
            <a:avLst/>
          </a:prstGeom>
        </p:spPr>
        <p:txBody>
          <a:bodyPr wrap="none">
            <a:spAutoFit/>
          </a:bodyPr>
          <a:lstStyle/>
          <a:p>
            <a:r>
              <a:rPr lang="zh-CN" altLang="en-US" sz="2400" b="1">
                <a:solidFill>
                  <a:srgbClr val="007C6A"/>
                </a:solidFill>
              </a:rPr>
              <a:t>超卖问题</a:t>
            </a:r>
            <a:endParaRPr lang="zh-CN" altLang="en-US" sz="2400" b="1">
              <a:solidFill>
                <a:srgbClr val="007C6A"/>
              </a:solidFill>
            </a:endParaRPr>
          </a:p>
        </p:txBody>
      </p:sp>
      <p:sp>
        <p:nvSpPr>
          <p:cNvPr id="26" name="矩形 25"/>
          <p:cNvSpPr/>
          <p:nvPr/>
        </p:nvSpPr>
        <p:spPr>
          <a:xfrm>
            <a:off x="2213358" y="963141"/>
            <a:ext cx="418704" cy="369332"/>
          </a:xfrm>
          <a:prstGeom prst="rect">
            <a:avLst/>
          </a:prstGeom>
        </p:spPr>
        <p:txBody>
          <a:bodyPr wrap="none">
            <a:spAutoFit/>
          </a:bodyPr>
          <a:lstStyle/>
          <a:p>
            <a:r>
              <a:rPr lang="en-US" altLang="zh-CN"/>
              <a:t>10</a:t>
            </a:r>
            <a:endParaRPr lang="zh-CN" altLang="en-US"/>
          </a:p>
        </p:txBody>
      </p:sp>
      <p:sp>
        <p:nvSpPr>
          <p:cNvPr id="27" name="矩形 26"/>
          <p:cNvSpPr/>
          <p:nvPr/>
        </p:nvSpPr>
        <p:spPr>
          <a:xfrm>
            <a:off x="1958699" y="2984223"/>
            <a:ext cx="418704" cy="369332"/>
          </a:xfrm>
          <a:prstGeom prst="rect">
            <a:avLst/>
          </a:prstGeom>
        </p:spPr>
        <p:txBody>
          <a:bodyPr wrap="none">
            <a:spAutoFit/>
          </a:bodyPr>
          <a:lstStyle/>
          <a:p>
            <a:r>
              <a:rPr lang="en-US" altLang="zh-CN" dirty="0"/>
              <a:t>10</a:t>
            </a:r>
            <a:endParaRPr lang="zh-CN" altLang="en-US" dirty="0"/>
          </a:p>
        </p:txBody>
      </p:sp>
      <p:sp>
        <p:nvSpPr>
          <p:cNvPr id="28" name="矩形 27"/>
          <p:cNvSpPr/>
          <p:nvPr/>
        </p:nvSpPr>
        <p:spPr>
          <a:xfrm>
            <a:off x="3485887" y="3923596"/>
            <a:ext cx="88357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dirty="0">
              <a:ln w="0"/>
              <a:solidFill>
                <a:schemeClr val="accent1"/>
              </a:solidFill>
              <a:effectLst>
                <a:outerShdw blurRad="38100" dist="25400" dir="5400000" algn="ctr" rotWithShape="0">
                  <a:srgbClr val="6E747A">
                    <a:alpha val="43000"/>
                  </a:srgbClr>
                </a:outerShdw>
              </a:effectLst>
            </a:endParaRPr>
          </a:p>
        </p:txBody>
      </p:sp>
      <p:cxnSp>
        <p:nvCxnSpPr>
          <p:cNvPr id="29" name="直接连接符 28"/>
          <p:cNvCxnSpPr/>
          <p:nvPr/>
        </p:nvCxnSpPr>
        <p:spPr>
          <a:xfrm>
            <a:off x="1347089" y="2391528"/>
            <a:ext cx="1274338" cy="225267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095254" y="2301462"/>
            <a:ext cx="1782272" cy="224403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471993" y="3216464"/>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32" name="文本框 31"/>
          <p:cNvSpPr txBox="1"/>
          <p:nvPr/>
        </p:nvSpPr>
        <p:spPr>
          <a:xfrm>
            <a:off x="5453872" y="241421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2" name="矩形 61"/>
          <p:cNvSpPr/>
          <p:nvPr/>
        </p:nvSpPr>
        <p:spPr>
          <a:xfrm>
            <a:off x="330173" y="522649"/>
            <a:ext cx="5026246"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、利用乐观锁淘汰用户，解决超卖问题。</a:t>
            </a:r>
            <a:endParaRPr lang="zh-CN" altLang="en-US" sz="2000">
              <a:solidFill>
                <a:srgbClr val="007C6A"/>
              </a:solidFill>
            </a:endParaRPr>
          </a:p>
        </p:txBody>
      </p:sp>
      <p:sp>
        <p:nvSpPr>
          <p:cNvPr id="63" name="矩形 62"/>
          <p:cNvSpPr/>
          <p:nvPr/>
        </p:nvSpPr>
        <p:spPr>
          <a:xfrm>
            <a:off x="4362869" y="209634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4" name="矩形 63"/>
          <p:cNvSpPr/>
          <p:nvPr/>
        </p:nvSpPr>
        <p:spPr>
          <a:xfrm>
            <a:off x="1521936" y="1337089"/>
            <a:ext cx="418704" cy="369332"/>
          </a:xfrm>
          <a:prstGeom prst="rect">
            <a:avLst/>
          </a:prstGeom>
        </p:spPr>
        <p:txBody>
          <a:bodyPr wrap="none">
            <a:spAutoFit/>
          </a:bodyPr>
          <a:lstStyle/>
          <a:p>
            <a:r>
              <a:rPr lang="en-US" altLang="zh-CN"/>
              <a:t>10</a:t>
            </a:r>
            <a:endParaRPr lang="zh-CN" altLang="en-US"/>
          </a:p>
        </p:txBody>
      </p:sp>
      <p:sp>
        <p:nvSpPr>
          <p:cNvPr id="65" name="文本框 64"/>
          <p:cNvSpPr txBox="1"/>
          <p:nvPr/>
        </p:nvSpPr>
        <p:spPr>
          <a:xfrm>
            <a:off x="3827145" y="1394984"/>
            <a:ext cx="301686" cy="369332"/>
          </a:xfrm>
          <a:prstGeom prst="rect">
            <a:avLst/>
          </a:prstGeom>
          <a:noFill/>
        </p:spPr>
        <p:txBody>
          <a:bodyPr wrap="none" rtlCol="0">
            <a:spAutoFit/>
          </a:bodyPr>
          <a:lstStyle/>
          <a:p>
            <a:r>
              <a:rPr lang="en-US" altLang="zh-CN"/>
              <a:t>9</a:t>
            </a:r>
            <a:endParaRPr lang="zh-CN" altLang="en-US"/>
          </a:p>
        </p:txBody>
      </p:sp>
      <p:sp>
        <p:nvSpPr>
          <p:cNvPr id="66" name="流程图: 数据 65"/>
          <p:cNvSpPr/>
          <p:nvPr/>
        </p:nvSpPr>
        <p:spPr>
          <a:xfrm>
            <a:off x="5827500" y="2528580"/>
            <a:ext cx="2249073" cy="1165822"/>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dirty="0"/>
              <a:t>1</a:t>
            </a:r>
            <a:endParaRPr lang="zh-CN" altLang="en-US" dirty="0"/>
          </a:p>
        </p:txBody>
      </p:sp>
      <p:sp>
        <p:nvSpPr>
          <p:cNvPr id="67" name="矩形 66"/>
          <p:cNvSpPr/>
          <p:nvPr/>
        </p:nvSpPr>
        <p:spPr>
          <a:xfrm>
            <a:off x="7818138" y="1537989"/>
            <a:ext cx="1213904" cy="5927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68" name="直接连接符 67"/>
          <p:cNvCxnSpPr/>
          <p:nvPr/>
        </p:nvCxnSpPr>
        <p:spPr>
          <a:xfrm>
            <a:off x="5373712" y="2715916"/>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751273" y="2747999"/>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0" name="乘号 69"/>
          <p:cNvSpPr/>
          <p:nvPr/>
        </p:nvSpPr>
        <p:spPr>
          <a:xfrm>
            <a:off x="3995530" y="2591256"/>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p:cNvCxnSpPr/>
          <p:nvPr/>
        </p:nvCxnSpPr>
        <p:spPr>
          <a:xfrm>
            <a:off x="1165854" y="2762117"/>
            <a:ext cx="1001059" cy="34684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7971043" y="2211068"/>
            <a:ext cx="559318" cy="889158"/>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650436" y="160354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4" name="矩形 73"/>
          <p:cNvSpPr/>
          <p:nvPr/>
        </p:nvSpPr>
        <p:spPr>
          <a:xfrm>
            <a:off x="300322" y="162690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5" name="矩形 74"/>
          <p:cNvSpPr/>
          <p:nvPr/>
        </p:nvSpPr>
        <p:spPr>
          <a:xfrm>
            <a:off x="2481658" y="3787731"/>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6" name="矩形 75"/>
          <p:cNvSpPr/>
          <p:nvPr/>
        </p:nvSpPr>
        <p:spPr>
          <a:xfrm>
            <a:off x="2486443" y="7546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7" name="矩形 76"/>
          <p:cNvSpPr/>
          <p:nvPr/>
        </p:nvSpPr>
        <p:spPr>
          <a:xfrm>
            <a:off x="6599836" y="211298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8" name="矩形 77"/>
          <p:cNvSpPr/>
          <p:nvPr/>
        </p:nvSpPr>
        <p:spPr>
          <a:xfrm>
            <a:off x="8024381" y="1165236"/>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9" name="文本框 78"/>
          <p:cNvSpPr txBox="1"/>
          <p:nvPr/>
        </p:nvSpPr>
        <p:spPr>
          <a:xfrm>
            <a:off x="4167566" y="3032880"/>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80" name="直接连接符 79"/>
          <p:cNvCxnSpPr/>
          <p:nvPr/>
        </p:nvCxnSpPr>
        <p:spPr>
          <a:xfrm flipV="1">
            <a:off x="1165854" y="1595872"/>
            <a:ext cx="1180848" cy="36394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655417" y="1651915"/>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2" name="流程图: 数据 81"/>
          <p:cNvSpPr/>
          <p:nvPr/>
        </p:nvSpPr>
        <p:spPr>
          <a:xfrm>
            <a:off x="2086107" y="1148187"/>
            <a:ext cx="1794421" cy="98256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83" name="流程图: 数据 82"/>
          <p:cNvSpPr/>
          <p:nvPr/>
        </p:nvSpPr>
        <p:spPr>
          <a:xfrm>
            <a:off x="1905145" y="2628356"/>
            <a:ext cx="2121324" cy="1026400"/>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r>
              <a:rPr lang="zh-CN" altLang="en-US" sz="1600" dirty="0"/>
              <a:t>、检查是否还有库存</a:t>
            </a:r>
            <a:endParaRPr lang="en-US" altLang="zh-CN" sz="1600" dirty="0"/>
          </a:p>
          <a:p>
            <a:pPr algn="ctr"/>
            <a:r>
              <a:rPr lang="en-US" altLang="zh-CN" sz="1600" dirty="0"/>
              <a:t>2</a:t>
            </a:r>
            <a:r>
              <a:rPr lang="zh-CN" altLang="en-US" sz="1600" dirty="0"/>
              <a:t>、如果有则减</a:t>
            </a:r>
            <a:r>
              <a:rPr lang="en-US" altLang="zh-CN" sz="1600" dirty="0"/>
              <a:t>1</a:t>
            </a:r>
            <a:endParaRPr lang="zh-CN" altLang="en-US" sz="1600" dirty="0"/>
          </a:p>
        </p:txBody>
      </p:sp>
      <p:sp>
        <p:nvSpPr>
          <p:cNvPr id="84" name="矩形 83"/>
          <p:cNvSpPr/>
          <p:nvPr/>
        </p:nvSpPr>
        <p:spPr>
          <a:xfrm>
            <a:off x="462373" y="2031782"/>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85" name="矩形 84"/>
          <p:cNvSpPr/>
          <p:nvPr/>
        </p:nvSpPr>
        <p:spPr>
          <a:xfrm>
            <a:off x="1324470" y="2877943"/>
            <a:ext cx="418704" cy="369332"/>
          </a:xfrm>
          <a:prstGeom prst="rect">
            <a:avLst/>
          </a:prstGeom>
        </p:spPr>
        <p:txBody>
          <a:bodyPr wrap="none">
            <a:spAutoFit/>
          </a:bodyPr>
          <a:lstStyle/>
          <a:p>
            <a:r>
              <a:rPr lang="en-US" altLang="zh-CN"/>
              <a:t>10</a:t>
            </a:r>
            <a:endParaRPr lang="zh-CN" altLang="en-US"/>
          </a:p>
        </p:txBody>
      </p:sp>
      <p:sp>
        <p:nvSpPr>
          <p:cNvPr id="86" name="矩形 85"/>
          <p:cNvSpPr/>
          <p:nvPr/>
        </p:nvSpPr>
        <p:spPr>
          <a:xfrm>
            <a:off x="5752598" y="2406590"/>
            <a:ext cx="301686" cy="369332"/>
          </a:xfrm>
          <a:prstGeom prst="rect">
            <a:avLst/>
          </a:prstGeom>
        </p:spPr>
        <p:txBody>
          <a:bodyPr wrap="none">
            <a:spAutoFit/>
          </a:bodyPr>
          <a:lstStyle/>
          <a:p>
            <a:r>
              <a:rPr lang="en-US" altLang="zh-CN"/>
              <a:t>9</a:t>
            </a:r>
            <a:endParaRPr lang="zh-CN" altLang="en-US"/>
          </a:p>
        </p:txBody>
      </p:sp>
      <p:sp>
        <p:nvSpPr>
          <p:cNvPr id="87" name="矩形 86"/>
          <p:cNvSpPr/>
          <p:nvPr/>
        </p:nvSpPr>
        <p:spPr>
          <a:xfrm>
            <a:off x="1067427" y="328542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88" name="矩形 87"/>
          <p:cNvSpPr/>
          <p:nvPr/>
        </p:nvSpPr>
        <p:spPr>
          <a:xfrm>
            <a:off x="5154736" y="3413506"/>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89" name="矩形 88"/>
          <p:cNvSpPr/>
          <p:nvPr/>
        </p:nvSpPr>
        <p:spPr>
          <a:xfrm>
            <a:off x="934779" y="1067177"/>
            <a:ext cx="779381" cy="369332"/>
          </a:xfrm>
          <a:prstGeom prst="rect">
            <a:avLst/>
          </a:prstGeom>
        </p:spPr>
        <p:txBody>
          <a:bodyPr wrap="none">
            <a:spAutoFit/>
          </a:bodyPr>
          <a:lstStyle/>
          <a:p>
            <a:r>
              <a:rPr lang="zh-CN" altLang="en-US"/>
              <a:t>用户</a:t>
            </a:r>
            <a:r>
              <a:rPr lang="en-US" altLang="zh-CN"/>
              <a:t>A</a:t>
            </a:r>
            <a:endParaRPr lang="zh-CN" altLang="en-US"/>
          </a:p>
        </p:txBody>
      </p:sp>
      <p:sp>
        <p:nvSpPr>
          <p:cNvPr id="90" name="矩形 89"/>
          <p:cNvSpPr/>
          <p:nvPr/>
        </p:nvSpPr>
        <p:spPr>
          <a:xfrm>
            <a:off x="5858582" y="3697012"/>
            <a:ext cx="2531462" cy="1077218"/>
          </a:xfrm>
          <a:prstGeom prst="rect">
            <a:avLst/>
          </a:prstGeom>
        </p:spPr>
        <p:txBody>
          <a:bodyPr wrap="none">
            <a:spAutoFit/>
          </a:bodyPr>
          <a:lstStyle/>
          <a:p>
            <a:r>
              <a:rPr lang="zh-CN" altLang="en-US" sz="1600" b="1" dirty="0">
                <a:solidFill>
                  <a:srgbClr val="007C6A"/>
                </a:solidFill>
              </a:rPr>
              <a:t>秒杀结果：</a:t>
            </a:r>
            <a:endParaRPr lang="en-US" altLang="zh-CN" sz="1600" b="1" dirty="0">
              <a:solidFill>
                <a:srgbClr val="007C6A"/>
              </a:solidFill>
            </a:endParaRPr>
          </a:p>
          <a:p>
            <a:r>
              <a:rPr lang="zh-CN" altLang="en-US" sz="1600" b="1" dirty="0">
                <a:solidFill>
                  <a:srgbClr val="007C6A"/>
                </a:solidFill>
              </a:rPr>
              <a:t>用户</a:t>
            </a:r>
            <a:r>
              <a:rPr lang="en-US" altLang="zh-CN" sz="1600" b="1" dirty="0">
                <a:solidFill>
                  <a:srgbClr val="007C6A"/>
                </a:solidFill>
              </a:rPr>
              <a:t>A</a:t>
            </a:r>
            <a:r>
              <a:rPr lang="zh-CN" altLang="en-US" sz="1600" b="1" dirty="0">
                <a:solidFill>
                  <a:srgbClr val="007C6A"/>
                </a:solidFill>
              </a:rPr>
              <a:t>、用户</a:t>
            </a:r>
            <a:r>
              <a:rPr lang="en-US" altLang="zh-CN" sz="1600" b="1" dirty="0">
                <a:solidFill>
                  <a:srgbClr val="007C6A"/>
                </a:solidFill>
              </a:rPr>
              <a:t>C</a:t>
            </a:r>
            <a:r>
              <a:rPr lang="zh-CN" altLang="en-US" sz="1600" b="1" dirty="0">
                <a:solidFill>
                  <a:srgbClr val="007C6A"/>
                </a:solidFill>
              </a:rPr>
              <a:t>成功购买。</a:t>
            </a:r>
            <a:endParaRPr lang="zh-CN" altLang="en-US" sz="1600" b="1" dirty="0">
              <a:solidFill>
                <a:srgbClr val="007C6A"/>
              </a:solidFill>
            </a:endParaRPr>
          </a:p>
          <a:p>
            <a:r>
              <a:rPr lang="zh-CN" altLang="en-US" sz="1600" b="1" dirty="0">
                <a:solidFill>
                  <a:srgbClr val="007C6A"/>
                </a:solidFill>
              </a:rPr>
              <a:t>用户</a:t>
            </a:r>
            <a:r>
              <a:rPr lang="en-US" altLang="zh-CN" sz="1600" b="1" dirty="0">
                <a:solidFill>
                  <a:srgbClr val="007C6A"/>
                </a:solidFill>
              </a:rPr>
              <a:t>B</a:t>
            </a:r>
            <a:r>
              <a:rPr lang="zh-CN" altLang="en-US" sz="1600" b="1" dirty="0">
                <a:solidFill>
                  <a:srgbClr val="007C6A"/>
                </a:solidFill>
              </a:rPr>
              <a:t>失败。</a:t>
            </a:r>
            <a:endParaRPr lang="en-US" altLang="zh-CN" sz="1600" b="1" dirty="0">
              <a:solidFill>
                <a:srgbClr val="007C6A"/>
              </a:solidFill>
            </a:endParaRPr>
          </a:p>
          <a:p>
            <a:r>
              <a:rPr lang="zh-CN" altLang="en-US" sz="1600" b="1" dirty="0">
                <a:solidFill>
                  <a:srgbClr val="007C6A"/>
                </a:solidFill>
              </a:rPr>
              <a:t>库存 </a:t>
            </a:r>
            <a:r>
              <a:rPr lang="en-US" altLang="zh-CN" sz="1600" b="1" dirty="0">
                <a:solidFill>
                  <a:srgbClr val="007C6A"/>
                </a:solidFill>
              </a:rPr>
              <a:t>-2 </a:t>
            </a:r>
            <a:r>
              <a:rPr lang="zh-CN" altLang="en-US" sz="1600" b="1" dirty="0">
                <a:solidFill>
                  <a:srgbClr val="007C6A"/>
                </a:solidFill>
              </a:rPr>
              <a:t>。</a:t>
            </a:r>
            <a:endParaRPr lang="zh-CN" altLang="en-US" sz="1600" b="1" dirty="0">
              <a:solidFill>
                <a:srgbClr val="007C6A"/>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6" grpId="0" animBg="1"/>
      <p:bldP spid="67" grpId="0" animBg="1"/>
      <p:bldP spid="70" grpId="0" animBg="1"/>
      <p:bldP spid="73" grpId="0"/>
      <p:bldP spid="74" grpId="0"/>
      <p:bldP spid="75" grpId="0"/>
      <p:bldP spid="76" grpId="0"/>
      <p:bldP spid="77" grpId="0"/>
      <p:bldP spid="78" grpId="0"/>
      <p:bldP spid="79" grpId="0"/>
      <p:bldP spid="82" grpId="0" animBg="1"/>
      <p:bldP spid="83" grpId="0" animBg="1"/>
      <p:bldP spid="84" grpId="0" animBg="1"/>
      <p:bldP spid="85" grpId="0"/>
      <p:bldP spid="86" grpId="0"/>
      <p:bldP spid="87" grpId="0"/>
      <p:bldP spid="88" grpId="0"/>
      <p:bldP spid="89" grpId="0"/>
      <p:bldP spid="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2" name="矩形 31"/>
          <p:cNvSpPr/>
          <p:nvPr/>
        </p:nvSpPr>
        <p:spPr>
          <a:xfrm>
            <a:off x="226687"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a:t>
            </a:r>
            <a:endParaRPr lang="zh-CN" altLang="en-US" sz="2400" b="1">
              <a:solidFill>
                <a:srgbClr val="007C6A"/>
              </a:solidFill>
              <a:latin typeface="Arial" panose="020B0604020202020204" pitchFamily="34" charset="0"/>
            </a:endParaRPr>
          </a:p>
        </p:txBody>
      </p:sp>
      <p:sp>
        <p:nvSpPr>
          <p:cNvPr id="33" name="文本框 32"/>
          <p:cNvSpPr txBox="1"/>
          <p:nvPr/>
        </p:nvSpPr>
        <p:spPr>
          <a:xfrm>
            <a:off x="304078" y="1479064"/>
            <a:ext cx="914301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节省每次连接</a:t>
            </a:r>
            <a:r>
              <a:rPr lang="en-US" altLang="zh-CN" sz="2400" dirty="0" err="1">
                <a:solidFill>
                  <a:srgbClr val="007C6A"/>
                </a:solidFill>
              </a:rPr>
              <a:t>redis</a:t>
            </a:r>
            <a:r>
              <a:rPr lang="zh-CN" altLang="en-US" sz="2400" dirty="0">
                <a:solidFill>
                  <a:srgbClr val="007C6A"/>
                </a:solidFill>
              </a:rPr>
              <a:t>服务带来的消耗，把连接好的实例反复利用。</a:t>
            </a:r>
            <a:endParaRPr lang="zh-CN" altLang="en-US" sz="2400" dirty="0">
              <a:solidFill>
                <a:srgbClr val="007C6A"/>
              </a:solidFill>
            </a:endParaRPr>
          </a:p>
        </p:txBody>
      </p:sp>
      <p:sp>
        <p:nvSpPr>
          <p:cNvPr id="34" name="文本框 33"/>
          <p:cNvSpPr txBox="1"/>
          <p:nvPr/>
        </p:nvSpPr>
        <p:spPr>
          <a:xfrm>
            <a:off x="304078" y="2780239"/>
            <a:ext cx="3916457"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通过参数管理连接的行为</a:t>
            </a:r>
            <a:endParaRPr lang="zh-CN" altLang="en-US" sz="2400" dirty="0">
              <a:solidFill>
                <a:srgbClr val="007C6A"/>
              </a:solidFill>
            </a:endParaRPr>
          </a:p>
        </p:txBody>
      </p:sp>
      <p:sp>
        <p:nvSpPr>
          <p:cNvPr id="35" name="文本框 34"/>
          <p:cNvSpPr txBox="1"/>
          <p:nvPr/>
        </p:nvSpPr>
        <p:spPr>
          <a:xfrm>
            <a:off x="304078" y="4212826"/>
            <a:ext cx="2031325" cy="461665"/>
          </a:xfrm>
          <a:prstGeom prst="rect">
            <a:avLst/>
          </a:prstGeom>
          <a:noFill/>
        </p:spPr>
        <p:txBody>
          <a:bodyPr wrap="none" rtlCol="0">
            <a:spAutoFit/>
          </a:bodyPr>
          <a:lstStyle/>
          <a:p>
            <a:r>
              <a:rPr lang="zh-CN" altLang="en-US" sz="2400" dirty="0">
                <a:solidFill>
                  <a:srgbClr val="007C6A"/>
                </a:solidFill>
              </a:rPr>
              <a:t>代码见项目中</a:t>
            </a:r>
            <a:endParaRPr lang="zh-CN" altLang="en-US" sz="2400" dirty="0">
              <a:solidFill>
                <a:srgbClr val="007C6A"/>
              </a:solidFill>
            </a:endParaRP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20553" y="1120190"/>
            <a:ext cx="8208912" cy="3395160"/>
          </a:xfrm>
          <a:prstGeom prst="rect">
            <a:avLst/>
          </a:prstGeom>
        </p:spPr>
        <p:txBody>
          <a:bodyPr wrap="square">
            <a:spAutoFit/>
          </a:bodyPr>
          <a:lstStyle/>
          <a:p>
            <a:pPr>
              <a:lnSpc>
                <a:spcPct val="150000"/>
              </a:lnSpc>
            </a:pPr>
            <a:r>
              <a:rPr lang="en-US" altLang="zh-CN" b="1" dirty="0" err="1"/>
              <a:t>MaxTotal</a:t>
            </a:r>
            <a:r>
              <a:rPr lang="zh-CN" altLang="en-US" sz="1600" dirty="0">
                <a:solidFill>
                  <a:srgbClr val="000000"/>
                </a:solidFill>
                <a:latin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可分配多少个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实例，通过</a:t>
            </a:r>
            <a:r>
              <a:rPr lang="en-US" altLang="zh-CN" sz="1600" dirty="0" err="1">
                <a:solidFill>
                  <a:srgbClr val="000000"/>
                </a:solidFill>
                <a:latin typeface="Verdana" panose="020B0604030504040204" pitchFamily="34" charset="0"/>
                <a:ea typeface="Verdana" panose="020B0604030504040204" pitchFamily="34" charset="0"/>
              </a:rPr>
              <a:t>pool.getResource</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来获取；如果赋值为</a:t>
            </a:r>
            <a:r>
              <a:rPr lang="en-US" altLang="zh-CN" sz="1600" dirty="0">
                <a:solidFill>
                  <a:srgbClr val="000000"/>
                </a:solidFill>
                <a:latin typeface="Verdana" panose="020B0604030504040204" pitchFamily="34" charset="0"/>
                <a:ea typeface="Verdana" panose="020B0604030504040204" pitchFamily="34" charset="0"/>
              </a:rPr>
              <a:t>-1</a:t>
            </a:r>
            <a:r>
              <a:rPr lang="zh-CN" altLang="en-US" sz="1600" dirty="0">
                <a:solidFill>
                  <a:srgbClr val="000000"/>
                </a:solidFill>
                <a:latin typeface="Verdana" panose="020B0604030504040204" pitchFamily="34" charset="0"/>
                <a:ea typeface="Verdana" panose="020B0604030504040204" pitchFamily="34" charset="0"/>
              </a:rPr>
              <a:t>，则表示不限制；如果</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已经分配了</a:t>
            </a:r>
            <a:r>
              <a:rPr lang="en-US" altLang="zh-CN" dirty="0" err="1"/>
              <a:t>MaxTotal</a:t>
            </a:r>
            <a:r>
              <a:rPr lang="zh-CN" altLang="en-US" sz="1600" dirty="0">
                <a:solidFill>
                  <a:srgbClr val="000000"/>
                </a:solidFill>
                <a:latin typeface="Verdana" panose="020B0604030504040204" pitchFamily="34" charset="0"/>
                <a:ea typeface="Verdana" panose="020B0604030504040204" pitchFamily="34" charset="0"/>
              </a:rPr>
              <a:t>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实例，则此时</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的状态为</a:t>
            </a:r>
            <a:r>
              <a:rPr lang="en-US" altLang="zh-CN" sz="1600" dirty="0">
                <a:solidFill>
                  <a:srgbClr val="000000"/>
                </a:solidFill>
                <a:latin typeface="Verdana" panose="020B0604030504040204" pitchFamily="34" charset="0"/>
                <a:ea typeface="Verdana" panose="020B0604030504040204" pitchFamily="34" charset="0"/>
              </a:rPr>
              <a:t>exhausted</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maxIdle</a:t>
            </a:r>
            <a:r>
              <a:rPr lang="zh-CN" altLang="en-US" sz="1600" dirty="0">
                <a:solidFill>
                  <a:srgbClr val="000000"/>
                </a:solidFill>
                <a:latin typeface="Verdana" panose="020B0604030504040204" pitchFamily="34" charset="0"/>
                <a:ea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最多有多少个状态为</a:t>
            </a:r>
            <a:r>
              <a:rPr lang="en-US" altLang="zh-CN" sz="1600" dirty="0">
                <a:solidFill>
                  <a:srgbClr val="000000"/>
                </a:solidFill>
                <a:latin typeface="Verdana" panose="020B0604030504040204" pitchFamily="34" charset="0"/>
                <a:ea typeface="Verdana" panose="020B0604030504040204" pitchFamily="34" charset="0"/>
              </a:rPr>
              <a:t>idle(</a:t>
            </a:r>
            <a:r>
              <a:rPr lang="zh-CN" altLang="en-US" sz="1600" dirty="0">
                <a:solidFill>
                  <a:srgbClr val="000000"/>
                </a:solidFill>
                <a:latin typeface="Verdana" panose="020B0604030504040204" pitchFamily="34" charset="0"/>
                <a:ea typeface="Verdana" panose="020B0604030504040204" pitchFamily="34" charset="0"/>
              </a:rPr>
              <a:t>空闲</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b="1" dirty="0" err="1"/>
              <a:t>MaxWaitMillis</a:t>
            </a:r>
            <a:r>
              <a:rPr lang="zh-CN" altLang="en-US" sz="1600" dirty="0">
                <a:solidFill>
                  <a:srgbClr val="000000"/>
                </a:solidFill>
                <a:latin typeface="Verdana" panose="020B0604030504040204" pitchFamily="34" charset="0"/>
                <a:ea typeface="Verdana" panose="020B0604030504040204" pitchFamily="34" charset="0"/>
              </a:rPr>
              <a:t>：表示当</a:t>
            </a:r>
            <a:r>
              <a:rPr lang="en-US" altLang="zh-CN" sz="1600" dirty="0">
                <a:solidFill>
                  <a:srgbClr val="000000"/>
                </a:solidFill>
                <a:latin typeface="Verdana" panose="020B0604030504040204" pitchFamily="34" charset="0"/>
                <a:ea typeface="Verdana" panose="020B0604030504040204" pitchFamily="34" charset="0"/>
              </a:rPr>
              <a:t>borrow</a:t>
            </a:r>
            <a:r>
              <a:rPr lang="zh-CN" altLang="en-US" sz="1600" dirty="0">
                <a:solidFill>
                  <a:srgbClr val="000000"/>
                </a:solidFill>
                <a:latin typeface="Verdana" panose="020B0604030504040204" pitchFamily="34" charset="0"/>
                <a:ea typeface="Verdana" panose="020B0604030504040204" pitchFamily="34" charset="0"/>
              </a:rPr>
              <a:t>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dirty="0" err="1">
                <a:solidFill>
                  <a:srgbClr val="000000"/>
                </a:solidFill>
                <a:latin typeface="Verdana" panose="020B0604030504040204" pitchFamily="34" charset="0"/>
                <a:ea typeface="Verdana" panose="020B0604030504040204" pitchFamily="34" charset="0"/>
              </a:rPr>
              <a:t>JedisConnectionException</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testOnBorrow</a:t>
            </a:r>
            <a:r>
              <a:rPr lang="zh-CN" altLang="en-US" sz="1600" dirty="0">
                <a:solidFill>
                  <a:srgbClr val="000000"/>
                </a:solidFill>
                <a:latin typeface="Verdana" panose="020B0604030504040204" pitchFamily="34" charset="0"/>
                <a:ea typeface="Verdana" panose="020B0604030504040204" pitchFamily="34" charset="0"/>
              </a:rPr>
              <a:t>：获得一个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实例的时候是否检查连接可用性（</a:t>
            </a:r>
            <a:r>
              <a:rPr lang="en-US" altLang="zh-CN" sz="1600" dirty="0">
                <a:solidFill>
                  <a:srgbClr val="000000"/>
                </a:solidFill>
                <a:latin typeface="Verdana" panose="020B0604030504040204" pitchFamily="34" charset="0"/>
                <a:ea typeface="Verdana" panose="020B0604030504040204" pitchFamily="34" charset="0"/>
              </a:rPr>
              <a:t>ping()</a:t>
            </a:r>
            <a:r>
              <a:rPr lang="zh-CN" altLang="en-US" sz="1600" dirty="0">
                <a:solidFill>
                  <a:srgbClr val="000000"/>
                </a:solidFill>
                <a:latin typeface="Verdana" panose="020B0604030504040204" pitchFamily="34" charset="0"/>
                <a:ea typeface="Verdana" panose="020B0604030504040204" pitchFamily="34" charset="0"/>
              </a:rPr>
              <a:t>）；如果为</a:t>
            </a:r>
            <a:r>
              <a:rPr lang="en-US" altLang="zh-CN" sz="1600" dirty="0">
                <a:solidFill>
                  <a:srgbClr val="000000"/>
                </a:solidFill>
                <a:latin typeface="Verdana" panose="020B0604030504040204" pitchFamily="34" charset="0"/>
                <a:ea typeface="Verdana" panose="020B0604030504040204" pitchFamily="34" charset="0"/>
              </a:rPr>
              <a:t>true</a:t>
            </a:r>
            <a:r>
              <a:rPr lang="zh-CN" altLang="en-US" sz="1600" dirty="0">
                <a:solidFill>
                  <a:srgbClr val="000000"/>
                </a:solidFill>
                <a:latin typeface="Verdana" panose="020B0604030504040204" pitchFamily="34" charset="0"/>
                <a:ea typeface="Verdana" panose="020B0604030504040204" pitchFamily="34" charset="0"/>
              </a:rPr>
              <a:t>，则得到的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实例均是可用的；</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dirty="0">
                <a:latin typeface="Verdana" panose="020B0604030504040204" pitchFamily="34" charset="0"/>
              </a:rPr>
              <a:t> </a:t>
            </a:r>
            <a:endParaRPr lang="zh-CN" altLang="en-US" sz="1050" dirty="0">
              <a:latin typeface="Verdana" panose="020B0604030504040204" pitchFamily="34" charset="0"/>
            </a:endParaRPr>
          </a:p>
        </p:txBody>
      </p:sp>
      <p:sp>
        <p:nvSpPr>
          <p:cNvPr id="8" name="矩形 7"/>
          <p:cNvSpPr/>
          <p:nvPr/>
        </p:nvSpPr>
        <p:spPr>
          <a:xfrm>
            <a:off x="232521" y="40011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03641" y="400110"/>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a:t>
            </a:r>
            <a:endParaRPr lang="zh-CN" altLang="en-US" sz="2400" b="1">
              <a:solidFill>
                <a:srgbClr val="007C6A"/>
              </a:solidFill>
              <a:latin typeface="Arial" panose="020B0604020202020204" pitchFamily="34" charset="0"/>
            </a:endParaRPr>
          </a:p>
        </p:txBody>
      </p:sp>
      <p:pic>
        <p:nvPicPr>
          <p:cNvPr id="9" name="图片 8"/>
          <p:cNvPicPr>
            <a:picLocks noChangeAspect="1"/>
          </p:cNvPicPr>
          <p:nvPr/>
        </p:nvPicPr>
        <p:blipFill>
          <a:blip r:embed="rId1"/>
          <a:stretch>
            <a:fillRect/>
          </a:stretch>
        </p:blipFill>
        <p:spPr>
          <a:xfrm>
            <a:off x="6592967" y="544669"/>
            <a:ext cx="1870894" cy="1760074"/>
          </a:xfrm>
          <a:prstGeom prst="rect">
            <a:avLst/>
          </a:prstGeom>
        </p:spPr>
      </p:pic>
      <p:sp>
        <p:nvSpPr>
          <p:cNvPr id="10" name="矩形 9"/>
          <p:cNvSpPr/>
          <p:nvPr/>
        </p:nvSpPr>
        <p:spPr>
          <a:xfrm>
            <a:off x="313734" y="1136020"/>
            <a:ext cx="6264696" cy="1477328"/>
          </a:xfrm>
          <a:prstGeom prst="rect">
            <a:avLst/>
          </a:prstGeom>
        </p:spPr>
        <p:txBody>
          <a:bodyPr wrap="square">
            <a:spAutoFit/>
          </a:bodyPr>
          <a:lstStyle/>
          <a:p>
            <a:r>
              <a:rPr lang="en-US" altLang="zh-CN" dirty="0">
                <a:solidFill>
                  <a:srgbClr val="007C6A"/>
                </a:solidFill>
                <a:latin typeface="Arial" panose="020B0604020202020204" pitchFamily="34" charset="0"/>
              </a:rPr>
              <a:t>        Lua</a:t>
            </a:r>
            <a:r>
              <a:rPr lang="zh-CN" altLang="en-US" dirty="0">
                <a:solidFill>
                  <a:srgbClr val="007C6A"/>
                </a:solidFill>
                <a:latin typeface="Arial" panose="020B0604020202020204" pitchFamily="34" charset="0"/>
              </a:rPr>
              <a:t> 是一个小巧的</a:t>
            </a:r>
            <a:r>
              <a:rPr lang="zh-CN" altLang="en-US" dirty="0">
                <a:solidFill>
                  <a:srgbClr val="007C6A"/>
                </a:solidFill>
                <a:latin typeface="Arial" panose="020B0604020202020204" pitchFamily="34" charset="0"/>
                <a:hlinkClick r:id="rId2"/>
              </a:rPr>
              <a:t>脚本语言</a:t>
            </a:r>
            <a:r>
              <a:rPr lang="zh-CN" altLang="en-US" dirty="0">
                <a:solidFill>
                  <a:srgbClr val="007C6A"/>
                </a:solidFill>
                <a:latin typeface="Arial" panose="020B0604020202020204" pitchFamily="34" charset="0"/>
              </a:rPr>
              <a:t>，</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脚本可以很容易的被</a:t>
            </a:r>
            <a:r>
              <a:rPr lang="en-US" altLang="zh-CN" dirty="0">
                <a:solidFill>
                  <a:srgbClr val="007C6A"/>
                </a:solidFill>
                <a:latin typeface="Arial" panose="020B0604020202020204" pitchFamily="34" charset="0"/>
              </a:rPr>
              <a:t>C/C++ </a:t>
            </a:r>
            <a:r>
              <a:rPr lang="zh-CN" altLang="en-US" dirty="0">
                <a:solidFill>
                  <a:srgbClr val="007C6A"/>
                </a:solidFill>
                <a:latin typeface="Arial" panose="020B0604020202020204" pitchFamily="34" charset="0"/>
              </a:rPr>
              <a:t>代码调用，也可以反过来调用</a:t>
            </a:r>
            <a:r>
              <a:rPr lang="en-US" altLang="zh-CN" dirty="0">
                <a:solidFill>
                  <a:srgbClr val="007C6A"/>
                </a:solidFill>
                <a:latin typeface="Arial" panose="020B0604020202020204" pitchFamily="34" charset="0"/>
              </a:rPr>
              <a:t>C/C++</a:t>
            </a:r>
            <a:r>
              <a:rPr lang="zh-CN" altLang="en-US" dirty="0">
                <a:solidFill>
                  <a:srgbClr val="007C6A"/>
                </a:solidFill>
                <a:latin typeface="Arial" panose="020B0604020202020204" pitchFamily="34" charset="0"/>
              </a:rPr>
              <a:t>的函数，</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并没有提供强大的库，一个完整的</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解释器不过</a:t>
            </a:r>
            <a:r>
              <a:rPr lang="en-US" altLang="zh-CN" dirty="0">
                <a:solidFill>
                  <a:srgbClr val="007C6A"/>
                </a:solidFill>
                <a:latin typeface="Arial" panose="020B0604020202020204" pitchFamily="34" charset="0"/>
              </a:rPr>
              <a:t>200k</a:t>
            </a:r>
            <a:r>
              <a:rPr lang="zh-CN" altLang="en-US" dirty="0">
                <a:solidFill>
                  <a:srgbClr val="007C6A"/>
                </a:solidFill>
                <a:latin typeface="Arial" panose="020B0604020202020204" pitchFamily="34" charset="0"/>
              </a:rPr>
              <a:t>，所以</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不适合作为开发独立应用程序的语言，而是作为嵌入式脚本语言。</a:t>
            </a:r>
            <a:endParaRPr lang="zh-CN" altLang="en-US" dirty="0">
              <a:solidFill>
                <a:srgbClr val="007C6A"/>
              </a:solidFill>
            </a:endParaRPr>
          </a:p>
        </p:txBody>
      </p:sp>
      <p:sp>
        <p:nvSpPr>
          <p:cNvPr id="11" name="矩形 10"/>
          <p:cNvSpPr/>
          <p:nvPr/>
        </p:nvSpPr>
        <p:spPr>
          <a:xfrm>
            <a:off x="313734" y="3040653"/>
            <a:ext cx="8150127" cy="923330"/>
          </a:xfrm>
          <a:prstGeom prst="rect">
            <a:avLst/>
          </a:prstGeom>
        </p:spPr>
        <p:txBody>
          <a:bodyPr wrap="square">
            <a:spAutoFit/>
          </a:bodyPr>
          <a:lstStyle/>
          <a:p>
            <a:r>
              <a:rPr lang="zh-CN" altLang="en-US" dirty="0">
                <a:solidFill>
                  <a:srgbClr val="007C6A"/>
                </a:solidFill>
              </a:rPr>
              <a:t>       很多应用程序、游戏使用</a:t>
            </a:r>
            <a:r>
              <a:rPr lang="en-US" altLang="zh-CN" dirty="0">
                <a:solidFill>
                  <a:srgbClr val="007C6A"/>
                </a:solidFill>
              </a:rPr>
              <a:t>LUA</a:t>
            </a:r>
            <a:r>
              <a:rPr lang="zh-CN" altLang="en-US" dirty="0">
                <a:solidFill>
                  <a:srgbClr val="007C6A"/>
                </a:solidFill>
              </a:rPr>
              <a:t>作为自己的嵌入式脚本语言，以此来实现可配置性、可扩展性。这其中包括魔兽争霸地图、魔兽世界、博德之门、愤怒的小鸟等众多游戏插件或外挂。</a:t>
            </a:r>
            <a:endParaRPr lang="zh-CN" altLang="en-US" dirty="0">
              <a:solidFill>
                <a:srgbClr val="007C6A"/>
              </a:solidFill>
            </a:endParaRPr>
          </a:p>
        </p:txBody>
      </p:sp>
    </p:spTree>
    <p:custDataLst>
      <p:tags r:id="rId3"/>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13435" y="355771"/>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脚本在</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中的优势</a:t>
            </a:r>
            <a:endParaRPr lang="zh-CN" altLang="en-US" sz="2400" b="1">
              <a:solidFill>
                <a:srgbClr val="007C6A"/>
              </a:solidFill>
              <a:latin typeface="Arial" panose="020B0604020202020204" pitchFamily="34" charset="0"/>
            </a:endParaRPr>
          </a:p>
        </p:txBody>
      </p:sp>
      <p:sp>
        <p:nvSpPr>
          <p:cNvPr id="8" name="文本框 7"/>
          <p:cNvSpPr txBox="1"/>
          <p:nvPr/>
        </p:nvSpPr>
        <p:spPr>
          <a:xfrm>
            <a:off x="290826" y="944391"/>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将复杂的或者多步的</a:t>
            </a:r>
            <a:r>
              <a:rPr lang="en-US" altLang="zh-CN" sz="2400">
                <a:solidFill>
                  <a:srgbClr val="007C6A"/>
                </a:solidFill>
              </a:rPr>
              <a:t>redis</a:t>
            </a:r>
            <a:r>
              <a:rPr lang="zh-CN" altLang="en-US" sz="2400">
                <a:solidFill>
                  <a:srgbClr val="007C6A"/>
                </a:solidFill>
              </a:rPr>
              <a:t>操作，写为一个脚本，一次提交给</a:t>
            </a:r>
            <a:r>
              <a:rPr lang="en-US" altLang="zh-CN" sz="2400">
                <a:solidFill>
                  <a:srgbClr val="007C6A"/>
                </a:solidFill>
              </a:rPr>
              <a:t>redis</a:t>
            </a:r>
            <a:r>
              <a:rPr lang="zh-CN" altLang="en-US" sz="2400">
                <a:solidFill>
                  <a:srgbClr val="007C6A"/>
                </a:solidFill>
              </a:rPr>
              <a:t>执行，减少反复连接</a:t>
            </a:r>
            <a:r>
              <a:rPr lang="en-US" altLang="zh-CN" sz="2400">
                <a:solidFill>
                  <a:srgbClr val="007C6A"/>
                </a:solidFill>
              </a:rPr>
              <a:t>redis</a:t>
            </a:r>
            <a:r>
              <a:rPr lang="zh-CN" altLang="en-US" sz="2400">
                <a:solidFill>
                  <a:srgbClr val="007C6A"/>
                </a:solidFill>
              </a:rPr>
              <a:t>的次数。提升性能。</a:t>
            </a:r>
            <a:endParaRPr lang="zh-CN" altLang="en-US" sz="2400">
              <a:solidFill>
                <a:srgbClr val="007C6A"/>
              </a:solidFill>
            </a:endParaRPr>
          </a:p>
        </p:txBody>
      </p:sp>
      <p:sp>
        <p:nvSpPr>
          <p:cNvPr id="12" name="文本框 11"/>
          <p:cNvSpPr txBox="1"/>
          <p:nvPr/>
        </p:nvSpPr>
        <p:spPr>
          <a:xfrm>
            <a:off x="320711" y="2319611"/>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C6A"/>
                </a:solidFill>
              </a:rPr>
              <a:t>LUA</a:t>
            </a:r>
            <a:r>
              <a:rPr lang="zh-CN" altLang="en-US" sz="2400" dirty="0">
                <a:solidFill>
                  <a:srgbClr val="007C6A"/>
                </a:solidFill>
              </a:rPr>
              <a:t>脚本是类似</a:t>
            </a:r>
            <a:r>
              <a:rPr lang="en-US" altLang="zh-CN" sz="2400" dirty="0" err="1">
                <a:solidFill>
                  <a:srgbClr val="007C6A"/>
                </a:solidFill>
              </a:rPr>
              <a:t>redis</a:t>
            </a:r>
            <a:r>
              <a:rPr lang="zh-CN" altLang="en-US" sz="2400" dirty="0">
                <a:solidFill>
                  <a:srgbClr val="007C6A"/>
                </a:solidFill>
              </a:rPr>
              <a:t>事务，有一定的原子性，不会被其他命令插队，可以完成一些</a:t>
            </a:r>
            <a:r>
              <a:rPr lang="en-US" altLang="zh-CN" sz="2400" dirty="0" err="1">
                <a:solidFill>
                  <a:srgbClr val="007C6A"/>
                </a:solidFill>
              </a:rPr>
              <a:t>redis</a:t>
            </a:r>
            <a:r>
              <a:rPr lang="zh-CN" altLang="en-US" sz="2400" dirty="0">
                <a:solidFill>
                  <a:srgbClr val="007C6A"/>
                </a:solidFill>
              </a:rPr>
              <a:t>事务性的操作。</a:t>
            </a:r>
            <a:endParaRPr lang="zh-CN" altLang="en-US" sz="2400" dirty="0">
              <a:solidFill>
                <a:srgbClr val="007C6A"/>
              </a:solidFill>
            </a:endParaRPr>
          </a:p>
        </p:txBody>
      </p:sp>
      <p:sp>
        <p:nvSpPr>
          <p:cNvPr id="13" name="文本框 12"/>
          <p:cNvSpPr txBox="1"/>
          <p:nvPr/>
        </p:nvSpPr>
        <p:spPr>
          <a:xfrm>
            <a:off x="320711" y="34908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7C6A"/>
                </a:solidFill>
              </a:rPr>
              <a:t>但是注意</a:t>
            </a:r>
            <a:r>
              <a:rPr lang="en-US" altLang="zh-CN" sz="2400" dirty="0" err="1">
                <a:solidFill>
                  <a:srgbClr val="007C6A"/>
                </a:solidFill>
              </a:rPr>
              <a:t>redis</a:t>
            </a:r>
            <a:r>
              <a:rPr lang="zh-CN" altLang="en-US" sz="2400" dirty="0">
                <a:solidFill>
                  <a:srgbClr val="007C6A"/>
                </a:solidFill>
              </a:rPr>
              <a:t>的</a:t>
            </a:r>
            <a:r>
              <a:rPr lang="en-US" altLang="zh-CN" sz="2400" dirty="0" err="1">
                <a:solidFill>
                  <a:srgbClr val="007C6A"/>
                </a:solidFill>
              </a:rPr>
              <a:t>lua</a:t>
            </a:r>
            <a:r>
              <a:rPr lang="zh-CN" altLang="en-US" sz="2400" dirty="0">
                <a:solidFill>
                  <a:srgbClr val="007C6A"/>
                </a:solidFill>
              </a:rPr>
              <a:t>脚本功能，只有在</a:t>
            </a:r>
            <a:r>
              <a:rPr lang="en-US" altLang="zh-CN" sz="2400" dirty="0">
                <a:solidFill>
                  <a:srgbClr val="007C6A"/>
                </a:solidFill>
              </a:rPr>
              <a:t>2.6</a:t>
            </a:r>
            <a:r>
              <a:rPr lang="zh-CN" altLang="en-US" sz="2400" dirty="0">
                <a:solidFill>
                  <a:srgbClr val="007C6A"/>
                </a:solidFill>
              </a:rPr>
              <a:t>以上的版本才可以使用。</a:t>
            </a:r>
            <a:endParaRPr lang="zh-CN" altLang="en-US" sz="2400" dirty="0">
              <a:solidFill>
                <a:srgbClr val="007C6A"/>
              </a:solidFill>
            </a:endParaRP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422938" y="400110"/>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endParaRPr lang="zh-CN" altLang="en-US" sz="2000">
              <a:solidFill>
                <a:srgbClr val="007C6A"/>
              </a:solidFill>
            </a:endParaRPr>
          </a:p>
        </p:txBody>
      </p:sp>
      <p:sp>
        <p:nvSpPr>
          <p:cNvPr id="10" name="矩形 9"/>
          <p:cNvSpPr/>
          <p:nvPr/>
        </p:nvSpPr>
        <p:spPr>
          <a:xfrm>
            <a:off x="7573895" y="325287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11" name="直接连接符 10"/>
          <p:cNvCxnSpPr/>
          <p:nvPr/>
        </p:nvCxnSpPr>
        <p:spPr>
          <a:xfrm flipV="1">
            <a:off x="7156146" y="358317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4" name="流程图: 数据 13"/>
          <p:cNvSpPr/>
          <p:nvPr/>
        </p:nvSpPr>
        <p:spPr>
          <a:xfrm>
            <a:off x="3865523"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15" name="直接连接符 14"/>
          <p:cNvCxnSpPr/>
          <p:nvPr/>
        </p:nvCxnSpPr>
        <p:spPr>
          <a:xfrm>
            <a:off x="5313822" y="353826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5703328" y="248200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17" name="矩形 16"/>
          <p:cNvSpPr/>
          <p:nvPr/>
        </p:nvSpPr>
        <p:spPr>
          <a:xfrm>
            <a:off x="6199993" y="207266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18" name="矩形 17"/>
          <p:cNvSpPr/>
          <p:nvPr/>
        </p:nvSpPr>
        <p:spPr>
          <a:xfrm>
            <a:off x="104754" y="251671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19" name="矩形 18"/>
          <p:cNvSpPr/>
          <p:nvPr/>
        </p:nvSpPr>
        <p:spPr>
          <a:xfrm>
            <a:off x="4215226" y="204481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0" name="矩形 19"/>
          <p:cNvSpPr/>
          <p:nvPr/>
        </p:nvSpPr>
        <p:spPr>
          <a:xfrm>
            <a:off x="3912873" y="800220"/>
            <a:ext cx="5026246" cy="1015663"/>
          </a:xfrm>
          <a:prstGeom prst="rect">
            <a:avLst/>
          </a:prstGeom>
        </p:spPr>
        <p:txBody>
          <a:bodyPr wrap="square">
            <a:spAutoFit/>
          </a:bodyPr>
          <a:lstStyle/>
          <a:p>
            <a:r>
              <a:rPr lang="en-US" altLang="zh-CN" sz="2000" dirty="0" err="1">
                <a:solidFill>
                  <a:srgbClr val="007C6A"/>
                </a:solidFill>
              </a:rPr>
              <a:t>redis</a:t>
            </a:r>
            <a:r>
              <a:rPr lang="en-US" altLang="zh-CN" sz="2000" dirty="0">
                <a:solidFill>
                  <a:srgbClr val="007C6A"/>
                </a:solidFill>
              </a:rPr>
              <a:t> 2.6</a:t>
            </a:r>
            <a:r>
              <a:rPr lang="zh-CN" altLang="en-US" sz="2000" dirty="0">
                <a:solidFill>
                  <a:srgbClr val="007C6A"/>
                </a:solidFill>
              </a:rPr>
              <a:t>版本以后，通过</a:t>
            </a:r>
            <a:r>
              <a:rPr lang="en-US" altLang="zh-CN" sz="2000" dirty="0" err="1">
                <a:solidFill>
                  <a:srgbClr val="007C6A"/>
                </a:solidFill>
              </a:rPr>
              <a:t>lua</a:t>
            </a:r>
            <a:r>
              <a:rPr lang="zh-CN" altLang="en-US" sz="2000" dirty="0">
                <a:solidFill>
                  <a:srgbClr val="007C6A"/>
                </a:solidFill>
              </a:rPr>
              <a:t>脚本解决争抢问题，实际上是</a:t>
            </a:r>
            <a:r>
              <a:rPr lang="en-US" altLang="zh-CN" sz="2000" dirty="0" err="1">
                <a:solidFill>
                  <a:srgbClr val="007C6A"/>
                </a:solidFill>
              </a:rPr>
              <a:t>redis</a:t>
            </a:r>
            <a:r>
              <a:rPr lang="en-US" altLang="zh-CN" sz="2000" dirty="0">
                <a:solidFill>
                  <a:srgbClr val="007C6A"/>
                </a:solidFill>
              </a:rPr>
              <a:t> </a:t>
            </a:r>
            <a:r>
              <a:rPr lang="zh-CN" altLang="en-US" sz="2000" dirty="0">
                <a:solidFill>
                  <a:srgbClr val="007C6A"/>
                </a:solidFill>
              </a:rPr>
              <a:t>利用其单线程的特性，用任务队列的方式解决多任务并发问题。</a:t>
            </a:r>
            <a:endParaRPr lang="zh-CN" altLang="en-US" sz="2000" dirty="0">
              <a:solidFill>
                <a:srgbClr val="007C6A"/>
              </a:solidFill>
            </a:endParaRPr>
          </a:p>
        </p:txBody>
      </p:sp>
      <p:sp>
        <p:nvSpPr>
          <p:cNvPr id="21" name="流程图: 数据 20"/>
          <p:cNvSpPr/>
          <p:nvPr/>
        </p:nvSpPr>
        <p:spPr>
          <a:xfrm>
            <a:off x="1974296"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sz="1400" dirty="0"/>
              <a:t>1</a:t>
            </a:r>
            <a:endParaRPr lang="zh-CN" altLang="en-US" sz="1400" dirty="0"/>
          </a:p>
        </p:txBody>
      </p:sp>
      <p:cxnSp>
        <p:nvCxnSpPr>
          <p:cNvPr id="22" name="直接连接符 21"/>
          <p:cNvCxnSpPr/>
          <p:nvPr/>
        </p:nvCxnSpPr>
        <p:spPr>
          <a:xfrm>
            <a:off x="3442882" y="356954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498170" y="209604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4" name="矩形 23"/>
          <p:cNvSpPr/>
          <p:nvPr/>
        </p:nvSpPr>
        <p:spPr>
          <a:xfrm>
            <a:off x="503996" y="152685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5" name="矩形 24"/>
          <p:cNvSpPr/>
          <p:nvPr/>
        </p:nvSpPr>
        <p:spPr>
          <a:xfrm>
            <a:off x="109496" y="363175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6" name="直接连接符 25"/>
          <p:cNvCxnSpPr/>
          <p:nvPr/>
        </p:nvCxnSpPr>
        <p:spPr>
          <a:xfrm>
            <a:off x="1115512" y="189618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03768" y="287430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9056" y="356025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7" grpId="0"/>
      <p:bldP spid="18" grpId="0"/>
      <p:bldP spid="19" grpId="0"/>
      <p:bldP spid="21" grpId="0" animBg="1"/>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文档数据库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755576" y="456472"/>
            <a:ext cx="1621017" cy="576064"/>
          </a:xfrm>
          <a:prstGeom prst="rect">
            <a:avLst/>
          </a:prstGeom>
        </p:spPr>
      </p:pic>
      <p:sp>
        <p:nvSpPr>
          <p:cNvPr id="17" name="矩形 16"/>
          <p:cNvSpPr/>
          <p:nvPr/>
        </p:nvSpPr>
        <p:spPr>
          <a:xfrm>
            <a:off x="2764645" y="414738"/>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18" name="矩形 17"/>
          <p:cNvSpPr/>
          <p:nvPr/>
        </p:nvSpPr>
        <p:spPr>
          <a:xfrm>
            <a:off x="755577" y="1056388"/>
            <a:ext cx="7376488" cy="2135136"/>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solidFill>
                  <a:srgbClr val="007C6A"/>
                </a:solidFill>
              </a:rPr>
              <a:t>高性能、开源、模式自由</a:t>
            </a:r>
            <a:r>
              <a:rPr lang="en-US" altLang="zh-CN" sz="1600" dirty="0">
                <a:solidFill>
                  <a:srgbClr val="007C6A"/>
                </a:solidFill>
              </a:rPr>
              <a:t>(schema  free)</a:t>
            </a:r>
            <a:r>
              <a:rPr lang="zh-CN" altLang="en-US" sz="1600" dirty="0">
                <a:solidFill>
                  <a:srgbClr val="007C6A"/>
                </a:solidFill>
              </a:rPr>
              <a:t>的</a:t>
            </a:r>
            <a:r>
              <a:rPr lang="zh-CN" altLang="en-US" sz="1600" dirty="0">
                <a:solidFill>
                  <a:srgbClr val="FF0000"/>
                </a:solidFill>
              </a:rPr>
              <a:t>文档型数据库</a:t>
            </a:r>
            <a:endParaRPr lang="en-US" altLang="zh-CN" sz="1600" dirty="0">
              <a:solidFill>
                <a:srgbClr val="FF0000"/>
              </a:solidFill>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）提供把不常用的数据保存到硬盘了丰富的查询功能</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rPr>
              <a:t>支持二进制数据及大型对象</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p:cNvPicPr>
            <a:picLocks noChangeAspect="1"/>
          </p:cNvPicPr>
          <p:nvPr/>
        </p:nvPicPr>
        <p:blipFill>
          <a:blip r:embed="rId2"/>
          <a:stretch>
            <a:fillRect/>
          </a:stretch>
        </p:blipFill>
        <p:spPr>
          <a:xfrm>
            <a:off x="1141530" y="2857727"/>
            <a:ext cx="6636813" cy="2189761"/>
          </a:xfrm>
          <a:prstGeom prst="rect">
            <a:avLst/>
          </a:prstGeom>
        </p:spPr>
      </p:pic>
    </p:spTree>
    <p:custDataLst>
      <p:tags r:id="rId3"/>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74564" y="3315954"/>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pic>
        <p:nvPicPr>
          <p:cNvPr id="29" name="图片 28"/>
          <p:cNvPicPr>
            <a:picLocks noChangeAspect="1"/>
          </p:cNvPicPr>
          <p:nvPr/>
        </p:nvPicPr>
        <p:blipFill>
          <a:blip r:embed="rId1"/>
          <a:stretch>
            <a:fillRect/>
          </a:stretch>
        </p:blipFill>
        <p:spPr>
          <a:xfrm>
            <a:off x="503548" y="597997"/>
            <a:ext cx="8136904" cy="2903477"/>
          </a:xfrm>
          <a:prstGeom prst="rect">
            <a:avLst/>
          </a:prstGeom>
          <a:ln>
            <a:solidFill>
              <a:schemeClr val="accent1"/>
            </a:solidFill>
          </a:ln>
        </p:spPr>
      </p:pic>
      <p:sp>
        <p:nvSpPr>
          <p:cNvPr id="30" name="矩形 29"/>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custDataLst>
      <p:tags r:id="rId2"/>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endParaRPr lang="en-US" altLang="zh-CN" sz="2400">
              <a:solidFill>
                <a:srgbClr val="007C6A"/>
              </a:solidFill>
              <a:latin typeface="Verdana" panose="020B0604030504040204" pitchFamily="34" charset="0"/>
            </a:endParaRPr>
          </a:p>
        </p:txBody>
      </p:sp>
      <p:sp>
        <p:nvSpPr>
          <p:cNvPr id="7" name="矩形 6"/>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endParaRPr lang="zh-CN" altLang="en-US" sz="2000" dirty="0">
              <a:solidFill>
                <a:srgbClr val="007C6A"/>
              </a:solidFill>
            </a:endParaRPr>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endParaRPr lang="zh-CN" altLang="en-US" sz="2000" dirty="0">
              <a:solidFill>
                <a:srgbClr val="007C6A"/>
              </a:solidFill>
            </a:endParaRPr>
          </a:p>
        </p:txBody>
      </p:sp>
      <p:sp>
        <p:nvSpPr>
          <p:cNvPr id="9" name="矩形 8"/>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endParaRPr lang="en-US" altLang="zh-CN" sz="2400">
              <a:solidFill>
                <a:srgbClr val="007C6A"/>
              </a:solidFill>
              <a:latin typeface="Verdana" panose="020B0604030504040204" pitchFamily="34" charset="0"/>
            </a:endParaRPr>
          </a:p>
        </p:txBody>
      </p:sp>
      <p:sp>
        <p:nvSpPr>
          <p:cNvPr id="7" name="矩形 6"/>
          <p:cNvSpPr/>
          <p:nvPr/>
        </p:nvSpPr>
        <p:spPr>
          <a:xfrm>
            <a:off x="708314" y="10912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9" name="矩形 8"/>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的保存的文件</a:t>
            </a:r>
            <a:endParaRPr lang="en-US" altLang="zh-CN" sz="2400" dirty="0">
              <a:solidFill>
                <a:srgbClr val="007C6A"/>
              </a:solidFill>
              <a:latin typeface="Verdana" panose="020B0604030504040204" pitchFamily="34" charset="0"/>
            </a:endParaRPr>
          </a:p>
        </p:txBody>
      </p:sp>
      <p:sp>
        <p:nvSpPr>
          <p:cNvPr id="10" name="矩形 9"/>
          <p:cNvSpPr/>
          <p:nvPr/>
        </p:nvSpPr>
        <p:spPr>
          <a:xfrm>
            <a:off x="655306" y="2361614"/>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endParaRPr lang="zh-CN" altLang="en-US" sz="2000" dirty="0">
              <a:solidFill>
                <a:srgbClr val="007C6A"/>
              </a:solidFill>
              <a:latin typeface="Verdana" panose="020B0604030504040204" pitchFamily="34" charset="0"/>
            </a:endParaRPr>
          </a:p>
        </p:txBody>
      </p:sp>
      <p:pic>
        <p:nvPicPr>
          <p:cNvPr id="11" name="图片 10"/>
          <p:cNvPicPr>
            <a:picLocks noChangeAspect="1"/>
          </p:cNvPicPr>
          <p:nvPr/>
        </p:nvPicPr>
        <p:blipFill>
          <a:blip r:embed="rId1"/>
          <a:stretch>
            <a:fillRect/>
          </a:stretch>
        </p:blipFill>
        <p:spPr>
          <a:xfrm>
            <a:off x="913347" y="3069500"/>
            <a:ext cx="5545897" cy="1649931"/>
          </a:xfrm>
          <a:prstGeom prst="rect">
            <a:avLst/>
          </a:prstGeom>
        </p:spPr>
      </p:pic>
      <p:pic>
        <p:nvPicPr>
          <p:cNvPr id="12" name="图片 11"/>
          <p:cNvPicPr>
            <a:picLocks noChangeAspect="1"/>
          </p:cNvPicPr>
          <p:nvPr/>
        </p:nvPicPr>
        <p:blipFill>
          <a:blip r:embed="rId2"/>
          <a:stretch>
            <a:fillRect/>
          </a:stretch>
        </p:blipFill>
        <p:spPr>
          <a:xfrm>
            <a:off x="833835" y="1551427"/>
            <a:ext cx="3977991" cy="597296"/>
          </a:xfrm>
          <a:prstGeom prst="rect">
            <a:avLst/>
          </a:prstGeom>
        </p:spPr>
      </p:pic>
    </p:spTree>
    <p:custDataLst>
      <p:tags r:id="rId3"/>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9" name="矩形 18"/>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的保存策略</a:t>
            </a:r>
            <a:endParaRPr lang="en-US" altLang="zh-CN" sz="2400" dirty="0">
              <a:solidFill>
                <a:srgbClr val="007C6A"/>
              </a:solidFill>
              <a:latin typeface="Verdana" panose="020B0604030504040204" pitchFamily="34" charset="0"/>
            </a:endParaRPr>
          </a:p>
        </p:txBody>
      </p:sp>
      <p:pic>
        <p:nvPicPr>
          <p:cNvPr id="20" name="图片 19"/>
          <p:cNvPicPr>
            <a:picLocks noChangeAspect="1"/>
          </p:cNvPicPr>
          <p:nvPr/>
        </p:nvPicPr>
        <p:blipFill>
          <a:blip r:embed="rId1"/>
          <a:stretch>
            <a:fillRect/>
          </a:stretch>
        </p:blipFill>
        <p:spPr>
          <a:xfrm>
            <a:off x="672686" y="1163216"/>
            <a:ext cx="6216672" cy="926406"/>
          </a:xfrm>
          <a:prstGeom prst="rect">
            <a:avLst/>
          </a:prstGeom>
          <a:ln>
            <a:solidFill>
              <a:schemeClr val="accent1"/>
            </a:solidFill>
          </a:ln>
        </p:spPr>
      </p:pic>
      <p:pic>
        <p:nvPicPr>
          <p:cNvPr id="21" name="图片 20"/>
          <p:cNvPicPr>
            <a:picLocks noChangeAspect="1"/>
          </p:cNvPicPr>
          <p:nvPr/>
        </p:nvPicPr>
        <p:blipFill>
          <a:blip r:embed="rId2"/>
          <a:stretch>
            <a:fillRect/>
          </a:stretch>
        </p:blipFill>
        <p:spPr>
          <a:xfrm>
            <a:off x="659164" y="2241181"/>
            <a:ext cx="3352192" cy="873794"/>
          </a:xfrm>
          <a:prstGeom prst="rect">
            <a:avLst/>
          </a:prstGeom>
          <a:ln>
            <a:solidFill>
              <a:schemeClr val="accent1"/>
            </a:solidFill>
          </a:ln>
        </p:spPr>
      </p:pic>
      <p:sp>
        <p:nvSpPr>
          <p:cNvPr id="22" name="矩形 21"/>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endParaRPr lang="zh-CN" altLang="en-US" sz="2000" dirty="0">
              <a:solidFill>
                <a:srgbClr val="007C6A"/>
              </a:solidFill>
            </a:endParaRP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Tree>
    <p:custDataLst>
      <p:tags r:id="rId3"/>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endParaRPr lang="zh-CN" altLang="en-US" sz="2000" dirty="0">
              <a:solidFill>
                <a:srgbClr val="007C6A"/>
              </a:solidFill>
              <a:latin typeface="Verdana" panose="020B0604030504040204" pitchFamily="34" charset="0"/>
            </a:endParaRPr>
          </a:p>
        </p:txBody>
      </p:sp>
      <p:sp>
        <p:nvSpPr>
          <p:cNvPr id="10" name="矩形 9"/>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1" name="矩形 10"/>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进行</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保存时，将文件压缩</a:t>
            </a:r>
            <a:endParaRPr lang="zh-CN" altLang="en-US" sz="2000" dirty="0">
              <a:solidFill>
                <a:srgbClr val="007C6A"/>
              </a:solidFill>
              <a:latin typeface="Verdana" panose="020B0604030504040204" pitchFamily="34" charset="0"/>
            </a:endParaRPr>
          </a:p>
        </p:txBody>
      </p:sp>
      <p:sp>
        <p:nvSpPr>
          <p:cNvPr id="12" name="矩形 11"/>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3" name="矩形 12"/>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4" name="矩形 13"/>
          <p:cNvSpPr/>
          <p:nvPr/>
        </p:nvSpPr>
        <p:spPr>
          <a:xfrm>
            <a:off x="268762" y="501892"/>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15" name="矩形 14"/>
          <p:cNvSpPr/>
          <p:nvPr/>
        </p:nvSpPr>
        <p:spPr>
          <a:xfrm>
            <a:off x="577780" y="1144737"/>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先通过</a:t>
            </a:r>
            <a:r>
              <a:rPr lang="en-US" altLang="zh-CN" sz="2000" dirty="0">
                <a:solidFill>
                  <a:srgbClr val="007C6A"/>
                </a:solidFill>
                <a:latin typeface="Verdana" panose="020B0604030504040204" pitchFamily="34" charset="0"/>
              </a:rPr>
              <a:t>config get </a:t>
            </a:r>
            <a:r>
              <a:rPr lang="en-US" altLang="zh-CN" sz="2000" dirty="0" err="1">
                <a:solidFill>
                  <a:srgbClr val="007C6A"/>
                </a:solidFill>
                <a:latin typeface="Verdana" panose="020B0604030504040204" pitchFamily="34" charset="0"/>
              </a:rPr>
              <a:t>dir</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查询</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文件的目录</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16" name="矩形 15"/>
          <p:cNvSpPr/>
          <p:nvPr/>
        </p:nvSpPr>
        <p:spPr>
          <a:xfrm>
            <a:off x="577780" y="1726028"/>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endParaRPr lang="zh-CN" altLang="en-US" sz="2000" dirty="0">
              <a:solidFill>
                <a:srgbClr val="007C6A"/>
              </a:solidFill>
              <a:latin typeface="Verdana" panose="020B0604030504040204" pitchFamily="34" charset="0"/>
            </a:endParaRPr>
          </a:p>
        </p:txBody>
      </p:sp>
      <p:sp>
        <p:nvSpPr>
          <p:cNvPr id="17" name="矩形 16"/>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的恢复</a:t>
            </a:r>
            <a:endParaRPr lang="en-US" altLang="zh-CN" sz="2400" dirty="0">
              <a:solidFill>
                <a:srgbClr val="007C6A"/>
              </a:solidFill>
              <a:latin typeface="Verdana" panose="020B0604030504040204" pitchFamily="34" charset="0"/>
            </a:endParaRPr>
          </a:p>
        </p:txBody>
      </p:sp>
      <p:sp>
        <p:nvSpPr>
          <p:cNvPr id="18" name="矩形 17"/>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先把备份的文件拷贝到工作目录下</a:t>
            </a:r>
            <a:endParaRPr lang="zh-CN" altLang="en-US" sz="2000" dirty="0">
              <a:solidFill>
                <a:srgbClr val="007C6A"/>
              </a:solidFill>
              <a:latin typeface="Verdana" panose="020B0604030504040204" pitchFamily="34" charset="0"/>
            </a:endParaRPr>
          </a:p>
        </p:txBody>
      </p:sp>
      <p:sp>
        <p:nvSpPr>
          <p:cNvPr id="19" name="矩形 18"/>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20" name="矩形 19"/>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1" name="矩形 10"/>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endParaRPr lang="zh-CN" altLang="en-US" sz="2400" dirty="0">
              <a:solidFill>
                <a:srgbClr val="007C6A"/>
              </a:solidFill>
              <a:latin typeface="Verdana" panose="020B0604030504040204" pitchFamily="34" charset="0"/>
            </a:endParaRPr>
          </a:p>
        </p:txBody>
      </p:sp>
      <p:sp>
        <p:nvSpPr>
          <p:cNvPr id="12" name="矩形 11"/>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恢复速度快</a:t>
            </a:r>
            <a:endParaRPr lang="zh-CN" altLang="en-US" sz="2400" dirty="0">
              <a:solidFill>
                <a:srgbClr val="007C6A"/>
              </a:solidFill>
              <a:latin typeface="Verdana" panose="020B0604030504040204" pitchFamily="34" charset="0"/>
            </a:endParaRPr>
          </a:p>
        </p:txBody>
      </p:sp>
      <p:sp>
        <p:nvSpPr>
          <p:cNvPr id="13" name="矩形 12"/>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21" name="矩形 20"/>
          <p:cNvSpPr/>
          <p:nvPr/>
        </p:nvSpPr>
        <p:spPr>
          <a:xfrm>
            <a:off x="712402" y="3680507"/>
            <a:ext cx="7920880" cy="1198880"/>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endParaRPr lang="zh-CN" altLang="en-US" sz="2400" dirty="0">
              <a:solidFill>
                <a:srgbClr val="007C6A"/>
              </a:solidFill>
              <a:latin typeface="Verdana" panose="020B0604030504040204" pitchFamily="34" charset="0"/>
            </a:endParaRPr>
          </a:p>
        </p:txBody>
      </p:sp>
      <p:sp>
        <p:nvSpPr>
          <p:cNvPr id="22" name="矩形 21"/>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23" name="图片 22"/>
          <p:cNvPicPr>
            <a:picLocks noChangeAspect="1"/>
          </p:cNvPicPr>
          <p:nvPr/>
        </p:nvPicPr>
        <p:blipFill>
          <a:blip r:embed="rId1"/>
          <a:stretch>
            <a:fillRect/>
          </a:stretch>
        </p:blipFill>
        <p:spPr>
          <a:xfrm>
            <a:off x="3620885" y="529463"/>
            <a:ext cx="4564726" cy="1929897"/>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721013" y="300264"/>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21" name="表格 20"/>
          <p:cNvGraphicFramePr>
            <a:graphicFrameLocks noGrp="1"/>
          </p:cNvGraphicFramePr>
          <p:nvPr/>
        </p:nvGraphicFramePr>
        <p:xfrm>
          <a:off x="235756" y="964370"/>
          <a:ext cx="3591428" cy="1463040"/>
        </p:xfrm>
        <a:graphic>
          <a:graphicData uri="http://schemas.openxmlformats.org/drawingml/2006/table">
            <a:tbl>
              <a:tblPr firstRow="1" bandRow="1">
                <a:tableStyleId>{5C22544A-7EE6-4342-B048-85BDC9FD1C3A}</a:tableStyleId>
              </a:tblPr>
              <a:tblGrid>
                <a:gridCol w="897857"/>
                <a:gridCol w="897857"/>
                <a:gridCol w="897857"/>
                <a:gridCol w="897857"/>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tr>
              <a:tr h="365760">
                <a:tc>
                  <a:txBody>
                    <a:bodyPr/>
                    <a:lstStyle/>
                    <a:p>
                      <a:r>
                        <a:rPr lang="en-US" altLang="zh-CN"/>
                        <a:t>1</a:t>
                      </a:r>
                      <a:endParaRPr lang="zh-CN" altLang="en-US"/>
                    </a:p>
                  </a:txBody>
                  <a:tcPr/>
                </a:tc>
                <a:tc>
                  <a:txBody>
                    <a:bodyPr/>
                    <a:lstStyle/>
                    <a:p>
                      <a:r>
                        <a:rPr lang="zh-CN" altLang="en-US"/>
                        <a:t>张三</a:t>
                      </a:r>
                      <a:endParaRPr lang="zh-CN" altLang="en-US"/>
                    </a:p>
                  </a:txBody>
                  <a:tcPr/>
                </a:tc>
                <a:tc>
                  <a:txBody>
                    <a:bodyPr/>
                    <a:lstStyle/>
                    <a:p>
                      <a:r>
                        <a:rPr lang="zh-CN" altLang="en-US"/>
                        <a:t>北京</a:t>
                      </a:r>
                      <a:endParaRPr lang="zh-CN" altLang="en-US"/>
                    </a:p>
                  </a:txBody>
                  <a:tcPr/>
                </a:tc>
                <a:tc>
                  <a:txBody>
                    <a:bodyPr/>
                    <a:lstStyle/>
                    <a:p>
                      <a:r>
                        <a:rPr lang="en-US" altLang="zh-CN"/>
                        <a:t>20</a:t>
                      </a:r>
                      <a:endParaRPr lang="zh-CN" altLang="en-US"/>
                    </a:p>
                  </a:txBody>
                  <a:tcPr/>
                </a:tc>
              </a:tr>
              <a:tr h="365760">
                <a:tc>
                  <a:txBody>
                    <a:bodyPr/>
                    <a:lstStyle/>
                    <a:p>
                      <a:r>
                        <a:rPr lang="en-US" altLang="zh-CN"/>
                        <a:t>2</a:t>
                      </a:r>
                      <a:endParaRPr lang="zh-CN" altLang="en-US"/>
                    </a:p>
                  </a:txBody>
                  <a:tcPr/>
                </a:tc>
                <a:tc>
                  <a:txBody>
                    <a:bodyPr/>
                    <a:lstStyle/>
                    <a:p>
                      <a:r>
                        <a:rPr lang="zh-CN" altLang="en-US"/>
                        <a:t>李四</a:t>
                      </a:r>
                      <a:endParaRPr lang="zh-CN" altLang="en-US"/>
                    </a:p>
                  </a:txBody>
                  <a:tcPr/>
                </a:tc>
                <a:tc>
                  <a:txBody>
                    <a:bodyPr/>
                    <a:lstStyle/>
                    <a:p>
                      <a:r>
                        <a:rPr lang="zh-CN" altLang="en-US"/>
                        <a:t>上海</a:t>
                      </a:r>
                      <a:endParaRPr lang="zh-CN" altLang="en-US"/>
                    </a:p>
                  </a:txBody>
                  <a:tcPr/>
                </a:tc>
                <a:tc>
                  <a:txBody>
                    <a:bodyPr/>
                    <a:lstStyle/>
                    <a:p>
                      <a:r>
                        <a:rPr lang="en-US" altLang="zh-CN"/>
                        <a:t>45</a:t>
                      </a:r>
                      <a:endParaRPr lang="zh-CN" altLang="en-US"/>
                    </a:p>
                  </a:txBody>
                  <a:tcPr/>
                </a:tc>
              </a:tr>
              <a:tr h="365760">
                <a:tc>
                  <a:txBody>
                    <a:bodyPr/>
                    <a:lstStyle/>
                    <a:p>
                      <a:r>
                        <a:rPr lang="en-US" altLang="zh-CN"/>
                        <a:t>3</a:t>
                      </a:r>
                      <a:endParaRPr lang="zh-CN" altLang="en-US"/>
                    </a:p>
                  </a:txBody>
                  <a:tcPr/>
                </a:tc>
                <a:tc>
                  <a:txBody>
                    <a:bodyPr/>
                    <a:lstStyle/>
                    <a:p>
                      <a:r>
                        <a:rPr lang="zh-CN" altLang="en-US"/>
                        <a:t>王五</a:t>
                      </a:r>
                      <a:endParaRPr lang="zh-CN" altLang="en-US"/>
                    </a:p>
                  </a:txBody>
                  <a:tcPr/>
                </a:tc>
                <a:tc>
                  <a:txBody>
                    <a:bodyPr/>
                    <a:lstStyle/>
                    <a:p>
                      <a:r>
                        <a:rPr lang="zh-CN" altLang="en-US"/>
                        <a:t>哈尔滨</a:t>
                      </a:r>
                      <a:endParaRPr lang="zh-CN" altLang="en-US"/>
                    </a:p>
                  </a:txBody>
                  <a:tcPr/>
                </a:tc>
                <a:tc>
                  <a:txBody>
                    <a:bodyPr/>
                    <a:lstStyle/>
                    <a:p>
                      <a:r>
                        <a:rPr lang="en-US" altLang="zh-CN" dirty="0"/>
                        <a:t>30</a:t>
                      </a:r>
                      <a:endParaRPr lang="zh-CN" altLang="en-US" dirty="0"/>
                    </a:p>
                  </a:txBody>
                  <a:tcPr/>
                </a:tc>
              </a:tr>
            </a:tbl>
          </a:graphicData>
        </a:graphic>
      </p:graphicFrame>
      <p:sp>
        <p:nvSpPr>
          <p:cNvPr id="22" name="矩形 21"/>
          <p:cNvSpPr/>
          <p:nvPr/>
        </p:nvSpPr>
        <p:spPr>
          <a:xfrm>
            <a:off x="5458192" y="801555"/>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5"/>
          <p:cNvSpPr/>
          <p:nvPr/>
        </p:nvSpPr>
        <p:spPr>
          <a:xfrm>
            <a:off x="5458192" y="194470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endParaRPr lang="zh-CN" altLang="en-US" sz="1600"/>
          </a:p>
          <a:p>
            <a:pPr algn="ctr"/>
            <a:r>
              <a:rPr lang="en-US" altLang="zh-CN" sz="1600"/>
              <a:t>,20</a:t>
            </a:r>
            <a:endParaRPr lang="zh-CN" altLang="en-US" sz="1600"/>
          </a:p>
        </p:txBody>
      </p:sp>
      <p:sp>
        <p:nvSpPr>
          <p:cNvPr id="24" name="圆角矩形 6"/>
          <p:cNvSpPr/>
          <p:nvPr/>
        </p:nvSpPr>
        <p:spPr>
          <a:xfrm>
            <a:off x="7114376" y="1944706"/>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endParaRPr lang="zh-CN" altLang="en-US" sz="1600"/>
          </a:p>
          <a:p>
            <a:pPr algn="ctr"/>
            <a:r>
              <a:rPr lang="en-US" altLang="zh-CN" sz="1600"/>
              <a:t>,45</a:t>
            </a:r>
            <a:endParaRPr lang="zh-CN" altLang="en-US" sz="1600"/>
          </a:p>
        </p:txBody>
      </p:sp>
      <p:sp>
        <p:nvSpPr>
          <p:cNvPr id="25" name="圆角矩形 7"/>
          <p:cNvSpPr/>
          <p:nvPr/>
        </p:nvSpPr>
        <p:spPr>
          <a:xfrm>
            <a:off x="5542788" y="1175231"/>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endParaRPr lang="zh-CN" altLang="en-US" sz="1400"/>
          </a:p>
          <a:p>
            <a:pPr algn="ctr"/>
            <a:r>
              <a:rPr lang="en-US" altLang="zh-CN" sz="1400"/>
              <a:t>,30</a:t>
            </a:r>
            <a:endParaRPr lang="zh-CN" altLang="en-US" sz="1400"/>
          </a:p>
        </p:txBody>
      </p:sp>
      <p:sp>
        <p:nvSpPr>
          <p:cNvPr id="26" name="矩形 25"/>
          <p:cNvSpPr/>
          <p:nvPr/>
        </p:nvSpPr>
        <p:spPr>
          <a:xfrm>
            <a:off x="2970570" y="2898896"/>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7" name="左大括号 26"/>
          <p:cNvSpPr/>
          <p:nvPr/>
        </p:nvSpPr>
        <p:spPr>
          <a:xfrm>
            <a:off x="4093817" y="2669644"/>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flipV="1">
            <a:off x="4579734" y="2268742"/>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531347" y="1566021"/>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653864" y="2173954"/>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7487" y="31493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矩形 31"/>
          <p:cNvSpPr/>
          <p:nvPr/>
        </p:nvSpPr>
        <p:spPr>
          <a:xfrm>
            <a:off x="393248" y="3305943"/>
            <a:ext cx="1741280"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姓名</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王五</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33" name="矩形 32"/>
          <p:cNvSpPr/>
          <p:nvPr/>
        </p:nvSpPr>
        <p:spPr>
          <a:xfrm>
            <a:off x="500045" y="40197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4" name="矩形 33"/>
          <p:cNvSpPr/>
          <p:nvPr/>
        </p:nvSpPr>
        <p:spPr>
          <a:xfrm>
            <a:off x="265806" y="36503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5" name="矩形 34"/>
          <p:cNvSpPr/>
          <p:nvPr/>
        </p:nvSpPr>
        <p:spPr>
          <a:xfrm>
            <a:off x="2603006" y="37382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6" name="矩形 35"/>
          <p:cNvSpPr/>
          <p:nvPr/>
        </p:nvSpPr>
        <p:spPr>
          <a:xfrm>
            <a:off x="2265456" y="43890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7" name="矩形 36"/>
          <p:cNvSpPr/>
          <p:nvPr/>
        </p:nvSpPr>
        <p:spPr>
          <a:xfrm>
            <a:off x="7571862" y="37382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8" name="矩形 37"/>
          <p:cNvSpPr/>
          <p:nvPr/>
        </p:nvSpPr>
        <p:spPr>
          <a:xfrm>
            <a:off x="7601066" y="43890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4" name="矩形 13"/>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endParaRPr lang="en-US" altLang="zh-CN" sz="2400">
              <a:solidFill>
                <a:srgbClr val="007C6A"/>
              </a:solidFill>
              <a:latin typeface="Verdana" panose="020B0604030504040204" pitchFamily="34" charset="0"/>
            </a:endParaRPr>
          </a:p>
        </p:txBody>
      </p:sp>
      <p:sp>
        <p:nvSpPr>
          <p:cNvPr id="15" name="矩形 14"/>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7" name="矩形 6"/>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endParaRPr lang="zh-CN" altLang="en-US" sz="2000" dirty="0">
              <a:solidFill>
                <a:srgbClr val="007C6A"/>
              </a:solidFill>
              <a:latin typeface="Verdana" panose="020B0604030504040204" pitchFamily="34" charset="0"/>
            </a:endParaRPr>
          </a:p>
        </p:txBody>
      </p:sp>
      <p:sp>
        <p:nvSpPr>
          <p:cNvPr id="8" name="矩形 7"/>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dirty="0">
                <a:solidFill>
                  <a:srgbClr val="FF0000"/>
                </a:solidFill>
                <a:latin typeface="Verdana" panose="020B0604030504040204" pitchFamily="34" charset="0"/>
              </a:rPr>
              <a:t>AOF</a:t>
            </a:r>
            <a:r>
              <a:rPr lang="zh-CN" altLang="en-US" sz="2000" dirty="0">
                <a:solidFill>
                  <a:srgbClr val="FF0000"/>
                </a:solidFill>
                <a:latin typeface="Verdana" panose="020B0604030504040204" pitchFamily="34" charset="0"/>
              </a:rPr>
              <a:t>默认不开启，需要手动在配置文件中配置</a:t>
            </a:r>
            <a:endParaRPr lang="zh-CN" altLang="en-US" sz="2000" dirty="0">
              <a:solidFill>
                <a:srgbClr val="FF0000"/>
              </a:solidFill>
              <a:latin typeface="Verdana" panose="020B0604030504040204" pitchFamily="34" charset="0"/>
            </a:endParaRPr>
          </a:p>
        </p:txBody>
      </p:sp>
      <p:pic>
        <p:nvPicPr>
          <p:cNvPr id="9" name="图片 8"/>
          <p:cNvPicPr>
            <a:picLocks noChangeAspect="1"/>
          </p:cNvPicPr>
          <p:nvPr/>
        </p:nvPicPr>
        <p:blipFill>
          <a:blip r:embed="rId1"/>
          <a:stretch>
            <a:fillRect/>
          </a:stretch>
        </p:blipFill>
        <p:spPr>
          <a:xfrm>
            <a:off x="793469" y="1124956"/>
            <a:ext cx="5991225" cy="1200150"/>
          </a:xfrm>
          <a:prstGeom prst="rect">
            <a:avLst/>
          </a:prstGeom>
          <a:ln>
            <a:solidFill>
              <a:schemeClr val="accent1"/>
            </a:solidFill>
          </a:ln>
        </p:spPr>
      </p:pic>
      <p:pic>
        <p:nvPicPr>
          <p:cNvPr id="10" name="图片 9"/>
          <p:cNvPicPr>
            <a:picLocks noChangeAspect="1"/>
          </p:cNvPicPr>
          <p:nvPr/>
        </p:nvPicPr>
        <p:blipFill>
          <a:blip r:embed="rId2"/>
          <a:stretch>
            <a:fillRect/>
          </a:stretch>
        </p:blipFill>
        <p:spPr>
          <a:xfrm>
            <a:off x="793469" y="3113323"/>
            <a:ext cx="5753100" cy="752475"/>
          </a:xfrm>
          <a:prstGeom prst="rect">
            <a:avLst/>
          </a:prstGeom>
          <a:ln>
            <a:solidFill>
              <a:schemeClr val="accent1"/>
            </a:solidFill>
          </a:ln>
        </p:spPr>
      </p:pic>
    </p:spTree>
    <p:custDataLst>
      <p:tags r:id="rId3"/>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1" name="矩形 10"/>
          <p:cNvSpPr/>
          <p:nvPr/>
        </p:nvSpPr>
        <p:spPr>
          <a:xfrm>
            <a:off x="340770" y="572141"/>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4" name="矩形 3"/>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endParaRPr lang="zh-CN" altLang="en-US" sz="2400" dirty="0">
              <a:solidFill>
                <a:srgbClr val="FF0000"/>
              </a:solidFill>
              <a:latin typeface="Verdana" panose="020B0604030504040204" pitchFamily="34" charset="0"/>
            </a:endParaRPr>
          </a:p>
        </p:txBody>
      </p:sp>
      <p:sp>
        <p:nvSpPr>
          <p:cNvPr id="6" name="矩形 5"/>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文件故障恢复</a:t>
            </a:r>
            <a:endParaRPr lang="en-US" altLang="zh-CN" sz="2400" dirty="0">
              <a:solidFill>
                <a:srgbClr val="007C6A"/>
              </a:solidFill>
              <a:latin typeface="Verdana" panose="020B0604030504040204" pitchFamily="34" charset="0"/>
            </a:endParaRPr>
          </a:p>
        </p:txBody>
      </p:sp>
      <p:sp>
        <p:nvSpPr>
          <p:cNvPr id="7" name="矩形 6"/>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8" name="矩形 7"/>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endParaRPr lang="zh-CN" altLang="en-US" sz="2000" dirty="0">
              <a:solidFill>
                <a:srgbClr val="007C6A"/>
              </a:solidFill>
              <a:latin typeface="Verdana" panose="020B0604030504040204" pitchFamily="34" charset="0"/>
            </a:endParaRPr>
          </a:p>
        </p:txBody>
      </p:sp>
      <p:sp>
        <p:nvSpPr>
          <p:cNvPr id="9" name="矩形 8"/>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a:t>
            </a:r>
            <a:r>
              <a:rPr lang="zh-CN" altLang="en-US" sz="2400" b="1" dirty="0">
                <a:solidFill>
                  <a:srgbClr val="007C6A"/>
                </a:solidFill>
                <a:latin typeface="Verdana" panose="020B0604030504040204" pitchFamily="34" charset="0"/>
              </a:rPr>
              <a:t>备份</a:t>
            </a:r>
            <a:endParaRPr lang="en-US" altLang="zh-CN" sz="2400" dirty="0">
              <a:solidFill>
                <a:srgbClr val="007C6A"/>
              </a:solidFill>
              <a:latin typeface="Verdana" panose="020B0604030504040204" pitchFamily="34" charset="0"/>
            </a:endParaRPr>
          </a:p>
        </p:txBody>
      </p:sp>
      <p:sp>
        <p:nvSpPr>
          <p:cNvPr id="10" name="矩形 9"/>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1" name="矩形 10"/>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p:cNvPicPr>
            <a:picLocks noChangeAspect="1"/>
          </p:cNvPicPr>
          <p:nvPr/>
        </p:nvPicPr>
        <p:blipFill>
          <a:blip r:embed="rId1"/>
          <a:stretch>
            <a:fillRect/>
          </a:stretch>
        </p:blipFill>
        <p:spPr>
          <a:xfrm>
            <a:off x="1166867" y="2977987"/>
            <a:ext cx="5930071" cy="1728192"/>
          </a:xfrm>
          <a:prstGeom prst="rect">
            <a:avLst/>
          </a:prstGeom>
          <a:ln>
            <a:solidFill>
              <a:schemeClr val="accent1"/>
            </a:solidFill>
          </a:ln>
        </p:spPr>
      </p:pic>
      <p:sp>
        <p:nvSpPr>
          <p:cNvPr id="13" name="矩形 12"/>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endParaRPr lang="zh-CN" altLang="en-US" sz="2000" dirty="0">
              <a:solidFill>
                <a:srgbClr val="007C6A"/>
              </a:solidFill>
              <a:latin typeface="Verdana" panose="020B0604030504040204" pitchFamily="34" charset="0"/>
            </a:endParaRPr>
          </a:p>
        </p:txBody>
      </p:sp>
      <p:sp>
        <p:nvSpPr>
          <p:cNvPr id="14" name="矩形 13"/>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endParaRPr lang="zh-CN" altLang="en-US" sz="2000" dirty="0">
              <a:solidFill>
                <a:srgbClr val="007C6A"/>
              </a:solidFill>
              <a:latin typeface="Verdana" panose="020B0604030504040204" pitchFamily="34" charset="0"/>
            </a:endParaRPr>
          </a:p>
        </p:txBody>
      </p:sp>
      <p:sp>
        <p:nvSpPr>
          <p:cNvPr id="15" name="矩形 14"/>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把不主动进行同步，把同步时机交给操作系统。</a:t>
            </a:r>
            <a:endParaRPr lang="zh-CN" altLang="en-US" sz="2000" dirty="0">
              <a:solidFill>
                <a:srgbClr val="007C6A"/>
              </a:solidFill>
              <a:latin typeface="Verdana" panose="020B0604030504040204" pitchFamily="34" charset="0"/>
            </a:endParaRPr>
          </a:p>
        </p:txBody>
      </p:sp>
    </p:spTree>
    <p:custDataLst>
      <p:tags r:id="rId2"/>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endParaRPr lang="en-US" altLang="zh-CN" sz="2400" dirty="0">
              <a:solidFill>
                <a:srgbClr val="007C6A"/>
              </a:solidFill>
              <a:latin typeface="Verdana" panose="020B0604030504040204" pitchFamily="34" charset="0"/>
            </a:endParaRPr>
          </a:p>
        </p:txBody>
      </p:sp>
      <p:sp>
        <p:nvSpPr>
          <p:cNvPr id="9" name="矩形 8"/>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7" name="矩形 6"/>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endParaRPr lang="zh-CN" altLang="en-US" sz="2000" dirty="0">
              <a:solidFill>
                <a:srgbClr val="007C6A"/>
              </a:solidFill>
            </a:endParaRP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何时重写</a:t>
            </a:r>
            <a:endParaRPr lang="en-US" altLang="zh-CN" sz="2400" dirty="0">
              <a:solidFill>
                <a:srgbClr val="007C6A"/>
              </a:solidFill>
              <a:latin typeface="Verdana" panose="020B0604030504040204" pitchFamily="34" charset="0"/>
            </a:endParaRPr>
          </a:p>
        </p:txBody>
      </p:sp>
      <p:sp>
        <p:nvSpPr>
          <p:cNvPr id="9" name="矩形 8"/>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10" name="图片 9"/>
          <p:cNvPicPr>
            <a:picLocks noChangeAspect="1"/>
          </p:cNvPicPr>
          <p:nvPr/>
        </p:nvPicPr>
        <p:blipFill>
          <a:blip r:embed="rId1"/>
          <a:stretch>
            <a:fillRect/>
          </a:stretch>
        </p:blipFill>
        <p:spPr>
          <a:xfrm>
            <a:off x="1081233" y="2276434"/>
            <a:ext cx="5879267" cy="1072569"/>
          </a:xfrm>
          <a:prstGeom prst="rect">
            <a:avLst/>
          </a:prstGeom>
          <a:ln>
            <a:solidFill>
              <a:schemeClr val="accent1"/>
            </a:solidFill>
          </a:ln>
        </p:spPr>
      </p:pic>
      <p:sp>
        <p:nvSpPr>
          <p:cNvPr id="11" name="矩形 10"/>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Tree>
    <p:custDataLst>
      <p:tags r:id="rId2"/>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2" name="矩形 11"/>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endParaRPr lang="zh-CN" altLang="en-US" sz="2400" dirty="0">
              <a:solidFill>
                <a:srgbClr val="007C6A"/>
              </a:solidFill>
              <a:latin typeface="Verdana" panose="020B0604030504040204" pitchFamily="34" charset="0"/>
            </a:endParaRPr>
          </a:p>
        </p:txBody>
      </p:sp>
      <p:sp>
        <p:nvSpPr>
          <p:cNvPr id="13" name="矩形 12"/>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endParaRPr lang="zh-CN" altLang="en-US" sz="2400" dirty="0">
              <a:solidFill>
                <a:srgbClr val="007C6A"/>
              </a:solidFill>
              <a:latin typeface="Verdana" panose="020B0604030504040204" pitchFamily="34" charset="0"/>
            </a:endParaRPr>
          </a:p>
        </p:txBody>
      </p:sp>
      <p:sp>
        <p:nvSpPr>
          <p:cNvPr id="14" name="矩形 13"/>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15" name="矩形 14"/>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endParaRPr lang="zh-CN" altLang="en-US" sz="2400" dirty="0">
              <a:solidFill>
                <a:srgbClr val="007C6A"/>
              </a:solidFill>
              <a:latin typeface="Verdana" panose="020B0604030504040204" pitchFamily="34" charset="0"/>
            </a:endParaRPr>
          </a:p>
        </p:txBody>
      </p:sp>
      <p:sp>
        <p:nvSpPr>
          <p:cNvPr id="16" name="矩形 15"/>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17" name="矩形 16"/>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18" name="矩形 17"/>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9" name="图片 18"/>
          <p:cNvPicPr>
            <a:picLocks noChangeAspect="1"/>
          </p:cNvPicPr>
          <p:nvPr/>
        </p:nvPicPr>
        <p:blipFill>
          <a:blip r:embed="rId1"/>
          <a:stretch>
            <a:fillRect/>
          </a:stretch>
        </p:blipFill>
        <p:spPr>
          <a:xfrm>
            <a:off x="4042740" y="476587"/>
            <a:ext cx="5101260" cy="999745"/>
          </a:xfrm>
          <a:prstGeom prst="rect">
            <a:avLst/>
          </a:prstGeom>
        </p:spPr>
      </p:pic>
    </p:spTree>
    <p:custDataLst>
      <p:tags r:id="rId2"/>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sp>
        <p:nvSpPr>
          <p:cNvPr id="20" name="矩形 19"/>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endParaRPr lang="zh-CN" altLang="en-US" sz="2400" dirty="0">
              <a:solidFill>
                <a:srgbClr val="007C6A"/>
              </a:solidFill>
              <a:latin typeface="Verdana" panose="020B0604030504040204" pitchFamily="34" charset="0"/>
            </a:endParaRPr>
          </a:p>
        </p:txBody>
      </p:sp>
      <p:sp>
        <p:nvSpPr>
          <p:cNvPr id="22" name="矩形 21"/>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endParaRPr lang="zh-CN" altLang="en-US" sz="2400" dirty="0">
              <a:solidFill>
                <a:srgbClr val="007C6A"/>
              </a:solidFill>
              <a:latin typeface="Verdana" panose="020B0604030504040204" pitchFamily="34" charset="0"/>
            </a:endParaRPr>
          </a:p>
        </p:txBody>
      </p:sp>
      <p:sp>
        <p:nvSpPr>
          <p:cNvPr id="23" name="矩形 22"/>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endParaRPr lang="zh-CN" altLang="en-US" sz="2400" dirty="0">
              <a:solidFill>
                <a:srgbClr val="007C6A"/>
              </a:solidFill>
              <a:latin typeface="Verdana" panose="020B0604030504040204" pitchFamily="34" charset="0"/>
            </a:endParaRPr>
          </a:p>
        </p:txBody>
      </p:sp>
      <p:sp>
        <p:nvSpPr>
          <p:cNvPr id="24" name="矩形 23"/>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9" name="矩形 38"/>
          <p:cNvSpPr/>
          <p:nvPr/>
        </p:nvSpPr>
        <p:spPr>
          <a:xfrm>
            <a:off x="842933" y="28807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0" name="表格 39"/>
          <p:cNvGraphicFramePr>
            <a:graphicFrameLocks noGrp="1"/>
          </p:cNvGraphicFramePr>
          <p:nvPr/>
        </p:nvGraphicFramePr>
        <p:xfrm>
          <a:off x="400377" y="850657"/>
          <a:ext cx="3591428" cy="1463040"/>
        </p:xfrm>
        <a:graphic>
          <a:graphicData uri="http://schemas.openxmlformats.org/drawingml/2006/table">
            <a:tbl>
              <a:tblPr firstRow="1" bandRow="1">
                <a:tableStyleId>{5C22544A-7EE6-4342-B048-85BDC9FD1C3A}</a:tableStyleId>
              </a:tblPr>
              <a:tblGrid>
                <a:gridCol w="897857"/>
                <a:gridCol w="897857"/>
                <a:gridCol w="897857"/>
                <a:gridCol w="897857"/>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tr>
              <a:tr h="365760">
                <a:tc>
                  <a:txBody>
                    <a:bodyPr/>
                    <a:lstStyle/>
                    <a:p>
                      <a:r>
                        <a:rPr lang="en-US" altLang="zh-CN"/>
                        <a:t>1</a:t>
                      </a:r>
                      <a:endParaRPr lang="zh-CN" altLang="en-US"/>
                    </a:p>
                  </a:txBody>
                  <a:tcPr/>
                </a:tc>
                <a:tc>
                  <a:txBody>
                    <a:bodyPr/>
                    <a:lstStyle/>
                    <a:p>
                      <a:r>
                        <a:rPr lang="zh-CN" altLang="en-US"/>
                        <a:t>张三</a:t>
                      </a:r>
                      <a:endParaRPr lang="zh-CN" altLang="en-US"/>
                    </a:p>
                  </a:txBody>
                  <a:tcPr/>
                </a:tc>
                <a:tc>
                  <a:txBody>
                    <a:bodyPr/>
                    <a:lstStyle/>
                    <a:p>
                      <a:r>
                        <a:rPr lang="zh-CN" altLang="en-US"/>
                        <a:t>北京</a:t>
                      </a:r>
                      <a:endParaRPr lang="zh-CN" altLang="en-US"/>
                    </a:p>
                  </a:txBody>
                  <a:tcPr/>
                </a:tc>
                <a:tc>
                  <a:txBody>
                    <a:bodyPr/>
                    <a:lstStyle/>
                    <a:p>
                      <a:r>
                        <a:rPr lang="en-US" altLang="zh-CN"/>
                        <a:t>20</a:t>
                      </a:r>
                      <a:endParaRPr lang="zh-CN" altLang="en-US"/>
                    </a:p>
                  </a:txBody>
                  <a:tcPr/>
                </a:tc>
              </a:tr>
              <a:tr h="365760">
                <a:tc>
                  <a:txBody>
                    <a:bodyPr/>
                    <a:lstStyle/>
                    <a:p>
                      <a:r>
                        <a:rPr lang="en-US" altLang="zh-CN"/>
                        <a:t>2</a:t>
                      </a:r>
                      <a:endParaRPr lang="zh-CN" altLang="en-US"/>
                    </a:p>
                  </a:txBody>
                  <a:tcPr/>
                </a:tc>
                <a:tc>
                  <a:txBody>
                    <a:bodyPr/>
                    <a:lstStyle/>
                    <a:p>
                      <a:r>
                        <a:rPr lang="zh-CN" altLang="en-US"/>
                        <a:t>李四</a:t>
                      </a:r>
                      <a:endParaRPr lang="zh-CN" altLang="en-US"/>
                    </a:p>
                  </a:txBody>
                  <a:tcPr/>
                </a:tc>
                <a:tc>
                  <a:txBody>
                    <a:bodyPr/>
                    <a:lstStyle/>
                    <a:p>
                      <a:r>
                        <a:rPr lang="zh-CN" altLang="en-US"/>
                        <a:t>上海</a:t>
                      </a:r>
                      <a:endParaRPr lang="zh-CN" altLang="en-US"/>
                    </a:p>
                  </a:txBody>
                  <a:tcPr/>
                </a:tc>
                <a:tc>
                  <a:txBody>
                    <a:bodyPr/>
                    <a:lstStyle/>
                    <a:p>
                      <a:r>
                        <a:rPr lang="en-US" altLang="zh-CN"/>
                        <a:t>45</a:t>
                      </a:r>
                      <a:endParaRPr lang="zh-CN" altLang="en-US"/>
                    </a:p>
                  </a:txBody>
                  <a:tcPr/>
                </a:tc>
              </a:tr>
              <a:tr h="365760">
                <a:tc>
                  <a:txBody>
                    <a:bodyPr/>
                    <a:lstStyle/>
                    <a:p>
                      <a:r>
                        <a:rPr lang="en-US" altLang="zh-CN"/>
                        <a:t>3</a:t>
                      </a:r>
                      <a:endParaRPr lang="zh-CN" altLang="en-US"/>
                    </a:p>
                  </a:txBody>
                  <a:tcPr/>
                </a:tc>
                <a:tc>
                  <a:txBody>
                    <a:bodyPr/>
                    <a:lstStyle/>
                    <a:p>
                      <a:r>
                        <a:rPr lang="zh-CN" altLang="en-US"/>
                        <a:t>王五</a:t>
                      </a:r>
                      <a:endParaRPr lang="zh-CN" altLang="en-US"/>
                    </a:p>
                  </a:txBody>
                  <a:tcPr/>
                </a:tc>
                <a:tc>
                  <a:txBody>
                    <a:bodyPr/>
                    <a:lstStyle/>
                    <a:p>
                      <a:r>
                        <a:rPr lang="zh-CN" altLang="en-US"/>
                        <a:t>哈尔滨</a:t>
                      </a:r>
                      <a:endParaRPr lang="zh-CN" altLang="en-US"/>
                    </a:p>
                  </a:txBody>
                  <a:tcPr/>
                </a:tc>
                <a:tc>
                  <a:txBody>
                    <a:bodyPr/>
                    <a:lstStyle/>
                    <a:p>
                      <a:r>
                        <a:rPr lang="en-US" altLang="zh-CN"/>
                        <a:t>30</a:t>
                      </a:r>
                      <a:endParaRPr lang="zh-CN" altLang="en-US"/>
                    </a:p>
                  </a:txBody>
                  <a:tcPr/>
                </a:tc>
              </a:tr>
            </a:tbl>
          </a:graphicData>
        </a:graphic>
      </p:graphicFrame>
      <p:sp>
        <p:nvSpPr>
          <p:cNvPr id="41" name="矩形 40"/>
          <p:cNvSpPr/>
          <p:nvPr/>
        </p:nvSpPr>
        <p:spPr>
          <a:xfrm>
            <a:off x="5580112" y="78936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p:cNvSpPr/>
          <p:nvPr/>
        </p:nvSpPr>
        <p:spPr>
          <a:xfrm>
            <a:off x="5580112" y="193251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endParaRPr lang="zh-CN" altLang="en-US" sz="1600"/>
          </a:p>
        </p:txBody>
      </p:sp>
      <p:sp>
        <p:nvSpPr>
          <p:cNvPr id="43" name="圆角矩形 6"/>
          <p:cNvSpPr/>
          <p:nvPr/>
        </p:nvSpPr>
        <p:spPr>
          <a:xfrm>
            <a:off x="7236296" y="193251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44" name="圆角矩形 7"/>
          <p:cNvSpPr/>
          <p:nvPr/>
        </p:nvSpPr>
        <p:spPr>
          <a:xfrm>
            <a:off x="5604806" y="116543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endParaRPr lang="zh-CN" altLang="en-US" sz="1400"/>
          </a:p>
        </p:txBody>
      </p:sp>
      <p:sp>
        <p:nvSpPr>
          <p:cNvPr id="45" name="矩形 44"/>
          <p:cNvSpPr/>
          <p:nvPr/>
        </p:nvSpPr>
        <p:spPr>
          <a:xfrm>
            <a:off x="3092490" y="288670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46" name="左大括号 45"/>
          <p:cNvSpPr/>
          <p:nvPr/>
        </p:nvSpPr>
        <p:spPr>
          <a:xfrm>
            <a:off x="4215737" y="265745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p:nvPr/>
        </p:nvCxnSpPr>
        <p:spPr>
          <a:xfrm flipV="1">
            <a:off x="4701654" y="241521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4" idx="1"/>
          </p:cNvCxnSpPr>
          <p:nvPr/>
        </p:nvCxnSpPr>
        <p:spPr>
          <a:xfrm flipV="1">
            <a:off x="4653267" y="153867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4701654" y="241521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00377" y="3738659"/>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1" name="矩形 50"/>
          <p:cNvSpPr/>
          <p:nvPr/>
        </p:nvSpPr>
        <p:spPr>
          <a:xfrm>
            <a:off x="587735" y="4277388"/>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2" name="矩形 51"/>
          <p:cNvSpPr/>
          <p:nvPr/>
        </p:nvSpPr>
        <p:spPr>
          <a:xfrm>
            <a:off x="4657896" y="3726790"/>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3" name="矩形 52"/>
          <p:cNvSpPr/>
          <p:nvPr/>
        </p:nvSpPr>
        <p:spPr>
          <a:xfrm>
            <a:off x="4645017" y="427738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4" name="矩形 53"/>
          <p:cNvSpPr/>
          <p:nvPr/>
        </p:nvSpPr>
        <p:spPr>
          <a:xfrm>
            <a:off x="6031431" y="3715198"/>
            <a:ext cx="296018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OLAP</a:t>
            </a:r>
            <a:r>
              <a:rPr lang="zh-CN" altLang="en-US" sz="2800" dirty="0">
                <a:ln w="0"/>
                <a:solidFill>
                  <a:schemeClr val="accent1"/>
                </a:solidFill>
                <a:effectLst>
                  <a:outerShdw blurRad="38100" dist="25400" dir="5400000" algn="ctr" rotWithShape="0">
                    <a:srgbClr val="6E747A">
                      <a:alpha val="43000"/>
                    </a:srgbClr>
                  </a:outerShdw>
                </a:effectLst>
              </a:rPr>
              <a:t>分析</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5" name="矩形 54"/>
          <p:cNvSpPr/>
          <p:nvPr/>
        </p:nvSpPr>
        <p:spPr>
          <a:xfrm>
            <a:off x="5841141" y="4271446"/>
            <a:ext cx="326249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OLTP</a:t>
            </a:r>
            <a:r>
              <a:rPr lang="zh-CN" altLang="en-US" sz="2800" dirty="0">
                <a:ln w="0"/>
                <a:solidFill>
                  <a:schemeClr val="accent1"/>
                </a:solidFill>
                <a:effectLst>
                  <a:outerShdw blurRad="38100" dist="25400" dir="5400000" algn="ctr" rotWithShape="0">
                    <a:srgbClr val="6E747A">
                      <a:alpha val="43000"/>
                    </a:srgbClr>
                  </a:outerShdw>
                </a:effectLst>
              </a:rPr>
              <a:t>事务</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6" name="圆角矩形 20"/>
          <p:cNvSpPr/>
          <p:nvPr/>
        </p:nvSpPr>
        <p:spPr>
          <a:xfrm>
            <a:off x="7252609" y="117846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57" name="直接箭头连接符 56"/>
          <p:cNvCxnSpPr/>
          <p:nvPr/>
        </p:nvCxnSpPr>
        <p:spPr>
          <a:xfrm flipV="1">
            <a:off x="4701172" y="162359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98655" y="3855803"/>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42" name="矩形 41"/>
          <p:cNvSpPr/>
          <p:nvPr/>
        </p:nvSpPr>
        <p:spPr>
          <a:xfrm>
            <a:off x="704521" y="974397"/>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endParaRPr lang="zh-CN" altLang="en-US" b="1" dirty="0">
              <a:solidFill>
                <a:srgbClr val="007C6A"/>
              </a:solidFill>
            </a:endParaRPr>
          </a:p>
        </p:txBody>
      </p:sp>
      <p:sp>
        <p:nvSpPr>
          <p:cNvPr id="43" name="矩形 42"/>
          <p:cNvSpPr/>
          <p:nvPr/>
        </p:nvSpPr>
        <p:spPr>
          <a:xfrm>
            <a:off x="467918"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4" name="矩形 43"/>
          <p:cNvSpPr/>
          <p:nvPr/>
        </p:nvSpPr>
        <p:spPr>
          <a:xfrm>
            <a:off x="467918" y="2161026"/>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45" name="矩形 44"/>
          <p:cNvSpPr/>
          <p:nvPr/>
        </p:nvSpPr>
        <p:spPr>
          <a:xfrm>
            <a:off x="467918" y="1804708"/>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46" name="矩形 45"/>
          <p:cNvSpPr/>
          <p:nvPr/>
        </p:nvSpPr>
        <p:spPr>
          <a:xfrm>
            <a:off x="704521" y="2493523"/>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读写分离，性能扩展</a:t>
            </a:r>
            <a:endParaRPr lang="zh-CN" altLang="en-US" sz="2000" b="1" dirty="0">
              <a:solidFill>
                <a:srgbClr val="007C6A"/>
              </a:solidFill>
            </a:endParaRPr>
          </a:p>
        </p:txBody>
      </p:sp>
      <p:sp>
        <p:nvSpPr>
          <p:cNvPr id="47" name="矩形 46"/>
          <p:cNvSpPr/>
          <p:nvPr/>
        </p:nvSpPr>
        <p:spPr>
          <a:xfrm>
            <a:off x="704521" y="3194615"/>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容灾快速恢复</a:t>
            </a:r>
            <a:endParaRPr lang="zh-CN" altLang="en-US" sz="2000" b="1" dirty="0">
              <a:solidFill>
                <a:srgbClr val="007C6A"/>
              </a:solidFill>
            </a:endParaRPr>
          </a:p>
        </p:txBody>
      </p:sp>
      <p:sp>
        <p:nvSpPr>
          <p:cNvPr id="48" name="圆柱形 47"/>
          <p:cNvSpPr/>
          <p:nvPr/>
        </p:nvSpPr>
        <p:spPr>
          <a:xfrm>
            <a:off x="5634499" y="229652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4000238" y="4070311"/>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5899821" y="4033767"/>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7346937" y="363286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flipH="1">
            <a:off x="4779342" y="3110597"/>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8" idx="3"/>
            <a:endCxn id="50" idx="1"/>
          </p:cNvCxnSpPr>
          <p:nvPr/>
        </p:nvCxnSpPr>
        <p:spPr>
          <a:xfrm>
            <a:off x="6138555" y="3080097"/>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664669" y="2985160"/>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315565" y="4308842"/>
            <a:ext cx="415498" cy="369332"/>
          </a:xfrm>
          <a:prstGeom prst="rect">
            <a:avLst/>
          </a:prstGeom>
        </p:spPr>
        <p:txBody>
          <a:bodyPr wrap="none">
            <a:spAutoFit/>
          </a:bodyPr>
          <a:lstStyle/>
          <a:p>
            <a:r>
              <a:rPr lang="zh-CN" altLang="en-US">
                <a:solidFill>
                  <a:schemeClr val="bg1"/>
                </a:solidFill>
              </a:rPr>
              <a:t>从</a:t>
            </a:r>
            <a:endParaRPr lang="zh-CN" altLang="en-US">
              <a:solidFill>
                <a:schemeClr val="bg1"/>
              </a:solidFill>
            </a:endParaRPr>
          </a:p>
        </p:txBody>
      </p:sp>
      <p:sp>
        <p:nvSpPr>
          <p:cNvPr id="56" name="矩形 55"/>
          <p:cNvSpPr/>
          <p:nvPr/>
        </p:nvSpPr>
        <p:spPr>
          <a:xfrm>
            <a:off x="6165703" y="4295581"/>
            <a:ext cx="517848" cy="369332"/>
          </a:xfrm>
          <a:prstGeom prst="rect">
            <a:avLst/>
          </a:prstGeom>
        </p:spPr>
        <p:txBody>
          <a:bodyPr wrap="square">
            <a:spAutoFit/>
          </a:bodyPr>
          <a:lstStyle/>
          <a:p>
            <a:r>
              <a:rPr lang="zh-CN" altLang="en-US">
                <a:solidFill>
                  <a:schemeClr val="bg1"/>
                </a:solidFill>
              </a:rPr>
              <a:t>从</a:t>
            </a:r>
            <a:endParaRPr lang="zh-CN" altLang="en-US">
              <a:solidFill>
                <a:schemeClr val="bg1"/>
              </a:solidFill>
            </a:endParaRPr>
          </a:p>
        </p:txBody>
      </p:sp>
      <p:sp>
        <p:nvSpPr>
          <p:cNvPr id="57" name="矩形 56"/>
          <p:cNvSpPr/>
          <p:nvPr/>
        </p:nvSpPr>
        <p:spPr>
          <a:xfrm>
            <a:off x="7646421" y="3885645"/>
            <a:ext cx="517848" cy="369332"/>
          </a:xfrm>
          <a:prstGeom prst="rect">
            <a:avLst/>
          </a:prstGeom>
        </p:spPr>
        <p:txBody>
          <a:bodyPr wrap="square">
            <a:spAutoFit/>
          </a:bodyPr>
          <a:lstStyle/>
          <a:p>
            <a:r>
              <a:rPr lang="zh-CN" altLang="en-US">
                <a:solidFill>
                  <a:schemeClr val="bg1"/>
                </a:solidFill>
              </a:rPr>
              <a:t>从</a:t>
            </a:r>
            <a:endParaRPr lang="zh-CN" altLang="en-US">
              <a:solidFill>
                <a:schemeClr val="bg1"/>
              </a:solidFill>
            </a:endParaRPr>
          </a:p>
        </p:txBody>
      </p:sp>
      <p:sp>
        <p:nvSpPr>
          <p:cNvPr id="58" name="矩形 57"/>
          <p:cNvSpPr/>
          <p:nvPr/>
        </p:nvSpPr>
        <p:spPr>
          <a:xfrm>
            <a:off x="5928929" y="2596531"/>
            <a:ext cx="517848" cy="369332"/>
          </a:xfrm>
          <a:prstGeom prst="rect">
            <a:avLst/>
          </a:prstGeom>
        </p:spPr>
        <p:txBody>
          <a:bodyPr wrap="square">
            <a:spAutoFit/>
          </a:bodyPr>
          <a:lstStyle/>
          <a:p>
            <a:r>
              <a:rPr lang="zh-CN" altLang="en-US">
                <a:solidFill>
                  <a:schemeClr val="bg1"/>
                </a:solidFill>
              </a:rPr>
              <a:t>主</a:t>
            </a:r>
            <a:endParaRPr lang="zh-CN" altLang="en-US">
              <a:solidFill>
                <a:schemeClr val="bg1"/>
              </a:solidFill>
            </a:endParaRPr>
          </a:p>
        </p:txBody>
      </p:sp>
      <p:sp>
        <p:nvSpPr>
          <p:cNvPr id="59" name="圆角矩形 21"/>
          <p:cNvSpPr/>
          <p:nvPr/>
        </p:nvSpPr>
        <p:spPr>
          <a:xfrm>
            <a:off x="3710792" y="1929991"/>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endParaRPr lang="zh-CN" altLang="en-US"/>
          </a:p>
        </p:txBody>
      </p:sp>
      <p:cxnSp>
        <p:nvCxnSpPr>
          <p:cNvPr id="60" name="直接箭头连接符 59"/>
          <p:cNvCxnSpPr/>
          <p:nvPr/>
        </p:nvCxnSpPr>
        <p:spPr>
          <a:xfrm>
            <a:off x="4731063" y="2513553"/>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9" idx="1"/>
          </p:cNvCxnSpPr>
          <p:nvPr/>
        </p:nvCxnSpPr>
        <p:spPr>
          <a:xfrm>
            <a:off x="4352575" y="2612649"/>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4557922" y="2610897"/>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960146" y="3075405"/>
            <a:ext cx="561131" cy="460382"/>
          </a:xfrm>
          <a:prstGeom prst="rect">
            <a:avLst/>
          </a:prstGeom>
        </p:spPr>
        <p:txBody>
          <a:bodyPr wrap="square">
            <a:spAutoFit/>
          </a:bodyPr>
          <a:lstStyle/>
          <a:p>
            <a:pPr>
              <a:lnSpc>
                <a:spcPct val="150000"/>
              </a:lnSpc>
            </a:pPr>
            <a:r>
              <a:rPr lang="zh-CN" altLang="en-US" b="1">
                <a:solidFill>
                  <a:srgbClr val="FB9C25"/>
                </a:solidFill>
              </a:rPr>
              <a:t>读</a:t>
            </a:r>
            <a:endParaRPr lang="zh-CN" altLang="en-US" b="1">
              <a:solidFill>
                <a:srgbClr val="FB9C25"/>
              </a:solidFill>
            </a:endParaRPr>
          </a:p>
        </p:txBody>
      </p:sp>
      <p:sp>
        <p:nvSpPr>
          <p:cNvPr id="64" name="矩形 63"/>
          <p:cNvSpPr/>
          <p:nvPr/>
        </p:nvSpPr>
        <p:spPr>
          <a:xfrm>
            <a:off x="5099645" y="3549832"/>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65" name="矩形 64"/>
          <p:cNvSpPr/>
          <p:nvPr/>
        </p:nvSpPr>
        <p:spPr>
          <a:xfrm>
            <a:off x="4848370" y="2139308"/>
            <a:ext cx="561131" cy="460382"/>
          </a:xfrm>
          <a:prstGeom prst="rect">
            <a:avLst/>
          </a:prstGeom>
        </p:spPr>
        <p:txBody>
          <a:bodyPr wrap="square">
            <a:spAutoFit/>
          </a:bodyPr>
          <a:lstStyle/>
          <a:p>
            <a:pPr>
              <a:lnSpc>
                <a:spcPct val="150000"/>
              </a:lnSpc>
            </a:pPr>
            <a:r>
              <a:rPr lang="zh-CN" altLang="en-US" b="1">
                <a:solidFill>
                  <a:srgbClr val="007C6A"/>
                </a:solidFill>
              </a:rPr>
              <a:t>写</a:t>
            </a:r>
            <a:endParaRPr lang="zh-CN" altLang="en-US" b="1">
              <a:solidFill>
                <a:srgbClr val="007C6A"/>
              </a:solidFill>
            </a:endParaRPr>
          </a:p>
        </p:txBody>
      </p:sp>
      <p:sp>
        <p:nvSpPr>
          <p:cNvPr id="66" name="矩形 65"/>
          <p:cNvSpPr/>
          <p:nvPr/>
        </p:nvSpPr>
        <p:spPr>
          <a:xfrm>
            <a:off x="4785540" y="3005431"/>
            <a:ext cx="561131" cy="460382"/>
          </a:xfrm>
          <a:prstGeom prst="rect">
            <a:avLst/>
          </a:prstGeom>
        </p:spPr>
        <p:txBody>
          <a:bodyPr wrap="square">
            <a:spAutoFit/>
          </a:bodyPr>
          <a:lstStyle/>
          <a:p>
            <a:pPr>
              <a:lnSpc>
                <a:spcPct val="150000"/>
              </a:lnSpc>
            </a:pPr>
            <a:r>
              <a:rPr lang="zh-CN" altLang="en-US" b="1">
                <a:solidFill>
                  <a:srgbClr val="FB9C25"/>
                </a:solidFill>
              </a:rPr>
              <a:t>读</a:t>
            </a:r>
            <a:endParaRPr lang="zh-CN" altLang="en-US" b="1">
              <a:solidFill>
                <a:srgbClr val="FB9C25"/>
              </a:solidFill>
            </a:endParaRPr>
          </a:p>
        </p:txBody>
      </p:sp>
      <p:sp>
        <p:nvSpPr>
          <p:cNvPr id="67" name="矩形 66"/>
          <p:cNvSpPr/>
          <p:nvPr/>
        </p:nvSpPr>
        <p:spPr>
          <a:xfrm>
            <a:off x="5041161" y="36558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
        <p:nvSpPr>
          <p:cNvPr id="68" name="矩形 67"/>
          <p:cNvSpPr/>
          <p:nvPr/>
        </p:nvSpPr>
        <p:spPr>
          <a:xfrm>
            <a:off x="6239667" y="3250861"/>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
        <p:nvSpPr>
          <p:cNvPr id="69" name="矩形 68"/>
          <p:cNvSpPr/>
          <p:nvPr/>
        </p:nvSpPr>
        <p:spPr>
          <a:xfrm>
            <a:off x="7145937" y="2916657"/>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285249" y="400110"/>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配从</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不配主</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endParaRPr lang="en-US" altLang="zh-CN" sz="2400" b="1" dirty="0">
              <a:solidFill>
                <a:srgbClr val="007C6A"/>
              </a:solidFill>
              <a:latin typeface="Arial" panose="020B0604020202020204" pitchFamily="34" charset="0"/>
            </a:endParaRPr>
          </a:p>
        </p:txBody>
      </p:sp>
      <p:sp>
        <p:nvSpPr>
          <p:cNvPr id="35" name="矩形 34"/>
          <p:cNvSpPr/>
          <p:nvPr/>
        </p:nvSpPr>
        <p:spPr>
          <a:xfrm>
            <a:off x="483278" y="908156"/>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endParaRPr lang="zh-CN" altLang="en-US" sz="2400" b="1" dirty="0">
              <a:solidFill>
                <a:srgbClr val="007C6A"/>
              </a:solidFill>
            </a:endParaRPr>
          </a:p>
        </p:txBody>
      </p:sp>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755441"/>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info replication</a:t>
            </a:r>
            <a:endParaRPr lang="en-US" altLang="zh-CN" sz="2400" b="1">
              <a:solidFill>
                <a:srgbClr val="007C6A"/>
              </a:solidFill>
              <a:latin typeface="Arial" panose="020B0604020202020204" pitchFamily="34" charset="0"/>
            </a:endParaRPr>
          </a:p>
        </p:txBody>
      </p:sp>
      <p:sp>
        <p:nvSpPr>
          <p:cNvPr id="7" name="矩形 6"/>
          <p:cNvSpPr/>
          <p:nvPr/>
        </p:nvSpPr>
        <p:spPr>
          <a:xfrm>
            <a:off x="771964" y="1475521"/>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endParaRPr lang="zh-CN" altLang="en-US" b="1">
              <a:solidFill>
                <a:srgbClr val="007C6A"/>
              </a:solidFill>
            </a:endParaRPr>
          </a:p>
        </p:txBody>
      </p:sp>
      <p:sp>
        <p:nvSpPr>
          <p:cNvPr id="8" name="矩形 7"/>
          <p:cNvSpPr/>
          <p:nvPr/>
        </p:nvSpPr>
        <p:spPr>
          <a:xfrm>
            <a:off x="597838" y="2987689"/>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slaveof  &lt;ip&gt;  &lt;port&gt;  </a:t>
            </a:r>
            <a:endParaRPr lang="en-US" altLang="zh-CN" sz="2400" b="1">
              <a:solidFill>
                <a:srgbClr val="007C6A"/>
              </a:solidFill>
              <a:latin typeface="Arial" panose="020B0604020202020204" pitchFamily="34" charset="0"/>
            </a:endParaRPr>
          </a:p>
        </p:txBody>
      </p:sp>
      <p:sp>
        <p:nvSpPr>
          <p:cNvPr id="9" name="矩形 8"/>
          <p:cNvSpPr/>
          <p:nvPr/>
        </p:nvSpPr>
        <p:spPr>
          <a:xfrm>
            <a:off x="771963" y="3779777"/>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endParaRPr lang="zh-CN" altLang="en-US" sz="2000" b="1">
              <a:solidFill>
                <a:srgbClr val="007C6A"/>
              </a:solidFill>
            </a:endParaRPr>
          </a:p>
        </p:txBody>
      </p:sp>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710547" y="643360"/>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11" name="矩形 10"/>
          <p:cNvSpPr/>
          <p:nvPr/>
        </p:nvSpPr>
        <p:spPr>
          <a:xfrm>
            <a:off x="358011" y="307346"/>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pic>
        <p:nvPicPr>
          <p:cNvPr id="12" name="图片 11"/>
          <p:cNvPicPr>
            <a:picLocks noChangeAspect="1"/>
          </p:cNvPicPr>
          <p:nvPr/>
        </p:nvPicPr>
        <p:blipFill>
          <a:blip r:embed="rId1"/>
          <a:stretch>
            <a:fillRect/>
          </a:stretch>
        </p:blipFill>
        <p:spPr>
          <a:xfrm>
            <a:off x="1310497" y="3103913"/>
            <a:ext cx="1018198" cy="1262245"/>
          </a:xfrm>
          <a:prstGeom prst="rect">
            <a:avLst/>
          </a:prstGeom>
        </p:spPr>
      </p:pic>
      <p:grpSp>
        <p:nvGrpSpPr>
          <p:cNvPr id="13" name="Group 4"/>
          <p:cNvGrpSpPr>
            <a:grpSpLocks noChangeAspect="1"/>
          </p:cNvGrpSpPr>
          <p:nvPr/>
        </p:nvGrpSpPr>
        <p:grpSpPr bwMode="auto">
          <a:xfrm>
            <a:off x="1080773" y="3823645"/>
            <a:ext cx="669104" cy="60089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20" name="图片 19"/>
          <p:cNvPicPr>
            <a:picLocks noChangeAspect="1"/>
          </p:cNvPicPr>
          <p:nvPr/>
        </p:nvPicPr>
        <p:blipFill>
          <a:blip r:embed="rId1"/>
          <a:stretch>
            <a:fillRect/>
          </a:stretch>
        </p:blipFill>
        <p:spPr>
          <a:xfrm>
            <a:off x="5159007" y="3205600"/>
            <a:ext cx="1124823" cy="1305720"/>
          </a:xfrm>
          <a:prstGeom prst="rect">
            <a:avLst/>
          </a:prstGeom>
        </p:spPr>
      </p:pic>
      <p:grpSp>
        <p:nvGrpSpPr>
          <p:cNvPr id="21" name="Group 4"/>
          <p:cNvGrpSpPr>
            <a:grpSpLocks noChangeAspect="1"/>
          </p:cNvGrpSpPr>
          <p:nvPr/>
        </p:nvGrpSpPr>
        <p:grpSpPr bwMode="auto">
          <a:xfrm>
            <a:off x="5239072" y="3833551"/>
            <a:ext cx="654050" cy="587374"/>
            <a:chOff x="1386" y="2066"/>
            <a:chExt cx="412" cy="370"/>
          </a:xfrm>
        </p:grpSpPr>
        <p:sp>
          <p:nvSpPr>
            <p:cNvPr id="22"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6"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8" name="图片 27"/>
          <p:cNvPicPr>
            <a:picLocks noChangeAspect="1"/>
          </p:cNvPicPr>
          <p:nvPr/>
        </p:nvPicPr>
        <p:blipFill>
          <a:blip r:embed="rId1"/>
          <a:stretch>
            <a:fillRect/>
          </a:stretch>
        </p:blipFill>
        <p:spPr>
          <a:xfrm>
            <a:off x="3842548" y="3750618"/>
            <a:ext cx="1124823" cy="1305720"/>
          </a:xfrm>
          <a:prstGeom prst="rect">
            <a:avLst/>
          </a:prstGeom>
        </p:spPr>
      </p:pic>
      <p:grpSp>
        <p:nvGrpSpPr>
          <p:cNvPr id="29" name="Group 4"/>
          <p:cNvGrpSpPr>
            <a:grpSpLocks noChangeAspect="1"/>
          </p:cNvGrpSpPr>
          <p:nvPr/>
        </p:nvGrpSpPr>
        <p:grpSpPr bwMode="auto">
          <a:xfrm>
            <a:off x="3679988" y="4468964"/>
            <a:ext cx="654050" cy="587374"/>
            <a:chOff x="1386" y="2066"/>
            <a:chExt cx="412" cy="370"/>
          </a:xfrm>
        </p:grpSpPr>
        <p:sp>
          <p:nvSpPr>
            <p:cNvPr id="3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6" name="直接箭头连接符 35"/>
          <p:cNvCxnSpPr/>
          <p:nvPr/>
        </p:nvCxnSpPr>
        <p:spPr>
          <a:xfrm>
            <a:off x="2417545" y="3623646"/>
            <a:ext cx="274146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374454" y="4042963"/>
            <a:ext cx="1134085" cy="58316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pic>
        <p:nvPicPr>
          <p:cNvPr id="38" name="图片 37"/>
          <p:cNvPicPr>
            <a:picLocks noChangeAspect="1"/>
          </p:cNvPicPr>
          <p:nvPr/>
        </p:nvPicPr>
        <p:blipFill>
          <a:blip r:embed="rId1"/>
          <a:stretch>
            <a:fillRect/>
          </a:stretch>
        </p:blipFill>
        <p:spPr>
          <a:xfrm>
            <a:off x="1899339" y="2870406"/>
            <a:ext cx="1018198" cy="1262245"/>
          </a:xfrm>
          <a:prstGeom prst="rect">
            <a:avLst/>
          </a:prstGeom>
        </p:spPr>
      </p:pic>
      <p:grpSp>
        <p:nvGrpSpPr>
          <p:cNvPr id="39" name="Group 4"/>
          <p:cNvGrpSpPr>
            <a:grpSpLocks noChangeAspect="1"/>
          </p:cNvGrpSpPr>
          <p:nvPr/>
        </p:nvGrpSpPr>
        <p:grpSpPr bwMode="auto">
          <a:xfrm>
            <a:off x="1669615" y="3590138"/>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1"/>
          <a:stretch>
            <a:fillRect/>
          </a:stretch>
        </p:blipFill>
        <p:spPr>
          <a:xfrm>
            <a:off x="5366319" y="2885312"/>
            <a:ext cx="1124823" cy="1305720"/>
          </a:xfrm>
          <a:prstGeom prst="rect">
            <a:avLst/>
          </a:prstGeom>
        </p:spPr>
      </p:pic>
      <p:grpSp>
        <p:nvGrpSpPr>
          <p:cNvPr id="47" name="Group 4"/>
          <p:cNvGrpSpPr>
            <a:grpSpLocks noChangeAspect="1"/>
          </p:cNvGrpSpPr>
          <p:nvPr/>
        </p:nvGrpSpPr>
        <p:grpSpPr bwMode="auto">
          <a:xfrm>
            <a:off x="5174683" y="3594462"/>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54" name="直接箭头连接符 53"/>
          <p:cNvCxnSpPr/>
          <p:nvPr/>
        </p:nvCxnSpPr>
        <p:spPr>
          <a:xfrm flipH="1">
            <a:off x="2943368" y="3230446"/>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053905" y="3875449"/>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643933" y="2830336"/>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57" name="下箭头 24"/>
          <p:cNvSpPr/>
          <p:nvPr/>
        </p:nvSpPr>
        <p:spPr>
          <a:xfrm>
            <a:off x="1114029" y="4005856"/>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p:cNvSpPr/>
          <p:nvPr/>
        </p:nvSpPr>
        <p:spPr>
          <a:xfrm>
            <a:off x="1149965" y="4408511"/>
            <a:ext cx="709906"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59" name="矩形 58"/>
          <p:cNvSpPr/>
          <p:nvPr/>
        </p:nvSpPr>
        <p:spPr>
          <a:xfrm>
            <a:off x="3668932" y="3538172"/>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0" name="下箭头 29"/>
          <p:cNvSpPr/>
          <p:nvPr/>
        </p:nvSpPr>
        <p:spPr>
          <a:xfrm>
            <a:off x="6106587" y="4166402"/>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柱形 60"/>
          <p:cNvSpPr/>
          <p:nvPr/>
        </p:nvSpPr>
        <p:spPr>
          <a:xfrm>
            <a:off x="6155193" y="4568224"/>
            <a:ext cx="701637"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62" name="直接箭头连接符 61"/>
          <p:cNvCxnSpPr/>
          <p:nvPr/>
        </p:nvCxnSpPr>
        <p:spPr>
          <a:xfrm>
            <a:off x="3126849" y="4172042"/>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387940" y="4193577"/>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4" name="矩形 63"/>
          <p:cNvSpPr/>
          <p:nvPr/>
        </p:nvSpPr>
        <p:spPr>
          <a:xfrm>
            <a:off x="234190" y="291615"/>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65" name="矩形 64"/>
          <p:cNvSpPr/>
          <p:nvPr/>
        </p:nvSpPr>
        <p:spPr>
          <a:xfrm>
            <a:off x="541783" y="899531"/>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66" name="矩形 65"/>
          <p:cNvSpPr/>
          <p:nvPr/>
        </p:nvSpPr>
        <p:spPr>
          <a:xfrm>
            <a:off x="541783" y="1422162"/>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67" name="矩形 66"/>
          <p:cNvSpPr/>
          <p:nvPr/>
        </p:nvSpPr>
        <p:spPr>
          <a:xfrm>
            <a:off x="541783" y="1897090"/>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68" name="矩形 67"/>
          <p:cNvSpPr/>
          <p:nvPr/>
        </p:nvSpPr>
        <p:spPr>
          <a:xfrm>
            <a:off x="541783" y="2384425"/>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p:bldP spid="60" grpId="0" animBg="1"/>
      <p:bldP spid="61" grpId="0" animBg="1"/>
      <p:bldP spid="6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305002" y="385277"/>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35" name="矩形 34"/>
          <p:cNvSpPr/>
          <p:nvPr/>
        </p:nvSpPr>
        <p:spPr>
          <a:xfrm>
            <a:off x="737050" y="1031608"/>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endParaRPr lang="zh-CN" altLang="en-US"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pic>
        <p:nvPicPr>
          <p:cNvPr id="36" name="图片 35"/>
          <p:cNvPicPr>
            <a:picLocks noChangeAspect="1"/>
          </p:cNvPicPr>
          <p:nvPr/>
        </p:nvPicPr>
        <p:blipFill>
          <a:blip r:embed="rId1"/>
          <a:stretch>
            <a:fillRect/>
          </a:stretch>
        </p:blipFill>
        <p:spPr>
          <a:xfrm>
            <a:off x="1446534" y="3719915"/>
            <a:ext cx="1018198" cy="1262245"/>
          </a:xfrm>
          <a:prstGeom prst="rect">
            <a:avLst/>
          </a:prstGeom>
        </p:spPr>
      </p:pic>
      <p:grpSp>
        <p:nvGrpSpPr>
          <p:cNvPr id="37" name="Group 4"/>
          <p:cNvGrpSpPr>
            <a:grpSpLocks noChangeAspect="1"/>
          </p:cNvGrpSpPr>
          <p:nvPr/>
        </p:nvGrpSpPr>
        <p:grpSpPr bwMode="auto">
          <a:xfrm>
            <a:off x="1216810" y="4439647"/>
            <a:ext cx="669104" cy="600894"/>
            <a:chOff x="1386" y="2066"/>
            <a:chExt cx="412" cy="370"/>
          </a:xfrm>
        </p:grpSpPr>
        <p:sp>
          <p:nvSpPr>
            <p:cNvPr id="69"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73"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75" name="图片 74"/>
          <p:cNvPicPr>
            <a:picLocks noChangeAspect="1"/>
          </p:cNvPicPr>
          <p:nvPr/>
        </p:nvPicPr>
        <p:blipFill>
          <a:blip r:embed="rId1"/>
          <a:stretch>
            <a:fillRect/>
          </a:stretch>
        </p:blipFill>
        <p:spPr>
          <a:xfrm>
            <a:off x="4044731" y="3828890"/>
            <a:ext cx="1124823" cy="1305720"/>
          </a:xfrm>
          <a:prstGeom prst="rect">
            <a:avLst/>
          </a:prstGeom>
        </p:spPr>
      </p:pic>
      <p:grpSp>
        <p:nvGrpSpPr>
          <p:cNvPr id="76" name="Group 4"/>
          <p:cNvGrpSpPr>
            <a:grpSpLocks noChangeAspect="1"/>
          </p:cNvGrpSpPr>
          <p:nvPr/>
        </p:nvGrpSpPr>
        <p:grpSpPr bwMode="auto">
          <a:xfrm>
            <a:off x="3840395" y="4546930"/>
            <a:ext cx="654050" cy="587374"/>
            <a:chOff x="1386" y="2066"/>
            <a:chExt cx="412" cy="370"/>
          </a:xfrm>
        </p:grpSpPr>
        <p:sp>
          <p:nvSpPr>
            <p:cNvPr id="77"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1"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83" name="图片 82"/>
          <p:cNvPicPr>
            <a:picLocks noChangeAspect="1"/>
          </p:cNvPicPr>
          <p:nvPr/>
        </p:nvPicPr>
        <p:blipFill>
          <a:blip r:embed="rId1"/>
          <a:stretch>
            <a:fillRect/>
          </a:stretch>
        </p:blipFill>
        <p:spPr>
          <a:xfrm>
            <a:off x="6876551" y="3817163"/>
            <a:ext cx="1124823" cy="1305720"/>
          </a:xfrm>
          <a:prstGeom prst="rect">
            <a:avLst/>
          </a:prstGeom>
        </p:spPr>
      </p:pic>
      <p:grpSp>
        <p:nvGrpSpPr>
          <p:cNvPr id="84" name="Group 4"/>
          <p:cNvGrpSpPr>
            <a:grpSpLocks noChangeAspect="1"/>
          </p:cNvGrpSpPr>
          <p:nvPr/>
        </p:nvGrpSpPr>
        <p:grpSpPr bwMode="auto">
          <a:xfrm>
            <a:off x="6684915" y="4526313"/>
            <a:ext cx="654050" cy="587374"/>
            <a:chOff x="1386" y="2066"/>
            <a:chExt cx="412" cy="370"/>
          </a:xfrm>
        </p:grpSpPr>
        <p:sp>
          <p:nvSpPr>
            <p:cNvPr id="85"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9"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91" name="直接箭头连接符 90"/>
          <p:cNvCxnSpPr/>
          <p:nvPr/>
        </p:nvCxnSpPr>
        <p:spPr>
          <a:xfrm flipV="1">
            <a:off x="2552939" y="4406585"/>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136511" y="4509544"/>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1" name="矩形 30"/>
          <p:cNvSpPr/>
          <p:nvPr/>
        </p:nvSpPr>
        <p:spPr>
          <a:xfrm>
            <a:off x="225490" y="400110"/>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2" name="矩形 31"/>
          <p:cNvSpPr/>
          <p:nvPr/>
        </p:nvSpPr>
        <p:spPr>
          <a:xfrm>
            <a:off x="585530" y="1192198"/>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47443" y="400110"/>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endParaRPr lang="en-US" altLang="zh-CN" sz="2400" b="1" dirty="0">
              <a:solidFill>
                <a:srgbClr val="007C6A"/>
              </a:solidFill>
              <a:latin typeface="Arial" panose="020B0604020202020204" pitchFamily="34" charset="0"/>
            </a:endParaRPr>
          </a:p>
        </p:txBody>
      </p:sp>
      <p:sp>
        <p:nvSpPr>
          <p:cNvPr id="7" name="矩形 6"/>
          <p:cNvSpPr/>
          <p:nvPr/>
        </p:nvSpPr>
        <p:spPr>
          <a:xfrm>
            <a:off x="555036" y="1008026"/>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反客为主的自动版，能够后台监控主机是否故障，如果故障了根据投票数自动将从库转换为主库</a:t>
            </a:r>
            <a:r>
              <a:rPr lang="en-US" altLang="zh-CN" dirty="0">
                <a:solidFill>
                  <a:srgbClr val="007C6A"/>
                </a:solidFill>
                <a:latin typeface="Verdana" panose="020B0604030504040204" pitchFamily="34" charset="0"/>
              </a:rPr>
              <a:t>.</a:t>
            </a:r>
            <a:endParaRPr lang="zh-CN" altLang="en-US" dirty="0">
              <a:solidFill>
                <a:srgbClr val="007C6A"/>
              </a:solidFill>
            </a:endParaRPr>
          </a:p>
        </p:txBody>
      </p:sp>
      <p:pic>
        <p:nvPicPr>
          <p:cNvPr id="8" name="图片 7"/>
          <p:cNvPicPr>
            <a:picLocks noChangeAspect="1"/>
          </p:cNvPicPr>
          <p:nvPr/>
        </p:nvPicPr>
        <p:blipFill>
          <a:blip r:embed="rId1"/>
          <a:stretch>
            <a:fillRect/>
          </a:stretch>
        </p:blipFill>
        <p:spPr>
          <a:xfrm>
            <a:off x="1198466" y="2369542"/>
            <a:ext cx="1018198" cy="1262245"/>
          </a:xfrm>
          <a:prstGeom prst="rect">
            <a:avLst/>
          </a:prstGeom>
        </p:spPr>
      </p:pic>
      <p:grpSp>
        <p:nvGrpSpPr>
          <p:cNvPr id="9" name="Group 4"/>
          <p:cNvGrpSpPr>
            <a:grpSpLocks noChangeAspect="1"/>
          </p:cNvGrpSpPr>
          <p:nvPr/>
        </p:nvGrpSpPr>
        <p:grpSpPr bwMode="auto">
          <a:xfrm>
            <a:off x="968742" y="3089274"/>
            <a:ext cx="669104" cy="600894"/>
            <a:chOff x="1386" y="2066"/>
            <a:chExt cx="412" cy="370"/>
          </a:xfrm>
        </p:grpSpPr>
        <p:sp>
          <p:nvSpPr>
            <p:cNvPr id="1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p:cNvPicPr>
            <a:picLocks noChangeAspect="1"/>
          </p:cNvPicPr>
          <p:nvPr/>
        </p:nvPicPr>
        <p:blipFill>
          <a:blip r:embed="rId1"/>
          <a:stretch>
            <a:fillRect/>
          </a:stretch>
        </p:blipFill>
        <p:spPr>
          <a:xfrm>
            <a:off x="5283905" y="3221644"/>
            <a:ext cx="1124823" cy="1305720"/>
          </a:xfrm>
          <a:prstGeom prst="rect">
            <a:avLst/>
          </a:prstGeom>
        </p:spPr>
      </p:pic>
      <p:grpSp>
        <p:nvGrpSpPr>
          <p:cNvPr id="17" name="Group 4"/>
          <p:cNvGrpSpPr>
            <a:grpSpLocks noChangeAspect="1"/>
          </p:cNvGrpSpPr>
          <p:nvPr/>
        </p:nvGrpSpPr>
        <p:grpSpPr bwMode="auto">
          <a:xfrm>
            <a:off x="5117890" y="3970095"/>
            <a:ext cx="654050" cy="587374"/>
            <a:chOff x="1386" y="2066"/>
            <a:chExt cx="412" cy="370"/>
          </a:xfrm>
        </p:grpSpPr>
        <p:sp>
          <p:nvSpPr>
            <p:cNvPr id="1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4" name="直接箭头连接符 23"/>
          <p:cNvCxnSpPr>
            <a:endCxn id="16" idx="1"/>
          </p:cNvCxnSpPr>
          <p:nvPr/>
        </p:nvCxnSpPr>
        <p:spPr>
          <a:xfrm>
            <a:off x="2307768" y="3052693"/>
            <a:ext cx="2976137" cy="82181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893913" y="3631787"/>
            <a:ext cx="861554" cy="55117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stretch>
            <a:fillRect/>
          </a:stretch>
        </p:blipFill>
        <p:spPr>
          <a:xfrm>
            <a:off x="2826725" y="3754773"/>
            <a:ext cx="1124823" cy="1305720"/>
          </a:xfrm>
          <a:prstGeom prst="rect">
            <a:avLst/>
          </a:prstGeom>
        </p:spPr>
      </p:pic>
      <p:grpSp>
        <p:nvGrpSpPr>
          <p:cNvPr id="27" name="Group 4"/>
          <p:cNvGrpSpPr>
            <a:grpSpLocks noChangeAspect="1"/>
          </p:cNvGrpSpPr>
          <p:nvPr/>
        </p:nvGrpSpPr>
        <p:grpSpPr bwMode="auto">
          <a:xfrm>
            <a:off x="2671480" y="4474776"/>
            <a:ext cx="654050" cy="587374"/>
            <a:chOff x="1386" y="2066"/>
            <a:chExt cx="412" cy="370"/>
          </a:xfrm>
        </p:grpSpPr>
        <p:sp>
          <p:nvSpPr>
            <p:cNvPr id="2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chemeClr val="bg1"/>
                  </a:solidFill>
                </a:rPr>
                <a:t>哨</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sp>
        <p:nvSpPr>
          <p:cNvPr id="36" name="矩形 35"/>
          <p:cNvSpPr/>
          <p:nvPr/>
        </p:nvSpPr>
        <p:spPr>
          <a:xfrm>
            <a:off x="1786486" y="4061345"/>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监听</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cxnSp>
        <p:nvCxnSpPr>
          <p:cNvPr id="37" name="直接箭头连接符 36"/>
          <p:cNvCxnSpPr>
            <a:endCxn id="46" idx="1"/>
          </p:cNvCxnSpPr>
          <p:nvPr/>
        </p:nvCxnSpPr>
        <p:spPr>
          <a:xfrm flipV="1">
            <a:off x="2254751" y="2126723"/>
            <a:ext cx="3029154" cy="6175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乘号 37"/>
          <p:cNvSpPr/>
          <p:nvPr/>
        </p:nvSpPr>
        <p:spPr>
          <a:xfrm>
            <a:off x="1583118" y="2880226"/>
            <a:ext cx="770996" cy="866089"/>
          </a:xfrm>
          <a:prstGeom prst="mathMultiply">
            <a:avLst>
              <a:gd name="adj1" fmla="val 151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4"/>
          <p:cNvGrpSpPr>
            <a:grpSpLocks noChangeAspect="1"/>
          </p:cNvGrpSpPr>
          <p:nvPr/>
        </p:nvGrpSpPr>
        <p:grpSpPr bwMode="auto">
          <a:xfrm>
            <a:off x="5999716" y="3946335"/>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1"/>
          <a:stretch>
            <a:fillRect/>
          </a:stretch>
        </p:blipFill>
        <p:spPr>
          <a:xfrm>
            <a:off x="5283905" y="1473863"/>
            <a:ext cx="1124823" cy="1305720"/>
          </a:xfrm>
          <a:prstGeom prst="rect">
            <a:avLst/>
          </a:prstGeom>
        </p:spPr>
      </p:pic>
      <p:grpSp>
        <p:nvGrpSpPr>
          <p:cNvPr id="47" name="Group 4"/>
          <p:cNvGrpSpPr>
            <a:grpSpLocks noChangeAspect="1"/>
          </p:cNvGrpSpPr>
          <p:nvPr/>
        </p:nvGrpSpPr>
        <p:grpSpPr bwMode="auto">
          <a:xfrm>
            <a:off x="5161677" y="2196804"/>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54" name="直接箭头连接符 53"/>
          <p:cNvCxnSpPr/>
          <p:nvPr/>
        </p:nvCxnSpPr>
        <p:spPr>
          <a:xfrm flipV="1">
            <a:off x="5589897" y="2780803"/>
            <a:ext cx="345036" cy="47741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117563" y="4386496"/>
            <a:ext cx="906250" cy="375756"/>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241314" y="4677008"/>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切换</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57" name="矩形 56"/>
          <p:cNvSpPr/>
          <p:nvPr/>
        </p:nvSpPr>
        <p:spPr>
          <a:xfrm>
            <a:off x="313703" y="400110"/>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58" name="矩形 57"/>
          <p:cNvSpPr/>
          <p:nvPr/>
        </p:nvSpPr>
        <p:spPr>
          <a:xfrm>
            <a:off x="689744" y="1161523"/>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59" name="矩形 58"/>
          <p:cNvSpPr/>
          <p:nvPr/>
        </p:nvSpPr>
        <p:spPr>
          <a:xfrm>
            <a:off x="707813" y="1740604"/>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自定义的</a:t>
            </a:r>
            <a:r>
              <a:rPr lang="en-US" altLang="zh-CN" sz="2000">
                <a:solidFill>
                  <a:srgbClr val="007C6A"/>
                </a:solidFill>
                <a:latin typeface="Verdana" panose="020B0604030504040204" pitchFamily="34" charset="0"/>
              </a:rPr>
              <a:t>/myredis</a:t>
            </a:r>
            <a:r>
              <a:rPr lang="zh-CN" altLang="en-US" sz="2000">
                <a:solidFill>
                  <a:srgbClr val="007C6A"/>
                </a:solidFill>
                <a:latin typeface="Verdana" panose="020B0604030504040204" pitchFamily="34" charset="0"/>
              </a:rPr>
              <a:t>目录下新建</a:t>
            </a:r>
            <a:r>
              <a:rPr lang="en-US" altLang="zh-CN" sz="2000">
                <a:solidFill>
                  <a:srgbClr val="007C6A"/>
                </a:solidFill>
                <a:latin typeface="Verdana" panose="020B0604030504040204" pitchFamily="34" charset="0"/>
              </a:rPr>
              <a:t>sentinel.conf</a:t>
            </a:r>
            <a:r>
              <a:rPr lang="zh-CN" altLang="en-US" sz="2000">
                <a:solidFill>
                  <a:srgbClr val="007C6A"/>
                </a:solidFill>
                <a:latin typeface="Verdana" panose="020B0604030504040204" pitchFamily="34" charset="0"/>
              </a:rPr>
              <a:t>文件</a:t>
            </a:r>
            <a:endParaRPr lang="zh-CN" altLang="en-US" sz="2000">
              <a:solidFill>
                <a:srgbClr val="007C6A"/>
              </a:solidFill>
            </a:endParaRPr>
          </a:p>
        </p:txBody>
      </p:sp>
      <p:sp>
        <p:nvSpPr>
          <p:cNvPr id="60" name="矩形 59"/>
          <p:cNvSpPr/>
          <p:nvPr/>
        </p:nvSpPr>
        <p:spPr>
          <a:xfrm>
            <a:off x="702921" y="2468812"/>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1" name="矩形 60"/>
          <p:cNvSpPr/>
          <p:nvPr/>
        </p:nvSpPr>
        <p:spPr>
          <a:xfrm>
            <a:off x="702921" y="3572861"/>
            <a:ext cx="7852432" cy="10147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713872" y="1039061"/>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7C6A"/>
                </a:solidFill>
                <a:latin typeface="宋体" panose="02010600030101010101" pitchFamily="2" charset="-122"/>
              </a:rPr>
              <a:t>HBase</a:t>
            </a:r>
            <a:endParaRPr lang="zh-CN" altLang="en-US" dirty="0">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是</a:t>
            </a:r>
            <a:r>
              <a:rPr lang="en-US" altLang="zh-CN" b="1" dirty="0">
                <a:solidFill>
                  <a:srgbClr val="007C6A"/>
                </a:solidFill>
                <a:latin typeface="宋体" panose="02010600030101010101" pitchFamily="2" charset="-122"/>
              </a:rPr>
              <a:t>Hadoop</a:t>
            </a:r>
            <a:r>
              <a:rPr lang="zh-CN" altLang="en-US" dirty="0">
                <a:solidFill>
                  <a:srgbClr val="007C6A"/>
                </a:solidFill>
                <a:latin typeface="宋体" panose="02010600030101010101" pitchFamily="2" charset="-122"/>
              </a:rPr>
              <a:t>项目中的数据库。它用于需要对大量的数据进行随机、实时的读写操作的场景中。</a:t>
            </a: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的目标就是处理数据量非常庞大的表，可以用普通的计算机处理超过</a:t>
            </a:r>
            <a:r>
              <a:rPr lang="en-US" altLang="zh-CN" dirty="0">
                <a:solidFill>
                  <a:srgbClr val="007C6A"/>
                </a:solidFill>
                <a:latin typeface="宋体" panose="02010600030101010101" pitchFamily="2" charset="-122"/>
              </a:rPr>
              <a:t>10</a:t>
            </a:r>
            <a:r>
              <a:rPr lang="zh-CN" altLang="en-US" dirty="0">
                <a:solidFill>
                  <a:srgbClr val="007C6A"/>
                </a:solidFill>
                <a:latin typeface="宋体" panose="02010600030101010101" pitchFamily="2" charset="-122"/>
              </a:rPr>
              <a:t>亿行数据，还可处理有数百万列元素的数据表。</a:t>
            </a:r>
            <a:endParaRPr lang="zh-CN" altLang="en-US" dirty="0">
              <a:solidFill>
                <a:srgbClr val="007C6A"/>
              </a:solidFill>
              <a:latin typeface="宋体" panose="02010600030101010101" pitchFamily="2" charset="-122"/>
            </a:endParaRPr>
          </a:p>
        </p:txBody>
      </p:sp>
      <p:sp>
        <p:nvSpPr>
          <p:cNvPr id="23" name="矩形 22"/>
          <p:cNvSpPr/>
          <p:nvPr/>
        </p:nvSpPr>
        <p:spPr>
          <a:xfrm>
            <a:off x="713872" y="33381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微软雅黑" panose="020B0503020204020204" pitchFamily="34" charset="-122"/>
                <a:ea typeface="微软雅黑" panose="020B0503020204020204" pitchFamily="34" charset="-122"/>
              </a:rPr>
              <a:t>Cassandra</a:t>
            </a:r>
            <a:endParaRPr lang="en-US" altLang="zh-CN" dirty="0">
              <a:solidFill>
                <a:srgbClr val="007C6A"/>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endParaRPr lang="zh-CN" altLang="en-US" dirty="0">
              <a:solidFill>
                <a:srgbClr val="007C6A"/>
              </a:solidFill>
              <a:latin typeface="宋体" panose="02010600030101010101" pitchFamily="2" charset="-122"/>
            </a:endParaRPr>
          </a:p>
        </p:txBody>
      </p:sp>
      <p:pic>
        <p:nvPicPr>
          <p:cNvPr id="24" name="图片 23"/>
          <p:cNvPicPr>
            <a:picLocks noChangeAspect="1"/>
          </p:cNvPicPr>
          <p:nvPr/>
        </p:nvPicPr>
        <p:blipFill>
          <a:blip r:embed="rId1"/>
          <a:stretch>
            <a:fillRect/>
          </a:stretch>
        </p:blipFill>
        <p:spPr>
          <a:xfrm>
            <a:off x="363210" y="2559936"/>
            <a:ext cx="3000375" cy="742950"/>
          </a:xfrm>
          <a:prstGeom prst="rect">
            <a:avLst/>
          </a:prstGeom>
        </p:spPr>
      </p:pic>
      <p:pic>
        <p:nvPicPr>
          <p:cNvPr id="25" name="图片 24"/>
          <p:cNvPicPr>
            <a:picLocks noChangeAspect="1"/>
          </p:cNvPicPr>
          <p:nvPr/>
        </p:nvPicPr>
        <p:blipFill>
          <a:blip r:embed="rId2"/>
          <a:stretch>
            <a:fillRect/>
          </a:stretch>
        </p:blipFill>
        <p:spPr>
          <a:xfrm>
            <a:off x="251520" y="456336"/>
            <a:ext cx="1863908" cy="639443"/>
          </a:xfrm>
          <a:prstGeom prst="rect">
            <a:avLst/>
          </a:prstGeom>
        </p:spPr>
      </p:pic>
    </p:spTree>
    <p:custDataLst>
      <p:tags r:id="rId3"/>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691547" y="1203446"/>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执行</a:t>
            </a:r>
            <a:r>
              <a:rPr lang="en-US" altLang="zh-CN" sz="2000">
                <a:solidFill>
                  <a:srgbClr val="007C6A"/>
                </a:solidFill>
                <a:latin typeface="Verdana" panose="020B0604030504040204" pitchFamily="34" charset="0"/>
              </a:rPr>
              <a:t>redis-sentinel  /myredis/sentinel.conf </a:t>
            </a:r>
            <a:endParaRPr lang="zh-CN" altLang="en-US" sz="2000">
              <a:solidFill>
                <a:srgbClr val="007C6A"/>
              </a:solidFill>
            </a:endParaRPr>
          </a:p>
        </p:txBody>
      </p:sp>
      <p:sp>
        <p:nvSpPr>
          <p:cNvPr id="9" name="矩形 8"/>
          <p:cNvSpPr/>
          <p:nvPr/>
        </p:nvSpPr>
        <p:spPr>
          <a:xfrm>
            <a:off x="267883" y="49323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94334" y="27836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7" name="组合 6"/>
          <p:cNvGrpSpPr/>
          <p:nvPr/>
        </p:nvGrpSpPr>
        <p:grpSpPr>
          <a:xfrm>
            <a:off x="194334" y="565653"/>
            <a:ext cx="7280161" cy="3946018"/>
            <a:chOff x="1187624" y="2204866"/>
            <a:chExt cx="6863053" cy="3946018"/>
          </a:xfrm>
        </p:grpSpPr>
        <p:sp>
          <p:nvSpPr>
            <p:cNvPr id="10" name="任意多边形 4"/>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endParaRPr lang="zh-CN" altLang="en-US" sz="1800" kern="1200"/>
            </a:p>
          </p:txBody>
        </p:sp>
        <p:sp>
          <p:nvSpPr>
            <p:cNvPr id="11" name="任意多边形 5"/>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12" name="任意多边形 7"/>
            <p:cNvSpPr/>
            <p:nvPr/>
          </p:nvSpPr>
          <p:spPr>
            <a:xfrm>
              <a:off x="3268537"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13" name="任意多边形 6"/>
            <p:cNvSpPr/>
            <p:nvPr/>
          </p:nvSpPr>
          <p:spPr>
            <a:xfrm>
              <a:off x="3275948"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endParaRPr lang="zh-CN" altLang="en-US" sz="1800" kern="1200"/>
            </a:p>
          </p:txBody>
        </p:sp>
        <p:sp>
          <p:nvSpPr>
            <p:cNvPr id="14" name="任意多边形 8"/>
            <p:cNvSpPr/>
            <p:nvPr/>
          </p:nvSpPr>
          <p:spPr>
            <a:xfrm>
              <a:off x="5458389" y="3207671"/>
              <a:ext cx="2592288"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endParaRPr lang="zh-CN" altLang="en-US" sz="1800" kern="1200"/>
            </a:p>
          </p:txBody>
        </p:sp>
        <p:sp>
          <p:nvSpPr>
            <p:cNvPr id="15" name="任意多边形 9"/>
            <p:cNvSpPr/>
            <p:nvPr/>
          </p:nvSpPr>
          <p:spPr>
            <a:xfrm>
              <a:off x="5458388" y="3962805"/>
              <a:ext cx="2086166" cy="1150956"/>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6" name="文本框 15"/>
          <p:cNvSpPr txBox="1"/>
          <p:nvPr/>
        </p:nvSpPr>
        <p:spPr>
          <a:xfrm>
            <a:off x="2472277" y="3824032"/>
            <a:ext cx="5996185" cy="1150956"/>
          </a:xfrm>
          <a:prstGeom prst="rect">
            <a:avLst/>
          </a:prstGeom>
          <a:noFill/>
        </p:spPr>
        <p:txBody>
          <a:bodyPr wrap="squar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endParaRPr lang="en-US" altLang="zh-CN" dirty="0">
              <a:solidFill>
                <a:srgbClr val="007C6A"/>
              </a:solidFill>
            </a:endParaRP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err="1">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85931" y="4311951"/>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7" name="矩形 16"/>
          <p:cNvSpPr/>
          <p:nvPr/>
        </p:nvSpPr>
        <p:spPr>
          <a:xfrm>
            <a:off x="321770" y="400110"/>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endParaRPr lang="zh-CN" altLang="en-US" sz="3200" b="1">
              <a:solidFill>
                <a:srgbClr val="007C6A"/>
              </a:solidFill>
              <a:latin typeface="Arial" panose="020B0604020202020204" pitchFamily="34" charset="0"/>
            </a:endParaRPr>
          </a:p>
        </p:txBody>
      </p:sp>
      <p:sp>
        <p:nvSpPr>
          <p:cNvPr id="18" name="矩形 17"/>
          <p:cNvSpPr/>
          <p:nvPr/>
        </p:nvSpPr>
        <p:spPr>
          <a:xfrm>
            <a:off x="465650" y="1861927"/>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465786" y="3136414"/>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54292" y="127673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集群实现了对</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的水平扩容，即启动</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a:solidFill>
                  <a:srgbClr val="007C6A"/>
                </a:solidFill>
                <a:latin typeface="微软雅黑" panose="020B0503020204020204" pitchFamily="34" charset="-122"/>
                <a:ea typeface="微软雅黑" panose="020B0503020204020204" pitchFamily="34" charset="-122"/>
              </a:rPr>
              <a:t>1/N</a:t>
            </a:r>
            <a:r>
              <a:rPr lang="zh-CN" altLang="en-US">
                <a:solidFill>
                  <a:srgbClr val="007C6A"/>
                </a:solidFill>
                <a:latin typeface="微软雅黑" panose="020B0503020204020204" pitchFamily="34" charset="-122"/>
                <a:ea typeface="微软雅黑" panose="020B0503020204020204" pitchFamily="34" charset="-122"/>
              </a:rPr>
              <a:t>。</a:t>
            </a:r>
            <a:endParaRPr lang="en-US" altLang="zh-CN">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集群通过分区（</a:t>
            </a:r>
            <a:r>
              <a:rPr lang="en-US" altLang="zh-CN">
                <a:solidFill>
                  <a:srgbClr val="007C6A"/>
                </a:solidFill>
                <a:latin typeface="微软雅黑" panose="020B0503020204020204" pitchFamily="34" charset="-122"/>
                <a:ea typeface="微软雅黑" panose="020B0503020204020204" pitchFamily="34" charset="-122"/>
              </a:rPr>
              <a:t>partition</a:t>
            </a:r>
            <a:r>
              <a:rPr lang="zh-CN" altLang="en-US">
                <a:solidFill>
                  <a:srgbClr val="007C6A"/>
                </a:solidFill>
                <a:latin typeface="微软雅黑" panose="020B0503020204020204" pitchFamily="34" charset="-122"/>
                <a:ea typeface="微软雅黑" panose="020B0503020204020204" pitchFamily="34" charset="-122"/>
              </a:rPr>
              <a:t>）来提供一定程度的可用性（</a:t>
            </a:r>
            <a:r>
              <a:rPr lang="en-US" altLang="zh-CN">
                <a:solidFill>
                  <a:srgbClr val="007C6A"/>
                </a:solidFill>
                <a:latin typeface="微软雅黑" panose="020B0503020204020204" pitchFamily="34" charset="-122"/>
                <a:ea typeface="微软雅黑" panose="020B0503020204020204" pitchFamily="34" charset="-122"/>
              </a:rPr>
              <a:t>availability</a:t>
            </a:r>
            <a:r>
              <a:rPr lang="zh-CN" altLang="en-US">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endParaRPr lang="zh-CN" altLang="en-US">
              <a:solidFill>
                <a:srgbClr val="007C6A"/>
              </a:solidFill>
              <a:latin typeface="微软雅黑" panose="020B0503020204020204" pitchFamily="34" charset="-122"/>
              <a:ea typeface="微软雅黑" panose="020B0503020204020204" pitchFamily="34" charset="-122"/>
            </a:endParaRPr>
          </a:p>
          <a:p>
            <a:pPr>
              <a:lnSpc>
                <a:spcPct val="150000"/>
              </a:lnSpc>
            </a:pPr>
            <a:endParaRPr lang="en-US" altLang="zh-CN">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238268" y="55665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endParaRPr lang="zh-CN" altLang="en-US" sz="2400" b="1">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11763" y="400110"/>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endParaRPr lang="zh-CN" altLang="en-US" sz="2400" b="1" dirty="0">
              <a:solidFill>
                <a:srgbClr val="007C6A"/>
              </a:solidFill>
              <a:latin typeface="Arial" panose="020B0604020202020204" pitchFamily="34" charset="0"/>
            </a:endParaRPr>
          </a:p>
        </p:txBody>
      </p:sp>
      <p:sp>
        <p:nvSpPr>
          <p:cNvPr id="9" name="矩形 8"/>
          <p:cNvSpPr/>
          <p:nvPr/>
        </p:nvSpPr>
        <p:spPr>
          <a:xfrm>
            <a:off x="303337" y="895055"/>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endParaRPr lang="en-US" altLang="zh-CN" dirty="0">
              <a:solidFill>
                <a:srgbClr val="007C6A"/>
              </a:solidFill>
            </a:endParaRP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10" name="矩形 9"/>
          <p:cNvSpPr/>
          <p:nvPr/>
        </p:nvSpPr>
        <p:spPr>
          <a:xfrm>
            <a:off x="303337" y="2142359"/>
            <a:ext cx="3590195" cy="3569335"/>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312698" y="1813845"/>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12" name="图片 11"/>
          <p:cNvPicPr>
            <a:picLocks noChangeAspect="1"/>
          </p:cNvPicPr>
          <p:nvPr/>
        </p:nvPicPr>
        <p:blipFill>
          <a:blip r:embed="rId1"/>
          <a:stretch>
            <a:fillRect/>
          </a:stretch>
        </p:blipFill>
        <p:spPr>
          <a:xfrm>
            <a:off x="4337214" y="552129"/>
            <a:ext cx="3712839" cy="4039242"/>
          </a:xfrm>
          <a:prstGeom prst="rect">
            <a:avLst/>
          </a:prstGeom>
        </p:spPr>
      </p:pic>
    </p:spTree>
    <p:custDataLst>
      <p:tags r:id="rId2"/>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3" name="矩形 12"/>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endParaRPr lang="zh-CN" altLang="en-US" sz="2000" dirty="0">
              <a:solidFill>
                <a:srgbClr val="007C6A"/>
              </a:solidFill>
            </a:endParaRPr>
          </a:p>
        </p:txBody>
      </p:sp>
      <p:sp>
        <p:nvSpPr>
          <p:cNvPr id="14" name="矩形 13"/>
          <p:cNvSpPr/>
          <p:nvPr/>
        </p:nvSpPr>
        <p:spPr>
          <a:xfrm>
            <a:off x="395536" y="2060848"/>
            <a:ext cx="8208912" cy="400110"/>
          </a:xfrm>
          <a:prstGeom prst="rect">
            <a:avLst/>
          </a:prstGeom>
        </p:spPr>
        <p:txBody>
          <a:bodyPr wrap="square">
            <a:spAutoFit/>
          </a:bodyPr>
          <a:lstStyle/>
          <a:p>
            <a:r>
              <a:rPr lang="en-US" altLang="zh-CN" sz="2000">
                <a:solidFill>
                  <a:srgbClr val="007C6A"/>
                </a:solidFill>
              </a:rPr>
              <a:t>3</a:t>
            </a:r>
            <a:r>
              <a:rPr lang="zh-CN" altLang="en-US" sz="2000">
                <a:solidFill>
                  <a:srgbClr val="007C6A"/>
                </a:solidFill>
              </a:rPr>
              <a:t>、执行在</a:t>
            </a:r>
            <a:r>
              <a:rPr lang="en-US" altLang="zh-CN" sz="2000">
                <a:solidFill>
                  <a:srgbClr val="007C6A"/>
                </a:solidFill>
              </a:rPr>
              <a:t>opt</a:t>
            </a:r>
            <a:r>
              <a:rPr lang="zh-CN" altLang="en-US" sz="2000">
                <a:solidFill>
                  <a:srgbClr val="007C6A"/>
                </a:solidFill>
              </a:rPr>
              <a:t>目录下执行  </a:t>
            </a:r>
            <a:r>
              <a:rPr lang="en-US" altLang="zh-CN" sz="2000">
                <a:solidFill>
                  <a:srgbClr val="007C6A"/>
                </a:solidFill>
              </a:rPr>
              <a:t>gem install --local redis-3.2.0.gem</a:t>
            </a:r>
            <a:endParaRPr lang="zh-CN" altLang="en-US" sz="2000">
              <a:solidFill>
                <a:srgbClr val="007C6A"/>
              </a:solidFill>
            </a:endParaRPr>
          </a:p>
        </p:txBody>
      </p:sp>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91277" y="400110"/>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1011357" y="1120190"/>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a:solidFill>
                  <a:srgbClr val="007C6A"/>
                </a:solidFill>
              </a:rPr>
              <a:t>拷贝多个</a:t>
            </a:r>
            <a:r>
              <a:rPr lang="en-US" altLang="zh-CN" sz="2400" b="1">
                <a:solidFill>
                  <a:srgbClr val="007C6A"/>
                </a:solidFill>
              </a:rPr>
              <a:t>redis.conf</a:t>
            </a:r>
            <a:r>
              <a:rPr lang="zh-CN" altLang="en-US" sz="2400" b="1">
                <a:solidFill>
                  <a:srgbClr val="007C6A"/>
                </a:solidFill>
              </a:rPr>
              <a:t>文件</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开启</a:t>
            </a:r>
            <a:r>
              <a:rPr lang="en-US" altLang="zh-CN" sz="2400" b="1">
                <a:solidFill>
                  <a:srgbClr val="007C6A"/>
                </a:solidFill>
              </a:rPr>
              <a:t>daemonize yes</a:t>
            </a:r>
            <a:endParaRPr lang="zh-CN" altLang="en-US"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Pid</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指定端口</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Log</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Dump.rdb</a:t>
            </a:r>
            <a:r>
              <a:rPr lang="zh-CN" altLang="en-US" sz="2400" b="1">
                <a:solidFill>
                  <a:srgbClr val="007C6A"/>
                </a:solidFill>
              </a:rPr>
              <a:t>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Appendonly </a:t>
            </a:r>
            <a:r>
              <a:rPr lang="zh-CN" altLang="en-US" sz="2400" b="1">
                <a:solidFill>
                  <a:srgbClr val="007C6A"/>
                </a:solidFill>
              </a:rPr>
              <a:t>关掉或者换名字</a:t>
            </a:r>
            <a:endParaRPr lang="zh-CN" altLang="en-US" sz="2400" b="1">
              <a:solidFill>
                <a:srgbClr val="007C6A"/>
              </a:solidFill>
            </a:endParaRPr>
          </a:p>
        </p:txBody>
      </p:sp>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98308" y="1192198"/>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598308" y="2128302"/>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598308" y="328043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238268" y="400110"/>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endParaRPr lang="zh-CN" altLang="en-US" sz="2400" b="1">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290874" y="3033432"/>
            <a:ext cx="8208912" cy="156845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1 192.168.44.130:6379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:6381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:6391</a:t>
            </a:r>
            <a:endParaRPr lang="en-US" altLang="zh-CN" sz="2400" dirty="0">
              <a:solidFill>
                <a:srgbClr val="007C6A"/>
              </a:solidFill>
              <a:latin typeface="微软雅黑" panose="020B0503020204020204" pitchFamily="34" charset="-122"/>
              <a:ea typeface="微软雅黑" panose="020B0503020204020204" pitchFamily="34" charset="-122"/>
            </a:endParaRPr>
          </a:p>
        </p:txBody>
      </p:sp>
      <p:sp>
        <p:nvSpPr>
          <p:cNvPr id="13" name="矩形 12"/>
          <p:cNvSpPr/>
          <p:nvPr/>
        </p:nvSpPr>
        <p:spPr>
          <a:xfrm>
            <a:off x="290874" y="2552560"/>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3359971" y="1385577"/>
            <a:ext cx="5493155" cy="1226262"/>
          </a:xfrm>
          <a:prstGeom prst="rect">
            <a:avLst/>
          </a:prstGeom>
        </p:spPr>
      </p:pic>
      <p:sp>
        <p:nvSpPr>
          <p:cNvPr id="15" name="矩形 14"/>
          <p:cNvSpPr/>
          <p:nvPr/>
        </p:nvSpPr>
        <p:spPr>
          <a:xfrm>
            <a:off x="290874" y="970079"/>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err="1">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6" name="矩形 15"/>
          <p:cNvSpPr/>
          <p:nvPr/>
        </p:nvSpPr>
        <p:spPr>
          <a:xfrm>
            <a:off x="290874" y="2225464"/>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endParaRPr lang="zh-CN" altLang="en-US" sz="2400">
              <a:solidFill>
                <a:srgbClr val="007C6A"/>
              </a:solidFill>
              <a:latin typeface="微软雅黑" panose="020B0503020204020204" pitchFamily="34" charset="-122"/>
              <a:ea typeface="微软雅黑" panose="020B0503020204020204" pitchFamily="34" charset="-122"/>
            </a:endParaRPr>
          </a:p>
        </p:txBody>
      </p:sp>
      <p:sp>
        <p:nvSpPr>
          <p:cNvPr id="17" name="矩形 16"/>
          <p:cNvSpPr/>
          <p:nvPr/>
        </p:nvSpPr>
        <p:spPr>
          <a:xfrm>
            <a:off x="546530" y="4718027"/>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991" y="0"/>
            <a:ext cx="410400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图关系数据库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1"/>
          <a:stretch>
            <a:fillRect/>
          </a:stretch>
        </p:blipFill>
        <p:spPr>
          <a:xfrm>
            <a:off x="611561" y="469808"/>
            <a:ext cx="6289112" cy="3821681"/>
          </a:xfrm>
          <a:prstGeom prst="rect">
            <a:avLst/>
          </a:prstGeom>
        </p:spPr>
      </p:pic>
      <p:sp>
        <p:nvSpPr>
          <p:cNvPr id="8" name="矩形 7"/>
          <p:cNvSpPr/>
          <p:nvPr/>
        </p:nvSpPr>
        <p:spPr>
          <a:xfrm>
            <a:off x="1653960" y="4350526"/>
            <a:ext cx="4747251" cy="646331"/>
          </a:xfrm>
          <a:prstGeom prst="rect">
            <a:avLst/>
          </a:prstGeom>
        </p:spPr>
        <p:txBody>
          <a:bodyPr wrap="square">
            <a:spAutoFit/>
          </a:bodyPr>
          <a:lstStyle/>
          <a:p>
            <a:r>
              <a:rPr lang="zh-CN" altLang="en-US" dirty="0">
                <a:solidFill>
                  <a:srgbClr val="007C6A"/>
                </a:solidFill>
                <a:latin typeface="Tahoma" panose="020B0604030504040204" pitchFamily="34" charset="0"/>
              </a:rPr>
              <a:t>主要应用：社会关系，公共交通网络，地图及网络拓谱</a:t>
            </a:r>
            <a:endParaRPr lang="zh-CN" altLang="en-US" dirty="0">
              <a:solidFill>
                <a:srgbClr val="007C6A"/>
              </a:solidFill>
            </a:endParaRPr>
          </a:p>
        </p:txBody>
      </p:sp>
      <p:pic>
        <p:nvPicPr>
          <p:cNvPr id="9" name="图片 8"/>
          <p:cNvPicPr>
            <a:picLocks noChangeAspect="1"/>
          </p:cNvPicPr>
          <p:nvPr/>
        </p:nvPicPr>
        <p:blipFill>
          <a:blip r:embed="rId2"/>
          <a:stretch>
            <a:fillRect/>
          </a:stretch>
        </p:blipFill>
        <p:spPr>
          <a:xfrm>
            <a:off x="467991" y="3710949"/>
            <a:ext cx="1753524" cy="418634"/>
          </a:xfrm>
          <a:prstGeom prst="rect">
            <a:avLst/>
          </a:prstGeom>
        </p:spPr>
      </p:pic>
    </p:spTree>
    <p:custDataLst>
      <p:tags r:id="rId3"/>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4445576" cy="1689052"/>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以集群的方式进入客户端</a:t>
            </a:r>
            <a:endParaRPr lang="en-US" altLang="zh-CN" sz="2400" b="1"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400" b="1" dirty="0">
              <a:solidFill>
                <a:srgbClr val="007C6A"/>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7C6A"/>
                </a:solidFill>
                <a:latin typeface="微软雅黑" panose="020B0503020204020204" pitchFamily="34" charset="-122"/>
                <a:ea typeface="微软雅黑" panose="020B0503020204020204" pitchFamily="34" charset="-122"/>
              </a:rPr>
              <a:t>	</a:t>
            </a:r>
            <a:r>
              <a:rPr lang="en-US" altLang="zh-CN" sz="2400" b="1" dirty="0" err="1">
                <a:solidFill>
                  <a:srgbClr val="007C6A"/>
                </a:solidFill>
                <a:latin typeface="微软雅黑" panose="020B0503020204020204" pitchFamily="34" charset="-122"/>
                <a:ea typeface="微软雅黑" panose="020B0503020204020204" pitchFamily="34" charset="-122"/>
              </a:rPr>
              <a:t>redis</a:t>
            </a:r>
            <a:r>
              <a:rPr lang="en-US" altLang="zh-CN" sz="2400" b="1" dirty="0">
                <a:solidFill>
                  <a:srgbClr val="007C6A"/>
                </a:solidFill>
                <a:latin typeface="微软雅黑" panose="020B0503020204020204" pitchFamily="34" charset="-122"/>
                <a:ea typeface="微软雅黑" panose="020B0503020204020204" pitchFamily="34" charset="-122"/>
              </a:rPr>
              <a:t>-cli  -c  -p  </a:t>
            </a:r>
            <a:r>
              <a:rPr lang="zh-CN" altLang="en-US" sz="2400" b="1" dirty="0">
                <a:solidFill>
                  <a:srgbClr val="007C6A"/>
                </a:solidFill>
                <a:latin typeface="微软雅黑" panose="020B0503020204020204" pitchFamily="34" charset="-122"/>
                <a:ea typeface="微软雅黑" panose="020B0503020204020204" pitchFamily="34" charset="-122"/>
              </a:rPr>
              <a:t>端口号</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1"/>
          <a:stretch>
            <a:fillRect/>
          </a:stretch>
        </p:blipFill>
        <p:spPr>
          <a:xfrm>
            <a:off x="266851" y="1696254"/>
            <a:ext cx="8752381" cy="1057143"/>
          </a:xfrm>
          <a:prstGeom prst="rect">
            <a:avLst/>
          </a:prstGeom>
        </p:spPr>
      </p:pic>
      <p:sp>
        <p:nvSpPr>
          <p:cNvPr id="11" name="矩形 10"/>
          <p:cNvSpPr/>
          <p:nvPr/>
        </p:nvSpPr>
        <p:spPr>
          <a:xfrm>
            <a:off x="266851" y="400110"/>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11764" y="400110"/>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1804" y="1408222"/>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41440" y="443312"/>
            <a:ext cx="4572000" cy="1200329"/>
          </a:xfrm>
          <a:prstGeom prst="rect">
            <a:avLst/>
          </a:prstGeom>
          <a:solidFill>
            <a:schemeClr val="tx1"/>
          </a:solidFill>
          <a:ln>
            <a:solidFill>
              <a:schemeClr val="bg1"/>
            </a:solidFill>
          </a:ln>
        </p:spPr>
        <p:txBody>
          <a:bodyPr>
            <a:spAutoFit/>
          </a:bodyPr>
          <a:lstStyle/>
          <a:p>
            <a:r>
              <a:rPr lang="zh-CN" altLang="en-US" b="1" dirty="0">
                <a:solidFill>
                  <a:schemeClr val="bg1"/>
                </a:solidFill>
              </a:rPr>
              <a:t>[OK] All nodes agree about slots configuration.</a:t>
            </a:r>
            <a:endParaRPr lang="zh-CN" altLang="en-US" b="1" dirty="0">
              <a:solidFill>
                <a:schemeClr val="bg1"/>
              </a:solidFill>
            </a:endParaRPr>
          </a:p>
          <a:p>
            <a:r>
              <a:rPr lang="zh-CN" altLang="en-US" b="1" dirty="0">
                <a:solidFill>
                  <a:schemeClr val="bg1"/>
                </a:solidFill>
              </a:rPr>
              <a:t>&gt;&gt;&gt; Check for open slots...</a:t>
            </a:r>
            <a:endParaRPr lang="zh-CN" altLang="en-US" b="1" dirty="0">
              <a:solidFill>
                <a:schemeClr val="bg1"/>
              </a:solidFill>
            </a:endParaRPr>
          </a:p>
          <a:p>
            <a:r>
              <a:rPr lang="zh-CN" altLang="en-US" b="1" dirty="0">
                <a:solidFill>
                  <a:schemeClr val="bg1"/>
                </a:solidFill>
              </a:rPr>
              <a:t>&gt;&gt;&gt; Check slots coverage...</a:t>
            </a:r>
            <a:endParaRPr lang="zh-CN" altLang="en-US" b="1" dirty="0">
              <a:solidFill>
                <a:schemeClr val="bg1"/>
              </a:solidFill>
            </a:endParaRPr>
          </a:p>
          <a:p>
            <a:r>
              <a:rPr lang="zh-CN" altLang="en-US" b="1" dirty="0">
                <a:solidFill>
                  <a:srgbClr val="FF0000"/>
                </a:solidFill>
              </a:rPr>
              <a:t>[OK] All 16384 slots covered.</a:t>
            </a:r>
            <a:endParaRPr lang="zh-CN" altLang="en-US" b="1" dirty="0">
              <a:solidFill>
                <a:srgbClr val="FF0000"/>
              </a:solidFill>
            </a:endParaRPr>
          </a:p>
        </p:txBody>
      </p:sp>
      <p:sp>
        <p:nvSpPr>
          <p:cNvPr id="9" name="矩形 8"/>
          <p:cNvSpPr/>
          <p:nvPr/>
        </p:nvSpPr>
        <p:spPr>
          <a:xfrm>
            <a:off x="225016" y="375296"/>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429509" y="1910030"/>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429509" y="3248005"/>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04408" y="307817"/>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348424" y="1099905"/>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在</a:t>
            </a: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每次录入、查询键值，</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都会计算出该</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会报错，并告知应前往的</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实例地址和端口。</a:t>
            </a:r>
            <a:endParaRPr lang="zh-CN" altLang="en-US" sz="2000">
              <a:solidFill>
                <a:srgbClr val="007C6A"/>
              </a:solidFill>
              <a:latin typeface="微软雅黑" panose="020B0503020204020204" pitchFamily="34" charset="-122"/>
              <a:ea typeface="微软雅黑" panose="020B0503020204020204" pitchFamily="34" charset="-122"/>
            </a:endParaRPr>
          </a:p>
        </p:txBody>
      </p:sp>
      <p:sp>
        <p:nvSpPr>
          <p:cNvPr id="13" name="矩形 12"/>
          <p:cNvSpPr/>
          <p:nvPr/>
        </p:nvSpPr>
        <p:spPr>
          <a:xfrm>
            <a:off x="343727" y="2185975"/>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4" name="矩形 13"/>
          <p:cNvSpPr/>
          <p:nvPr/>
        </p:nvSpPr>
        <p:spPr>
          <a:xfrm>
            <a:off x="343727" y="3869888"/>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可以通过</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来定义组的概念，从而使</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中去。</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5" name="矩形 14"/>
          <p:cNvSpPr/>
          <p:nvPr/>
        </p:nvSpPr>
        <p:spPr>
          <a:xfrm>
            <a:off x="343727" y="3335708"/>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78024" y="400110"/>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查询集群中的值</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926096" y="1336214"/>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8024" y="297362"/>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66056" y="1089450"/>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566056" y="2100102"/>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566056" y="3105674"/>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服务是否还能继续</a:t>
            </a:r>
            <a:r>
              <a:rPr lang="en-US" altLang="zh-CN" sz="2000">
                <a:solidFill>
                  <a:srgbClr val="007C6A"/>
                </a:solidFill>
                <a:latin typeface="微软雅黑" panose="020B0503020204020204" pitchFamily="34" charset="-122"/>
                <a:ea typeface="微软雅黑" panose="020B0503020204020204" pitchFamily="34" charset="-122"/>
              </a:rPr>
              <a:t>?</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574197" y="3899662"/>
            <a:ext cx="8244408" cy="110680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redis.conf</a:t>
            </a:r>
            <a:r>
              <a:rPr lang="zh-CN" altLang="en-US" sz="2000">
                <a:solidFill>
                  <a:srgbClr val="007C6A"/>
                </a:solidFill>
                <a:latin typeface="微软雅黑" panose="020B0503020204020204" pitchFamily="34" charset="-122"/>
                <a:ea typeface="微软雅黑" panose="020B0503020204020204" pitchFamily="34" charset="-122"/>
              </a:rPr>
              <a:t>中的参数  </a:t>
            </a:r>
            <a:r>
              <a:rPr lang="en-US" altLang="zh-CN" sz="2400">
                <a:solidFill>
                  <a:srgbClr val="C00000"/>
                </a:solidFill>
              </a:rPr>
              <a:t>cluster-require-full-coverage</a:t>
            </a:r>
            <a:endParaRPr lang="en-US" altLang="zh-CN" sz="2400">
              <a:solidFill>
                <a:srgbClr val="C00000"/>
              </a:solidFill>
            </a:endParaRPr>
          </a:p>
          <a:p>
            <a:pPr marL="342900" indent="-342900">
              <a:lnSpc>
                <a:spcPct val="150000"/>
              </a:lnSpc>
              <a:buFont typeface="Arial" panose="020B0604020202020204" pitchFamily="34" charset="0"/>
              <a:buChar char="•"/>
            </a:pPr>
            <a:r>
              <a:rPr lang="en-US" altLang="zh-CN" sz="2000"/>
              <a:t>16384个slot都正常的时候才能对外提供服务 </a:t>
            </a:r>
            <a:endParaRPr lang="en-US" altLang="zh-CN" sz="200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63263" y="400110"/>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610387" y="1264206"/>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endParaRPr lang="en-US" altLang="zh-CN" b="1"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endParaRPr lang="en-US" altLang="zh-CN" b="1" dirty="0">
              <a:solidFill>
                <a:srgbClr val="000000"/>
              </a:solidFill>
              <a:latin typeface="Consolas" panose="020B0609020204030204" pitchFamily="49" charset="0"/>
            </a:endParaRP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endParaRPr lang="en-US" altLang="zh-CN" b="1" dirty="0">
              <a:solidFill>
                <a:srgbClr val="000000"/>
              </a:solidFill>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"192.168.31.211"</a:t>
            </a:r>
            <a:r>
              <a:rPr lang="en-US" altLang="zh-CN" b="1" dirty="0">
                <a:solidFill>
                  <a:srgbClr val="000000"/>
                </a:solidFill>
                <a:latin typeface="Consolas" panose="020B0609020204030204" pitchFamily="49" charset="0"/>
              </a:rPr>
              <a:t>,6379));</a:t>
            </a:r>
            <a:endParaRPr lang="en-US" altLang="zh-CN" b="1"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endParaRPr lang="en-US" altLang="zh-CN" b="1"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2355787"/>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endParaRPr lang="zh-CN" altLang="en-US" dirty="0">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9818" y="426614"/>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endParaRPr lang="zh-CN" altLang="en-US"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1"/>
          <a:stretch>
            <a:fillRect/>
          </a:stretch>
        </p:blipFill>
        <p:spPr>
          <a:xfrm>
            <a:off x="655751" y="696566"/>
            <a:ext cx="7183705" cy="4302154"/>
          </a:xfrm>
          <a:prstGeom prst="rect">
            <a:avLst/>
          </a:prstGeom>
        </p:spPr>
      </p:pic>
      <p:sp>
        <p:nvSpPr>
          <p:cNvPr id="10" name="矩形 9"/>
          <p:cNvSpPr/>
          <p:nvPr/>
        </p:nvSpPr>
        <p:spPr>
          <a:xfrm>
            <a:off x="493862" y="373401"/>
            <a:ext cx="7345594"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r>
              <a:rPr lang="en-US" altLang="zh-CN" b="1" dirty="0">
                <a:solidFill>
                  <a:srgbClr val="007C6A"/>
                </a:solidFill>
                <a:latin typeface="Helvetica Neue"/>
              </a:rPr>
              <a:t>   </a:t>
            </a:r>
            <a:r>
              <a:rPr lang="en-US" altLang="zh-CN" b="1" dirty="0">
                <a:solidFill>
                  <a:srgbClr val="007C6A"/>
                </a:solidFill>
                <a:hlinkClick r:id="rId2"/>
              </a:rPr>
              <a:t>http://db-engines.com/en/ranking</a:t>
            </a:r>
            <a:endParaRPr lang="zh-CN" altLang="en-US" b="1" dirty="0">
              <a:solidFill>
                <a:srgbClr val="007C6A"/>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3862" y="373401"/>
            <a:ext cx="4172095"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endParaRPr lang="en-US" altLang="zh-CN" b="1" dirty="0">
              <a:solidFill>
                <a:srgbClr val="007C6A"/>
              </a:solidFill>
              <a:latin typeface="Helvetica Neue"/>
            </a:endParaRPr>
          </a:p>
        </p:txBody>
      </p:sp>
      <p:pic>
        <p:nvPicPr>
          <p:cNvPr id="2" name="图片 1"/>
          <p:cNvPicPr>
            <a:picLocks noChangeAspect="1"/>
          </p:cNvPicPr>
          <p:nvPr/>
        </p:nvPicPr>
        <p:blipFill>
          <a:blip r:embed="rId1"/>
          <a:stretch>
            <a:fillRect/>
          </a:stretch>
        </p:blipFill>
        <p:spPr>
          <a:xfrm>
            <a:off x="590550" y="915404"/>
            <a:ext cx="6743700" cy="4228096"/>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11978" y="616104"/>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09060" y="621785"/>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876" y="0"/>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60524" y="656142"/>
            <a:ext cx="7899600" cy="3653821"/>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是一个开源的</a:t>
            </a:r>
            <a:r>
              <a:rPr lang="en-US" altLang="zh-CN" sz="2000" dirty="0">
                <a:solidFill>
                  <a:srgbClr val="007C6A"/>
                </a:solidFill>
                <a:latin typeface="Arial" panose="020B0604020202020204" pitchFamily="34" charset="0"/>
              </a:rPr>
              <a:t>key-value</a:t>
            </a:r>
            <a:r>
              <a:rPr lang="zh-CN" altLang="en-US" sz="2000" dirty="0">
                <a:solidFill>
                  <a:srgbClr val="007C6A"/>
                </a:solidFill>
                <a:latin typeface="Arial" panose="020B0604020202020204" pitchFamily="34" charset="0"/>
              </a:rPr>
              <a:t>存储系统。和</a:t>
            </a:r>
            <a:r>
              <a:rPr lang="en-US" altLang="zh-CN" sz="2000" dirty="0">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类似，它支持存储的</a:t>
            </a:r>
            <a:r>
              <a:rPr lang="en-US" altLang="zh-CN" sz="2000" dirty="0">
                <a:solidFill>
                  <a:srgbClr val="007C6A"/>
                </a:solidFill>
                <a:latin typeface="Arial" panose="020B0604020202020204" pitchFamily="34" charset="0"/>
              </a:rPr>
              <a:t>value</a:t>
            </a:r>
            <a:r>
              <a:rPr lang="zh-CN" altLang="en-US" sz="2000" dirty="0">
                <a:solidFill>
                  <a:srgbClr val="007C6A"/>
                </a:solidFill>
                <a:latin typeface="Arial" panose="020B0604020202020204" pitchFamily="34" charset="0"/>
              </a:rPr>
              <a:t>类型相对更多，包括</a:t>
            </a:r>
            <a:r>
              <a:rPr lang="en-US" altLang="zh-CN" sz="2000" dirty="0">
                <a:solidFill>
                  <a:srgbClr val="007C6A"/>
                </a:solidFill>
                <a:latin typeface="Arial" panose="020B0604020202020204" pitchFamily="34" charset="0"/>
              </a:rPr>
              <a:t>string(</a:t>
            </a:r>
            <a:r>
              <a:rPr lang="zh-CN" altLang="en-US" sz="2000" dirty="0">
                <a:solidFill>
                  <a:srgbClr val="007C6A"/>
                </a:solidFill>
                <a:latin typeface="Arial" panose="020B0604020202020204" pitchFamily="34" charset="0"/>
              </a:rPr>
              <a:t>字符串</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list(</a:t>
            </a:r>
            <a:r>
              <a:rPr lang="zh-CN" altLang="en-US" sz="2000" dirty="0">
                <a:solidFill>
                  <a:srgbClr val="007C6A"/>
                </a:solidFill>
                <a:latin typeface="Arial" panose="020B0604020202020204" pitchFamily="34" charset="0"/>
              </a:rPr>
              <a:t>链表</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set(</a:t>
            </a:r>
            <a:r>
              <a:rPr lang="zh-CN" altLang="en-US" sz="2000" dirty="0">
                <a:solidFill>
                  <a:srgbClr val="007C6A"/>
                </a:solidFill>
                <a:latin typeface="Arial" panose="020B0604020202020204" pitchFamily="34" charset="0"/>
              </a:rPr>
              <a:t>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err="1">
                <a:solidFill>
                  <a:srgbClr val="007C6A"/>
                </a:solidFill>
                <a:latin typeface="Arial" panose="020B0604020202020204" pitchFamily="34" charset="0"/>
              </a:rPr>
              <a:t>zset</a:t>
            </a:r>
            <a:r>
              <a:rPr lang="en-US" altLang="zh-CN" sz="2000" dirty="0">
                <a:solidFill>
                  <a:srgbClr val="007C6A"/>
                </a:solidFill>
                <a:latin typeface="Arial" panose="020B0604020202020204" pitchFamily="34" charset="0"/>
              </a:rPr>
              <a:t>(sorted set --</a:t>
            </a:r>
            <a:r>
              <a:rPr lang="zh-CN" altLang="en-US" sz="2000" dirty="0">
                <a:solidFill>
                  <a:srgbClr val="007C6A"/>
                </a:solidFill>
                <a:latin typeface="Arial" panose="020B0604020202020204" pitchFamily="34" charset="0"/>
              </a:rPr>
              <a:t>有序集合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和</a:t>
            </a:r>
            <a:r>
              <a:rPr lang="en-US" altLang="zh-CN" sz="2000" dirty="0">
                <a:solidFill>
                  <a:srgbClr val="007C6A"/>
                </a:solidFill>
                <a:latin typeface="Arial" panose="020B0604020202020204" pitchFamily="34" charset="0"/>
              </a:rPr>
              <a:t>hash</a:t>
            </a:r>
            <a:r>
              <a:rPr lang="zh-CN" altLang="en-US" sz="2000" dirty="0">
                <a:solidFill>
                  <a:srgbClr val="007C6A"/>
                </a:solidFill>
                <a:latin typeface="Arial" panose="020B0604020202020204" pitchFamily="34" charset="0"/>
              </a:rPr>
              <a:t>（哈希类型）。这些数据类型都支持</a:t>
            </a:r>
            <a:r>
              <a:rPr lang="en-US" altLang="zh-CN" sz="2000" dirty="0">
                <a:solidFill>
                  <a:srgbClr val="007C6A"/>
                </a:solidFill>
                <a:latin typeface="Arial" panose="020B0604020202020204" pitchFamily="34" charset="0"/>
              </a:rPr>
              <a:t>push/pop</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add/remove</a:t>
            </a:r>
            <a:r>
              <a:rPr lang="zh-CN" altLang="en-US" sz="2000" dirty="0">
                <a:solidFill>
                  <a:srgbClr val="007C6A"/>
                </a:solidFill>
                <a:latin typeface="Arial" panose="020B0604020202020204" pitchFamily="34" charset="0"/>
              </a:rPr>
              <a:t>及取交集并集和差集及更丰富的操作，而且这些操作都是原子性的。在此基础上，</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支持各种不同方式的排序。与</a:t>
            </a:r>
            <a:r>
              <a:rPr lang="en-US" altLang="zh-CN" sz="2000" dirty="0" err="1">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一样，为了保证效率，数据都是缓存在内存中。区别的是</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000" dirty="0">
                <a:solidFill>
                  <a:srgbClr val="007C6A"/>
                </a:solidFill>
                <a:latin typeface="Arial" panose="020B0604020202020204" pitchFamily="34" charset="0"/>
              </a:rPr>
              <a:t>master-slave(</a:t>
            </a:r>
            <a:r>
              <a:rPr lang="zh-CN" altLang="en-US" sz="2000" dirty="0">
                <a:solidFill>
                  <a:srgbClr val="007C6A"/>
                </a:solidFill>
                <a:latin typeface="Arial" panose="020B0604020202020204" pitchFamily="34" charset="0"/>
              </a:rPr>
              <a:t>主从</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同步。</a:t>
            </a:r>
            <a:endParaRPr lang="zh-CN" altLang="en-US" sz="2000" dirty="0">
              <a:solidFill>
                <a:srgbClr val="007C6A"/>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09060" y="121913"/>
            <a:ext cx="3089275" cy="400110"/>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539552" y="458717"/>
            <a:ext cx="5011308" cy="58041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1</a:t>
            </a:r>
            <a:r>
              <a:rPr lang="zh-CN" altLang="en-US" sz="2400" b="1" dirty="0">
                <a:solidFill>
                  <a:srgbClr val="007C6A"/>
                </a:solidFill>
              </a:rPr>
              <a:t>、配合关系型数据库做高速缓存</a:t>
            </a:r>
            <a:endParaRPr lang="en-US" altLang="zh-CN" sz="2400" b="1" dirty="0">
              <a:solidFill>
                <a:srgbClr val="007C6A"/>
              </a:solidFill>
            </a:endParaRPr>
          </a:p>
        </p:txBody>
      </p:sp>
      <p:pic>
        <p:nvPicPr>
          <p:cNvPr id="21" name="图片 20"/>
          <p:cNvPicPr>
            <a:picLocks noChangeAspect="1"/>
          </p:cNvPicPr>
          <p:nvPr/>
        </p:nvPicPr>
        <p:blipFill>
          <a:blip r:embed="rId1"/>
          <a:stretch>
            <a:fillRect/>
          </a:stretch>
        </p:blipFill>
        <p:spPr>
          <a:xfrm>
            <a:off x="6804248" y="3616816"/>
            <a:ext cx="1130454" cy="1076987"/>
          </a:xfrm>
          <a:prstGeom prst="rect">
            <a:avLst/>
          </a:prstGeom>
        </p:spPr>
      </p:pic>
      <p:pic>
        <p:nvPicPr>
          <p:cNvPr id="22" name="图片 21"/>
          <p:cNvPicPr>
            <a:picLocks noChangeAspect="1"/>
          </p:cNvPicPr>
          <p:nvPr/>
        </p:nvPicPr>
        <p:blipFill>
          <a:blip r:embed="rId2"/>
          <a:stretch>
            <a:fillRect/>
          </a:stretch>
        </p:blipFill>
        <p:spPr>
          <a:xfrm>
            <a:off x="1734538" y="3469812"/>
            <a:ext cx="1313902" cy="1218187"/>
          </a:xfrm>
          <a:prstGeom prst="rect">
            <a:avLst/>
          </a:prstGeom>
        </p:spPr>
      </p:pic>
      <p:cxnSp>
        <p:nvCxnSpPr>
          <p:cNvPr id="23" name="直接箭头连接符 22"/>
          <p:cNvCxnSpPr/>
          <p:nvPr/>
        </p:nvCxnSpPr>
        <p:spPr>
          <a:xfrm flipV="1">
            <a:off x="5009411" y="288366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010550" y="1803542"/>
            <a:ext cx="1163878" cy="1080120"/>
            <a:chOff x="5918239" y="3725516"/>
            <a:chExt cx="1179527" cy="1069652"/>
          </a:xfrm>
        </p:grpSpPr>
        <p:pic>
          <p:nvPicPr>
            <p:cNvPr id="25" name="图片 24"/>
            <p:cNvPicPr>
              <a:picLocks noChangeAspect="1"/>
            </p:cNvPicPr>
            <p:nvPr/>
          </p:nvPicPr>
          <p:blipFill>
            <a:blip r:embed="rId3"/>
            <a:stretch>
              <a:fillRect/>
            </a:stretch>
          </p:blipFill>
          <p:spPr>
            <a:xfrm>
              <a:off x="6214765" y="3725516"/>
              <a:ext cx="883001" cy="1069652"/>
            </a:xfrm>
            <a:prstGeom prst="rect">
              <a:avLst/>
            </a:prstGeom>
          </p:spPr>
        </p:pic>
        <p:pic>
          <p:nvPicPr>
            <p:cNvPr id="26" name="图片 25"/>
            <p:cNvPicPr>
              <a:picLocks noChangeAspect="1"/>
            </p:cNvPicPr>
            <p:nvPr/>
          </p:nvPicPr>
          <p:blipFill>
            <a:blip r:embed="rId4"/>
            <a:stretch>
              <a:fillRect/>
            </a:stretch>
          </p:blipFill>
          <p:spPr>
            <a:xfrm>
              <a:off x="5918239" y="4216548"/>
              <a:ext cx="669011" cy="578620"/>
            </a:xfrm>
            <a:prstGeom prst="rect">
              <a:avLst/>
            </a:prstGeom>
          </p:spPr>
        </p:pic>
      </p:grpSp>
      <p:cxnSp>
        <p:nvCxnSpPr>
          <p:cNvPr id="27" name="直接箭头连接符 26"/>
          <p:cNvCxnSpPr>
            <a:endCxn id="21" idx="1"/>
          </p:cNvCxnSpPr>
          <p:nvPr/>
        </p:nvCxnSpPr>
        <p:spPr>
          <a:xfrm flipV="1">
            <a:off x="5315720" y="415531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5"/>
          <a:stretch>
            <a:fillRect/>
          </a:stretch>
        </p:blipFill>
        <p:spPr>
          <a:xfrm>
            <a:off x="4185772" y="3551844"/>
            <a:ext cx="1011099" cy="1054125"/>
          </a:xfrm>
          <a:prstGeom prst="rect">
            <a:avLst/>
          </a:prstGeom>
        </p:spPr>
      </p:pic>
      <p:cxnSp>
        <p:nvCxnSpPr>
          <p:cNvPr id="29" name="直接箭头连接符 28"/>
          <p:cNvCxnSpPr/>
          <p:nvPr/>
        </p:nvCxnSpPr>
        <p:spPr>
          <a:xfrm flipH="1">
            <a:off x="5237789" y="294056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34035" y="407890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030547" y="1413452"/>
            <a:ext cx="3794629"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分布式架构，做</a:t>
            </a:r>
            <a:r>
              <a:rPr lang="en-US" altLang="zh-CN" sz="2000" b="1" dirty="0">
                <a:solidFill>
                  <a:srgbClr val="007C6A"/>
                </a:solidFill>
              </a:rPr>
              <a:t>session</a:t>
            </a:r>
            <a:r>
              <a:rPr lang="zh-CN" altLang="en-US" sz="2000" b="1" dirty="0">
                <a:solidFill>
                  <a:srgbClr val="007C6A"/>
                </a:solidFill>
              </a:rPr>
              <a:t>共享</a:t>
            </a:r>
            <a:endParaRPr lang="en-US" altLang="zh-CN" sz="2000" b="1" dirty="0">
              <a:solidFill>
                <a:srgbClr val="007C6A"/>
              </a:solidFill>
            </a:endParaRPr>
          </a:p>
        </p:txBody>
      </p:sp>
      <p:sp>
        <p:nvSpPr>
          <p:cNvPr id="32" name="矩形 31"/>
          <p:cNvSpPr/>
          <p:nvPr/>
        </p:nvSpPr>
        <p:spPr>
          <a:xfrm>
            <a:off x="1014458" y="993322"/>
            <a:ext cx="5160387"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高频次，热门访问的数据，降低数据库</a:t>
            </a:r>
            <a:r>
              <a:rPr lang="en-US" altLang="zh-CN" sz="2000" b="1" dirty="0">
                <a:solidFill>
                  <a:srgbClr val="007C6A"/>
                </a:solidFill>
              </a:rPr>
              <a:t>IO</a:t>
            </a:r>
            <a:endParaRPr lang="en-US" altLang="zh-CN" sz="2000" b="1" dirty="0">
              <a:solidFill>
                <a:srgbClr val="007C6A"/>
              </a:solidFill>
            </a:endParaRPr>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221411" y="295874"/>
            <a:ext cx="8533100" cy="49911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007C6A"/>
                </a:solidFill>
              </a:rPr>
              <a:t>2</a:t>
            </a:r>
            <a:r>
              <a:rPr lang="zh-CN" altLang="en-US" sz="2000" b="1" dirty="0">
                <a:solidFill>
                  <a:srgbClr val="007C6A"/>
                </a:solidFill>
              </a:rPr>
              <a:t>、由于其拥有持久化能力</a:t>
            </a:r>
            <a:r>
              <a:rPr lang="en-US" altLang="zh-CN" sz="2000" b="1" dirty="0">
                <a:solidFill>
                  <a:srgbClr val="007C6A"/>
                </a:solidFill>
              </a:rPr>
              <a:t>,</a:t>
            </a:r>
            <a:r>
              <a:rPr lang="zh-CN" altLang="en-US" sz="2000" b="1" dirty="0">
                <a:solidFill>
                  <a:srgbClr val="007C6A"/>
                </a:solidFill>
              </a:rPr>
              <a:t>利用其多样的数据结构存储特定的数据。</a:t>
            </a:r>
            <a:endParaRPr lang="en-US" altLang="zh-CN" sz="2000" b="1" dirty="0">
              <a:solidFill>
                <a:srgbClr val="007C6A"/>
              </a:solidFill>
            </a:endParaRPr>
          </a:p>
        </p:txBody>
      </p:sp>
      <p:sp>
        <p:nvSpPr>
          <p:cNvPr id="17" name="矩形 16"/>
          <p:cNvSpPr/>
          <p:nvPr/>
        </p:nvSpPr>
        <p:spPr>
          <a:xfrm>
            <a:off x="5458461" y="2383684"/>
            <a:ext cx="3480440" cy="369332"/>
          </a:xfrm>
          <a:prstGeom prst="rect">
            <a:avLst/>
          </a:prstGeom>
        </p:spPr>
        <p:txBody>
          <a:bodyPr wrap="none">
            <a:spAutoFit/>
          </a:bodyPr>
          <a:lstStyle/>
          <a:p>
            <a:r>
              <a:rPr lang="zh-CN" altLang="en-US" b="1" dirty="0">
                <a:solidFill>
                  <a:srgbClr val="FB9C25"/>
                </a:solidFill>
              </a:rPr>
              <a:t>原子性，自增方法</a:t>
            </a:r>
            <a:r>
              <a:rPr lang="en-US" altLang="zh-CN" b="1" dirty="0">
                <a:solidFill>
                  <a:srgbClr val="FB9C25"/>
                </a:solidFill>
              </a:rPr>
              <a:t>INCR</a:t>
            </a:r>
            <a:r>
              <a:rPr lang="zh-CN" altLang="en-US" b="1" dirty="0">
                <a:solidFill>
                  <a:srgbClr val="FB9C25"/>
                </a:solidFill>
              </a:rPr>
              <a:t>、</a:t>
            </a:r>
            <a:r>
              <a:rPr lang="en-US" altLang="zh-CN" b="1" dirty="0">
                <a:solidFill>
                  <a:srgbClr val="FB9C25"/>
                </a:solidFill>
              </a:rPr>
              <a:t>DECR</a:t>
            </a:r>
            <a:endParaRPr lang="zh-CN" altLang="en-US" b="1" dirty="0">
              <a:solidFill>
                <a:srgbClr val="FB9C25"/>
              </a:solidFill>
            </a:endParaRPr>
          </a:p>
        </p:txBody>
      </p:sp>
      <p:sp>
        <p:nvSpPr>
          <p:cNvPr id="18" name="矩形 17"/>
          <p:cNvSpPr/>
          <p:nvPr/>
        </p:nvSpPr>
        <p:spPr>
          <a:xfrm>
            <a:off x="5075062" y="14266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19" name="矩形 18"/>
          <p:cNvSpPr/>
          <p:nvPr/>
        </p:nvSpPr>
        <p:spPr>
          <a:xfrm>
            <a:off x="958610" y="1372455"/>
            <a:ext cx="2039854" cy="369332"/>
          </a:xfrm>
          <a:prstGeom prst="rect">
            <a:avLst/>
          </a:prstGeom>
        </p:spPr>
        <p:txBody>
          <a:bodyPr wrap="none">
            <a:spAutoFit/>
          </a:bodyPr>
          <a:lstStyle/>
          <a:p>
            <a:r>
              <a:rPr lang="zh-CN" altLang="en-US" b="1" dirty="0">
                <a:solidFill>
                  <a:srgbClr val="007C6A"/>
                </a:solidFill>
              </a:rPr>
              <a:t>排行榜 ，</a:t>
            </a:r>
            <a:r>
              <a:rPr lang="en-US" altLang="zh-CN" b="1" dirty="0">
                <a:solidFill>
                  <a:srgbClr val="007C6A"/>
                </a:solidFill>
              </a:rPr>
              <a:t>Top N</a:t>
            </a:r>
            <a:r>
              <a:rPr lang="zh-CN" altLang="en-US" b="1" dirty="0">
                <a:solidFill>
                  <a:srgbClr val="007C6A"/>
                </a:solidFill>
              </a:rPr>
              <a:t>，</a:t>
            </a:r>
            <a:endParaRPr lang="zh-CN" altLang="en-US" b="1" dirty="0">
              <a:solidFill>
                <a:srgbClr val="007C6A"/>
              </a:solidFill>
            </a:endParaRPr>
          </a:p>
        </p:txBody>
      </p:sp>
      <p:sp>
        <p:nvSpPr>
          <p:cNvPr id="33" name="矩形 32"/>
          <p:cNvSpPr/>
          <p:nvPr/>
        </p:nvSpPr>
        <p:spPr>
          <a:xfrm>
            <a:off x="5458461" y="1901426"/>
            <a:ext cx="1415772" cy="369332"/>
          </a:xfrm>
          <a:prstGeom prst="rect">
            <a:avLst/>
          </a:prstGeom>
        </p:spPr>
        <p:txBody>
          <a:bodyPr wrap="none">
            <a:spAutoFit/>
          </a:bodyPr>
          <a:lstStyle/>
          <a:p>
            <a:r>
              <a:rPr lang="en-US" altLang="zh-CN" b="1">
                <a:solidFill>
                  <a:srgbClr val="FB9C25"/>
                </a:solidFill>
              </a:rPr>
              <a:t>Expire </a:t>
            </a:r>
            <a:r>
              <a:rPr lang="zh-CN" altLang="en-US" b="1">
                <a:solidFill>
                  <a:srgbClr val="FB9C25"/>
                </a:solidFill>
              </a:rPr>
              <a:t>过期</a:t>
            </a:r>
            <a:endParaRPr lang="zh-CN" altLang="en-US" b="1">
              <a:solidFill>
                <a:srgbClr val="FB9C25"/>
              </a:solidFill>
            </a:endParaRPr>
          </a:p>
        </p:txBody>
      </p:sp>
      <p:sp>
        <p:nvSpPr>
          <p:cNvPr id="34" name="矩形 33"/>
          <p:cNvSpPr/>
          <p:nvPr/>
        </p:nvSpPr>
        <p:spPr>
          <a:xfrm>
            <a:off x="534747" y="1910838"/>
            <a:ext cx="3416320" cy="369332"/>
          </a:xfrm>
          <a:prstGeom prst="rect">
            <a:avLst/>
          </a:prstGeom>
        </p:spPr>
        <p:txBody>
          <a:bodyPr wrap="none">
            <a:spAutoFit/>
          </a:bodyPr>
          <a:lstStyle/>
          <a:p>
            <a:r>
              <a:rPr lang="zh-CN" altLang="en-US" b="1">
                <a:solidFill>
                  <a:srgbClr val="007C6A"/>
                </a:solidFill>
              </a:rPr>
              <a:t>时效性的数据，比如手机验证码</a:t>
            </a:r>
            <a:endParaRPr lang="zh-CN" altLang="en-US" b="1">
              <a:solidFill>
                <a:srgbClr val="007C6A"/>
              </a:solidFill>
            </a:endParaRPr>
          </a:p>
        </p:txBody>
      </p:sp>
      <p:sp>
        <p:nvSpPr>
          <p:cNvPr id="35" name="矩形 34"/>
          <p:cNvSpPr/>
          <p:nvPr/>
        </p:nvSpPr>
        <p:spPr>
          <a:xfrm>
            <a:off x="1383034" y="2415267"/>
            <a:ext cx="1569660" cy="369332"/>
          </a:xfrm>
          <a:prstGeom prst="rect">
            <a:avLst/>
          </a:prstGeom>
        </p:spPr>
        <p:txBody>
          <a:bodyPr wrap="none">
            <a:spAutoFit/>
          </a:bodyPr>
          <a:lstStyle/>
          <a:p>
            <a:r>
              <a:rPr lang="zh-CN" altLang="en-US" b="1" dirty="0">
                <a:solidFill>
                  <a:srgbClr val="007C6A"/>
                </a:solidFill>
              </a:rPr>
              <a:t>计数器，秒杀</a:t>
            </a:r>
            <a:endParaRPr lang="zh-CN" altLang="en-US" b="1" dirty="0">
              <a:solidFill>
                <a:srgbClr val="007C6A"/>
              </a:solidFill>
            </a:endParaRPr>
          </a:p>
        </p:txBody>
      </p:sp>
      <p:sp>
        <p:nvSpPr>
          <p:cNvPr id="36" name="矩形 35"/>
          <p:cNvSpPr/>
          <p:nvPr/>
        </p:nvSpPr>
        <p:spPr>
          <a:xfrm>
            <a:off x="5496269" y="2941811"/>
            <a:ext cx="1467068"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endParaRPr lang="zh-CN" altLang="en-US" b="1">
              <a:solidFill>
                <a:srgbClr val="FB9C25"/>
              </a:solidFill>
            </a:endParaRPr>
          </a:p>
        </p:txBody>
      </p:sp>
      <p:sp>
        <p:nvSpPr>
          <p:cNvPr id="37" name="矩形 36"/>
          <p:cNvSpPr/>
          <p:nvPr/>
        </p:nvSpPr>
        <p:spPr>
          <a:xfrm>
            <a:off x="608784" y="2949635"/>
            <a:ext cx="2954655" cy="369332"/>
          </a:xfrm>
          <a:prstGeom prst="rect">
            <a:avLst/>
          </a:prstGeom>
        </p:spPr>
        <p:txBody>
          <a:bodyPr wrap="none">
            <a:spAutoFit/>
          </a:bodyPr>
          <a:lstStyle/>
          <a:p>
            <a:r>
              <a:rPr lang="zh-CN" altLang="en-US" b="1" dirty="0">
                <a:solidFill>
                  <a:srgbClr val="007C6A"/>
                </a:solidFill>
              </a:rPr>
              <a:t>去除大量数据中的重复数据</a:t>
            </a:r>
            <a:endParaRPr lang="zh-CN" altLang="en-US" b="1" dirty="0">
              <a:solidFill>
                <a:srgbClr val="007C6A"/>
              </a:solidFill>
            </a:endParaRPr>
          </a:p>
        </p:txBody>
      </p:sp>
      <p:sp>
        <p:nvSpPr>
          <p:cNvPr id="38" name="矩形 37"/>
          <p:cNvSpPr/>
          <p:nvPr/>
        </p:nvSpPr>
        <p:spPr>
          <a:xfrm>
            <a:off x="995186" y="4119350"/>
            <a:ext cx="2031325" cy="369332"/>
          </a:xfrm>
          <a:prstGeom prst="rect">
            <a:avLst/>
          </a:prstGeom>
        </p:spPr>
        <p:txBody>
          <a:bodyPr wrap="none">
            <a:spAutoFit/>
          </a:bodyPr>
          <a:lstStyle/>
          <a:p>
            <a:r>
              <a:rPr lang="zh-CN" altLang="en-US" b="1">
                <a:solidFill>
                  <a:srgbClr val="007C6A"/>
                </a:solidFill>
              </a:rPr>
              <a:t>发布订阅消息系统</a:t>
            </a:r>
            <a:endParaRPr lang="zh-CN" altLang="en-US" b="1">
              <a:solidFill>
                <a:srgbClr val="007C6A"/>
              </a:solidFill>
            </a:endParaRPr>
          </a:p>
        </p:txBody>
      </p:sp>
      <p:sp>
        <p:nvSpPr>
          <p:cNvPr id="39" name="矩形 38"/>
          <p:cNvSpPr/>
          <p:nvPr/>
        </p:nvSpPr>
        <p:spPr>
          <a:xfrm>
            <a:off x="1405715" y="3504551"/>
            <a:ext cx="1107996" cy="369332"/>
          </a:xfrm>
          <a:prstGeom prst="rect">
            <a:avLst/>
          </a:prstGeom>
        </p:spPr>
        <p:txBody>
          <a:bodyPr wrap="none">
            <a:spAutoFit/>
          </a:bodyPr>
          <a:lstStyle/>
          <a:p>
            <a:r>
              <a:rPr lang="zh-CN" altLang="en-US" b="1">
                <a:solidFill>
                  <a:srgbClr val="007C6A"/>
                </a:solidFill>
              </a:rPr>
              <a:t>构建队列</a:t>
            </a:r>
            <a:endParaRPr lang="zh-CN" altLang="en-US" b="1">
              <a:solidFill>
                <a:srgbClr val="007C6A"/>
              </a:solidFill>
            </a:endParaRPr>
          </a:p>
        </p:txBody>
      </p:sp>
      <p:sp>
        <p:nvSpPr>
          <p:cNvPr id="40" name="矩形 39"/>
          <p:cNvSpPr/>
          <p:nvPr/>
        </p:nvSpPr>
        <p:spPr>
          <a:xfrm>
            <a:off x="5593265" y="4104006"/>
            <a:ext cx="1544012"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endParaRPr lang="zh-CN" altLang="en-US" b="1">
              <a:solidFill>
                <a:srgbClr val="FB9C25"/>
              </a:solidFill>
            </a:endParaRPr>
          </a:p>
        </p:txBody>
      </p:sp>
      <p:sp>
        <p:nvSpPr>
          <p:cNvPr id="41" name="矩形 40"/>
          <p:cNvSpPr/>
          <p:nvPr/>
        </p:nvSpPr>
        <p:spPr>
          <a:xfrm>
            <a:off x="5496269" y="3504805"/>
            <a:ext cx="1441420"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endParaRPr lang="zh-CN" altLang="en-US" b="1">
              <a:solidFill>
                <a:srgbClr val="FB9C25"/>
              </a:solidFill>
            </a:endParaRPr>
          </a:p>
        </p:txBody>
      </p:sp>
      <p:sp>
        <p:nvSpPr>
          <p:cNvPr id="42" name="矩形 41"/>
          <p:cNvSpPr/>
          <p:nvPr/>
        </p:nvSpPr>
        <p:spPr>
          <a:xfrm>
            <a:off x="4852773" y="910995"/>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endParaRPr lang="zh-CN" altLang="en-US" b="1" dirty="0">
              <a:solidFill>
                <a:srgbClr val="FB9C25"/>
              </a:solidFill>
              <a:latin typeface="+mn-ea"/>
            </a:endParaRPr>
          </a:p>
        </p:txBody>
      </p:sp>
      <p:sp>
        <p:nvSpPr>
          <p:cNvPr id="43" name="矩形 42"/>
          <p:cNvSpPr/>
          <p:nvPr/>
        </p:nvSpPr>
        <p:spPr>
          <a:xfrm>
            <a:off x="1228103" y="910995"/>
            <a:ext cx="1505540" cy="369332"/>
          </a:xfrm>
          <a:prstGeom prst="rect">
            <a:avLst/>
          </a:prstGeom>
        </p:spPr>
        <p:txBody>
          <a:bodyPr wrap="none">
            <a:spAutoFit/>
          </a:bodyPr>
          <a:lstStyle/>
          <a:p>
            <a:r>
              <a:rPr lang="zh-CN" altLang="en-US" b="1" dirty="0">
                <a:solidFill>
                  <a:srgbClr val="007C6A"/>
                </a:solidFill>
              </a:rPr>
              <a:t>最新</a:t>
            </a:r>
            <a:r>
              <a:rPr lang="en-US" altLang="zh-CN" b="1" dirty="0">
                <a:solidFill>
                  <a:srgbClr val="007C6A"/>
                </a:solidFill>
              </a:rPr>
              <a:t>N</a:t>
            </a:r>
            <a:r>
              <a:rPr lang="zh-CN" altLang="en-US" b="1" dirty="0">
                <a:solidFill>
                  <a:srgbClr val="007C6A"/>
                </a:solidFill>
              </a:rPr>
              <a:t>个数据</a:t>
            </a:r>
            <a:endParaRPr lang="zh-CN" altLang="en-US" b="1" dirty="0">
              <a:solidFill>
                <a:srgbClr val="007C6A"/>
              </a:solidFill>
            </a:endParaRPr>
          </a:p>
        </p:txBody>
      </p:sp>
      <p:sp>
        <p:nvSpPr>
          <p:cNvPr id="44" name="右箭头 5"/>
          <p:cNvSpPr/>
          <p:nvPr/>
        </p:nvSpPr>
        <p:spPr>
          <a:xfrm rot="10800000">
            <a:off x="3345088" y="975760"/>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7"/>
          <p:cNvSpPr/>
          <p:nvPr/>
        </p:nvSpPr>
        <p:spPr>
          <a:xfrm rot="10800000">
            <a:off x="3584513" y="14679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19"/>
          <p:cNvSpPr/>
          <p:nvPr/>
        </p:nvSpPr>
        <p:spPr>
          <a:xfrm rot="10800000">
            <a:off x="4742919" y="1991073"/>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20"/>
          <p:cNvSpPr/>
          <p:nvPr/>
        </p:nvSpPr>
        <p:spPr>
          <a:xfrm rot="10800000">
            <a:off x="3849144" y="2391524"/>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21"/>
          <p:cNvSpPr/>
          <p:nvPr/>
        </p:nvSpPr>
        <p:spPr>
          <a:xfrm rot="10800000">
            <a:off x="4136523" y="299740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22"/>
          <p:cNvSpPr/>
          <p:nvPr/>
        </p:nvSpPr>
        <p:spPr>
          <a:xfrm rot="10800000">
            <a:off x="4209184" y="3537187"/>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23"/>
          <p:cNvSpPr/>
          <p:nvPr/>
        </p:nvSpPr>
        <p:spPr>
          <a:xfrm rot="10800000">
            <a:off x="4118439" y="41363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828" y="0"/>
            <a:ext cx="28937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a:solidFill>
                  <a:schemeClr val="tx1"/>
                </a:solidFill>
                <a:effectLst>
                  <a:outerShdw blurRad="38100" dist="19050" dir="2700000" algn="tl" rotWithShape="0">
                    <a:schemeClr val="dk1">
                      <a:alpha val="40000"/>
                    </a:schemeClr>
                  </a:outerShdw>
                </a:effectLst>
              </a:rPr>
              <a:t>从哪下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613958" y="438816"/>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endParaRPr lang="zh-CN" altLang="en-US" sz="2400" b="1">
              <a:solidFill>
                <a:srgbClr val="007C6A"/>
              </a:solidFill>
            </a:endParaRPr>
          </a:p>
        </p:txBody>
      </p:sp>
      <p:sp>
        <p:nvSpPr>
          <p:cNvPr id="4" name="矩形 3"/>
          <p:cNvSpPr/>
          <p:nvPr/>
        </p:nvSpPr>
        <p:spPr>
          <a:xfrm>
            <a:off x="1180120" y="1000366"/>
            <a:ext cx="1765676" cy="400110"/>
          </a:xfrm>
          <a:prstGeom prst="rect">
            <a:avLst/>
          </a:prstGeom>
        </p:spPr>
        <p:txBody>
          <a:bodyPr wrap="none">
            <a:spAutoFit/>
          </a:bodyPr>
          <a:lstStyle/>
          <a:p>
            <a:r>
              <a:rPr lang="en-US" altLang="zh-CN" sz="2000" b="1">
                <a:solidFill>
                  <a:srgbClr val="007C6A"/>
                </a:solidFill>
                <a:hlinkClick r:id="rId1"/>
              </a:rPr>
              <a:t>http://Redis.io</a:t>
            </a:r>
            <a:endParaRPr lang="zh-CN" altLang="en-US" sz="2000" b="1">
              <a:solidFill>
                <a:srgbClr val="007C6A"/>
              </a:solidFill>
            </a:endParaRPr>
          </a:p>
        </p:txBody>
      </p:sp>
      <p:pic>
        <p:nvPicPr>
          <p:cNvPr id="6" name="图片 5"/>
          <p:cNvPicPr>
            <a:picLocks noChangeAspect="1"/>
          </p:cNvPicPr>
          <p:nvPr/>
        </p:nvPicPr>
        <p:blipFill>
          <a:blip r:embed="rId2"/>
          <a:stretch>
            <a:fillRect/>
          </a:stretch>
        </p:blipFill>
        <p:spPr>
          <a:xfrm>
            <a:off x="1543621" y="1399230"/>
            <a:ext cx="5939245" cy="3603015"/>
          </a:xfrm>
          <a:prstGeom prst="rect">
            <a:avLst/>
          </a:prstGeom>
        </p:spPr>
      </p:pic>
      <p:sp>
        <p:nvSpPr>
          <p:cNvPr id="7" name="矩形 6"/>
          <p:cNvSpPr/>
          <p:nvPr/>
        </p:nvSpPr>
        <p:spPr>
          <a:xfrm>
            <a:off x="4513244" y="416581"/>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endParaRPr lang="zh-CN" altLang="en-US" sz="2400" b="1">
              <a:solidFill>
                <a:srgbClr val="007C6A"/>
              </a:solidFill>
            </a:endParaRPr>
          </a:p>
        </p:txBody>
      </p:sp>
      <p:sp>
        <p:nvSpPr>
          <p:cNvPr id="8" name="矩形 7"/>
          <p:cNvSpPr/>
          <p:nvPr/>
        </p:nvSpPr>
        <p:spPr>
          <a:xfrm>
            <a:off x="4898746" y="899235"/>
            <a:ext cx="2729978" cy="400110"/>
          </a:xfrm>
          <a:prstGeom prst="rect">
            <a:avLst/>
          </a:prstGeom>
        </p:spPr>
        <p:txBody>
          <a:bodyPr wrap="none">
            <a:spAutoFit/>
          </a:bodyPr>
          <a:lstStyle/>
          <a:p>
            <a:r>
              <a:rPr lang="zh-CN" altLang="en-US" sz="2000" b="1">
                <a:solidFill>
                  <a:srgbClr val="007C6A"/>
                </a:solidFill>
                <a:hlinkClick r:id="rId3"/>
              </a:rPr>
              <a:t>http</a:t>
            </a:r>
            <a:r>
              <a:rPr lang="zh-CN" altLang="en-US" b="1">
                <a:solidFill>
                  <a:srgbClr val="007C6A"/>
                </a:solidFill>
                <a:hlinkClick r:id="rId3"/>
              </a:rPr>
              <a:t>://www.</a:t>
            </a:r>
            <a:r>
              <a:rPr lang="en-US" altLang="zh-CN" b="1">
                <a:solidFill>
                  <a:srgbClr val="007C6A"/>
                </a:solidFill>
                <a:hlinkClick r:id="rId3"/>
              </a:rPr>
              <a:t>Redis</a:t>
            </a:r>
            <a:r>
              <a:rPr lang="zh-CN" altLang="en-US" b="1">
                <a:solidFill>
                  <a:srgbClr val="007C6A"/>
                </a:solidFill>
                <a:hlinkClick r:id="rId3"/>
              </a:rPr>
              <a:t>.net.cn/</a:t>
            </a:r>
            <a:endParaRPr lang="zh-CN" altLang="en-US" b="1">
              <a:solidFill>
                <a:srgbClr val="007C6A"/>
              </a:solidFill>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54949" y="579893"/>
            <a:ext cx="2350323" cy="461665"/>
          </a:xfrm>
          <a:prstGeom prst="rect">
            <a:avLst/>
          </a:prstGeom>
        </p:spPr>
        <p:txBody>
          <a:bodyPr wrap="none">
            <a:spAutoFit/>
          </a:bodyPr>
          <a:lstStyle/>
          <a:p>
            <a:r>
              <a:rPr lang="zh-CN" altLang="en-US" sz="2400" b="1">
                <a:solidFill>
                  <a:srgbClr val="007C6A"/>
                </a:solidFill>
              </a:rPr>
              <a:t>关于安装版本：</a:t>
            </a:r>
            <a:endParaRPr lang="zh-CN" altLang="en-US" sz="2400" b="1">
              <a:solidFill>
                <a:srgbClr val="007C6A"/>
              </a:solidFill>
            </a:endParaRPr>
          </a:p>
        </p:txBody>
      </p:sp>
      <p:pic>
        <p:nvPicPr>
          <p:cNvPr id="10" name="图片 9"/>
          <p:cNvPicPr>
            <a:picLocks noChangeAspect="1"/>
          </p:cNvPicPr>
          <p:nvPr/>
        </p:nvPicPr>
        <p:blipFill>
          <a:blip r:embed="rId1"/>
          <a:stretch>
            <a:fillRect/>
          </a:stretch>
        </p:blipFill>
        <p:spPr>
          <a:xfrm>
            <a:off x="624812" y="2657649"/>
            <a:ext cx="7943850" cy="800100"/>
          </a:xfrm>
          <a:prstGeom prst="rect">
            <a:avLst/>
          </a:prstGeom>
        </p:spPr>
      </p:pic>
      <p:sp>
        <p:nvSpPr>
          <p:cNvPr id="11" name="矩形 10"/>
          <p:cNvSpPr/>
          <p:nvPr/>
        </p:nvSpPr>
        <p:spPr>
          <a:xfrm>
            <a:off x="898260" y="1118665"/>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12" name="矩形 11"/>
          <p:cNvSpPr/>
          <p:nvPr/>
        </p:nvSpPr>
        <p:spPr>
          <a:xfrm>
            <a:off x="330328" y="2118743"/>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706556" y="572142"/>
            <a:ext cx="1731564" cy="461665"/>
          </a:xfrm>
          <a:prstGeom prst="rect">
            <a:avLst/>
          </a:prstGeom>
        </p:spPr>
        <p:txBody>
          <a:bodyPr wrap="none">
            <a:spAutoFit/>
          </a:bodyPr>
          <a:lstStyle/>
          <a:p>
            <a:r>
              <a:rPr lang="zh-CN" altLang="en-US" sz="2400" b="1" dirty="0">
                <a:solidFill>
                  <a:srgbClr val="007C6A"/>
                </a:solidFill>
              </a:rPr>
              <a:t>安装步骤：</a:t>
            </a:r>
            <a:endParaRPr lang="en-US" altLang="zh-CN" sz="2400" b="1" dirty="0">
              <a:solidFill>
                <a:srgbClr val="007C6A"/>
              </a:solidFill>
            </a:endParaRPr>
          </a:p>
        </p:txBody>
      </p:sp>
      <p:sp>
        <p:nvSpPr>
          <p:cNvPr id="8" name="矩形 7"/>
          <p:cNvSpPr/>
          <p:nvPr/>
        </p:nvSpPr>
        <p:spPr>
          <a:xfrm>
            <a:off x="592294" y="1386236"/>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13" name="矩形 12"/>
          <p:cNvSpPr/>
          <p:nvPr/>
        </p:nvSpPr>
        <p:spPr>
          <a:xfrm>
            <a:off x="592294" y="2409091"/>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14" name="矩形 13"/>
          <p:cNvSpPr/>
          <p:nvPr/>
        </p:nvSpPr>
        <p:spPr>
          <a:xfrm>
            <a:off x="592294" y="3431946"/>
            <a:ext cx="5064207" cy="400110"/>
          </a:xfrm>
          <a:prstGeom prst="rect">
            <a:avLst/>
          </a:prstGeom>
        </p:spPr>
        <p:txBody>
          <a:bodyPr wrap="none">
            <a:spAutoFit/>
          </a:bodyPr>
          <a:lstStyle/>
          <a:p>
            <a:r>
              <a:rPr lang="en-US" altLang="zh-CN" sz="2000" b="1" dirty="0">
                <a:solidFill>
                  <a:srgbClr val="007C6A"/>
                </a:solidFill>
                <a:latin typeface="System"/>
              </a:rPr>
              <a:t>3</a:t>
            </a:r>
            <a:r>
              <a:rPr lang="zh-CN" altLang="en-US" sz="2000" b="1" dirty="0">
                <a:solidFill>
                  <a:srgbClr val="007C6A"/>
                </a:solidFill>
                <a:latin typeface="System"/>
              </a:rPr>
              <a:t>、解压完成后进入目录</a:t>
            </a:r>
            <a:r>
              <a:rPr lang="en-US" altLang="zh-CN" sz="2000" b="1" dirty="0">
                <a:solidFill>
                  <a:srgbClr val="007C6A"/>
                </a:solidFill>
                <a:latin typeface="Verdana" panose="020B0604030504040204" pitchFamily="34" charset="0"/>
              </a:rPr>
              <a:t>:cd redis-3.2.5</a:t>
            </a:r>
            <a:endParaRPr lang="zh-CN" altLang="en-US" sz="1600" b="1" dirty="0">
              <a:solidFill>
                <a:srgbClr val="007C6A"/>
              </a:solidFill>
              <a:latin typeface="System"/>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592302"/>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endParaRPr lang="zh-CN" altLang="en-US" sz="2000" b="1">
              <a:solidFill>
                <a:srgbClr val="007C6A"/>
              </a:solidFill>
              <a:latin typeface="System"/>
            </a:endParaRPr>
          </a:p>
        </p:txBody>
      </p:sp>
      <p:sp>
        <p:nvSpPr>
          <p:cNvPr id="10" name="矩形 9"/>
          <p:cNvSpPr/>
          <p:nvPr/>
        </p:nvSpPr>
        <p:spPr>
          <a:xfrm>
            <a:off x="592294" y="1324709"/>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endParaRPr lang="zh-CN" altLang="en-US">
              <a:solidFill>
                <a:srgbClr val="FF0000"/>
              </a:solidFill>
              <a:latin typeface="System"/>
            </a:endParaRPr>
          </a:p>
        </p:txBody>
      </p:sp>
      <p:sp>
        <p:nvSpPr>
          <p:cNvPr id="11" name="矩形 10"/>
          <p:cNvSpPr/>
          <p:nvPr/>
        </p:nvSpPr>
        <p:spPr>
          <a:xfrm>
            <a:off x="1083860" y="1642877"/>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endParaRPr lang="en-US" altLang="zh-CN" b="1" dirty="0">
              <a:solidFill>
                <a:srgbClr val="007C6A"/>
              </a:solidFill>
              <a:latin typeface="System"/>
            </a:endParaRPr>
          </a:p>
        </p:txBody>
      </p:sp>
      <p:sp>
        <p:nvSpPr>
          <p:cNvPr id="12" name="矩形 11"/>
          <p:cNvSpPr/>
          <p:nvPr/>
        </p:nvSpPr>
        <p:spPr>
          <a:xfrm>
            <a:off x="1083860" y="3359467"/>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40</a:t>
            </a:r>
            <a:r>
              <a:rPr lang="zh-CN" altLang="en-US" sz="1600" dirty="0">
                <a:solidFill>
                  <a:srgbClr val="007C6A"/>
                </a:solidFill>
                <a:latin typeface="微软雅黑" panose="020B0503020204020204" pitchFamily="34" charset="-122"/>
                <a:ea typeface="微软雅黑" panose="020B0503020204020204" pitchFamily="34" charset="-122"/>
              </a:rPr>
              <a:t>步</a:t>
            </a: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5" name="矩形 14"/>
          <p:cNvSpPr/>
          <p:nvPr/>
        </p:nvSpPr>
        <p:spPr>
          <a:xfrm>
            <a:off x="5616581" y="1318450"/>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16" name="矩形 15"/>
          <p:cNvSpPr/>
          <p:nvPr/>
        </p:nvSpPr>
        <p:spPr>
          <a:xfrm>
            <a:off x="1083860" y="299295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460213"/>
            <a:ext cx="8099422" cy="400110"/>
          </a:xfrm>
          <a:prstGeom prst="rect">
            <a:avLst/>
          </a:prstGeom>
        </p:spPr>
        <p:txBody>
          <a:bodyPr wrap="square">
            <a:spAutoFit/>
          </a:bodyPr>
          <a:lstStyle/>
          <a:p>
            <a:r>
              <a:rPr lang="en-US" altLang="zh-CN" sz="2000" b="1" dirty="0">
                <a:solidFill>
                  <a:srgbClr val="007C6A"/>
                </a:solidFill>
                <a:latin typeface="System"/>
              </a:rPr>
              <a:t>5</a:t>
            </a:r>
            <a:r>
              <a:rPr lang="zh-CN" altLang="en-US" sz="2000" b="1" dirty="0">
                <a:solidFill>
                  <a:srgbClr val="007C6A"/>
                </a:solidFill>
                <a:latin typeface="System"/>
              </a:rPr>
              <a:t>、在</a:t>
            </a:r>
            <a:r>
              <a:rPr lang="en-US" altLang="zh-CN" sz="2000" b="1" dirty="0">
                <a:solidFill>
                  <a:srgbClr val="007C6A"/>
                </a:solidFill>
                <a:latin typeface="System"/>
              </a:rPr>
              <a:t>ISO</a:t>
            </a:r>
            <a:r>
              <a:rPr lang="zh-CN" altLang="en-US" sz="2000" b="1" dirty="0">
                <a:solidFill>
                  <a:srgbClr val="007C6A"/>
                </a:solidFill>
                <a:latin typeface="System"/>
              </a:rPr>
              <a:t>文件中的</a:t>
            </a:r>
            <a:r>
              <a:rPr lang="en-US" altLang="zh-CN" sz="2000" b="1" dirty="0">
                <a:solidFill>
                  <a:srgbClr val="007C6A"/>
                </a:solidFill>
                <a:latin typeface="System"/>
              </a:rPr>
              <a:t>Packages</a:t>
            </a:r>
            <a:r>
              <a:rPr lang="zh-CN" altLang="en-US" sz="2000" b="1" dirty="0">
                <a:solidFill>
                  <a:srgbClr val="007C6A"/>
                </a:solidFill>
                <a:latin typeface="System"/>
              </a:rPr>
              <a:t>目录中找到如下</a:t>
            </a:r>
            <a:r>
              <a:rPr lang="en-US" altLang="zh-CN" sz="2000" b="1" dirty="0">
                <a:solidFill>
                  <a:srgbClr val="007C6A"/>
                </a:solidFill>
                <a:latin typeface="System"/>
              </a:rPr>
              <a:t>rpm</a:t>
            </a:r>
            <a:r>
              <a:rPr lang="zh-CN" altLang="en-US" sz="2000" b="1" dirty="0">
                <a:solidFill>
                  <a:srgbClr val="007C6A"/>
                </a:solidFill>
                <a:latin typeface="System"/>
              </a:rPr>
              <a:t>文件</a:t>
            </a:r>
            <a:endParaRPr lang="zh-CN" altLang="en-US" sz="2000" b="1" dirty="0">
              <a:solidFill>
                <a:srgbClr val="007C6A"/>
              </a:solidFill>
              <a:latin typeface="System"/>
            </a:endParaRPr>
          </a:p>
        </p:txBody>
      </p:sp>
      <p:pic>
        <p:nvPicPr>
          <p:cNvPr id="13" name="图片 12" descr="https://www.linuxidc.com/upload/2017_03/170329091590381.jpg"/>
          <p:cNvPicPr/>
          <p:nvPr/>
        </p:nvPicPr>
        <p:blipFill>
          <a:blip r:embed="rId1">
            <a:extLst>
              <a:ext uri="{28A0092B-C50C-407E-A947-70E740481C1C}">
                <a14:useLocalDpi xmlns:a14="http://schemas.microsoft.com/office/drawing/2010/main" val="0"/>
              </a:ext>
            </a:extLst>
          </a:blip>
          <a:srcRect/>
          <a:stretch>
            <a:fillRect/>
          </a:stretch>
        </p:blipFill>
        <p:spPr bwMode="auto">
          <a:xfrm>
            <a:off x="717755" y="860323"/>
            <a:ext cx="6913409" cy="4283177"/>
          </a:xfrm>
          <a:prstGeom prst="rect">
            <a:avLst/>
          </a:prstGeom>
          <a:noFill/>
          <a:ln>
            <a:noFill/>
          </a:ln>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460213"/>
            <a:ext cx="8099422" cy="4369435"/>
          </a:xfrm>
          <a:prstGeom prst="rect">
            <a:avLst/>
          </a:prstGeom>
        </p:spPr>
        <p:txBody>
          <a:bodyPr wrap="square">
            <a:spAutoFit/>
          </a:bodyPr>
          <a:lstStyle/>
          <a:p>
            <a:r>
              <a:rPr lang="en-US" altLang="zh-CN" sz="2000" b="1" dirty="0">
                <a:solidFill>
                  <a:srgbClr val="007C6A"/>
                </a:solidFill>
                <a:latin typeface="System"/>
              </a:rPr>
              <a:t>6</a:t>
            </a:r>
            <a:r>
              <a:rPr lang="zh-CN" altLang="en-US" sz="2000" b="1" dirty="0">
                <a:solidFill>
                  <a:srgbClr val="007C6A"/>
                </a:solidFill>
                <a:latin typeface="System"/>
              </a:rPr>
              <a:t>、离线安装</a:t>
            </a:r>
            <a:r>
              <a:rPr lang="en-US" altLang="zh-CN" sz="2000" b="1" dirty="0" err="1">
                <a:solidFill>
                  <a:srgbClr val="007C6A"/>
                </a:solidFill>
                <a:latin typeface="System"/>
              </a:rPr>
              <a:t>gcc</a:t>
            </a:r>
            <a:endParaRPr lang="en-US" altLang="zh-CN" sz="2000" b="1" dirty="0">
              <a:solidFill>
                <a:srgbClr val="007C6A"/>
              </a:solidFill>
              <a:latin typeface="System"/>
            </a:endParaRPr>
          </a:p>
          <a:p>
            <a:r>
              <a:rPr lang="en-US" altLang="zh-CN" sz="2000" b="1" dirty="0">
                <a:solidFill>
                  <a:srgbClr val="007C6A"/>
                </a:solidFill>
                <a:latin typeface="System"/>
              </a:rPr>
              <a:t>      </a:t>
            </a:r>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在</a:t>
            </a:r>
            <a:r>
              <a:rPr lang="en-US" altLang="zh-CN" sz="2000" b="1" dirty="0">
                <a:solidFill>
                  <a:srgbClr val="007C6A"/>
                </a:solidFill>
                <a:latin typeface="System"/>
              </a:rPr>
              <a:t>opt</a:t>
            </a:r>
            <a:r>
              <a:rPr lang="zh-CN" altLang="en-US" sz="2000" b="1" dirty="0">
                <a:solidFill>
                  <a:srgbClr val="007C6A"/>
                </a:solidFill>
                <a:latin typeface="System"/>
              </a:rPr>
              <a:t>目录下创建</a:t>
            </a:r>
            <a:r>
              <a:rPr lang="en-US" altLang="zh-CN" sz="2000" b="1" dirty="0" err="1">
                <a:solidFill>
                  <a:srgbClr val="007C6A"/>
                </a:solidFill>
                <a:latin typeface="System"/>
              </a:rPr>
              <a:t>rpmgcc</a:t>
            </a:r>
            <a:r>
              <a:rPr lang="zh-CN" altLang="en-US" sz="2000" b="1" dirty="0">
                <a:solidFill>
                  <a:srgbClr val="007C6A"/>
                </a:solidFill>
                <a:latin typeface="System"/>
              </a:rPr>
              <a:t>目录，用于保存所有的</a:t>
            </a:r>
            <a:r>
              <a:rPr lang="en-US" altLang="zh-CN" sz="2000" b="1" dirty="0">
                <a:solidFill>
                  <a:srgbClr val="007C6A"/>
                </a:solidFill>
                <a:latin typeface="System"/>
              </a:rPr>
              <a:t>rpm</a:t>
            </a:r>
            <a:r>
              <a:rPr lang="zh-CN" altLang="en-US" sz="2000" b="1" dirty="0">
                <a:solidFill>
                  <a:srgbClr val="007C6A"/>
                </a:solidFill>
                <a:latin typeface="System"/>
              </a:rPr>
              <a:t>文件</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进入</a:t>
            </a:r>
            <a:r>
              <a:rPr lang="en-US" altLang="zh-CN" sz="2000" b="1" dirty="0" err="1">
                <a:solidFill>
                  <a:srgbClr val="007C6A"/>
                </a:solidFill>
                <a:latin typeface="System"/>
              </a:rPr>
              <a:t>rpmgcc</a:t>
            </a:r>
            <a:r>
              <a:rPr lang="zh-CN" altLang="en-US" sz="2000" b="1" dirty="0">
                <a:solidFill>
                  <a:srgbClr val="007C6A"/>
                </a:solidFill>
                <a:latin typeface="System"/>
              </a:rPr>
              <a:t>目录中执行</a:t>
            </a:r>
            <a:r>
              <a:rPr lang="en-US" altLang="zh-CN" sz="2000" b="1" dirty="0">
                <a:solidFill>
                  <a:srgbClr val="007C6A"/>
                </a:solidFill>
                <a:latin typeface="System"/>
              </a:rPr>
              <a:t>:</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rpm -</a:t>
            </a:r>
            <a:r>
              <a:rPr lang="en-US" altLang="zh-CN" dirty="0" err="1"/>
              <a:t>Uvh</a:t>
            </a:r>
            <a:r>
              <a:rPr lang="en-US" altLang="zh-CN" dirty="0"/>
              <a:t> *.rpm --</a:t>
            </a:r>
            <a:r>
              <a:rPr lang="en-US" altLang="zh-CN" dirty="0" err="1"/>
              <a:t>nodeps(不检查依赖关系)</a:t>
            </a:r>
            <a:r>
              <a:rPr lang="en-US" altLang="zh-CN" dirty="0"/>
              <a:t> --force(强制安装)</a:t>
            </a:r>
            <a:endParaRPr lang="zh-CN" altLang="zh-CN" dirty="0"/>
          </a:p>
          <a:p>
            <a:r>
              <a:rPr lang="en-US" altLang="zh-CN" sz="2000" b="1" dirty="0">
                <a:solidFill>
                  <a:srgbClr val="007C6A"/>
                </a:solidFill>
                <a:latin typeface="System"/>
              </a:rPr>
              <a:t>      	</a:t>
            </a:r>
            <a:r>
              <a:rPr lang="en-US" altLang="zh-CN" sz="1800" dirty="0"/>
              <a:t>-ivh安装  -Uvh升级</a:t>
            </a:r>
            <a:endParaRPr lang="en-US" altLang="zh-CN" sz="1800" dirty="0"/>
          </a:p>
          <a:p>
            <a:r>
              <a:rPr lang="en-US" altLang="zh-CN" sz="2000" b="1" dirty="0">
                <a:solidFill>
                  <a:srgbClr val="007C6A"/>
                </a:solidFill>
                <a:latin typeface="System"/>
              </a:rPr>
              <a:t>       </a:t>
            </a:r>
            <a:r>
              <a:rPr lang="zh-CN" altLang="en-US" sz="2000" b="1" dirty="0">
                <a:solidFill>
                  <a:srgbClr val="007C6A"/>
                </a:solidFill>
                <a:latin typeface="System"/>
              </a:rPr>
              <a:t>安装完成后使用如下命令查看版本</a:t>
            </a:r>
            <a:endParaRPr lang="en-US" altLang="zh-CN" sz="2000" b="1" dirty="0">
              <a:solidFill>
                <a:srgbClr val="007C6A"/>
              </a:solidFill>
              <a:latin typeface="System"/>
            </a:endParaRPr>
          </a:p>
          <a:p>
            <a:r>
              <a:rPr lang="en-US" altLang="zh-CN" sz="2000" b="1" dirty="0">
                <a:solidFill>
                  <a:srgbClr val="007C6A"/>
                </a:solidFill>
                <a:latin typeface="System"/>
              </a:rPr>
              <a:t>	</a:t>
            </a:r>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 </a:t>
            </a:r>
            <a:r>
              <a:rPr lang="en-US" altLang="zh-CN" dirty="0" err="1"/>
              <a:t>gcc</a:t>
            </a:r>
            <a:r>
              <a:rPr lang="en-US" altLang="zh-CN" dirty="0"/>
              <a:t> -v</a:t>
            </a:r>
            <a:endParaRPr lang="zh-CN" altLang="zh-CN" dirty="0"/>
          </a:p>
          <a:p>
            <a:r>
              <a:rPr lang="en-US" altLang="zh-CN" dirty="0"/>
              <a:t>	 g++ -v</a:t>
            </a:r>
            <a:endParaRPr lang="zh-CN" altLang="zh-CN" dirty="0"/>
          </a:p>
          <a:p>
            <a:endParaRPr lang="en-US" altLang="zh-CN" sz="2000" b="1" dirty="0">
              <a:solidFill>
                <a:srgbClr val="007C6A"/>
              </a:solidFill>
              <a:latin typeface="System"/>
            </a:endParaRPr>
          </a:p>
          <a:p>
            <a:r>
              <a:rPr lang="en-US" altLang="zh-CN" sz="2000" b="1" dirty="0">
                <a:solidFill>
                  <a:srgbClr val="007C6A"/>
                </a:solidFill>
                <a:latin typeface="System"/>
              </a:rPr>
              <a:t>	 </a:t>
            </a:r>
            <a:endParaRPr lang="zh-CN" altLang="en-US" sz="2000" b="1" dirty="0">
              <a:solidFill>
                <a:srgbClr val="007C6A"/>
              </a:solidFill>
              <a:latin typeface="System"/>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592294" y="400110"/>
            <a:ext cx="6696744" cy="400110"/>
          </a:xfrm>
          <a:prstGeom prst="rect">
            <a:avLst/>
          </a:prstGeom>
        </p:spPr>
        <p:txBody>
          <a:bodyPr wrap="square">
            <a:spAutoFit/>
          </a:bodyPr>
          <a:lstStyle/>
          <a:p>
            <a:r>
              <a:rPr lang="en-US" altLang="zh-CN" sz="2000" b="1" dirty="0">
                <a:solidFill>
                  <a:srgbClr val="007C6A"/>
                </a:solidFill>
                <a:latin typeface="System"/>
              </a:rPr>
              <a:t>7</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endParaRPr lang="zh-CN" altLang="en-US" sz="2000" b="1" dirty="0">
              <a:solidFill>
                <a:srgbClr val="007C6A"/>
              </a:solidFill>
              <a:latin typeface="System"/>
            </a:endParaRPr>
          </a:p>
        </p:txBody>
      </p:sp>
      <p:sp>
        <p:nvSpPr>
          <p:cNvPr id="14" name="矩形 13"/>
          <p:cNvSpPr/>
          <p:nvPr/>
        </p:nvSpPr>
        <p:spPr>
          <a:xfrm>
            <a:off x="1150610" y="791508"/>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17" name="矩形 16"/>
          <p:cNvSpPr/>
          <p:nvPr/>
        </p:nvSpPr>
        <p:spPr>
          <a:xfrm>
            <a:off x="1170953" y="1182906"/>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18" name="矩形 17"/>
          <p:cNvSpPr/>
          <p:nvPr/>
        </p:nvSpPr>
        <p:spPr>
          <a:xfrm>
            <a:off x="592294" y="1615192"/>
            <a:ext cx="6696744" cy="400110"/>
          </a:xfrm>
          <a:prstGeom prst="rect">
            <a:avLst/>
          </a:prstGeom>
        </p:spPr>
        <p:txBody>
          <a:bodyPr wrap="square">
            <a:spAutoFit/>
          </a:bodyPr>
          <a:lstStyle/>
          <a:p>
            <a:r>
              <a:rPr lang="en-US" altLang="zh-CN" sz="2000" b="1" dirty="0">
                <a:solidFill>
                  <a:srgbClr val="007C6A"/>
                </a:solidFill>
                <a:latin typeface="System"/>
              </a:rPr>
              <a:t>8</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endParaRPr lang="zh-CN" altLang="en-US" sz="2000" b="1" dirty="0">
              <a:solidFill>
                <a:srgbClr val="007C6A"/>
              </a:solidFill>
              <a:latin typeface="System"/>
            </a:endParaRPr>
          </a:p>
        </p:txBody>
      </p:sp>
      <p:sp>
        <p:nvSpPr>
          <p:cNvPr id="19" name="矩形 18"/>
          <p:cNvSpPr/>
          <p:nvPr/>
        </p:nvSpPr>
        <p:spPr>
          <a:xfrm>
            <a:off x="1150610" y="4774168"/>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20" name="图片 19"/>
          <p:cNvPicPr>
            <a:picLocks noChangeAspect="1"/>
          </p:cNvPicPr>
          <p:nvPr/>
        </p:nvPicPr>
        <p:blipFill>
          <a:blip r:embed="rId1"/>
          <a:stretch>
            <a:fillRect/>
          </a:stretch>
        </p:blipFill>
        <p:spPr>
          <a:xfrm>
            <a:off x="1420345" y="2006590"/>
            <a:ext cx="4742857" cy="2704762"/>
          </a:xfrm>
          <a:prstGeom prst="rect">
            <a:avLst/>
          </a:prstGeom>
          <a:solidFill>
            <a:schemeClr val="accent2"/>
          </a:solidFill>
          <a:ln>
            <a:solidFill>
              <a:schemeClr val="accent1"/>
            </a:solidFill>
          </a:ln>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535901"/>
            <a:ext cx="6788269" cy="400110"/>
          </a:xfrm>
          <a:prstGeom prst="rect">
            <a:avLst/>
          </a:prstGeom>
        </p:spPr>
        <p:txBody>
          <a:bodyPr wrap="none">
            <a:spAutoFit/>
          </a:bodyPr>
          <a:lstStyle/>
          <a:p>
            <a:r>
              <a:rPr lang="en-US" altLang="zh-CN" sz="2000" dirty="0">
                <a:solidFill>
                  <a:srgbClr val="007C6A"/>
                </a:solidFill>
                <a:latin typeface="System"/>
              </a:rPr>
              <a:t>9</a:t>
            </a:r>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10" name="图片 9"/>
          <p:cNvPicPr>
            <a:picLocks noChangeAspect="1"/>
          </p:cNvPicPr>
          <p:nvPr/>
        </p:nvPicPr>
        <p:blipFill>
          <a:blip r:embed="rId1"/>
          <a:stretch>
            <a:fillRect/>
          </a:stretch>
        </p:blipFill>
        <p:spPr>
          <a:xfrm>
            <a:off x="1168358" y="1399997"/>
            <a:ext cx="6487534" cy="3078129"/>
          </a:xfrm>
          <a:prstGeom prst="rect">
            <a:avLst/>
          </a:prstGeom>
          <a:ln>
            <a:solidFill>
              <a:schemeClr val="accent1"/>
            </a:solid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50653" y="462856"/>
            <a:ext cx="1723549" cy="461665"/>
          </a:xfrm>
          <a:prstGeom prst="rect">
            <a:avLst/>
          </a:prstGeom>
          <a:noFill/>
        </p:spPr>
        <p:txBody>
          <a:bodyPr wrap="none" lIns="91440" tIns="45720" rIns="91440" bIns="45720">
            <a:spAutoFit/>
          </a:bodyPr>
          <a:lstStyle/>
          <a:p>
            <a:pPr algn="ctr"/>
            <a:r>
              <a:rPr lang="zh-CN" altLang="en-US" sz="2400" b="1" dirty="0">
                <a:ln w="0"/>
                <a:solidFill>
                  <a:srgbClr val="007C6A"/>
                </a:solidFill>
                <a:effectLst>
                  <a:outerShdw blurRad="38100" dist="25400" dir="5400000" algn="ctr" rotWithShape="0">
                    <a:srgbClr val="6E747A">
                      <a:alpha val="43000"/>
                    </a:srgbClr>
                  </a:outerShdw>
                </a:effectLst>
              </a:rPr>
              <a:t>技术的分类</a:t>
            </a:r>
            <a:endParaRPr lang="zh-CN" altLang="en-US" sz="2400" b="1" cap="none" spc="0" dirty="0">
              <a:ln w="0"/>
              <a:solidFill>
                <a:srgbClr val="007C6A"/>
              </a:solidFill>
              <a:effectLst>
                <a:outerShdw blurRad="38100" dist="25400" dir="5400000" algn="ctr" rotWithShape="0">
                  <a:srgbClr val="6E747A">
                    <a:alpha val="43000"/>
                  </a:srgbClr>
                </a:outerShdw>
              </a:effectLst>
            </a:endParaRPr>
          </a:p>
        </p:txBody>
      </p:sp>
      <p:sp>
        <p:nvSpPr>
          <p:cNvPr id="9" name="矩形 8"/>
          <p:cNvSpPr/>
          <p:nvPr/>
        </p:nvSpPr>
        <p:spPr>
          <a:xfrm>
            <a:off x="611560" y="10416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解决功能</a:t>
            </a:r>
            <a:r>
              <a:rPr lang="zh-CN" altLang="en-US" sz="2400" dirty="0">
                <a:ln w="0"/>
                <a:solidFill>
                  <a:srgbClr val="007C6A"/>
                </a:solidFill>
                <a:effectLst>
                  <a:outerShdw blurRad="38100" dist="25400" dir="5400000" algn="ctr" rotWithShape="0">
                    <a:srgbClr val="6E747A">
                      <a:alpha val="43000"/>
                    </a:srgbClr>
                  </a:outerShdw>
                </a:effectLst>
              </a:rPr>
              <a:t>性</a:t>
            </a:r>
            <a:r>
              <a:rPr lang="zh-CN" altLang="en-US" sz="2400" b="0" cap="none" spc="0" dirty="0">
                <a:ln w="0"/>
                <a:solidFill>
                  <a:srgbClr val="007C6A"/>
                </a:solidFill>
                <a:effectLst>
                  <a:outerShdw blurRad="38100" dist="25400" dir="5400000" algn="ctr" rotWithShape="0">
                    <a:srgbClr val="6E747A">
                      <a:alpha val="43000"/>
                    </a:srgbClr>
                  </a:outerShdw>
                </a:effectLst>
              </a:rPr>
              <a:t>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0" name="矩形 9"/>
          <p:cNvSpPr/>
          <p:nvPr/>
        </p:nvSpPr>
        <p:spPr>
          <a:xfrm>
            <a:off x="4791590" y="671779"/>
            <a:ext cx="3675558" cy="1200329"/>
          </a:xfrm>
          <a:prstGeom prst="rect">
            <a:avLst/>
          </a:prstGeom>
          <a:noFill/>
        </p:spPr>
        <p:txBody>
          <a:bodyPr wrap="none" lIns="91440" tIns="45720" rIns="91440" bIns="45720">
            <a:spAutoFit/>
          </a:bodyPr>
          <a:lstStyle/>
          <a:p>
            <a:pPr algn="ctr"/>
            <a:r>
              <a:rPr lang="en-US" altLang="zh-CN" sz="2400" b="0" cap="none" spc="0" dirty="0">
                <a:ln w="0"/>
                <a:solidFill>
                  <a:srgbClr val="007C6A"/>
                </a:solidFill>
                <a:effectLst>
                  <a:outerShdw blurRad="38100" dist="25400" dir="5400000" algn="ctr" rotWithShape="0">
                    <a:srgbClr val="6E747A">
                      <a:alpha val="43000"/>
                    </a:srgbClr>
                  </a:outerShdw>
                </a:effectLst>
              </a:rPr>
              <a:t>Java</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b="0" cap="none" spc="0" dirty="0" err="1">
                <a:ln w="0"/>
                <a:solidFill>
                  <a:srgbClr val="007C6A"/>
                </a:solidFill>
                <a:effectLst>
                  <a:outerShdw blurRad="38100" dist="25400" dir="5400000" algn="ctr" rotWithShape="0">
                    <a:srgbClr val="6E747A">
                      <a:alpha val="43000"/>
                    </a:srgbClr>
                  </a:outerShdw>
                </a:effectLst>
              </a:rPr>
              <a:t>Jsp</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 RDBMS</a:t>
            </a:r>
            <a:endParaRPr lang="en-US" altLang="zh-CN" sz="24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Tomcat</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HTML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Linux</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err="1">
                <a:ln w="0"/>
                <a:solidFill>
                  <a:srgbClr val="007C6A"/>
                </a:solidFill>
                <a:effectLst>
                  <a:outerShdw blurRad="38100" dist="25400" dir="5400000" algn="ctr" rotWithShape="0">
                    <a:srgbClr val="6E747A">
                      <a:alpha val="43000"/>
                    </a:srgbClr>
                  </a:outerShdw>
                </a:effectLst>
              </a:rPr>
              <a:t>Jdbc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SVN</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1" name="矩形 10"/>
          <p:cNvSpPr/>
          <p:nvPr/>
        </p:nvSpPr>
        <p:spPr>
          <a:xfrm>
            <a:off x="611560" y="23637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解决扩展性的问题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2" name="矩形 11"/>
          <p:cNvSpPr/>
          <p:nvPr/>
        </p:nvSpPr>
        <p:spPr>
          <a:xfrm>
            <a:off x="4499992" y="2148274"/>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Struts</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Spring</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SpringMVC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Hibernate</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Mybatis</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3" name="矩形 12"/>
          <p:cNvSpPr/>
          <p:nvPr/>
        </p:nvSpPr>
        <p:spPr>
          <a:xfrm>
            <a:off x="631337" y="3727870"/>
            <a:ext cx="2916183"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解决性能的问题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4" name="矩形 13"/>
          <p:cNvSpPr/>
          <p:nvPr/>
        </p:nvSpPr>
        <p:spPr>
          <a:xfrm>
            <a:off x="4499992" y="3727870"/>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NoSQL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Java</a:t>
            </a:r>
            <a:r>
              <a:rPr lang="zh-CN" altLang="en-US" sz="2400" dirty="0">
                <a:ln w="0"/>
                <a:solidFill>
                  <a:srgbClr val="007C6A"/>
                </a:solidFill>
                <a:effectLst>
                  <a:outerShdw blurRad="38100" dist="25400" dir="5400000" algn="ctr" rotWithShape="0">
                    <a:srgbClr val="6E747A">
                      <a:alpha val="43000"/>
                    </a:srgbClr>
                  </a:outerShdw>
                </a:effectLst>
              </a:rPr>
              <a:t>线程、</a:t>
            </a:r>
            <a:r>
              <a:rPr lang="en-US" altLang="zh-CN" sz="2400" dirty="0">
                <a:ln w="0"/>
                <a:solidFill>
                  <a:srgbClr val="007C6A"/>
                </a:solidFill>
                <a:effectLst>
                  <a:outerShdw blurRad="38100" dist="25400" dir="5400000" algn="ctr" rotWithShape="0">
                    <a:srgbClr val="6E747A">
                      <a:alpha val="43000"/>
                    </a:srgbClr>
                  </a:outerShdw>
                </a:effectLst>
              </a:rPr>
              <a:t>Hadoop</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Nginx</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MQ</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solidFill>
                  <a:srgbClr val="007C6A"/>
                </a:solidFill>
              </a:rPr>
              <a:t> </a:t>
            </a:r>
            <a:r>
              <a:rPr lang="en-US" altLang="zh-CN" sz="2400" dirty="0" err="1">
                <a:solidFill>
                  <a:srgbClr val="007C6A"/>
                </a:solidFill>
              </a:rPr>
              <a:t>ElasticSearch</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5" name="下箭头 8"/>
          <p:cNvSpPr/>
          <p:nvPr/>
        </p:nvSpPr>
        <p:spPr>
          <a:xfrm>
            <a:off x="1856200" y="1682826"/>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9"/>
          <p:cNvSpPr/>
          <p:nvPr/>
        </p:nvSpPr>
        <p:spPr>
          <a:xfrm>
            <a:off x="1856199" y="3006607"/>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目录</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32119" y="3743681"/>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7" name="矩形 6"/>
          <p:cNvSpPr/>
          <p:nvPr/>
        </p:nvSpPr>
        <p:spPr>
          <a:xfrm>
            <a:off x="592294" y="649407"/>
            <a:ext cx="4068445" cy="39878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8" name="矩形 7"/>
          <p:cNvSpPr/>
          <p:nvPr/>
        </p:nvSpPr>
        <p:spPr>
          <a:xfrm>
            <a:off x="808318" y="1367746"/>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11" name="矩形 10"/>
          <p:cNvSpPr/>
          <p:nvPr/>
        </p:nvSpPr>
        <p:spPr>
          <a:xfrm>
            <a:off x="830665" y="2246884"/>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endParaRPr lang="zh-CN" altLang="en-US">
              <a:solidFill>
                <a:srgbClr val="007C6A"/>
              </a:solidFill>
              <a:latin typeface="System"/>
            </a:endParaRPr>
          </a:p>
        </p:txBody>
      </p:sp>
      <p:sp>
        <p:nvSpPr>
          <p:cNvPr id="12" name="矩形 11"/>
          <p:cNvSpPr/>
          <p:nvPr/>
        </p:nvSpPr>
        <p:spPr>
          <a:xfrm>
            <a:off x="830665" y="2765326"/>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endParaRPr lang="zh-CN" altLang="en-US">
              <a:solidFill>
                <a:srgbClr val="007C6A"/>
              </a:solidFill>
              <a:latin typeface="System"/>
            </a:endParaRPr>
          </a:p>
        </p:txBody>
      </p:sp>
      <p:sp>
        <p:nvSpPr>
          <p:cNvPr id="13" name="矩形 12"/>
          <p:cNvSpPr/>
          <p:nvPr/>
        </p:nvSpPr>
        <p:spPr>
          <a:xfrm>
            <a:off x="830665" y="4262123"/>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endParaRPr lang="zh-CN" altLang="en-US" dirty="0">
              <a:solidFill>
                <a:srgbClr val="007C6A"/>
              </a:solidFill>
              <a:latin typeface="System"/>
            </a:endParaRPr>
          </a:p>
        </p:txBody>
      </p:sp>
      <p:sp>
        <p:nvSpPr>
          <p:cNvPr id="14" name="矩形 13"/>
          <p:cNvSpPr/>
          <p:nvPr/>
        </p:nvSpPr>
        <p:spPr>
          <a:xfrm>
            <a:off x="830665" y="3270018"/>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endParaRPr lang="zh-CN" altLang="en-US">
              <a:solidFill>
                <a:srgbClr val="007C6A"/>
              </a:solidFill>
              <a:latin typeface="System"/>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10276" y="681675"/>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15" name="矩形 14"/>
          <p:cNvSpPr/>
          <p:nvPr/>
        </p:nvSpPr>
        <p:spPr>
          <a:xfrm>
            <a:off x="512287" y="2432383"/>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16" name="矩形 15"/>
          <p:cNvSpPr/>
          <p:nvPr/>
        </p:nvSpPr>
        <p:spPr>
          <a:xfrm>
            <a:off x="512287" y="1538540"/>
            <a:ext cx="8229746" cy="400110"/>
          </a:xfrm>
          <a:prstGeom prst="rect">
            <a:avLst/>
          </a:prstGeom>
        </p:spPr>
        <p:txBody>
          <a:bodyPr wrap="square">
            <a:spAutoFit/>
          </a:bodyPr>
          <a:lstStyle/>
          <a:p>
            <a:r>
              <a:rPr lang="en-US" altLang="zh-CN" sz="2000" b="1">
                <a:solidFill>
                  <a:srgbClr val="007C6A"/>
                </a:solidFill>
              </a:rPr>
              <a:t>1</a:t>
            </a:r>
            <a:r>
              <a:rPr lang="zh-CN" altLang="en-US" sz="2000" b="1">
                <a:solidFill>
                  <a:srgbClr val="007C6A"/>
                </a:solidFill>
              </a:rPr>
              <a:t>、备份</a:t>
            </a:r>
            <a:r>
              <a:rPr lang="en-US" altLang="zh-CN" sz="2000" b="1">
                <a:solidFill>
                  <a:srgbClr val="007C6A"/>
                </a:solidFill>
              </a:rPr>
              <a:t>redis.conf</a:t>
            </a:r>
            <a:r>
              <a:rPr lang="zh-CN" altLang="en-US" sz="2000" b="1">
                <a:solidFill>
                  <a:srgbClr val="007C6A"/>
                </a:solidFill>
              </a:rPr>
              <a:t>：拷贝一份</a:t>
            </a:r>
            <a:r>
              <a:rPr lang="en-US" altLang="zh-CN" sz="2000" b="1">
                <a:solidFill>
                  <a:srgbClr val="007C6A"/>
                </a:solidFill>
              </a:rPr>
              <a:t>redis.conf</a:t>
            </a:r>
            <a:r>
              <a:rPr lang="zh-CN" altLang="en-US" sz="2000" b="1">
                <a:solidFill>
                  <a:srgbClr val="007C6A"/>
                </a:solidFill>
              </a:rPr>
              <a:t>到其他目录</a:t>
            </a:r>
            <a:endParaRPr lang="zh-CN" altLang="en-US" sz="2000" b="1">
              <a:solidFill>
                <a:srgbClr val="007C6A"/>
              </a:solidFill>
            </a:endParaRPr>
          </a:p>
        </p:txBody>
      </p:sp>
      <p:sp>
        <p:nvSpPr>
          <p:cNvPr id="17" name="矩形 16"/>
          <p:cNvSpPr/>
          <p:nvPr/>
        </p:nvSpPr>
        <p:spPr>
          <a:xfrm>
            <a:off x="520618" y="3634003"/>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92294" y="2849893"/>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8" name="矩形 7"/>
          <p:cNvSpPr/>
          <p:nvPr/>
        </p:nvSpPr>
        <p:spPr>
          <a:xfrm>
            <a:off x="627742" y="698037"/>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9" name="矩形 8"/>
          <p:cNvSpPr/>
          <p:nvPr/>
        </p:nvSpPr>
        <p:spPr>
          <a:xfrm>
            <a:off x="778036" y="1913789"/>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11" name="图片 10"/>
          <p:cNvPicPr>
            <a:picLocks noChangeAspect="1"/>
          </p:cNvPicPr>
          <p:nvPr/>
        </p:nvPicPr>
        <p:blipFill>
          <a:blip r:embed="rId1"/>
          <a:stretch>
            <a:fillRect/>
          </a:stretch>
        </p:blipFill>
        <p:spPr>
          <a:xfrm>
            <a:off x="1036903" y="1132390"/>
            <a:ext cx="5736453" cy="637383"/>
          </a:xfrm>
          <a:prstGeom prst="rect">
            <a:avLst/>
          </a:prstGeom>
          <a:ln>
            <a:solidFill>
              <a:schemeClr val="accent1"/>
            </a:solidFill>
          </a:ln>
        </p:spPr>
      </p:pic>
      <p:pic>
        <p:nvPicPr>
          <p:cNvPr id="12" name="图片 11"/>
          <p:cNvPicPr>
            <a:picLocks noChangeAspect="1"/>
          </p:cNvPicPr>
          <p:nvPr/>
        </p:nvPicPr>
        <p:blipFill>
          <a:blip r:embed="rId2"/>
          <a:stretch>
            <a:fillRect/>
          </a:stretch>
        </p:blipFill>
        <p:spPr>
          <a:xfrm>
            <a:off x="1036903" y="3521519"/>
            <a:ext cx="5529763" cy="865401"/>
          </a:xfrm>
          <a:prstGeom prst="rect">
            <a:avLst/>
          </a:prstGeom>
          <a:ln>
            <a:solidFill>
              <a:schemeClr val="accent1"/>
            </a:solidFill>
          </a:ln>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关闭</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77010" y="600404"/>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13" name="矩形 12"/>
          <p:cNvSpPr/>
          <p:nvPr/>
        </p:nvSpPr>
        <p:spPr>
          <a:xfrm>
            <a:off x="552692" y="4109660"/>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:Redis-cli -p 6379 shutdown</a:t>
            </a:r>
            <a:endParaRPr lang="zh-CN" altLang="en-US" b="1" dirty="0">
              <a:solidFill>
                <a:srgbClr val="007C6A"/>
              </a:solidFill>
              <a:latin typeface="Verdana" panose="020B0604030504040204" pitchFamily="34" charset="0"/>
            </a:endParaRPr>
          </a:p>
        </p:txBody>
      </p:sp>
      <p:pic>
        <p:nvPicPr>
          <p:cNvPr id="14" name="图片 13"/>
          <p:cNvPicPr>
            <a:picLocks noChangeAspect="1"/>
          </p:cNvPicPr>
          <p:nvPr/>
        </p:nvPicPr>
        <p:blipFill>
          <a:blip r:embed="rId1"/>
          <a:stretch>
            <a:fillRect/>
          </a:stretch>
        </p:blipFill>
        <p:spPr>
          <a:xfrm>
            <a:off x="585495" y="2757677"/>
            <a:ext cx="5124288" cy="720080"/>
          </a:xfrm>
          <a:prstGeom prst="rect">
            <a:avLst/>
          </a:prstGeom>
          <a:ln>
            <a:solidFill>
              <a:schemeClr val="accent1"/>
            </a:solidFill>
          </a:ln>
        </p:spPr>
      </p:pic>
      <p:sp>
        <p:nvSpPr>
          <p:cNvPr id="15" name="矩形 14"/>
          <p:cNvSpPr/>
          <p:nvPr/>
        </p:nvSpPr>
        <p:spPr>
          <a:xfrm>
            <a:off x="355306" y="2164545"/>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也可以进入终端后再关闭</a:t>
            </a:r>
            <a:endParaRPr lang="zh-CN" altLang="en-US" sz="2000" b="1" dirty="0">
              <a:solidFill>
                <a:srgbClr val="007C6A"/>
              </a:solidFill>
              <a:latin typeface="Verdana" panose="020B0604030504040204" pitchFamily="34" charset="0"/>
            </a:endParaRPr>
          </a:p>
        </p:txBody>
      </p:sp>
      <p:pic>
        <p:nvPicPr>
          <p:cNvPr id="16" name="图片 15"/>
          <p:cNvPicPr>
            <a:picLocks noChangeAspect="1"/>
          </p:cNvPicPr>
          <p:nvPr/>
        </p:nvPicPr>
        <p:blipFill>
          <a:blip r:embed="rId2"/>
          <a:stretch>
            <a:fillRect/>
          </a:stretch>
        </p:blipFill>
        <p:spPr>
          <a:xfrm>
            <a:off x="552692" y="1182400"/>
            <a:ext cx="6355726" cy="924239"/>
          </a:xfrm>
          <a:prstGeom prst="rect">
            <a:avLst/>
          </a:prstGeom>
          <a:ln>
            <a:solidFill>
              <a:schemeClr val="accent1"/>
            </a:solidFill>
          </a:ln>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61257" y="2232025"/>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rPr>
              <a:t>默认</a:t>
            </a:r>
            <a:r>
              <a:rPr lang="en-US" altLang="zh-CN" sz="2000" b="1" dirty="0">
                <a:solidFill>
                  <a:srgbClr val="007C6A"/>
                </a:solidFill>
              </a:rPr>
              <a:t>16</a:t>
            </a:r>
            <a:r>
              <a:rPr lang="zh-CN" altLang="en-US" sz="2000" b="1" dirty="0">
                <a:solidFill>
                  <a:srgbClr val="007C6A"/>
                </a:solidFill>
              </a:rPr>
              <a:t>个数据库，类似数组下标从</a:t>
            </a:r>
            <a:r>
              <a:rPr lang="en-US" altLang="zh-CN" sz="2000" b="1" dirty="0">
                <a:solidFill>
                  <a:srgbClr val="007C6A"/>
                </a:solidFill>
              </a:rPr>
              <a:t>0</a:t>
            </a:r>
            <a:r>
              <a:rPr lang="zh-CN" altLang="en-US" sz="2000" b="1" dirty="0">
                <a:solidFill>
                  <a:srgbClr val="007C6A"/>
                </a:solidFill>
              </a:rPr>
              <a:t>开始，初始默认使用</a:t>
            </a:r>
            <a:r>
              <a:rPr lang="en-US" altLang="zh-CN" sz="2000" b="1" dirty="0">
                <a:solidFill>
                  <a:srgbClr val="007C6A"/>
                </a:solidFill>
              </a:rPr>
              <a:t>0</a:t>
            </a:r>
            <a:r>
              <a:rPr lang="zh-CN" altLang="en-US" sz="2000" b="1" dirty="0">
                <a:solidFill>
                  <a:srgbClr val="007C6A"/>
                </a:solidFill>
              </a:rPr>
              <a:t>号库</a:t>
            </a:r>
            <a:endParaRPr lang="zh-CN" altLang="en-US" sz="2000" b="1" dirty="0">
              <a:solidFill>
                <a:srgbClr val="007C6A"/>
              </a:solidFill>
            </a:endParaRPr>
          </a:p>
        </p:txBody>
      </p:sp>
      <p:sp>
        <p:nvSpPr>
          <p:cNvPr id="9" name="矩形 8"/>
          <p:cNvSpPr/>
          <p:nvPr/>
        </p:nvSpPr>
        <p:spPr>
          <a:xfrm>
            <a:off x="657301" y="1245609"/>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11" name="矩形 10"/>
          <p:cNvSpPr/>
          <p:nvPr/>
        </p:nvSpPr>
        <p:spPr>
          <a:xfrm>
            <a:off x="261257" y="3786260"/>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统一密码管理，所有库都是同样密码，要么都</a:t>
            </a:r>
            <a:r>
              <a:rPr lang="en-US" altLang="zh-CN" sz="2000" b="1" dirty="0">
                <a:solidFill>
                  <a:srgbClr val="007C6A"/>
                </a:solidFill>
              </a:rPr>
              <a:t>OK</a:t>
            </a:r>
            <a:r>
              <a:rPr lang="zh-CN" altLang="en-US" sz="2000" b="1" dirty="0">
                <a:solidFill>
                  <a:srgbClr val="007C6A"/>
                </a:solidFill>
              </a:rPr>
              <a:t>要么一个也连接不上。</a:t>
            </a:r>
            <a:endParaRPr lang="zh-CN" altLang="en-US" sz="2000" b="1" dirty="0">
              <a:solidFill>
                <a:srgbClr val="007C6A"/>
              </a:solidFill>
            </a:endParaRPr>
          </a:p>
        </p:txBody>
      </p:sp>
      <p:sp>
        <p:nvSpPr>
          <p:cNvPr id="12" name="矩形 11"/>
          <p:cNvSpPr/>
          <p:nvPr/>
        </p:nvSpPr>
        <p:spPr>
          <a:xfrm>
            <a:off x="261257" y="469627"/>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endParaRPr lang="zh-CN" altLang="en-US" sz="2000" b="1" dirty="0">
              <a:solidFill>
                <a:srgbClr val="007C6A"/>
              </a:solidFill>
            </a:endParaRPr>
          </a:p>
        </p:txBody>
      </p:sp>
      <p:sp>
        <p:nvSpPr>
          <p:cNvPr id="17" name="矩形 16"/>
          <p:cNvSpPr/>
          <p:nvPr/>
        </p:nvSpPr>
        <p:spPr>
          <a:xfrm>
            <a:off x="809701" y="3008007"/>
            <a:ext cx="6840760" cy="400110"/>
          </a:xfrm>
          <a:prstGeom prst="rect">
            <a:avLst/>
          </a:prstGeom>
        </p:spPr>
        <p:txBody>
          <a:bodyPr wrap="square">
            <a:spAutoFit/>
          </a:bodyPr>
          <a:lstStyle/>
          <a:p>
            <a:r>
              <a:rPr lang="zh-CN" altLang="en-US" sz="2000" dirty="0">
                <a:solidFill>
                  <a:srgbClr val="007C6A"/>
                </a:solidFill>
              </a:rPr>
              <a:t>使用命令</a:t>
            </a:r>
            <a:r>
              <a:rPr lang="zh-CN" altLang="en-US" sz="2000" b="1" dirty="0">
                <a:solidFill>
                  <a:srgbClr val="007C6A"/>
                </a:solidFill>
              </a:rPr>
              <a:t> </a:t>
            </a:r>
            <a:r>
              <a:rPr lang="en-US" altLang="zh-CN" sz="2000" b="1" dirty="0">
                <a:solidFill>
                  <a:srgbClr val="007C6A"/>
                </a:solidFill>
              </a:rPr>
              <a:t>select   &lt;</a:t>
            </a:r>
            <a:r>
              <a:rPr lang="en-US" altLang="zh-CN" sz="2000" b="1" dirty="0" err="1">
                <a:solidFill>
                  <a:srgbClr val="007C6A"/>
                </a:solidFill>
              </a:rPr>
              <a:t>dbid</a:t>
            </a:r>
            <a:r>
              <a:rPr lang="en-US" altLang="zh-CN" sz="2000" b="1" dirty="0">
                <a:solidFill>
                  <a:srgbClr val="007C6A"/>
                </a:solidFill>
              </a:rPr>
              <a:t>&gt;  </a:t>
            </a:r>
            <a:r>
              <a:rPr lang="zh-CN" altLang="en-US" sz="2000" dirty="0">
                <a:solidFill>
                  <a:srgbClr val="007C6A"/>
                </a:solidFill>
              </a:rPr>
              <a:t>来切换数据库。如</a:t>
            </a:r>
            <a:r>
              <a:rPr lang="en-US" altLang="zh-CN" sz="2000" dirty="0">
                <a:solidFill>
                  <a:srgbClr val="007C6A"/>
                </a:solidFill>
              </a:rPr>
              <a:t>: select 8 </a:t>
            </a:r>
            <a:endParaRPr lang="zh-CN" altLang="en-US" sz="2000" dirty="0">
              <a:solidFill>
                <a:srgbClr val="007C6A"/>
              </a:solidFill>
            </a:endParaRPr>
          </a:p>
        </p:txBody>
      </p:sp>
      <p:pic>
        <p:nvPicPr>
          <p:cNvPr id="18" name="图片 17"/>
          <p:cNvPicPr>
            <a:picLocks noChangeAspect="1"/>
          </p:cNvPicPr>
          <p:nvPr/>
        </p:nvPicPr>
        <p:blipFill>
          <a:blip r:embed="rId1"/>
          <a:stretch>
            <a:fillRect/>
          </a:stretch>
        </p:blipFill>
        <p:spPr>
          <a:xfrm>
            <a:off x="2268157" y="964711"/>
            <a:ext cx="1809524" cy="9619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4840" y="592899"/>
            <a:ext cx="3804247" cy="400110"/>
          </a:xfrm>
          <a:prstGeom prst="rect">
            <a:avLst/>
          </a:prstGeom>
        </p:spPr>
        <p:txBody>
          <a:bodyPr wrap="none">
            <a:spAutoFit/>
          </a:bodyPr>
          <a:lstStyle/>
          <a:p>
            <a:r>
              <a:rPr lang="en-US" altLang="zh-CN" sz="2000" b="1">
                <a:solidFill>
                  <a:srgbClr val="007C6A"/>
                </a:solidFill>
                <a:latin typeface="宋体" panose="02010600030101010101" pitchFamily="2" charset="-122"/>
              </a:rPr>
              <a:t>Redis</a:t>
            </a:r>
            <a:r>
              <a:rPr lang="zh-CN" altLang="en-US" sz="2000" b="1">
                <a:solidFill>
                  <a:srgbClr val="007C6A"/>
                </a:solidFill>
                <a:latin typeface="宋体" panose="02010600030101010101" pitchFamily="2" charset="-122"/>
              </a:rPr>
              <a:t>是单线程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复用技术</a:t>
            </a:r>
            <a:endParaRPr lang="zh-CN" altLang="en-US" sz="2000" b="1">
              <a:solidFill>
                <a:srgbClr val="007C6A"/>
              </a:solidFill>
              <a:latin typeface="Verdana" panose="020B0604030504040204" pitchFamily="34" charset="0"/>
            </a:endParaRPr>
          </a:p>
        </p:txBody>
      </p:sp>
      <p:sp>
        <p:nvSpPr>
          <p:cNvPr id="13" name="矩形 12"/>
          <p:cNvSpPr/>
          <p:nvPr/>
        </p:nvSpPr>
        <p:spPr>
          <a:xfrm>
            <a:off x="494840" y="1240971"/>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14" name="矩形 13"/>
          <p:cNvSpPr/>
          <p:nvPr/>
        </p:nvSpPr>
        <p:spPr>
          <a:xfrm>
            <a:off x="638856" y="3749552"/>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3312" y="1087217"/>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6" y="0"/>
            <a:ext cx="238078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62354" y="400110"/>
            <a:ext cx="2254143" cy="580415"/>
          </a:xfrm>
          <a:prstGeom prst="rect">
            <a:avLst/>
          </a:prstGeom>
        </p:spPr>
        <p:txBody>
          <a:bodyPr wrap="none">
            <a:spAutoFit/>
          </a:bodyPr>
          <a:lstStyle/>
          <a:p>
            <a:pPr>
              <a:lnSpc>
                <a:spcPct val="150000"/>
              </a:lnSpc>
            </a:pPr>
            <a:r>
              <a:rPr lang="en-US" altLang="zh-CN" sz="2400" b="1" dirty="0">
                <a:solidFill>
                  <a:srgbClr val="007C6A"/>
                </a:solidFill>
              </a:rPr>
              <a:t>Redis</a:t>
            </a:r>
            <a:r>
              <a:rPr lang="zh-CN" altLang="en-US" sz="2400" b="1" dirty="0">
                <a:solidFill>
                  <a:srgbClr val="007C6A"/>
                </a:solidFill>
              </a:rPr>
              <a:t>数据类型</a:t>
            </a:r>
            <a:endParaRPr lang="en-US" altLang="zh-CN" sz="2400" b="1" dirty="0">
              <a:solidFill>
                <a:srgbClr val="007C6A"/>
              </a:solidFill>
            </a:endParaRPr>
          </a:p>
        </p:txBody>
      </p:sp>
      <p:sp>
        <p:nvSpPr>
          <p:cNvPr id="7" name="矩形 6"/>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endParaRPr lang="en-US" altLang="zh-CN" sz="2400">
              <a:solidFill>
                <a:srgbClr val="007C6A"/>
              </a:solidFill>
              <a:latin typeface="Verdana" panose="020B0604030504040204" pitchFamily="34" charset="0"/>
            </a:endParaRPr>
          </a:p>
        </p:txBody>
      </p:sp>
      <p:sp>
        <p:nvSpPr>
          <p:cNvPr id="8" name="矩形 7"/>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endParaRPr lang="en-US" altLang="zh-CN" sz="2400">
              <a:solidFill>
                <a:srgbClr val="007C6A"/>
              </a:solidFill>
              <a:latin typeface="Verdana" panose="020B0604030504040204" pitchFamily="34" charset="0"/>
            </a:endParaRPr>
          </a:p>
        </p:txBody>
      </p:sp>
      <p:sp>
        <p:nvSpPr>
          <p:cNvPr id="9" name="矩形 8"/>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endParaRPr lang="en-US" altLang="zh-CN" sz="2400">
              <a:solidFill>
                <a:srgbClr val="007C6A"/>
              </a:solidFill>
              <a:latin typeface="Verdana" panose="020B0604030504040204" pitchFamily="34" charset="0"/>
            </a:endParaRPr>
          </a:p>
        </p:txBody>
      </p:sp>
      <p:sp>
        <p:nvSpPr>
          <p:cNvPr id="11" name="矩形 10"/>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endParaRPr lang="en-US" altLang="zh-CN" sz="2400">
              <a:solidFill>
                <a:srgbClr val="007C6A"/>
              </a:solidFill>
              <a:latin typeface="Verdana" panose="020B0604030504040204" pitchFamily="34" charset="0"/>
            </a:endParaRPr>
          </a:p>
        </p:txBody>
      </p:sp>
      <p:sp>
        <p:nvSpPr>
          <p:cNvPr id="12" name="矩形 11"/>
          <p:cNvSpPr/>
          <p:nvPr/>
        </p:nvSpPr>
        <p:spPr>
          <a:xfrm>
            <a:off x="3671590" y="4214754"/>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endParaRPr lang="en-US" altLang="zh-CN" sz="2400">
              <a:solidFill>
                <a:srgbClr val="007C6A"/>
              </a:solidFill>
              <a:latin typeface="Verdana" panose="020B0604030504040204" pitchFamily="34" charset="0"/>
            </a:endParaRPr>
          </a:p>
        </p:txBody>
      </p:sp>
      <p:sp>
        <p:nvSpPr>
          <p:cNvPr id="15" name="矩形 14"/>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endParaRPr lang="en-US" altLang="zh-CN" sz="2400">
              <a:solidFill>
                <a:srgbClr val="007C6A"/>
              </a:solidFill>
              <a:latin typeface="Verdana" panose="020B0604030504040204" pitchFamily="34" charset="0"/>
            </a:endParaRPr>
          </a:p>
        </p:txBody>
      </p:sp>
      <p:sp>
        <p:nvSpPr>
          <p:cNvPr id="16" name="矩形 15"/>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endParaRPr lang="en-US" altLang="zh-CN" sz="2800" b="1">
              <a:solidFill>
                <a:srgbClr val="007C6A"/>
              </a:solidFill>
              <a:latin typeface="Verdana" panose="020B0604030504040204" pitchFamily="34"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endParaRPr lang="en-US" altLang="zh-CN" sz="2400" b="1" dirty="0">
              <a:solidFill>
                <a:srgbClr val="007C6A"/>
              </a:solidFill>
            </a:endParaRPr>
          </a:p>
        </p:txBody>
      </p:sp>
      <p:sp>
        <p:nvSpPr>
          <p:cNvPr id="14" name="矩形 13"/>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endParaRPr lang="en-US" altLang="zh-CN" sz="2400" b="1" dirty="0">
              <a:solidFill>
                <a:srgbClr val="007C6A"/>
              </a:solidFill>
            </a:endParaRPr>
          </a:p>
        </p:txBody>
      </p:sp>
      <p:sp>
        <p:nvSpPr>
          <p:cNvPr id="18" name="矩形 17"/>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a:t>
            </a:r>
            <a:endParaRPr lang="en-US" altLang="zh-CN" sz="2400" b="1" dirty="0">
              <a:solidFill>
                <a:srgbClr val="007C6A"/>
              </a:solidFill>
            </a:endParaRPr>
          </a:p>
        </p:txBody>
      </p:sp>
      <p:sp>
        <p:nvSpPr>
          <p:cNvPr id="20" name="矩形 19"/>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del  &lt;key&gt;</a:t>
            </a:r>
            <a:endParaRPr lang="en-US" altLang="zh-CN" sz="2400" b="1" dirty="0">
              <a:solidFill>
                <a:srgbClr val="007C6A"/>
              </a:solidFill>
            </a:endParaRPr>
          </a:p>
        </p:txBody>
      </p:sp>
      <p:sp>
        <p:nvSpPr>
          <p:cNvPr id="22" name="矩形 21"/>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p:txBody>
      </p:sp>
      <p:sp>
        <p:nvSpPr>
          <p:cNvPr id="23" name="矩形 22"/>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24" name="矩形 23"/>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查看键的类型</a:t>
            </a:r>
            <a:r>
              <a:rPr lang="en-US" altLang="zh-CN" sz="2400" b="1" dirty="0">
                <a:solidFill>
                  <a:srgbClr val="007C6A"/>
                </a:solidFill>
              </a:rPr>
              <a:t> </a:t>
            </a:r>
            <a:endParaRPr lang="en-US" altLang="zh-CN" sz="2400" b="1" dirty="0">
              <a:solidFill>
                <a:srgbClr val="007C6A"/>
              </a:solidFill>
            </a:endParaRPr>
          </a:p>
        </p:txBody>
      </p:sp>
      <p:sp>
        <p:nvSpPr>
          <p:cNvPr id="25" name="矩形 24"/>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删除某个键</a:t>
            </a:r>
            <a:endParaRPr lang="en-US" altLang="zh-CN" sz="2400" b="1" dirty="0">
              <a:solidFill>
                <a:srgbClr val="007C6A"/>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endParaRPr lang="en-US" altLang="zh-CN" sz="2400" b="1" dirty="0">
              <a:solidFill>
                <a:srgbClr val="007C6A"/>
              </a:solidFill>
            </a:endParaRPr>
          </a:p>
        </p:txBody>
      </p:sp>
      <p:sp>
        <p:nvSpPr>
          <p:cNvPr id="8" name="矩形 7"/>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9" name="矩形 8"/>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dirty="0">
                <a:solidFill>
                  <a:srgbClr val="007C6A"/>
                </a:solidFill>
              </a:rPr>
              <a:t>查看还有多少秒过期，</a:t>
            </a:r>
            <a:r>
              <a:rPr lang="en-US" altLang="zh-CN" sz="2400" b="1" dirty="0">
                <a:solidFill>
                  <a:srgbClr val="007C6A"/>
                </a:solidFill>
              </a:rPr>
              <a:t>-1</a:t>
            </a:r>
            <a:r>
              <a:rPr lang="zh-CN" altLang="en-US" sz="2400" b="1" dirty="0">
                <a:solidFill>
                  <a:srgbClr val="007C6A"/>
                </a:solidFill>
              </a:rPr>
              <a:t>表示永不过期，</a:t>
            </a:r>
            <a:endParaRPr lang="en-US" altLang="zh-CN" sz="2400" b="1" dirty="0">
              <a:solidFill>
                <a:srgbClr val="007C6A"/>
              </a:solidFill>
            </a:endParaRPr>
          </a:p>
          <a:p>
            <a:r>
              <a:rPr lang="en-US" altLang="zh-CN" sz="2400" b="1" dirty="0">
                <a:solidFill>
                  <a:srgbClr val="007C6A"/>
                </a:solidFill>
              </a:rPr>
              <a:t>    -2</a:t>
            </a:r>
            <a:r>
              <a:rPr lang="zh-CN" altLang="en-US" sz="2400" b="1" dirty="0">
                <a:solidFill>
                  <a:srgbClr val="007C6A"/>
                </a:solidFill>
              </a:rPr>
              <a:t>表示已过期</a:t>
            </a:r>
            <a:endParaRPr lang="zh-CN" altLang="en-US" sz="2400" b="1" dirty="0">
              <a:solidFill>
                <a:srgbClr val="007C6A"/>
              </a:solidFill>
            </a:endParaRPr>
          </a:p>
        </p:txBody>
      </p:sp>
      <p:sp>
        <p:nvSpPr>
          <p:cNvPr id="10" name="矩形 9"/>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ttl</a:t>
            </a:r>
            <a:r>
              <a:rPr lang="en-US" altLang="zh-CN" sz="2400" b="1" dirty="0">
                <a:solidFill>
                  <a:srgbClr val="007C6A"/>
                </a:solidFill>
              </a:rPr>
              <a:t>   &lt;key&gt; </a:t>
            </a:r>
            <a:endParaRPr lang="en-US" altLang="zh-CN" sz="2400" b="1" dirty="0">
              <a:solidFill>
                <a:srgbClr val="007C6A"/>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7" name="TextBox 1"/>
          <p:cNvSpPr txBox="1"/>
          <p:nvPr/>
        </p:nvSpPr>
        <p:spPr>
          <a:xfrm>
            <a:off x="544097" y="491904"/>
            <a:ext cx="7776864" cy="1015663"/>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p:cNvPicPr>
            <a:picLocks noChangeAspect="1"/>
          </p:cNvPicPr>
          <p:nvPr/>
        </p:nvPicPr>
        <p:blipFill>
          <a:blip r:embed="rId1"/>
          <a:stretch>
            <a:fillRect/>
          </a:stretch>
        </p:blipFill>
        <p:spPr>
          <a:xfrm>
            <a:off x="641221" y="2210401"/>
            <a:ext cx="1313902" cy="1218187"/>
          </a:xfrm>
          <a:prstGeom prst="rect">
            <a:avLst/>
          </a:prstGeom>
        </p:spPr>
      </p:pic>
      <p:pic>
        <p:nvPicPr>
          <p:cNvPr id="19" name="图片 18"/>
          <p:cNvPicPr>
            <a:picLocks noChangeAspect="1"/>
          </p:cNvPicPr>
          <p:nvPr/>
        </p:nvPicPr>
        <p:blipFill>
          <a:blip r:embed="rId2"/>
          <a:stretch>
            <a:fillRect/>
          </a:stretch>
        </p:blipFill>
        <p:spPr>
          <a:xfrm>
            <a:off x="3441968" y="1940531"/>
            <a:ext cx="1553613" cy="1619725"/>
          </a:xfrm>
          <a:prstGeom prst="rect">
            <a:avLst/>
          </a:prstGeom>
        </p:spPr>
      </p:pic>
      <p:pic>
        <p:nvPicPr>
          <p:cNvPr id="20" name="图片 19"/>
          <p:cNvPicPr>
            <a:picLocks noChangeAspect="1"/>
          </p:cNvPicPr>
          <p:nvPr/>
        </p:nvPicPr>
        <p:blipFill>
          <a:blip r:embed="rId3"/>
          <a:stretch>
            <a:fillRect/>
          </a:stretch>
        </p:blipFill>
        <p:spPr>
          <a:xfrm>
            <a:off x="6109714" y="1998203"/>
            <a:ext cx="1579064" cy="1504379"/>
          </a:xfrm>
          <a:prstGeom prst="rect">
            <a:avLst/>
          </a:prstGeom>
        </p:spPr>
      </p:pic>
      <p:sp>
        <p:nvSpPr>
          <p:cNvPr id="21" name="TextBox 1"/>
          <p:cNvSpPr txBox="1"/>
          <p:nvPr/>
        </p:nvSpPr>
        <p:spPr>
          <a:xfrm>
            <a:off x="3531877" y="3633952"/>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p:cNvSpPr txBox="1"/>
          <p:nvPr/>
        </p:nvSpPr>
        <p:spPr>
          <a:xfrm>
            <a:off x="6322288" y="3606509"/>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箭头连接符 22"/>
          <p:cNvCxnSpPr/>
          <p:nvPr/>
        </p:nvCxnSpPr>
        <p:spPr>
          <a:xfrm>
            <a:off x="2391730" y="2750392"/>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122567" y="2819495"/>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dirty="0">
              <a:solidFill>
                <a:srgbClr val="007C6A"/>
              </a:solidFill>
              <a:latin typeface="宋体" panose="02010600030101010101" pitchFamily="2" charset="-122"/>
            </a:endParaRPr>
          </a:p>
        </p:txBody>
      </p:sp>
      <p:sp>
        <p:nvSpPr>
          <p:cNvPr id="16" name="矩形 15"/>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Flushall</a:t>
            </a:r>
            <a:endParaRPr lang="zh-CN" altLang="en-US" sz="2000" b="1" dirty="0">
              <a:solidFill>
                <a:srgbClr val="007C6A"/>
              </a:solidFill>
              <a:latin typeface="宋体" panose="02010600030101010101" pitchFamily="2" charset="-122"/>
            </a:endParaRPr>
          </a:p>
        </p:txBody>
      </p:sp>
      <p:sp>
        <p:nvSpPr>
          <p:cNvPr id="18" name="矩形 17"/>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查看当前数据库的</a:t>
            </a:r>
            <a:r>
              <a:rPr lang="en-US" altLang="zh-CN" sz="2400" b="1" dirty="0">
                <a:solidFill>
                  <a:srgbClr val="007C6A"/>
                </a:solidFill>
                <a:latin typeface="Verdana" panose="020B0604030504040204" pitchFamily="34" charset="0"/>
              </a:rPr>
              <a:t>key</a:t>
            </a:r>
            <a:r>
              <a:rPr lang="zh-CN" altLang="en-US" sz="2400" b="1" dirty="0">
                <a:solidFill>
                  <a:srgbClr val="007C6A"/>
                </a:solidFill>
                <a:latin typeface="宋体" panose="02010600030101010101" pitchFamily="2" charset="-122"/>
              </a:rPr>
              <a:t>的数量</a:t>
            </a:r>
            <a:endParaRPr lang="en-US" altLang="zh-CN" sz="2400" b="1" dirty="0">
              <a:solidFill>
                <a:srgbClr val="007C6A"/>
              </a:solidFill>
            </a:endParaRPr>
          </a:p>
        </p:txBody>
      </p:sp>
      <p:sp>
        <p:nvSpPr>
          <p:cNvPr id="19" name="矩形 18"/>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清空当前库</a:t>
            </a:r>
            <a:endParaRPr lang="en-US" altLang="zh-CN" sz="2400" b="1" dirty="0">
              <a:solidFill>
                <a:srgbClr val="007C6A"/>
              </a:solidFill>
            </a:endParaRPr>
          </a:p>
        </p:txBody>
      </p:sp>
      <p:sp>
        <p:nvSpPr>
          <p:cNvPr id="20" name="矩形 19"/>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通杀全部库 </a:t>
            </a:r>
            <a:endParaRPr lang="en-US" altLang="zh-CN" sz="2400" b="1" dirty="0">
              <a:solidFill>
                <a:srgbClr val="007C6A"/>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endParaRPr lang="zh-CN" altLang="en-US" sz="2400" b="1">
              <a:solidFill>
                <a:srgbClr val="007C6A"/>
              </a:solidFill>
              <a:latin typeface="+mn-ea"/>
            </a:endParaRP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endParaRPr lang="zh-CN" altLang="en-US" sz="2400" b="1">
              <a:solidFill>
                <a:srgbClr val="007C6A"/>
              </a:solidFill>
              <a:latin typeface="+mn-ea"/>
            </a:endParaRP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p:cNvSpPr/>
          <p:nvPr/>
        </p:nvSpPr>
        <p:spPr>
          <a:xfrm>
            <a:off x="479063" y="523828"/>
            <a:ext cx="1271502" cy="523220"/>
          </a:xfrm>
          <a:prstGeom prst="rect">
            <a:avLst/>
          </a:prstGeom>
        </p:spPr>
        <p:txBody>
          <a:bodyPr wrap="none">
            <a:spAutoFit/>
          </a:bodyPr>
          <a:lstStyle/>
          <a:p>
            <a:r>
              <a:rPr lang="en-US" altLang="zh-CN" sz="2800" b="1" dirty="0">
                <a:solidFill>
                  <a:srgbClr val="007C6A"/>
                </a:solidFill>
                <a:latin typeface="+mn-ea"/>
              </a:rPr>
              <a:t>String</a:t>
            </a:r>
            <a:endParaRPr lang="zh-CN" altLang="en-US" sz="2800" dirty="0">
              <a:solidFill>
                <a:srgbClr val="007C6A"/>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endParaRPr lang="en-US" altLang="zh-CN" sz="2400" b="1">
              <a:solidFill>
                <a:srgbClr val="007C6A"/>
              </a:solidFill>
            </a:endParaRPr>
          </a:p>
        </p:txBody>
      </p:sp>
      <p:sp>
        <p:nvSpPr>
          <p:cNvPr id="9" name="矩形 8"/>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10" name="矩形 9"/>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endParaRPr lang="en-US" altLang="zh-CN" sz="2400" b="1">
              <a:solidFill>
                <a:srgbClr val="007C6A"/>
              </a:solidFill>
            </a:endParaRPr>
          </a:p>
        </p:txBody>
      </p:sp>
      <p:sp>
        <p:nvSpPr>
          <p:cNvPr id="11" name="矩形 10"/>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添加键值对</a:t>
            </a:r>
            <a:endParaRPr lang="en-US" altLang="zh-CN" sz="2400" b="1" dirty="0">
              <a:solidFill>
                <a:srgbClr val="007C6A"/>
              </a:solidFill>
            </a:endParaRPr>
          </a:p>
        </p:txBody>
      </p:sp>
      <p:sp>
        <p:nvSpPr>
          <p:cNvPr id="12" name="矩形 11"/>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endParaRPr lang="en-US" altLang="zh-CN" sz="2400" b="1" dirty="0">
              <a:solidFill>
                <a:srgbClr val="007C6A"/>
              </a:solidFill>
            </a:endParaRPr>
          </a:p>
        </p:txBody>
      </p:sp>
      <p:sp>
        <p:nvSpPr>
          <p:cNvPr id="13" name="矩形 12"/>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strlen</a:t>
            </a:r>
            <a:r>
              <a:rPr lang="en-US" altLang="zh-CN" sz="2400" b="1" dirty="0">
                <a:solidFill>
                  <a:srgbClr val="007C6A"/>
                </a:solidFill>
              </a:rPr>
              <a:t>  &lt;key&gt;</a:t>
            </a:r>
            <a:endParaRPr lang="en-US" altLang="zh-CN" sz="2400" b="1" dirty="0">
              <a:solidFill>
                <a:srgbClr val="007C6A"/>
              </a:solidFill>
            </a:endParaRPr>
          </a:p>
        </p:txBody>
      </p:sp>
      <p:sp>
        <p:nvSpPr>
          <p:cNvPr id="15" name="矩形 14"/>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获得值的长度</a:t>
            </a:r>
            <a:endParaRPr lang="en-US" altLang="zh-CN" sz="2400" b="1" dirty="0">
              <a:solidFill>
                <a:srgbClr val="007C6A"/>
              </a:solidFill>
            </a:endParaRPr>
          </a:p>
        </p:txBody>
      </p:sp>
      <p:sp>
        <p:nvSpPr>
          <p:cNvPr id="16" name="矩形 15"/>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a:t>
            </a:r>
            <a:endParaRPr lang="en-US" altLang="zh-CN" sz="2400" b="1" dirty="0">
              <a:solidFill>
                <a:srgbClr val="007C6A"/>
              </a:solidFill>
            </a:endParaRPr>
          </a:p>
          <a:p>
            <a:pPr lvl="1">
              <a:lnSpc>
                <a:spcPct val="150000"/>
              </a:lnSpc>
            </a:pPr>
            <a:r>
              <a:rPr lang="en-US" altLang="zh-CN" sz="2400" b="1" dirty="0">
                <a:solidFill>
                  <a:srgbClr val="007C6A"/>
                </a:solidFill>
              </a:rPr>
              <a:t>    </a:t>
            </a:r>
            <a:r>
              <a:rPr lang="zh-CN" altLang="en-US" sz="2400" b="1" dirty="0">
                <a:solidFill>
                  <a:srgbClr val="007C6A"/>
                </a:solidFill>
              </a:rPr>
              <a:t>设置 </a:t>
            </a:r>
            <a:r>
              <a:rPr lang="en-US" altLang="zh-CN" sz="2400" b="1" dirty="0">
                <a:solidFill>
                  <a:srgbClr val="007C6A"/>
                </a:solidFill>
              </a:rPr>
              <a:t>key </a:t>
            </a:r>
            <a:r>
              <a:rPr lang="zh-CN" altLang="en-US" sz="2400" b="1" dirty="0">
                <a:solidFill>
                  <a:srgbClr val="007C6A"/>
                </a:solidFill>
              </a:rPr>
              <a:t>的值</a:t>
            </a:r>
            <a:endParaRPr lang="zh-CN" altLang="en-US" sz="2400" b="1" dirty="0">
              <a:solidFill>
                <a:srgbClr val="007C6A"/>
              </a:solidFill>
            </a:endParaRPr>
          </a:p>
        </p:txBody>
      </p:sp>
      <p:sp>
        <p:nvSpPr>
          <p:cNvPr id="17" name="矩形 16"/>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endParaRPr lang="en-US" altLang="zh-CN" sz="2400" b="1" dirty="0">
              <a:solidFill>
                <a:srgbClr val="007C6A"/>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endParaRPr lang="en-US" altLang="zh-CN" sz="2400" b="1">
              <a:solidFill>
                <a:srgbClr val="007C6A"/>
              </a:solidFill>
            </a:endParaRPr>
          </a:p>
        </p:txBody>
      </p:sp>
      <p:sp>
        <p:nvSpPr>
          <p:cNvPr id="19" name="矩形 18"/>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endParaRPr lang="en-US" altLang="zh-CN" sz="2400" b="1" dirty="0">
              <a:solidFill>
                <a:srgbClr val="007C6A"/>
              </a:solidFill>
            </a:endParaRPr>
          </a:p>
        </p:txBody>
      </p:sp>
      <p:sp>
        <p:nvSpPr>
          <p:cNvPr id="20" name="矩形 19"/>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endParaRPr lang="en-US" altLang="zh-CN" sz="2400" b="1">
              <a:solidFill>
                <a:srgbClr val="007C6A"/>
              </a:solidFill>
            </a:endParaRPr>
          </a:p>
        </p:txBody>
      </p:sp>
      <p:sp>
        <p:nvSpPr>
          <p:cNvPr id="21" name="矩形 20"/>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endParaRPr lang="en-US" altLang="zh-CN" sz="2400" b="1">
              <a:solidFill>
                <a:srgbClr val="007C6A"/>
              </a:solidFill>
            </a:endParaRPr>
          </a:p>
        </p:txBody>
      </p:sp>
      <p:sp>
        <p:nvSpPr>
          <p:cNvPr id="22" name="矩形 21"/>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endParaRPr lang="en-US" altLang="zh-CN" sz="2400" b="1">
              <a:solidFill>
                <a:srgbClr val="007C6A"/>
              </a:solidFill>
            </a:endParaRPr>
          </a:p>
        </p:txBody>
      </p:sp>
      <p:sp>
        <p:nvSpPr>
          <p:cNvPr id="23" name="矩形 22"/>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p:cNvPicPr>
            <a:picLocks noChangeAspect="1"/>
          </p:cNvPicPr>
          <p:nvPr/>
        </p:nvPicPr>
        <p:blipFill>
          <a:blip r:embed="rId1"/>
          <a:stretch>
            <a:fillRect/>
          </a:stretch>
        </p:blipFill>
        <p:spPr>
          <a:xfrm>
            <a:off x="5111552" y="491595"/>
            <a:ext cx="3180952" cy="1761905"/>
          </a:xfrm>
          <a:prstGeom prst="rect">
            <a:avLst/>
          </a:prstGeom>
          <a:ln>
            <a:solidFill>
              <a:schemeClr val="accent1"/>
            </a:solidFill>
          </a:ln>
        </p:spPr>
      </p:pic>
      <p:sp>
        <p:nvSpPr>
          <p:cNvPr id="11" name="矩形 10"/>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endParaRPr lang="zh-CN" altLang="en-US" dirty="0">
              <a:solidFill>
                <a:srgbClr val="007C6A"/>
              </a:solidFill>
              <a:latin typeface="Hiragino Sans GB W3"/>
            </a:endParaRP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endParaRPr lang="zh-CN" altLang="en-US" b="1" i="0" dirty="0">
              <a:solidFill>
                <a:srgbClr val="007C6A"/>
              </a:solidFill>
              <a:effectLst/>
              <a:latin typeface="Hiragino Sans GB W3"/>
            </a:endParaRPr>
          </a:p>
        </p:txBody>
      </p:sp>
      <p:sp>
        <p:nvSpPr>
          <p:cNvPr id="14" name="矩形 13"/>
          <p:cNvSpPr/>
          <p:nvPr/>
        </p:nvSpPr>
        <p:spPr>
          <a:xfrm>
            <a:off x="620788" y="3477961"/>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endParaRPr lang="en-US" altLang="zh-CN" sz="2400" b="1">
              <a:solidFill>
                <a:srgbClr val="007C6A"/>
              </a:solidFill>
            </a:endParaRPr>
          </a:p>
        </p:txBody>
      </p:sp>
      <p:sp>
        <p:nvSpPr>
          <p:cNvPr id="16" name="矩形 15"/>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endParaRPr lang="en-US" altLang="zh-CN" sz="2400" b="1">
              <a:solidFill>
                <a:srgbClr val="007C6A"/>
              </a:solidFill>
            </a:endParaRPr>
          </a:p>
        </p:txBody>
      </p:sp>
      <p:sp>
        <p:nvSpPr>
          <p:cNvPr id="17" name="矩形 16"/>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endParaRPr lang="en-US" altLang="zh-CN" sz="2400" b="1">
              <a:solidFill>
                <a:srgbClr val="007C6A"/>
              </a:solidFill>
            </a:endParaRPr>
          </a:p>
        </p:txBody>
      </p:sp>
      <p:sp>
        <p:nvSpPr>
          <p:cNvPr id="18" name="矩形 17"/>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endParaRPr lang="en-US" altLang="zh-CN" sz="2400" b="1">
              <a:solidFill>
                <a:srgbClr val="007C6A"/>
              </a:solidFill>
            </a:endParaRPr>
          </a:p>
        </p:txBody>
      </p:sp>
      <p:sp>
        <p:nvSpPr>
          <p:cNvPr id="19" name="矩形 18"/>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endParaRPr lang="en-US" altLang="zh-CN" sz="2400" b="1">
              <a:solidFill>
                <a:srgbClr val="007C6A"/>
              </a:solidFill>
            </a:endParaRPr>
          </a:p>
        </p:txBody>
      </p:sp>
      <p:sp>
        <p:nvSpPr>
          <p:cNvPr id="20" name="矩形 19"/>
          <p:cNvSpPr/>
          <p:nvPr/>
        </p:nvSpPr>
        <p:spPr>
          <a:xfrm>
            <a:off x="684581" y="3202960"/>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endParaRPr lang="en-US" altLang="zh-CN" sz="2400" b="1">
              <a:solidFill>
                <a:srgbClr val="007C6A"/>
              </a:solidFill>
            </a:endParaRPr>
          </a:p>
        </p:txBody>
      </p:sp>
      <p:sp>
        <p:nvSpPr>
          <p:cNvPr id="10" name="矩形 9"/>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endParaRPr lang="en-US" altLang="zh-CN" sz="2400" b="1">
              <a:solidFill>
                <a:srgbClr val="007C6A"/>
              </a:solidFill>
            </a:endParaRPr>
          </a:p>
        </p:txBody>
      </p:sp>
      <p:sp>
        <p:nvSpPr>
          <p:cNvPr id="11" name="矩形 10"/>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endParaRPr lang="en-US" altLang="zh-CN" sz="2400" b="1">
              <a:solidFill>
                <a:srgbClr val="007C6A"/>
              </a:solidFill>
            </a:endParaRPr>
          </a:p>
        </p:txBody>
      </p:sp>
      <p:sp>
        <p:nvSpPr>
          <p:cNvPr id="12" name="矩形 11"/>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endParaRPr lang="en-US" altLang="zh-CN" sz="2400" b="1">
              <a:solidFill>
                <a:srgbClr val="007C6A"/>
              </a:solidFill>
            </a:endParaRPr>
          </a:p>
        </p:txBody>
      </p:sp>
      <p:sp>
        <p:nvSpPr>
          <p:cNvPr id="8" name="矩形 7"/>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endParaRPr lang="en-US" altLang="zh-CN" sz="2400" b="1">
              <a:solidFill>
                <a:srgbClr val="007C6A"/>
              </a:solidFill>
            </a:endParaRPr>
          </a:p>
        </p:txBody>
      </p:sp>
      <p:sp>
        <p:nvSpPr>
          <p:cNvPr id="13" name="矩形 12"/>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p:cNvSpPr/>
          <p:nvPr/>
        </p:nvSpPr>
        <p:spPr>
          <a:xfrm>
            <a:off x="658081" y="3465382"/>
            <a:ext cx="6224781"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4" name="矩形 43"/>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endParaRPr lang="zh-CN" altLang="en-US" b="1"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p:cNvGrpSpPr/>
          <p:nvPr/>
        </p:nvGrpSpPr>
        <p:grpSpPr>
          <a:xfrm>
            <a:off x="1841054" y="4017223"/>
            <a:ext cx="479876" cy="224408"/>
            <a:chOff x="1700064" y="5373216"/>
            <a:chExt cx="479876" cy="224408"/>
          </a:xfrm>
        </p:grpSpPr>
        <p:cxnSp>
          <p:nvCxnSpPr>
            <p:cNvPr id="55" name="直接箭头连接符 54"/>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2879408" y="4017223"/>
            <a:ext cx="479876" cy="224408"/>
            <a:chOff x="1700064" y="5373216"/>
            <a:chExt cx="479876" cy="224408"/>
          </a:xfrm>
        </p:grpSpPr>
        <p:cxnSp>
          <p:nvCxnSpPr>
            <p:cNvPr id="58" name="直接箭头连接符 57"/>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869022" y="3999937"/>
            <a:ext cx="479876" cy="224408"/>
            <a:chOff x="1700064" y="5373216"/>
            <a:chExt cx="479876" cy="224408"/>
          </a:xfrm>
        </p:grpSpPr>
        <p:cxnSp>
          <p:nvCxnSpPr>
            <p:cNvPr id="61" name="直接箭头连接符 60"/>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17512" y="3999937"/>
            <a:ext cx="479876" cy="224408"/>
            <a:chOff x="1700064" y="5373216"/>
            <a:chExt cx="479876" cy="224408"/>
          </a:xfrm>
        </p:grpSpPr>
        <p:cxnSp>
          <p:nvCxnSpPr>
            <p:cNvPr id="64" name="直接箭头连接符 63"/>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5821080" y="4010972"/>
            <a:ext cx="479876" cy="224408"/>
            <a:chOff x="1700064" y="5373216"/>
            <a:chExt cx="479876" cy="224408"/>
          </a:xfrm>
        </p:grpSpPr>
        <p:cxnSp>
          <p:nvCxnSpPr>
            <p:cNvPr id="67" name="直接箭头连接符 66"/>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81124" y="3996242"/>
            <a:ext cx="479876" cy="224408"/>
            <a:chOff x="1700064" y="5373216"/>
            <a:chExt cx="479876" cy="224408"/>
          </a:xfrm>
        </p:grpSpPr>
        <p:cxnSp>
          <p:nvCxnSpPr>
            <p:cNvPr id="70" name="直接箭头连接符 69"/>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endParaRPr lang="en-US" altLang="zh-CN" sz="2400" b="1">
              <a:solidFill>
                <a:srgbClr val="007C6A"/>
              </a:solidFill>
            </a:endParaRPr>
          </a:p>
        </p:txBody>
      </p:sp>
      <p:sp>
        <p:nvSpPr>
          <p:cNvPr id="36" name="矩形 35"/>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endParaRPr lang="en-US" altLang="zh-CN" sz="2400" b="1">
              <a:solidFill>
                <a:srgbClr val="007C6A"/>
              </a:solidFill>
            </a:endParaRPr>
          </a:p>
        </p:txBody>
      </p:sp>
      <p:sp>
        <p:nvSpPr>
          <p:cNvPr id="38" name="矩形 37"/>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39" name="矩形 38"/>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0" name="矩形 39"/>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4" name="图片 33"/>
          <p:cNvPicPr>
            <a:picLocks noChangeAspect="1"/>
          </p:cNvPicPr>
          <p:nvPr/>
        </p:nvPicPr>
        <p:blipFill>
          <a:blip r:embed="rId1"/>
          <a:stretch>
            <a:fillRect/>
          </a:stretch>
        </p:blipFill>
        <p:spPr>
          <a:xfrm>
            <a:off x="1165158" y="3158052"/>
            <a:ext cx="728673" cy="1179299"/>
          </a:xfrm>
          <a:prstGeom prst="rect">
            <a:avLst/>
          </a:prstGeom>
        </p:spPr>
      </p:pic>
      <p:pic>
        <p:nvPicPr>
          <p:cNvPr id="35" name="图片 34"/>
          <p:cNvPicPr>
            <a:picLocks noChangeAspect="1"/>
          </p:cNvPicPr>
          <p:nvPr/>
        </p:nvPicPr>
        <p:blipFill>
          <a:blip r:embed="rId2"/>
          <a:stretch>
            <a:fillRect/>
          </a:stretch>
        </p:blipFill>
        <p:spPr>
          <a:xfrm>
            <a:off x="712006" y="1764808"/>
            <a:ext cx="1313902" cy="1218187"/>
          </a:xfrm>
          <a:prstGeom prst="rect">
            <a:avLst/>
          </a:prstGeom>
        </p:spPr>
      </p:pic>
      <p:pic>
        <p:nvPicPr>
          <p:cNvPr id="36" name="图片 35"/>
          <p:cNvPicPr>
            <a:picLocks noChangeAspect="1"/>
          </p:cNvPicPr>
          <p:nvPr/>
        </p:nvPicPr>
        <p:blipFill>
          <a:blip r:embed="rId3"/>
          <a:stretch>
            <a:fillRect/>
          </a:stretch>
        </p:blipFill>
        <p:spPr>
          <a:xfrm>
            <a:off x="3149360" y="1879571"/>
            <a:ext cx="1553613" cy="1619725"/>
          </a:xfrm>
          <a:prstGeom prst="rect">
            <a:avLst/>
          </a:prstGeom>
        </p:spPr>
      </p:pic>
      <p:pic>
        <p:nvPicPr>
          <p:cNvPr id="37" name="图片 36"/>
          <p:cNvPicPr>
            <a:picLocks noChangeAspect="1"/>
          </p:cNvPicPr>
          <p:nvPr/>
        </p:nvPicPr>
        <p:blipFill>
          <a:blip r:embed="rId4"/>
          <a:stretch>
            <a:fillRect/>
          </a:stretch>
        </p:blipFill>
        <p:spPr>
          <a:xfrm>
            <a:off x="5817106" y="1937243"/>
            <a:ext cx="1579064" cy="1504379"/>
          </a:xfrm>
          <a:prstGeom prst="rect">
            <a:avLst/>
          </a:prstGeom>
        </p:spPr>
      </p:pic>
      <p:sp>
        <p:nvSpPr>
          <p:cNvPr id="38" name="TextBox 1"/>
          <p:cNvSpPr txBox="1"/>
          <p:nvPr/>
        </p:nvSpPr>
        <p:spPr>
          <a:xfrm>
            <a:off x="3246658" y="3389568"/>
            <a:ext cx="151980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
          <p:cNvSpPr txBox="1"/>
          <p:nvPr/>
        </p:nvSpPr>
        <p:spPr>
          <a:xfrm>
            <a:off x="5981356" y="3333412"/>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箭头连接符 39"/>
          <p:cNvCxnSpPr/>
          <p:nvPr/>
        </p:nvCxnSpPr>
        <p:spPr>
          <a:xfrm>
            <a:off x="2156088" y="2268864"/>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027865" y="3158052"/>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829959" y="2868263"/>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557072" y="357609"/>
            <a:ext cx="7776864" cy="1477328"/>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右箭头 12"/>
          <p:cNvSpPr/>
          <p:nvPr/>
        </p:nvSpPr>
        <p:spPr>
          <a:xfrm rot="5400000">
            <a:off x="3726030" y="382449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5" name="右箭头 13"/>
          <p:cNvSpPr/>
          <p:nvPr/>
        </p:nvSpPr>
        <p:spPr>
          <a:xfrm rot="5400000">
            <a:off x="6473940" y="377635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6" name="TextBox 1"/>
          <p:cNvSpPr txBox="1"/>
          <p:nvPr/>
        </p:nvSpPr>
        <p:spPr>
          <a:xfrm>
            <a:off x="2861328" y="447081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p:cNvSpPr txBox="1"/>
          <p:nvPr/>
        </p:nvSpPr>
        <p:spPr>
          <a:xfrm>
            <a:off x="6141520" y="4422044"/>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5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10" name="矩形 9"/>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2" name="矩形 11"/>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02307" y="751925"/>
            <a:ext cx="6529070" cy="460375"/>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linsert</a:t>
            </a:r>
            <a:r>
              <a:rPr lang="en-US" altLang="zh-CN">
                <a:solidFill>
                  <a:srgbClr val="007C6A"/>
                </a:solidFill>
                <a:latin typeface="Verdana" panose="020B0604030504040204" pitchFamily="34" charset="0"/>
              </a:rPr>
              <a:t> &lt;key&gt;  before|after &lt;value</a:t>
            </a:r>
            <a:r>
              <a:rPr lang="en-US" altLang="zh-CN" sz="2400">
                <a:solidFill>
                  <a:srgbClr val="007C6A"/>
                </a:solidFill>
              </a:rPr>
              <a:t>&gt;  &lt;newvalue&gt;</a:t>
            </a:r>
            <a:r>
              <a:rPr lang="en-US" altLang="zh-CN" sz="2400">
                <a:solidFill>
                  <a:srgbClr val="007C6A"/>
                </a:solidFill>
                <a:latin typeface="Verdana" panose="020B0604030504040204" pitchFamily="34" charset="0"/>
              </a:rPr>
              <a:t>  </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6" name="矩形 15"/>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18" name="矩形 17"/>
          <p:cNvSpPr/>
          <p:nvPr/>
        </p:nvSpPr>
        <p:spPr>
          <a:xfrm>
            <a:off x="770144" y="2665296"/>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endParaRPr lang="zh-CN" altLang="en-US" sz="2400" dirty="0">
              <a:solidFill>
                <a:srgbClr val="007C6A"/>
              </a:solidFill>
              <a:latin typeface="Verdana" panose="020B0604030504040204" pitchFamily="34" charset="0"/>
              <a:ea typeface="Verdana" panose="020B0604030504040204" pitchFamily="34" charset="0"/>
            </a:endParaRPr>
          </a:p>
        </p:txBody>
      </p:sp>
      <p:sp>
        <p:nvSpPr>
          <p:cNvPr id="8" name="矩形 7"/>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endPar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9" name="矩形 8"/>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endParaRPr lang="zh-CN" altLang="en-US" sz="2000">
              <a:solidFill>
                <a:srgbClr val="007C6A"/>
              </a:solidFill>
              <a:latin typeface="Verdana" panose="020B0604030504040204" pitchFamily="34" charset="0"/>
            </a:endParaRPr>
          </a:p>
        </p:txBody>
      </p:sp>
      <p:sp>
        <p:nvSpPr>
          <p:cNvPr id="10" name="矩形 9"/>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11" name="矩形 10"/>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12" name="矩形 11"/>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3" name="矩形 12"/>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endParaRPr lang="zh-CN" altLang="en-US" sz="2000">
              <a:solidFill>
                <a:srgbClr val="007C6A"/>
              </a:solidFill>
              <a:latin typeface="Verdana" panose="020B0604030504040204" pitchFamily="3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15" name="矩形 14"/>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endParaRPr lang="zh-CN" altLang="en-US" dirty="0">
              <a:solidFill>
                <a:srgbClr val="007C6A"/>
              </a:solidFill>
              <a:latin typeface="Verdana" panose="020B0604030504040204" pitchFamily="34" charset="0"/>
            </a:endParaRPr>
          </a:p>
        </p:txBody>
      </p:sp>
      <p:sp>
        <p:nvSpPr>
          <p:cNvPr id="16" name="矩形 15"/>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endParaRPr lang="zh-CN" altLang="en-US" dirty="0">
              <a:solidFill>
                <a:srgbClr val="007C6A"/>
              </a:solidFill>
              <a:latin typeface="Verdana" panose="020B0604030504040204" pitchFamily="34" charset="0"/>
            </a:endParaRPr>
          </a:p>
        </p:txBody>
      </p:sp>
      <p:sp>
        <p:nvSpPr>
          <p:cNvPr id="18" name="矩形 17"/>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19" name="矩形 18"/>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endParaRPr lang="zh-CN" altLang="en-US" dirty="0">
              <a:solidFill>
                <a:srgbClr val="007C6A"/>
              </a:solidFill>
              <a:latin typeface="Verdana" panose="020B0604030504040204" pitchFamily="34" charset="0"/>
            </a:endParaRPr>
          </a:p>
        </p:txBody>
      </p:sp>
      <p:sp>
        <p:nvSpPr>
          <p:cNvPr id="21" name="矩形 20"/>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2" name="矩形 11"/>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endParaRPr lang="zh-CN" altLang="en-US">
              <a:solidFill>
                <a:srgbClr val="007C6A"/>
              </a:solidFill>
              <a:latin typeface="Verdana" panose="020B0604030504040204" pitchFamily="34" charset="0"/>
            </a:endParaRPr>
          </a:p>
        </p:txBody>
      </p:sp>
      <p:sp>
        <p:nvSpPr>
          <p:cNvPr id="13" name="矩形 12"/>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22" name="矩形 21"/>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endParaRPr lang="zh-CN" altLang="en-US">
              <a:solidFill>
                <a:srgbClr val="007C6A"/>
              </a:solidFill>
              <a:latin typeface="Verdana" panose="020B0604030504040204" pitchFamily="34" charset="0"/>
            </a:endParaRPr>
          </a:p>
        </p:txBody>
      </p:sp>
      <p:sp>
        <p:nvSpPr>
          <p:cNvPr id="23" name="矩形 22"/>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43371" y="1456995"/>
            <a:ext cx="8112358" cy="304609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String,String</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p:cNvSpPr/>
          <p:nvPr/>
        </p:nvSpPr>
        <p:spPr>
          <a:xfrm>
            <a:off x="571363" y="532297"/>
            <a:ext cx="1151277" cy="523220"/>
          </a:xfrm>
          <a:prstGeom prst="rect">
            <a:avLst/>
          </a:prstGeom>
        </p:spPr>
        <p:txBody>
          <a:bodyPr wrap="none">
            <a:spAutoFit/>
          </a:bodyPr>
          <a:lstStyle/>
          <a:p>
            <a:r>
              <a:rPr lang="en-US" altLang="zh-CN" sz="2800" b="1" dirty="0">
                <a:solidFill>
                  <a:srgbClr val="007C6A"/>
                </a:solidFill>
                <a:latin typeface="Verdana" panose="020B0604030504040204" pitchFamily="34" charset="0"/>
                <a:ea typeface="Verdana" panose="020B0604030504040204" pitchFamily="34" charset="0"/>
              </a:rPr>
              <a:t>hash</a:t>
            </a:r>
            <a:endParaRPr lang="zh-CN" altLang="en-US" sz="2800" b="1" dirty="0">
              <a:solidFill>
                <a:srgbClr val="007C6A"/>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endParaRPr lang="zh-CN" altLang="en-US">
              <a:solidFill>
                <a:srgbClr val="007C6A"/>
              </a:solidFill>
            </a:endParaRPr>
          </a:p>
        </p:txBody>
      </p:sp>
      <p:sp>
        <p:nvSpPr>
          <p:cNvPr id="12" name="矩形 11"/>
          <p:cNvSpPr/>
          <p:nvPr/>
        </p:nvSpPr>
        <p:spPr>
          <a:xfrm>
            <a:off x="402551" y="2760824"/>
            <a:ext cx="3240360" cy="523220"/>
          </a:xfrm>
          <a:prstGeom prst="rect">
            <a:avLst/>
          </a:prstGeom>
        </p:spPr>
        <p:txBody>
          <a:bodyPr wrap="square">
            <a:spAutoFit/>
          </a:bodyPr>
          <a:lstStyle/>
          <a:p>
            <a:r>
              <a:rPr lang="zh-CN" altLang="en-US" sz="1400" b="1" dirty="0">
                <a:solidFill>
                  <a:srgbClr val="007C6A"/>
                </a:solidFill>
              </a:rPr>
              <a:t>每次修改用户的某个属性需要，先反序列化改好后再序列化回去。开销较大。</a:t>
            </a:r>
            <a:endParaRPr lang="zh-CN" altLang="en-US" sz="1400" b="1" dirty="0">
              <a:solidFill>
                <a:srgbClr val="007C6A"/>
              </a:solidFill>
            </a:endParaRPr>
          </a:p>
        </p:txBody>
      </p:sp>
      <p:sp>
        <p:nvSpPr>
          <p:cNvPr id="13" name="矩形 12"/>
          <p:cNvSpPr/>
          <p:nvPr/>
        </p:nvSpPr>
        <p:spPr>
          <a:xfrm>
            <a:off x="4850147" y="2770300"/>
            <a:ext cx="3240360" cy="737235"/>
          </a:xfrm>
          <a:prstGeom prst="rect">
            <a:avLst/>
          </a:prstGeom>
        </p:spPr>
        <p:txBody>
          <a:bodyPr wrap="square">
            <a:spAutoFit/>
          </a:bodyPr>
          <a:lstStyle/>
          <a:p>
            <a:r>
              <a:rPr lang="zh-CN" altLang="en-US" sz="1400" b="1" dirty="0">
                <a:solidFill>
                  <a:srgbClr val="007C6A"/>
                </a:solidFill>
              </a:rPr>
              <a:t>用户</a:t>
            </a:r>
            <a:r>
              <a:rPr lang="en-US" altLang="zh-CN" sz="1400" b="1" dirty="0">
                <a:solidFill>
                  <a:srgbClr val="007C6A"/>
                </a:solidFill>
              </a:rPr>
              <a:t>ID</a:t>
            </a:r>
            <a:r>
              <a:rPr lang="zh-CN" altLang="en-US" sz="1400" b="1" dirty="0">
                <a:solidFill>
                  <a:srgbClr val="007C6A"/>
                </a:solidFill>
              </a:rPr>
              <a:t>数据冗余 </a:t>
            </a:r>
            <a:r>
              <a:rPr lang="en-US" altLang="zh-CN" sz="1400" b="1" dirty="0">
                <a:solidFill>
                  <a:srgbClr val="007C6A"/>
                </a:solidFill>
              </a:rPr>
              <a:t>userinfo:1001:username--&gt;admin</a:t>
            </a:r>
            <a:endParaRPr lang="en-US" altLang="zh-CN" sz="1400" b="1" dirty="0">
              <a:solidFill>
                <a:srgbClr val="007C6A"/>
              </a:solidFill>
            </a:endParaRPr>
          </a:p>
          <a:p>
            <a:r>
              <a:rPr lang="en-US" altLang="zh-CN" sz="1400" b="1" dirty="0">
                <a:solidFill>
                  <a:srgbClr val="007C6A"/>
                </a:solidFill>
              </a:rPr>
              <a:t>userinfo:1001:age--&gt;23</a:t>
            </a:r>
            <a:endParaRPr lang="en-US" altLang="zh-CN" sz="1400" b="1" dirty="0">
              <a:solidFill>
                <a:srgbClr val="007C6A"/>
              </a:solidFill>
            </a:endParaRPr>
          </a:p>
        </p:txBody>
      </p:sp>
      <p:sp>
        <p:nvSpPr>
          <p:cNvPr id="14" name="矩形 13"/>
          <p:cNvSpPr/>
          <p:nvPr/>
        </p:nvSpPr>
        <p:spPr>
          <a:xfrm>
            <a:off x="5328735" y="3617223"/>
            <a:ext cx="3240360" cy="1599565"/>
          </a:xfrm>
          <a:prstGeom prst="rect">
            <a:avLst/>
          </a:prstGeom>
        </p:spPr>
        <p:txBody>
          <a:bodyPr wrap="square">
            <a:spAutoFit/>
          </a:bodyPr>
          <a:lstStyle/>
          <a:p>
            <a:r>
              <a:rPr lang="zh-CN" altLang="en-US" sz="1400" b="1" dirty="0">
                <a:solidFill>
                  <a:srgbClr val="007C6A"/>
                </a:solidFill>
              </a:rPr>
              <a:t>通过 </a:t>
            </a:r>
            <a:r>
              <a:rPr lang="en-US" altLang="zh-CN" sz="1400" b="1" dirty="0">
                <a:solidFill>
                  <a:srgbClr val="007C6A"/>
                </a:solidFill>
              </a:rPr>
              <a:t>key(</a:t>
            </a:r>
            <a:r>
              <a:rPr lang="zh-CN" altLang="en-US" sz="1400" b="1" dirty="0">
                <a:solidFill>
                  <a:srgbClr val="007C6A"/>
                </a:solidFill>
              </a:rPr>
              <a:t>用户</a:t>
            </a:r>
            <a:r>
              <a:rPr lang="en-US" altLang="zh-CN" sz="1400" b="1" dirty="0">
                <a:solidFill>
                  <a:srgbClr val="007C6A"/>
                </a:solidFill>
              </a:rPr>
              <a:t>ID) + field(</a:t>
            </a:r>
            <a:r>
              <a:rPr lang="zh-CN" altLang="en-US" sz="1400" b="1" dirty="0">
                <a:solidFill>
                  <a:srgbClr val="007C6A"/>
                </a:solidFill>
              </a:rPr>
              <a:t>属性标签</a:t>
            </a:r>
            <a:r>
              <a:rPr lang="en-US" altLang="zh-CN" sz="1400" b="1" dirty="0">
                <a:solidFill>
                  <a:srgbClr val="007C6A"/>
                </a:solidFill>
              </a:rPr>
              <a:t>) </a:t>
            </a:r>
            <a:r>
              <a:rPr lang="zh-CN" altLang="en-US" sz="1400" b="1" dirty="0">
                <a:solidFill>
                  <a:srgbClr val="007C6A"/>
                </a:solidFill>
              </a:rPr>
              <a:t>就可以操作对应属性数据了，既不需要重复存储数据，也不会带来序列化和并发修改控制的问题   </a:t>
            </a:r>
            <a:r>
              <a:rPr lang="en-US" altLang="zh-CN" sz="1400" b="1" dirty="0">
                <a:solidFill>
                  <a:srgbClr val="007C6A"/>
                </a:solidFill>
              </a:rPr>
              <a:t>userinfo:1001--&gt;</a:t>
            </a:r>
            <a:endParaRPr lang="en-US" altLang="zh-CN" sz="1400" b="1" dirty="0">
              <a:solidFill>
                <a:srgbClr val="007C6A"/>
              </a:solidFill>
            </a:endParaRPr>
          </a:p>
          <a:p>
            <a:r>
              <a:rPr lang="en-US" altLang="zh-CN" sz="1400" b="1" dirty="0">
                <a:solidFill>
                  <a:srgbClr val="007C6A"/>
                </a:solidFill>
              </a:rPr>
              <a:t>username:admin</a:t>
            </a:r>
            <a:endParaRPr lang="en-US" altLang="zh-CN" sz="1400" b="1" dirty="0">
              <a:solidFill>
                <a:srgbClr val="007C6A"/>
              </a:solidFill>
            </a:endParaRPr>
          </a:p>
          <a:p>
            <a:r>
              <a:rPr lang="en-US" altLang="zh-CN" sz="1400" b="1" dirty="0">
                <a:solidFill>
                  <a:srgbClr val="007C6A"/>
                </a:solidFill>
              </a:rPr>
              <a:t>age:23</a:t>
            </a:r>
            <a:endParaRPr lang="en-US" altLang="zh-CN" sz="1400" b="1" dirty="0">
              <a:solidFill>
                <a:srgbClr val="007C6A"/>
              </a:solidFill>
            </a:endParaRPr>
          </a:p>
          <a:p>
            <a:r>
              <a:rPr lang="en-US" altLang="zh-CN" sz="1400" b="1" dirty="0">
                <a:solidFill>
                  <a:srgbClr val="007C6A"/>
                </a:solidFill>
              </a:rPr>
              <a:t>sex:nan</a:t>
            </a:r>
            <a:endParaRPr lang="en-US" altLang="zh-CN" sz="1400" b="1" dirty="0">
              <a:solidFill>
                <a:srgbClr val="007C6A"/>
              </a:solidFill>
            </a:endParaRPr>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15" name="矩形 14"/>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8" name="矩形 17"/>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19" name="矩形 18"/>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endParaRPr lang="en-US" altLang="zh-CN">
              <a:solidFill>
                <a:srgbClr val="007C6A"/>
              </a:solidFill>
              <a:latin typeface="Verdana" panose="020B0604030504040204" pitchFamily="34" charset="0"/>
            </a:endParaRPr>
          </a:p>
          <a:p>
            <a:endParaRPr lang="zh-CN" altLang="en-US">
              <a:solidFill>
                <a:srgbClr val="007C6A"/>
              </a:solidFill>
              <a:latin typeface="Verdana" panose="020B0604030504040204" pitchFamily="34" charset="0"/>
            </a:endParaRPr>
          </a:p>
        </p:txBody>
      </p:sp>
      <p:sp>
        <p:nvSpPr>
          <p:cNvPr id="11" name="矩形 10"/>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endParaRPr lang="zh-CN" altLang="en-US" dirty="0">
              <a:solidFill>
                <a:srgbClr val="007C6A"/>
              </a:solidFill>
              <a:latin typeface="Verdana" panose="020B0604030504040204" pitchFamily="34" charset="0"/>
            </a:endParaRPr>
          </a:p>
        </p:txBody>
      </p:sp>
      <p:sp>
        <p:nvSpPr>
          <p:cNvPr id="12" name="矩形 11"/>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13" name="矩形 12"/>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4" name="矩形 13"/>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20" name="矩形 19"/>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列出该</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集合的所有</a:t>
            </a:r>
            <a:r>
              <a:rPr lang="en-US" altLang="zh-CN" dirty="0">
                <a:solidFill>
                  <a:srgbClr val="007C6A"/>
                </a:solidFill>
                <a:latin typeface="Verdana" panose="020B0604030504040204" pitchFamily="34" charset="0"/>
              </a:rPr>
              <a:t>field</a:t>
            </a:r>
            <a:endParaRPr lang="zh-CN" altLang="en-US" dirty="0">
              <a:solidFill>
                <a:srgbClr val="007C6A"/>
              </a:solidFill>
              <a:latin typeface="Verdana" panose="020B0604030504040204" pitchFamily="34" charset="0"/>
            </a:endParaRPr>
          </a:p>
        </p:txBody>
      </p:sp>
      <p:sp>
        <p:nvSpPr>
          <p:cNvPr id="22" name="矩形 21"/>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24" name="矩形 23"/>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352" y="30112"/>
            <a:ext cx="541686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解决服务器</a:t>
            </a:r>
            <a:r>
              <a:rPr lang="en-US" altLang="zh-CN" sz="2000" dirty="0">
                <a:effectLst>
                  <a:outerShdw blurRad="38100" dist="19050" dir="2700000" algn="tl" rotWithShape="0">
                    <a:schemeClr val="dk1">
                      <a:alpha val="40000"/>
                    </a:schemeClr>
                  </a:outerShdw>
                </a:effectLst>
              </a:rPr>
              <a:t>CPU</a:t>
            </a:r>
            <a:r>
              <a:rPr lang="zh-CN" altLang="en-US" sz="2000" dirty="0">
                <a:effectLst>
                  <a:outerShdw blurRad="38100" dist="19050" dir="2700000" algn="tl" rotWithShape="0">
                    <a:schemeClr val="dk1">
                      <a:alpha val="40000"/>
                    </a:schemeClr>
                  </a:outerShdw>
                </a:effectLst>
              </a:rPr>
              <a:t>内存压力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7" name="图片 16"/>
          <p:cNvPicPr>
            <a:picLocks noChangeAspect="1"/>
          </p:cNvPicPr>
          <p:nvPr/>
        </p:nvPicPr>
        <p:blipFill>
          <a:blip r:embed="rId1"/>
          <a:stretch>
            <a:fillRect/>
          </a:stretch>
        </p:blipFill>
        <p:spPr>
          <a:xfrm>
            <a:off x="243816" y="1049365"/>
            <a:ext cx="1313902" cy="1218187"/>
          </a:xfrm>
          <a:prstGeom prst="rect">
            <a:avLst/>
          </a:prstGeom>
        </p:spPr>
      </p:pic>
      <p:pic>
        <p:nvPicPr>
          <p:cNvPr id="18" name="图片 17"/>
          <p:cNvPicPr>
            <a:picLocks noChangeAspect="1"/>
          </p:cNvPicPr>
          <p:nvPr/>
        </p:nvPicPr>
        <p:blipFill>
          <a:blip r:embed="rId2"/>
          <a:stretch>
            <a:fillRect/>
          </a:stretch>
        </p:blipFill>
        <p:spPr>
          <a:xfrm>
            <a:off x="4616109" y="426398"/>
            <a:ext cx="1011099" cy="1054125"/>
          </a:xfrm>
          <a:prstGeom prst="rect">
            <a:avLst/>
          </a:prstGeom>
        </p:spPr>
      </p:pic>
      <p:cxnSp>
        <p:nvCxnSpPr>
          <p:cNvPr id="19" name="直接箭头连接符 18"/>
          <p:cNvCxnSpPr/>
          <p:nvPr/>
        </p:nvCxnSpPr>
        <p:spPr>
          <a:xfrm flipV="1">
            <a:off x="3793178" y="921596"/>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2"/>
          <a:stretch>
            <a:fillRect/>
          </a:stretch>
        </p:blipFill>
        <p:spPr>
          <a:xfrm>
            <a:off x="4576333" y="1769183"/>
            <a:ext cx="1011099" cy="1054125"/>
          </a:xfrm>
          <a:prstGeom prst="rect">
            <a:avLst/>
          </a:prstGeom>
        </p:spPr>
      </p:pic>
      <p:cxnSp>
        <p:nvCxnSpPr>
          <p:cNvPr id="21" name="直接箭头连接符 20"/>
          <p:cNvCxnSpPr/>
          <p:nvPr/>
        </p:nvCxnSpPr>
        <p:spPr>
          <a:xfrm flipV="1">
            <a:off x="1801706" y="1658459"/>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3"/>
          <a:stretch>
            <a:fillRect/>
          </a:stretch>
        </p:blipFill>
        <p:spPr>
          <a:xfrm>
            <a:off x="2836772" y="1163271"/>
            <a:ext cx="883001" cy="1069652"/>
          </a:xfrm>
          <a:prstGeom prst="rect">
            <a:avLst/>
          </a:prstGeom>
        </p:spPr>
      </p:pic>
      <p:cxnSp>
        <p:nvCxnSpPr>
          <p:cNvPr id="23" name="直接箭头连接符 22"/>
          <p:cNvCxnSpPr/>
          <p:nvPr/>
        </p:nvCxnSpPr>
        <p:spPr>
          <a:xfrm>
            <a:off x="3756475" y="1831371"/>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4"/>
          <a:stretch>
            <a:fillRect/>
          </a:stretch>
        </p:blipFill>
        <p:spPr>
          <a:xfrm>
            <a:off x="2582275" y="1715138"/>
            <a:ext cx="632512" cy="566216"/>
          </a:xfrm>
          <a:prstGeom prst="rect">
            <a:avLst/>
          </a:prstGeom>
        </p:spPr>
      </p:pic>
      <p:sp>
        <p:nvSpPr>
          <p:cNvPr id="25" name="TextBox 1"/>
          <p:cNvSpPr txBox="1"/>
          <p:nvPr/>
        </p:nvSpPr>
        <p:spPr>
          <a:xfrm>
            <a:off x="167581" y="2312657"/>
            <a:ext cx="2688978" cy="646331"/>
          </a:xfrm>
          <a:prstGeom prst="rect">
            <a:avLst/>
          </a:prstGeom>
          <a:noFill/>
        </p:spPr>
        <p:txBody>
          <a:bodyPr wrap="square" rtlCol="0">
            <a:spAutoFit/>
          </a:bodyPr>
          <a:lstStyle/>
          <a:p>
            <a:pPr>
              <a:lnSpc>
                <a:spcPct val="150000"/>
              </a:lnSpc>
            </a:pPr>
            <a:r>
              <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p:cNvSpPr txBox="1"/>
          <p:nvPr/>
        </p:nvSpPr>
        <p:spPr>
          <a:xfrm>
            <a:off x="124342" y="2845430"/>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箭头连接符 26"/>
          <p:cNvCxnSpPr/>
          <p:nvPr/>
        </p:nvCxnSpPr>
        <p:spPr>
          <a:xfrm flipH="1" flipV="1">
            <a:off x="1676047" y="2185016"/>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801706" y="677748"/>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1"/>
          <p:cNvSpPr txBox="1"/>
          <p:nvPr/>
        </p:nvSpPr>
        <p:spPr>
          <a:xfrm>
            <a:off x="294595" y="3266723"/>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
          <p:cNvSpPr txBox="1"/>
          <p:nvPr/>
        </p:nvSpPr>
        <p:spPr>
          <a:xfrm>
            <a:off x="167581" y="4068080"/>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5"/>
          <a:stretch>
            <a:fillRect/>
          </a:stretch>
        </p:blipFill>
        <p:spPr>
          <a:xfrm>
            <a:off x="7020272" y="446271"/>
            <a:ext cx="844328" cy="850232"/>
          </a:xfrm>
          <a:prstGeom prst="rect">
            <a:avLst/>
          </a:prstGeom>
        </p:spPr>
      </p:pic>
      <p:cxnSp>
        <p:nvCxnSpPr>
          <p:cNvPr id="32" name="直接箭头连接符 31"/>
          <p:cNvCxnSpPr>
            <a:stCxn id="31" idx="1"/>
            <a:endCxn id="18" idx="3"/>
          </p:cNvCxnSpPr>
          <p:nvPr/>
        </p:nvCxnSpPr>
        <p:spPr>
          <a:xfrm flipH="1">
            <a:off x="5627208" y="871387"/>
            <a:ext cx="1393064" cy="8207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587433" y="1147659"/>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1"/>
          <p:cNvSpPr txBox="1"/>
          <p:nvPr/>
        </p:nvSpPr>
        <p:spPr>
          <a:xfrm>
            <a:off x="379198" y="3665920"/>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
          <p:cNvSpPr txBox="1"/>
          <p:nvPr/>
        </p:nvSpPr>
        <p:spPr>
          <a:xfrm>
            <a:off x="243816" y="4501606"/>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
          <p:cNvSpPr txBox="1"/>
          <p:nvPr/>
        </p:nvSpPr>
        <p:spPr>
          <a:xfrm>
            <a:off x="7661538" y="3480142"/>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6"/>
          <a:stretch>
            <a:fillRect/>
          </a:stretch>
        </p:blipFill>
        <p:spPr>
          <a:xfrm>
            <a:off x="7827207" y="455258"/>
            <a:ext cx="883009" cy="841245"/>
          </a:xfrm>
          <a:prstGeom prst="rect">
            <a:avLst/>
          </a:prstGeom>
        </p:spPr>
      </p:pic>
      <p:sp>
        <p:nvSpPr>
          <p:cNvPr id="52" name="TextBox 1"/>
          <p:cNvSpPr txBox="1"/>
          <p:nvPr/>
        </p:nvSpPr>
        <p:spPr>
          <a:xfrm>
            <a:off x="6751569" y="3442389"/>
            <a:ext cx="10268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p:nvPr/>
        </p:nvGrpSpPr>
        <p:grpSpPr>
          <a:xfrm>
            <a:off x="6395966" y="2517732"/>
            <a:ext cx="1179527" cy="1069652"/>
            <a:chOff x="5918239" y="3725516"/>
            <a:chExt cx="1179527" cy="1069652"/>
          </a:xfrm>
        </p:grpSpPr>
        <p:pic>
          <p:nvPicPr>
            <p:cNvPr id="54" name="图片 53"/>
            <p:cNvPicPr>
              <a:picLocks noChangeAspect="1"/>
            </p:cNvPicPr>
            <p:nvPr/>
          </p:nvPicPr>
          <p:blipFill>
            <a:blip r:embed="rId3"/>
            <a:stretch>
              <a:fillRect/>
            </a:stretch>
          </p:blipFill>
          <p:spPr>
            <a:xfrm>
              <a:off x="6214765" y="3725516"/>
              <a:ext cx="883001" cy="1069652"/>
            </a:xfrm>
            <a:prstGeom prst="rect">
              <a:avLst/>
            </a:prstGeom>
          </p:spPr>
        </p:pic>
        <p:pic>
          <p:nvPicPr>
            <p:cNvPr id="55" name="图片 54"/>
            <p:cNvPicPr>
              <a:picLocks noChangeAspect="1"/>
            </p:cNvPicPr>
            <p:nvPr/>
          </p:nvPicPr>
          <p:blipFill>
            <a:blip r:embed="rId7"/>
            <a:stretch>
              <a:fillRect/>
            </a:stretch>
          </p:blipFill>
          <p:spPr>
            <a:xfrm>
              <a:off x="5918239" y="4216548"/>
              <a:ext cx="669011" cy="578620"/>
            </a:xfrm>
            <a:prstGeom prst="rect">
              <a:avLst/>
            </a:prstGeom>
          </p:spPr>
        </p:pic>
      </p:grpSp>
      <p:cxnSp>
        <p:nvCxnSpPr>
          <p:cNvPr id="56" name="直接箭头连接符 55"/>
          <p:cNvCxnSpPr/>
          <p:nvPr/>
        </p:nvCxnSpPr>
        <p:spPr>
          <a:xfrm flipH="1" flipV="1">
            <a:off x="5627208" y="1286370"/>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flipV="1">
            <a:off x="5467575" y="2823310"/>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1"/>
          <p:cNvSpPr txBox="1"/>
          <p:nvPr/>
        </p:nvSpPr>
        <p:spPr>
          <a:xfrm>
            <a:off x="6971504" y="3860713"/>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
          <p:cNvSpPr txBox="1"/>
          <p:nvPr/>
        </p:nvSpPr>
        <p:spPr>
          <a:xfrm>
            <a:off x="6971504" y="4260098"/>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
          <p:cNvSpPr txBox="1"/>
          <p:nvPr/>
        </p:nvSpPr>
        <p:spPr>
          <a:xfrm>
            <a:off x="6775090" y="1179761"/>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p:cNvSpPr txBox="1"/>
          <p:nvPr/>
        </p:nvSpPr>
        <p:spPr>
          <a:xfrm>
            <a:off x="7900689" y="1179760"/>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p:cNvSpPr txBox="1"/>
          <p:nvPr/>
        </p:nvSpPr>
        <p:spPr>
          <a:xfrm>
            <a:off x="2170413" y="487537"/>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1"/>
          <p:cNvSpPr txBox="1"/>
          <p:nvPr/>
        </p:nvSpPr>
        <p:spPr>
          <a:xfrm>
            <a:off x="2722447" y="2095366"/>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1"/>
          <p:cNvSpPr txBox="1"/>
          <p:nvPr/>
        </p:nvSpPr>
        <p:spPr>
          <a:xfrm>
            <a:off x="6259404" y="1742555"/>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
          <p:cNvSpPr txBox="1"/>
          <p:nvPr/>
        </p:nvSpPr>
        <p:spPr>
          <a:xfrm>
            <a:off x="3598497" y="2927689"/>
            <a:ext cx="23465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
          <p:cNvSpPr txBox="1"/>
          <p:nvPr/>
        </p:nvSpPr>
        <p:spPr>
          <a:xfrm>
            <a:off x="4143092" y="3362737"/>
            <a:ext cx="2628053" cy="923330"/>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7" name="直接箭头连接符 66"/>
          <p:cNvCxnSpPr/>
          <p:nvPr/>
        </p:nvCxnSpPr>
        <p:spPr>
          <a:xfrm flipV="1">
            <a:off x="5053906" y="1432611"/>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48" grpId="0"/>
      <p:bldP spid="49" grpId="0"/>
      <p:bldP spid="50" grpId="0"/>
      <p:bldP spid="52" grpId="0"/>
      <p:bldP spid="58" grpId="0"/>
      <p:bldP spid="59" grpId="0"/>
      <p:bldP spid="60" grpId="0"/>
      <p:bldP spid="61" grpId="0"/>
      <p:bldP spid="62" grpId="0"/>
      <p:bldP spid="64" grpId="0"/>
      <p:bldP spid="65" grpId="0"/>
      <p:bldP spid="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非常相似，是一个没有重复元素的字符串集合。不同之处是有序集合的每个成员都关联了一个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endParaRPr lang="en-US" altLang="zh-CN">
              <a:solidFill>
                <a:srgbClr val="007C6A"/>
              </a:solidFill>
              <a:latin typeface="Verdana" panose="020B0604030504040204" pitchFamily="34" charset="0"/>
            </a:endParaRP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7" name="矩形 6"/>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endParaRPr lang="zh-CN" altLang="en-US" dirty="0">
              <a:solidFill>
                <a:srgbClr val="007C6A"/>
              </a:solidFill>
              <a:latin typeface="Verdana" panose="020B0604030504040204" pitchFamily="34" charset="0"/>
            </a:endParaRPr>
          </a:p>
        </p:txBody>
      </p:sp>
      <p:sp>
        <p:nvSpPr>
          <p:cNvPr id="8" name="矩形 7"/>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9" name="矩形 8"/>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2" name="矩形 11"/>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endParaRPr lang="en-US" altLang="zh-CN">
              <a:solidFill>
                <a:srgbClr val="007C6A"/>
              </a:solidFill>
              <a:latin typeface="Verdana" panose="020B0604030504040204" pitchFamily="34" charset="0"/>
            </a:endParaRPr>
          </a:p>
        </p:txBody>
      </p:sp>
      <p:sp>
        <p:nvSpPr>
          <p:cNvPr id="15" name="矩形 14"/>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endParaRPr lang="en-US" altLang="zh-CN">
              <a:solidFill>
                <a:srgbClr val="007C6A"/>
              </a:solidFill>
              <a:latin typeface="Verdana" panose="020B0604030504040204" pitchFamily="34" charset="0"/>
            </a:endParaRPr>
          </a:p>
        </p:txBody>
      </p:sp>
      <p:sp>
        <p:nvSpPr>
          <p:cNvPr id="17" name="矩形 16"/>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8" name="矩形 17"/>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endParaRPr lang="en-US" altLang="zh-CN" dirty="0">
              <a:solidFill>
                <a:srgbClr val="007C6A"/>
              </a:solidFill>
              <a:latin typeface="Verdana" panose="020B0604030504040204" pitchFamily="34" charset="0"/>
            </a:endParaRPr>
          </a:p>
        </p:txBody>
      </p:sp>
      <p:sp>
        <p:nvSpPr>
          <p:cNvPr id="19" name="矩形 18"/>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endParaRPr lang="zh-CN" altLang="en-US" dirty="0">
              <a:solidFill>
                <a:srgbClr val="007C6A"/>
              </a:solidFill>
              <a:latin typeface="Verdana" panose="020B0604030504040204" pitchFamily="34" charset="0"/>
            </a:endParaRPr>
          </a:p>
        </p:txBody>
      </p:sp>
      <p:sp>
        <p:nvSpPr>
          <p:cNvPr id="21" name="矩形 20"/>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22" name="矩形 21"/>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0427" y="1563172"/>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endParaRPr lang="zh-CN" altLang="en-US" sz="2000" b="1">
              <a:solidFill>
                <a:srgbClr val="007C6A"/>
              </a:solidFill>
              <a:latin typeface="Verdana" panose="020B0604030504040204" pitchFamily="34" charset="0"/>
            </a:endParaRPr>
          </a:p>
        </p:txBody>
      </p:sp>
      <p:pic>
        <p:nvPicPr>
          <p:cNvPr id="6" name="图片 5"/>
          <p:cNvPicPr>
            <a:picLocks noChangeAspect="1"/>
          </p:cNvPicPr>
          <p:nvPr/>
        </p:nvPicPr>
        <p:blipFill>
          <a:blip r:embed="rId1"/>
          <a:stretch>
            <a:fillRect/>
          </a:stretch>
        </p:blipFill>
        <p:spPr>
          <a:xfrm>
            <a:off x="304529" y="1208720"/>
            <a:ext cx="8685501" cy="2592288"/>
          </a:xfrm>
          <a:prstGeom prst="rect">
            <a:avLst/>
          </a:prstGeom>
          <a:ln>
            <a:solidFill>
              <a:schemeClr val="accent1"/>
            </a:solidFill>
          </a:ln>
        </p:spPr>
      </p:pic>
      <p:sp>
        <p:nvSpPr>
          <p:cNvPr id="7" name="矩形 6"/>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endParaRPr lang="zh-CN" altLang="en-US" sz="2000" b="1">
              <a:solidFill>
                <a:srgbClr val="007C6A"/>
              </a:solidFill>
              <a:latin typeface="Verdana" panose="020B0604030504040204" pitchFamily="34" charset="0"/>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9" name="图片 8"/>
          <p:cNvPicPr>
            <a:picLocks noChangeAspect="1"/>
          </p:cNvPicPr>
          <p:nvPr/>
        </p:nvPicPr>
        <p:blipFill>
          <a:blip r:embed="rId1"/>
          <a:stretch>
            <a:fillRect/>
          </a:stretch>
        </p:blipFill>
        <p:spPr>
          <a:xfrm>
            <a:off x="558551" y="890655"/>
            <a:ext cx="6729228" cy="3090690"/>
          </a:xfrm>
          <a:prstGeom prst="rect">
            <a:avLst/>
          </a:prstGeom>
          <a:ln>
            <a:solidFill>
              <a:schemeClr val="accent1"/>
            </a:solidFill>
          </a:ln>
        </p:spPr>
      </p:pic>
      <p:sp>
        <p:nvSpPr>
          <p:cNvPr id="10" name="矩形 9"/>
          <p:cNvSpPr/>
          <p:nvPr/>
        </p:nvSpPr>
        <p:spPr>
          <a:xfrm>
            <a:off x="558551" y="3981345"/>
            <a:ext cx="7488832"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类似</a:t>
            </a:r>
            <a:r>
              <a:rPr lang="en-US" altLang="zh-CN" sz="2400" dirty="0" err="1">
                <a:solidFill>
                  <a:srgbClr val="007C6A"/>
                </a:solidFill>
                <a:latin typeface="Verdana" panose="020B0604030504040204" pitchFamily="34" charset="0"/>
              </a:rPr>
              <a:t>jsp</a:t>
            </a:r>
            <a:r>
              <a:rPr lang="zh-CN" altLang="en-US" sz="2400" dirty="0">
                <a:solidFill>
                  <a:srgbClr val="007C6A"/>
                </a:solidFill>
                <a:latin typeface="Verdana" panose="020B0604030504040204" pitchFamily="34" charset="0"/>
              </a:rPr>
              <a:t>中的</a:t>
            </a:r>
            <a:r>
              <a:rPr lang="en-US" altLang="zh-CN" sz="2400" dirty="0">
                <a:solidFill>
                  <a:srgbClr val="007C6A"/>
                </a:solidFill>
                <a:latin typeface="Verdana" panose="020B0604030504040204" pitchFamily="34" charset="0"/>
              </a:rPr>
              <a:t>include</a:t>
            </a:r>
            <a:r>
              <a:rPr lang="zh-CN" altLang="en-US" sz="2400" dirty="0">
                <a:solidFill>
                  <a:srgbClr val="007C6A"/>
                </a:solidFill>
                <a:latin typeface="Verdana" panose="020B0604030504040204" pitchFamily="34" charset="0"/>
              </a:rPr>
              <a:t>，多实例的情况可以把公用的配置文件提取出来</a:t>
            </a:r>
            <a:endParaRPr lang="zh-CN" altLang="en-US" sz="2400" dirty="0">
              <a:solidFill>
                <a:srgbClr val="007C6A"/>
              </a:solidFill>
              <a:latin typeface="Verdana" panose="020B0604030504040204" pitchFamily="34" charset="0"/>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7" name="矩形 6"/>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endParaRPr lang="zh-CN" altLang="en-US" sz="2400" dirty="0">
              <a:solidFill>
                <a:srgbClr val="007C6A"/>
              </a:solidFill>
              <a:latin typeface="Verdana" panose="020B0604030504040204" pitchFamily="34" charset="0"/>
            </a:endParaRPr>
          </a:p>
        </p:txBody>
      </p:sp>
      <p:sp>
        <p:nvSpPr>
          <p:cNvPr id="11" name="矩形 10"/>
          <p:cNvSpPr/>
          <p:nvPr/>
        </p:nvSpPr>
        <p:spPr>
          <a:xfrm>
            <a:off x="604055" y="1995060"/>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不写的情况下，无限制接受任何</a:t>
            </a: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地址的访问</a:t>
            </a:r>
            <a:endParaRPr lang="zh-CN" altLang="en-US" sz="2400" dirty="0">
              <a:solidFill>
                <a:srgbClr val="007C6A"/>
              </a:solidFill>
              <a:latin typeface="Verdana" panose="020B0604030504040204" pitchFamily="34" charset="0"/>
            </a:endParaRPr>
          </a:p>
        </p:txBody>
      </p:sp>
      <p:sp>
        <p:nvSpPr>
          <p:cNvPr id="12" name="矩形 11"/>
          <p:cNvSpPr/>
          <p:nvPr/>
        </p:nvSpPr>
        <p:spPr>
          <a:xfrm>
            <a:off x="632655" y="2787148"/>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生产环境肯定要写你应用服务器的地址</a:t>
            </a:r>
            <a:endParaRPr lang="zh-CN" altLang="en-US" sz="2400" dirty="0">
              <a:solidFill>
                <a:srgbClr val="007C6A"/>
              </a:solidFill>
              <a:latin typeface="Verdana" panose="020B0604030504040204" pitchFamily="34" charset="0"/>
            </a:endParaRPr>
          </a:p>
        </p:txBody>
      </p:sp>
      <p:sp>
        <p:nvSpPr>
          <p:cNvPr id="13" name="矩形 12"/>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a:solidFill>
                  <a:srgbClr val="007C6A"/>
                </a:solidFill>
              </a:rPr>
              <a:t>Redis</a:t>
            </a:r>
            <a:r>
              <a:rPr lang="zh-CN" altLang="en-US" sz="2400" dirty="0">
                <a:solidFill>
                  <a:srgbClr val="007C6A"/>
                </a:solidFill>
              </a:rPr>
              <a:t>只允许接受本机的相应</a:t>
            </a:r>
            <a:endParaRPr lang="zh-CN" altLang="en-US" sz="2400" dirty="0">
              <a:solidFill>
                <a:srgbClr val="007C6A"/>
              </a:solidFill>
            </a:endParaRP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p:cNvSpPr/>
          <p:nvPr/>
        </p:nvSpPr>
        <p:spPr>
          <a:xfrm>
            <a:off x="590803" y="12294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可以理解是一个请求到达后至到接受进程处理前的队列</a:t>
            </a:r>
            <a:endParaRPr lang="zh-CN" altLang="en-US" sz="2400" dirty="0">
              <a:solidFill>
                <a:srgbClr val="007C6A"/>
              </a:solidFill>
              <a:latin typeface="Verdana" panose="020B0604030504040204" pitchFamily="34" charset="0"/>
            </a:endParaRPr>
          </a:p>
        </p:txBody>
      </p:sp>
      <p:sp>
        <p:nvSpPr>
          <p:cNvPr id="10" name="矩形 9"/>
          <p:cNvSpPr/>
          <p:nvPr/>
        </p:nvSpPr>
        <p:spPr>
          <a:xfrm>
            <a:off x="518795" y="1911298"/>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backlog</a:t>
            </a:r>
            <a:r>
              <a:rPr lang="zh-CN" altLang="en-US" sz="2400" dirty="0">
                <a:solidFill>
                  <a:srgbClr val="007C6A"/>
                </a:solidFill>
                <a:latin typeface="Verdana" panose="020B0604030504040204" pitchFamily="34" charset="0"/>
              </a:rPr>
              <a:t>队列总和</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未完成三次握手队列 </a:t>
            </a:r>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已经完成三次握手队列 </a:t>
            </a:r>
            <a:endParaRPr lang="zh-CN" altLang="en-US" sz="2400" dirty="0">
              <a:solidFill>
                <a:srgbClr val="007C6A"/>
              </a:solidFill>
              <a:latin typeface="Verdana" panose="020B0604030504040204" pitchFamily="34" charset="0"/>
            </a:endParaRPr>
          </a:p>
        </p:txBody>
      </p:sp>
      <p:sp>
        <p:nvSpPr>
          <p:cNvPr id="14" name="矩形 13"/>
          <p:cNvSpPr/>
          <p:nvPr/>
        </p:nvSpPr>
        <p:spPr>
          <a:xfrm>
            <a:off x="604176" y="3533733"/>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高并发环境</a:t>
            </a:r>
            <a:r>
              <a:rPr lang="en-US" altLang="zh-CN" sz="2400" dirty="0" err="1">
                <a:solidFill>
                  <a:srgbClr val="007C6A"/>
                </a:solidFill>
                <a:latin typeface="Verdana" panose="020B0604030504040204" pitchFamily="34" charset="0"/>
              </a:rPr>
              <a:t>tcp</a:t>
            </a:r>
            <a:r>
              <a:rPr lang="en-US" altLang="zh-CN" sz="2400" dirty="0">
                <a:solidFill>
                  <a:srgbClr val="007C6A"/>
                </a:solidFill>
                <a:latin typeface="Verdana" panose="020B0604030504040204" pitchFamily="34" charset="0"/>
              </a:rPr>
              <a:t>-backlog </a:t>
            </a:r>
            <a:r>
              <a:rPr lang="zh-CN" altLang="en-US" sz="2400" dirty="0">
                <a:solidFill>
                  <a:srgbClr val="007C6A"/>
                </a:solidFill>
                <a:latin typeface="Verdana" panose="020B0604030504040204" pitchFamily="34" charset="0"/>
              </a:rPr>
              <a:t>设置值跟超时时限内的</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吞吐量决定</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p:cNvSpPr/>
          <p:nvPr/>
        </p:nvSpPr>
        <p:spPr>
          <a:xfrm>
            <a:off x="774575" y="1236982"/>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一个空闲的客户端维持多少秒会关闭，</a:t>
            </a:r>
            <a:r>
              <a:rPr lang="en-US" altLang="zh-CN" sz="2400" dirty="0">
                <a:solidFill>
                  <a:srgbClr val="007C6A"/>
                </a:solidFill>
                <a:latin typeface="Verdana" panose="020B0604030504040204" pitchFamily="34" charset="0"/>
              </a:rPr>
              <a:t>0</a:t>
            </a:r>
            <a:r>
              <a:rPr lang="zh-CN" altLang="en-US" sz="2400" dirty="0">
                <a:solidFill>
                  <a:srgbClr val="007C6A"/>
                </a:solidFill>
                <a:latin typeface="Verdana" panose="020B0604030504040204" pitchFamily="34" charset="0"/>
              </a:rPr>
              <a:t>为永不关闭。</a:t>
            </a:r>
            <a:endParaRPr lang="zh-CN" altLang="en-US" sz="2400" dirty="0">
              <a:solidFill>
                <a:srgbClr val="007C6A"/>
              </a:solidFill>
              <a:latin typeface="Verdana" panose="020B0604030504040204" pitchFamily="34" charset="0"/>
            </a:endParaRPr>
          </a:p>
        </p:txBody>
      </p:sp>
      <p:sp>
        <p:nvSpPr>
          <p:cNvPr id="12" name="矩形 11"/>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TCP keepalive</a:t>
            </a:r>
            <a:endParaRPr lang="zh-CN" altLang="en-US" sz="2400" dirty="0">
              <a:solidFill>
                <a:srgbClr val="007C6A"/>
              </a:solidFill>
              <a:latin typeface="Verdana" panose="020B0604030504040204" pitchFamily="34" charset="0"/>
            </a:endParaRPr>
          </a:p>
        </p:txBody>
      </p:sp>
      <p:sp>
        <p:nvSpPr>
          <p:cNvPr id="13" name="矩形 12"/>
          <p:cNvSpPr/>
          <p:nvPr/>
        </p:nvSpPr>
        <p:spPr>
          <a:xfrm>
            <a:off x="791508" y="3286955"/>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对访问客户端的一种心跳检测，每个</a:t>
            </a:r>
            <a:r>
              <a:rPr lang="en-US" altLang="zh-CN" sz="2400" dirty="0">
                <a:solidFill>
                  <a:srgbClr val="007C6A"/>
                </a:solidFill>
                <a:latin typeface="Verdana" panose="020B0604030504040204" pitchFamily="34" charset="0"/>
              </a:rPr>
              <a:t>n</a:t>
            </a:r>
            <a:r>
              <a:rPr lang="zh-CN" altLang="en-US" sz="2400" dirty="0">
                <a:solidFill>
                  <a:srgbClr val="007C6A"/>
                </a:solidFill>
                <a:latin typeface="Verdana" panose="020B0604030504040204" pitchFamily="34" charset="0"/>
              </a:rPr>
              <a:t>秒检测一次。</a:t>
            </a:r>
            <a:endParaRPr lang="zh-CN" altLang="en-US" sz="2400" dirty="0">
              <a:solidFill>
                <a:srgbClr val="007C6A"/>
              </a:solidFill>
              <a:latin typeface="Verdana" panose="020B0604030504040204" pitchFamily="34" charset="0"/>
            </a:endParaRPr>
          </a:p>
        </p:txBody>
      </p:sp>
      <p:sp>
        <p:nvSpPr>
          <p:cNvPr id="15" name="矩形 14"/>
          <p:cNvSpPr/>
          <p:nvPr/>
        </p:nvSpPr>
        <p:spPr>
          <a:xfrm>
            <a:off x="796503" y="41173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官方推荐设为</a:t>
            </a:r>
            <a:r>
              <a:rPr lang="en-US" altLang="zh-CN" sz="2400" dirty="0">
                <a:solidFill>
                  <a:srgbClr val="007C6A"/>
                </a:solidFill>
                <a:latin typeface="Verdana" panose="020B0604030504040204" pitchFamily="34" charset="0"/>
              </a:rPr>
              <a:t>60</a:t>
            </a:r>
            <a:r>
              <a:rPr lang="zh-CN" altLang="en-US" sz="2400" dirty="0">
                <a:solidFill>
                  <a:srgbClr val="007C6A"/>
                </a:solidFill>
                <a:latin typeface="Verdana" panose="020B0604030504040204" pitchFamily="34" charset="0"/>
              </a:rPr>
              <a:t>秒。</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128" y="12192"/>
            <a:ext cx="3860352"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a:t>
            </a:r>
            <a:r>
              <a:rPr lang="en-US" altLang="zh-CN" sz="2000" dirty="0">
                <a:effectLst>
                  <a:outerShdw blurRad="38100" dist="19050" dir="2700000" algn="tl" rotWithShape="0">
                    <a:schemeClr val="dk1">
                      <a:alpha val="40000"/>
                    </a:schemeClr>
                  </a:outerShdw>
                </a:effectLst>
              </a:rPr>
              <a:t>IO</a:t>
            </a:r>
            <a:r>
              <a:rPr lang="zh-CN" altLang="en-US" sz="2000" dirty="0">
                <a:effectLst>
                  <a:outerShdw blurRad="38100" dist="19050" dir="2700000" algn="tl" rotWithShape="0">
                    <a:schemeClr val="dk1">
                      <a:alpha val="40000"/>
                    </a:schemeClr>
                  </a:outerShdw>
                </a:effectLst>
              </a:rPr>
              <a:t>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40" name="图片 39"/>
          <p:cNvPicPr>
            <a:picLocks noChangeAspect="1"/>
          </p:cNvPicPr>
          <p:nvPr/>
        </p:nvPicPr>
        <p:blipFill>
          <a:blip r:embed="rId1"/>
          <a:stretch>
            <a:fillRect/>
          </a:stretch>
        </p:blipFill>
        <p:spPr>
          <a:xfrm>
            <a:off x="5220072" y="1841640"/>
            <a:ext cx="1130454" cy="1076987"/>
          </a:xfrm>
          <a:prstGeom prst="rect">
            <a:avLst/>
          </a:prstGeom>
        </p:spPr>
      </p:pic>
      <p:pic>
        <p:nvPicPr>
          <p:cNvPr id="41" name="图片 40"/>
          <p:cNvPicPr>
            <a:picLocks noChangeAspect="1"/>
          </p:cNvPicPr>
          <p:nvPr/>
        </p:nvPicPr>
        <p:blipFill>
          <a:blip r:embed="rId2"/>
          <a:stretch>
            <a:fillRect/>
          </a:stretch>
        </p:blipFill>
        <p:spPr>
          <a:xfrm>
            <a:off x="150362" y="1694636"/>
            <a:ext cx="1313902" cy="1218187"/>
          </a:xfrm>
          <a:prstGeom prst="rect">
            <a:avLst/>
          </a:prstGeom>
        </p:spPr>
      </p:pic>
      <p:cxnSp>
        <p:nvCxnSpPr>
          <p:cNvPr id="42" name="直接箭头连接符 41"/>
          <p:cNvCxnSpPr/>
          <p:nvPr/>
        </p:nvCxnSpPr>
        <p:spPr>
          <a:xfrm flipV="1">
            <a:off x="3425235" y="1216912"/>
            <a:ext cx="774488" cy="460534"/>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308278" y="529003"/>
            <a:ext cx="1163878" cy="1080120"/>
            <a:chOff x="5918239" y="3725516"/>
            <a:chExt cx="1179527" cy="1069652"/>
          </a:xfrm>
        </p:grpSpPr>
        <p:pic>
          <p:nvPicPr>
            <p:cNvPr id="44" name="图片 43"/>
            <p:cNvPicPr>
              <a:picLocks noChangeAspect="1"/>
            </p:cNvPicPr>
            <p:nvPr/>
          </p:nvPicPr>
          <p:blipFill>
            <a:blip r:embed="rId3"/>
            <a:stretch>
              <a:fillRect/>
            </a:stretch>
          </p:blipFill>
          <p:spPr>
            <a:xfrm>
              <a:off x="6214765" y="3725516"/>
              <a:ext cx="883001" cy="1069652"/>
            </a:xfrm>
            <a:prstGeom prst="rect">
              <a:avLst/>
            </a:prstGeom>
          </p:spPr>
        </p:pic>
        <p:pic>
          <p:nvPicPr>
            <p:cNvPr id="45" name="图片 44"/>
            <p:cNvPicPr>
              <a:picLocks noChangeAspect="1"/>
            </p:cNvPicPr>
            <p:nvPr/>
          </p:nvPicPr>
          <p:blipFill>
            <a:blip r:embed="rId4"/>
            <a:stretch>
              <a:fillRect/>
            </a:stretch>
          </p:blipFill>
          <p:spPr>
            <a:xfrm>
              <a:off x="5918239" y="4216548"/>
              <a:ext cx="669011" cy="578620"/>
            </a:xfrm>
            <a:prstGeom prst="rect">
              <a:avLst/>
            </a:prstGeom>
          </p:spPr>
        </p:pic>
      </p:grpSp>
      <p:cxnSp>
        <p:nvCxnSpPr>
          <p:cNvPr id="46" name="直接箭头连接符 45"/>
          <p:cNvCxnSpPr>
            <a:endCxn id="40" idx="1"/>
          </p:cNvCxnSpPr>
          <p:nvPr/>
        </p:nvCxnSpPr>
        <p:spPr>
          <a:xfrm flipV="1">
            <a:off x="3731544" y="2380134"/>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5"/>
          <a:stretch>
            <a:fillRect/>
          </a:stretch>
        </p:blipFill>
        <p:spPr>
          <a:xfrm>
            <a:off x="2601596" y="1776668"/>
            <a:ext cx="1011099" cy="1054125"/>
          </a:xfrm>
          <a:prstGeom prst="rect">
            <a:avLst/>
          </a:prstGeom>
        </p:spPr>
      </p:pic>
      <p:pic>
        <p:nvPicPr>
          <p:cNvPr id="68" name="图片 67"/>
          <p:cNvPicPr>
            <a:picLocks noChangeAspect="1"/>
          </p:cNvPicPr>
          <p:nvPr/>
        </p:nvPicPr>
        <p:blipFill>
          <a:blip r:embed="rId6"/>
          <a:stretch>
            <a:fillRect/>
          </a:stretch>
        </p:blipFill>
        <p:spPr>
          <a:xfrm>
            <a:off x="6365034" y="1126947"/>
            <a:ext cx="520624" cy="621985"/>
          </a:xfrm>
          <a:prstGeom prst="rect">
            <a:avLst/>
          </a:prstGeom>
        </p:spPr>
      </p:pic>
      <p:pic>
        <p:nvPicPr>
          <p:cNvPr id="69" name="图片 68"/>
          <p:cNvPicPr>
            <a:picLocks noChangeAspect="1"/>
          </p:cNvPicPr>
          <p:nvPr/>
        </p:nvPicPr>
        <p:blipFill>
          <a:blip r:embed="rId6"/>
          <a:stretch>
            <a:fillRect/>
          </a:stretch>
        </p:blipFill>
        <p:spPr>
          <a:xfrm>
            <a:off x="6365034" y="1748932"/>
            <a:ext cx="500449" cy="597882"/>
          </a:xfrm>
          <a:prstGeom prst="rect">
            <a:avLst/>
          </a:prstGeom>
        </p:spPr>
      </p:pic>
      <p:pic>
        <p:nvPicPr>
          <p:cNvPr id="70" name="图片 69"/>
          <p:cNvPicPr>
            <a:picLocks noChangeAspect="1"/>
          </p:cNvPicPr>
          <p:nvPr/>
        </p:nvPicPr>
        <p:blipFill>
          <a:blip r:embed="rId6"/>
          <a:stretch>
            <a:fillRect/>
          </a:stretch>
        </p:blipFill>
        <p:spPr>
          <a:xfrm>
            <a:off x="6376416" y="2364829"/>
            <a:ext cx="500449" cy="597882"/>
          </a:xfrm>
          <a:prstGeom prst="rect">
            <a:avLst/>
          </a:prstGeom>
        </p:spPr>
      </p:pic>
      <p:cxnSp>
        <p:nvCxnSpPr>
          <p:cNvPr id="71" name="直接箭头连接符 70"/>
          <p:cNvCxnSpPr/>
          <p:nvPr/>
        </p:nvCxnSpPr>
        <p:spPr>
          <a:xfrm flipH="1">
            <a:off x="3623313" y="1531549"/>
            <a:ext cx="632020" cy="38975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49859" y="2303729"/>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18966" y="2930015"/>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1"/>
          <p:cNvSpPr txBox="1"/>
          <p:nvPr/>
        </p:nvSpPr>
        <p:spPr>
          <a:xfrm>
            <a:off x="7056307" y="903031"/>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5182397" y="3244332"/>
            <a:ext cx="1084173" cy="1080120"/>
            <a:chOff x="5283065" y="3846485"/>
            <a:chExt cx="1084173" cy="1080120"/>
          </a:xfrm>
        </p:grpSpPr>
        <p:pic>
          <p:nvPicPr>
            <p:cNvPr id="76" name="图片 75"/>
            <p:cNvPicPr>
              <a:picLocks noChangeAspect="1"/>
            </p:cNvPicPr>
            <p:nvPr/>
          </p:nvPicPr>
          <p:blipFill>
            <a:blip r:embed="rId3"/>
            <a:stretch>
              <a:fillRect/>
            </a:stretch>
          </p:blipFill>
          <p:spPr>
            <a:xfrm>
              <a:off x="5495952" y="3846485"/>
              <a:ext cx="871286" cy="1080120"/>
            </a:xfrm>
            <a:prstGeom prst="rect">
              <a:avLst/>
            </a:prstGeom>
          </p:spPr>
        </p:pic>
        <p:pic>
          <p:nvPicPr>
            <p:cNvPr id="77" name="图片 76"/>
            <p:cNvPicPr>
              <a:picLocks noChangeAspect="1"/>
            </p:cNvPicPr>
            <p:nvPr/>
          </p:nvPicPr>
          <p:blipFill>
            <a:blip r:embed="rId7"/>
            <a:stretch>
              <a:fillRect/>
            </a:stretch>
          </p:blipFill>
          <p:spPr>
            <a:xfrm>
              <a:off x="5283065" y="4271830"/>
              <a:ext cx="644748" cy="573125"/>
            </a:xfrm>
            <a:prstGeom prst="rect">
              <a:avLst/>
            </a:prstGeom>
          </p:spPr>
        </p:pic>
      </p:grpSp>
      <p:cxnSp>
        <p:nvCxnSpPr>
          <p:cNvPr id="78" name="直接箭头连接符 77"/>
          <p:cNvCxnSpPr/>
          <p:nvPr/>
        </p:nvCxnSpPr>
        <p:spPr>
          <a:xfrm>
            <a:off x="3254817" y="2964375"/>
            <a:ext cx="706787" cy="85357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3771400" y="3560886"/>
            <a:ext cx="1160905" cy="1080120"/>
            <a:chOff x="4557803" y="4861175"/>
            <a:chExt cx="1160905" cy="1080120"/>
          </a:xfrm>
        </p:grpSpPr>
        <p:pic>
          <p:nvPicPr>
            <p:cNvPr id="80" name="图片 79"/>
            <p:cNvPicPr>
              <a:picLocks noChangeAspect="1"/>
            </p:cNvPicPr>
            <p:nvPr/>
          </p:nvPicPr>
          <p:blipFill>
            <a:blip r:embed="rId3"/>
            <a:stretch>
              <a:fillRect/>
            </a:stretch>
          </p:blipFill>
          <p:spPr>
            <a:xfrm>
              <a:off x="4847422" y="4861175"/>
              <a:ext cx="871286" cy="1080120"/>
            </a:xfrm>
            <a:prstGeom prst="rect">
              <a:avLst/>
            </a:prstGeom>
          </p:spPr>
        </p:pic>
        <p:pic>
          <p:nvPicPr>
            <p:cNvPr id="81" name="图片 80"/>
            <p:cNvPicPr>
              <a:picLocks noChangeAspect="1"/>
            </p:cNvPicPr>
            <p:nvPr/>
          </p:nvPicPr>
          <p:blipFill>
            <a:blip r:embed="rId8"/>
            <a:stretch>
              <a:fillRect/>
            </a:stretch>
          </p:blipFill>
          <p:spPr>
            <a:xfrm>
              <a:off x="4557803" y="5257764"/>
              <a:ext cx="676243" cy="601121"/>
            </a:xfrm>
            <a:prstGeom prst="rect">
              <a:avLst/>
            </a:prstGeom>
          </p:spPr>
        </p:pic>
      </p:grpSp>
      <p:sp>
        <p:nvSpPr>
          <p:cNvPr id="82" name="TextBox 1"/>
          <p:cNvSpPr txBox="1"/>
          <p:nvPr/>
        </p:nvSpPr>
        <p:spPr>
          <a:xfrm>
            <a:off x="101459" y="3047343"/>
            <a:ext cx="3227258" cy="1704954"/>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TextBox 1"/>
          <p:cNvSpPr txBox="1"/>
          <p:nvPr/>
        </p:nvSpPr>
        <p:spPr>
          <a:xfrm>
            <a:off x="7063133" y="2325472"/>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
          <p:cNvSpPr txBox="1"/>
          <p:nvPr/>
        </p:nvSpPr>
        <p:spPr>
          <a:xfrm>
            <a:off x="5413896" y="390325"/>
            <a:ext cx="394218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a:xfrm>
            <a:off x="5460174" y="4343860"/>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86" name="矩形 85"/>
          <p:cNvSpPr/>
          <p:nvPr/>
        </p:nvSpPr>
        <p:spPr>
          <a:xfrm>
            <a:off x="3771400" y="4685253"/>
            <a:ext cx="1338828" cy="369332"/>
          </a:xfrm>
          <a:prstGeom prst="rect">
            <a:avLst/>
          </a:prstGeom>
        </p:spPr>
        <p:txBody>
          <a:bodyPr wrap="none">
            <a:spAutoFit/>
          </a:bodyPr>
          <a:lstStyle/>
          <a:p>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dirty="0"/>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1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1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4" grpId="0"/>
      <p:bldP spid="85" grpId="0"/>
      <p:bldP spid="8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9" name="矩形 8"/>
          <p:cNvSpPr/>
          <p:nvPr/>
        </p:nvSpPr>
        <p:spPr>
          <a:xfrm>
            <a:off x="655305" y="1289991"/>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是否为后台进程</a:t>
            </a:r>
            <a:endParaRPr lang="zh-CN" altLang="en-US" sz="2400" dirty="0">
              <a:solidFill>
                <a:srgbClr val="007C6A"/>
              </a:solidFill>
              <a:latin typeface="Verdana" panose="020B0604030504040204" pitchFamily="34" charset="0"/>
            </a:endParaRPr>
          </a:p>
        </p:txBody>
      </p:sp>
      <p:sp>
        <p:nvSpPr>
          <p:cNvPr id="10" name="矩形 9"/>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pidfile</a:t>
            </a:r>
            <a:endParaRPr lang="zh-CN" altLang="en-US" sz="2400" dirty="0">
              <a:solidFill>
                <a:srgbClr val="007C6A"/>
              </a:solidFill>
              <a:latin typeface="Verdana" panose="020B0604030504040204" pitchFamily="34" charset="0"/>
            </a:endParaRPr>
          </a:p>
        </p:txBody>
      </p:sp>
      <p:sp>
        <p:nvSpPr>
          <p:cNvPr id="14" name="矩形 13"/>
          <p:cNvSpPr/>
          <p:nvPr/>
        </p:nvSpPr>
        <p:spPr>
          <a:xfrm>
            <a:off x="655305" y="30402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存放</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文件的位置，每个实例会产生一个不同的</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p:cNvSpPr/>
          <p:nvPr/>
        </p:nvSpPr>
        <p:spPr>
          <a:xfrm>
            <a:off x="604669" y="1171646"/>
            <a:ext cx="792088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四个级别根据使用阶段来选择，生产环境选择</a:t>
            </a:r>
            <a:r>
              <a:rPr lang="en-US" altLang="zh-CN" sz="2400" dirty="0">
                <a:solidFill>
                  <a:srgbClr val="007C6A"/>
                </a:solidFill>
                <a:latin typeface="Verdana" panose="020B0604030504040204" pitchFamily="34" charset="0"/>
              </a:rPr>
              <a:t>notice </a:t>
            </a:r>
            <a:r>
              <a:rPr lang="zh-CN" altLang="en-US" sz="2400" dirty="0">
                <a:solidFill>
                  <a:srgbClr val="007C6A"/>
                </a:solidFill>
                <a:latin typeface="Verdana" panose="020B0604030504040204" pitchFamily="34" charset="0"/>
              </a:rPr>
              <a:t>或者</a:t>
            </a:r>
            <a:r>
              <a:rPr lang="en-US" altLang="zh-CN" sz="2400" dirty="0">
                <a:solidFill>
                  <a:srgbClr val="007C6A"/>
                </a:solidFill>
                <a:latin typeface="Verdana" panose="020B0604030504040204" pitchFamily="34" charset="0"/>
              </a:rPr>
              <a:t>warning</a:t>
            </a:r>
            <a:endParaRPr lang="zh-CN" altLang="en-US" sz="2400" dirty="0">
              <a:solidFill>
                <a:srgbClr val="007C6A"/>
              </a:solidFill>
              <a:latin typeface="Verdana" panose="020B0604030504040204" pitchFamily="34" charset="0"/>
            </a:endParaRPr>
          </a:p>
        </p:txBody>
      </p:sp>
      <p:sp>
        <p:nvSpPr>
          <p:cNvPr id="12" name="矩形 11"/>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p:cNvSpPr/>
          <p:nvPr/>
        </p:nvSpPr>
        <p:spPr>
          <a:xfrm>
            <a:off x="604669" y="2899838"/>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日志文件名称</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p:cNvSpPr/>
          <p:nvPr/>
        </p:nvSpPr>
        <p:spPr>
          <a:xfrm>
            <a:off x="648414" y="888279"/>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日志输送到</a:t>
            </a:r>
            <a:r>
              <a:rPr lang="en-US" altLang="zh-CN" sz="2400" dirty="0" err="1">
                <a:solidFill>
                  <a:srgbClr val="007C6A"/>
                </a:solidFill>
                <a:latin typeface="Verdana" panose="020B0604030504040204" pitchFamily="34" charset="0"/>
              </a:rPr>
              <a:t>linux</a:t>
            </a:r>
            <a:r>
              <a:rPr lang="zh-CN" altLang="en-US" sz="2400" dirty="0">
                <a:solidFill>
                  <a:srgbClr val="007C6A"/>
                </a:solidFill>
                <a:latin typeface="Verdana" panose="020B0604030504040204" pitchFamily="34" charset="0"/>
              </a:rPr>
              <a:t>系统日志服务中</a:t>
            </a:r>
            <a:endParaRPr lang="zh-CN" altLang="en-US" sz="2400" dirty="0">
              <a:solidFill>
                <a:srgbClr val="007C6A"/>
              </a:solidFill>
              <a:latin typeface="Verdana" panose="020B0604030504040204" pitchFamily="34" charset="0"/>
            </a:endParaRPr>
          </a:p>
        </p:txBody>
      </p:sp>
      <p:sp>
        <p:nvSpPr>
          <p:cNvPr id="10" name="矩形 9"/>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syslog-ident</a:t>
            </a:r>
            <a:endParaRPr lang="zh-CN" altLang="en-US" sz="2400" dirty="0">
              <a:solidFill>
                <a:srgbClr val="007C6A"/>
              </a:solidFill>
              <a:latin typeface="Verdana" panose="020B0604030504040204" pitchFamily="34" charset="0"/>
            </a:endParaRPr>
          </a:p>
        </p:txBody>
      </p:sp>
      <p:sp>
        <p:nvSpPr>
          <p:cNvPr id="14" name="矩形 13"/>
          <p:cNvSpPr/>
          <p:nvPr/>
        </p:nvSpPr>
        <p:spPr>
          <a:xfrm>
            <a:off x="579251" y="2060846"/>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日志的标志</a:t>
            </a:r>
            <a:endParaRPr lang="zh-CN" altLang="en-US" sz="2400" dirty="0">
              <a:solidFill>
                <a:srgbClr val="007C6A"/>
              </a:solidFill>
              <a:latin typeface="Verdana" panose="020B0604030504040204" pitchFamily="34" charset="0"/>
            </a:endParaRPr>
          </a:p>
        </p:txBody>
      </p:sp>
      <p:sp>
        <p:nvSpPr>
          <p:cNvPr id="15" name="矩形 14"/>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syslog-facility </a:t>
            </a:r>
            <a:endParaRPr lang="zh-CN" altLang="en-US" sz="2400" dirty="0">
              <a:solidFill>
                <a:srgbClr val="007C6A"/>
              </a:solidFill>
              <a:latin typeface="Verdana" panose="020B0604030504040204" pitchFamily="34" charset="0"/>
            </a:endParaRPr>
          </a:p>
        </p:txBody>
      </p:sp>
      <p:sp>
        <p:nvSpPr>
          <p:cNvPr id="16" name="矩形 15"/>
          <p:cNvSpPr/>
          <p:nvPr/>
        </p:nvSpPr>
        <p:spPr>
          <a:xfrm>
            <a:off x="648414" y="32860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输出日志的设备</a:t>
            </a:r>
            <a:endParaRPr lang="zh-CN" altLang="en-US" sz="2400" dirty="0">
              <a:solidFill>
                <a:srgbClr val="007C6A"/>
              </a:solidFill>
              <a:latin typeface="Verdana" panose="020B0604030504040204" pitchFamily="34" charset="0"/>
            </a:endParaRPr>
          </a:p>
        </p:txBody>
      </p:sp>
      <p:sp>
        <p:nvSpPr>
          <p:cNvPr id="17" name="矩形 16"/>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database</a:t>
            </a:r>
            <a:endParaRPr lang="zh-CN" altLang="en-US" sz="2400" dirty="0">
              <a:solidFill>
                <a:srgbClr val="007C6A"/>
              </a:solidFill>
              <a:latin typeface="Verdana" panose="020B0604030504040204" pitchFamily="34" charset="0"/>
            </a:endParaRPr>
          </a:p>
        </p:txBody>
      </p:sp>
      <p:sp>
        <p:nvSpPr>
          <p:cNvPr id="18" name="矩形 17"/>
          <p:cNvSpPr/>
          <p:nvPr/>
        </p:nvSpPr>
        <p:spPr>
          <a:xfrm>
            <a:off x="611560" y="438239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设定库的数量 默认</a:t>
            </a:r>
            <a:r>
              <a:rPr lang="en-US" altLang="zh-CN" sz="2400" dirty="0">
                <a:solidFill>
                  <a:srgbClr val="007C6A"/>
                </a:solidFill>
                <a:latin typeface="Verdana" panose="020B0604030504040204" pitchFamily="34" charset="0"/>
              </a:rPr>
              <a:t>16</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p:cNvSpPr/>
          <p:nvPr/>
        </p:nvSpPr>
        <p:spPr>
          <a:xfrm>
            <a:off x="705100" y="826724"/>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在命令行中设置密码</a:t>
            </a:r>
            <a:endParaRPr lang="zh-CN" altLang="en-US" sz="2400" dirty="0">
              <a:solidFill>
                <a:srgbClr val="007C6A"/>
              </a:solidFill>
              <a:latin typeface="Verdana" panose="020B0604030504040204" pitchFamily="34" charset="0"/>
            </a:endParaRPr>
          </a:p>
        </p:txBody>
      </p:sp>
      <p:pic>
        <p:nvPicPr>
          <p:cNvPr id="13" name="图片 12"/>
          <p:cNvPicPr>
            <a:picLocks noChangeAspect="1"/>
          </p:cNvPicPr>
          <p:nvPr/>
        </p:nvPicPr>
        <p:blipFill>
          <a:blip r:embed="rId1"/>
          <a:stretch>
            <a:fillRect/>
          </a:stretch>
        </p:blipFill>
        <p:spPr>
          <a:xfrm>
            <a:off x="1191366" y="1440407"/>
            <a:ext cx="5629275" cy="3543300"/>
          </a:xfrm>
          <a:prstGeom prst="rect">
            <a:avLst/>
          </a:prstGeom>
        </p:spPr>
      </p:pic>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最大客户端连接数</a:t>
            </a:r>
            <a:endParaRPr lang="zh-CN" altLang="en-US" dirty="0">
              <a:solidFill>
                <a:srgbClr val="007C6A"/>
              </a:solidFill>
            </a:endParaRPr>
          </a:p>
        </p:txBody>
      </p:sp>
      <p:sp>
        <p:nvSpPr>
          <p:cNvPr id="8" name="矩形 7"/>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endParaRPr lang="zh-CN" altLang="en-US" sz="2400" dirty="0">
              <a:solidFill>
                <a:srgbClr val="007C6A"/>
              </a:solidFill>
              <a:latin typeface="Verdana" panose="020B0604030504040204" pitchFamily="34" charset="0"/>
            </a:endParaRPr>
          </a:p>
        </p:txBody>
      </p:sp>
      <p:sp>
        <p:nvSpPr>
          <p:cNvPr id="9" name="矩形 8"/>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设置</a:t>
            </a:r>
            <a:r>
              <a:rPr lang="en-US" altLang="zh-CN" sz="2400" dirty="0">
                <a:solidFill>
                  <a:srgbClr val="007C6A"/>
                </a:solidFill>
                <a:latin typeface="+mn-ea"/>
              </a:rPr>
              <a:t>Redis</a:t>
            </a:r>
            <a:r>
              <a:rPr lang="zh-CN" altLang="en-US" sz="2400" dirty="0">
                <a:solidFill>
                  <a:srgbClr val="007C6A"/>
                </a:solidFill>
                <a:latin typeface="+mn-ea"/>
              </a:rPr>
              <a:t>可以使用的内存量。一旦到达内存使用上限，</a:t>
            </a:r>
            <a:r>
              <a:rPr lang="en-US" altLang="zh-CN" sz="2400" dirty="0">
                <a:solidFill>
                  <a:srgbClr val="007C6A"/>
                </a:solidFill>
                <a:latin typeface="+mn-ea"/>
              </a:rPr>
              <a:t>Redis</a:t>
            </a:r>
            <a:r>
              <a:rPr lang="zh-CN" altLang="en-US" sz="2400" dirty="0">
                <a:solidFill>
                  <a:srgbClr val="007C6A"/>
                </a:solidFill>
                <a:latin typeface="+mn-ea"/>
              </a:rPr>
              <a:t>将会试图移除内部数据，移除规则可以通过</a:t>
            </a:r>
            <a:r>
              <a:rPr lang="en-US" altLang="zh-CN" sz="2400" dirty="0" err="1">
                <a:solidFill>
                  <a:srgbClr val="007C6A"/>
                </a:solidFill>
                <a:latin typeface="+mn-ea"/>
              </a:rPr>
              <a:t>maxmemory</a:t>
            </a:r>
            <a:r>
              <a:rPr lang="en-US" altLang="zh-CN" sz="2400" dirty="0">
                <a:solidFill>
                  <a:srgbClr val="007C6A"/>
                </a:solidFill>
                <a:latin typeface="+mn-ea"/>
              </a:rPr>
              <a:t>-policy</a:t>
            </a:r>
            <a:r>
              <a:rPr lang="zh-CN" altLang="en-US" sz="2400" dirty="0">
                <a:solidFill>
                  <a:srgbClr val="007C6A"/>
                </a:solidFill>
                <a:latin typeface="+mn-ea"/>
              </a:rPr>
              <a:t>来指定。如果</a:t>
            </a:r>
            <a:r>
              <a:rPr lang="en-US" altLang="zh-CN" sz="2400" dirty="0">
                <a:solidFill>
                  <a:srgbClr val="007C6A"/>
                </a:solidFill>
                <a:latin typeface="+mn-ea"/>
              </a:rPr>
              <a:t>Redis</a:t>
            </a:r>
            <a:r>
              <a:rPr lang="zh-CN" altLang="en-US" sz="2400" dirty="0">
                <a:solidFill>
                  <a:srgbClr val="007C6A"/>
                </a:solidFill>
                <a:latin typeface="+mn-ea"/>
              </a:rPr>
              <a:t>无法根据移除规则来移除内存中的数据，或者设置了“不允许移除”，</a:t>
            </a:r>
            <a:endParaRPr lang="zh-CN" altLang="en-US" sz="2400" dirty="0">
              <a:solidFill>
                <a:srgbClr val="007C6A"/>
              </a:solidFill>
              <a:latin typeface="+mn-ea"/>
            </a:endParaRPr>
          </a:p>
          <a:p>
            <a:pPr marL="342900" indent="-342900">
              <a:lnSpc>
                <a:spcPct val="150000"/>
              </a:lnSpc>
              <a:buFont typeface="Arial" panose="020B0604020202020204" pitchFamily="34" charset="0"/>
              <a:buChar char="•"/>
            </a:pPr>
            <a:r>
              <a:rPr lang="zh-CN" altLang="en-US" sz="2400" dirty="0">
                <a:solidFill>
                  <a:srgbClr val="007C6A"/>
                </a:solidFill>
                <a:latin typeface="+mn-ea"/>
              </a:rPr>
              <a:t>那么</a:t>
            </a:r>
            <a:r>
              <a:rPr lang="en-US" altLang="zh-CN" sz="2400" dirty="0">
                <a:solidFill>
                  <a:srgbClr val="007C6A"/>
                </a:solidFill>
                <a:latin typeface="+mn-ea"/>
              </a:rPr>
              <a:t>Redis</a:t>
            </a:r>
            <a:r>
              <a:rPr lang="zh-CN" altLang="en-US" sz="2400" dirty="0">
                <a:solidFill>
                  <a:srgbClr val="007C6A"/>
                </a:solidFill>
                <a:latin typeface="+mn-ea"/>
              </a:rPr>
              <a:t>则会针对那些需要申请内存的指令返回错误信息，比如</a:t>
            </a:r>
            <a:r>
              <a:rPr lang="en-US" altLang="zh-CN" sz="2400" dirty="0">
                <a:solidFill>
                  <a:srgbClr val="007C6A"/>
                </a:solidFill>
                <a:latin typeface="+mn-ea"/>
              </a:rPr>
              <a:t>SET</a:t>
            </a:r>
            <a:r>
              <a:rPr lang="zh-CN" altLang="en-US" sz="2400" dirty="0">
                <a:solidFill>
                  <a:srgbClr val="007C6A"/>
                </a:solidFill>
                <a:latin typeface="+mn-ea"/>
              </a:rPr>
              <a:t>、</a:t>
            </a:r>
            <a:r>
              <a:rPr lang="en-US" altLang="zh-CN" sz="2400" dirty="0">
                <a:solidFill>
                  <a:srgbClr val="007C6A"/>
                </a:solidFill>
                <a:latin typeface="+mn-ea"/>
              </a:rPr>
              <a:t>LPUSH</a:t>
            </a:r>
            <a:r>
              <a:rPr lang="zh-CN" altLang="en-US" sz="2400" dirty="0">
                <a:solidFill>
                  <a:srgbClr val="007C6A"/>
                </a:solidFill>
                <a:latin typeface="+mn-ea"/>
              </a:rPr>
              <a:t>等。</a:t>
            </a:r>
            <a:endParaRPr lang="zh-CN" altLang="en-US" dirty="0">
              <a:solidFill>
                <a:srgbClr val="007C6A"/>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endParaRPr lang="en-US" altLang="zh-CN" sz="2400">
              <a:solidFill>
                <a:srgbClr val="007C6A"/>
              </a:solidFill>
              <a:latin typeface="Verdana" panose="020B0604030504040204" pitchFamily="34" charset="0"/>
            </a:endParaRPr>
          </a:p>
        </p:txBody>
      </p:sp>
      <p:sp>
        <p:nvSpPr>
          <p:cNvPr id="11" name="矩形 10"/>
          <p:cNvSpPr/>
          <p:nvPr/>
        </p:nvSpPr>
        <p:spPr>
          <a:xfrm>
            <a:off x="418525" y="739887"/>
            <a:ext cx="7848872" cy="4246245"/>
          </a:xfrm>
          <a:prstGeom prst="rect">
            <a:avLst/>
          </a:prstGeom>
        </p:spPr>
        <p:txBody>
          <a:bodyPr wrap="square">
            <a:spAutoFit/>
          </a:bodyPr>
          <a:lstStyle/>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1</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（最近最少使用）</a:t>
            </a:r>
            <a:r>
              <a:rPr lang="zh-CN" altLang="en-US" sz="2000" b="1" dirty="0">
                <a:solidFill>
                  <a:srgbClr val="007C6A"/>
                </a:solidFill>
                <a:latin typeface="+mn-ea"/>
              </a:rPr>
              <a:t>算法移除</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2</a:t>
            </a:r>
            <a:r>
              <a:rPr lang="zh-CN" altLang="en-US" sz="2000" b="1" dirty="0">
                <a:solidFill>
                  <a:srgbClr val="007C6A"/>
                </a:solidFill>
                <a:latin typeface="+mn-ea"/>
              </a:rPr>
              <a:t>）</a:t>
            </a:r>
            <a:r>
              <a:rPr lang="en-US" altLang="zh-CN" sz="2000" b="1" dirty="0" err="1">
                <a:solidFill>
                  <a:srgbClr val="007C6A"/>
                </a:solidFill>
                <a:latin typeface="+mn-ea"/>
              </a:rPr>
              <a:t>allkeys-lru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3</a:t>
            </a:r>
            <a:r>
              <a:rPr lang="zh-CN" altLang="en-US" sz="2000" b="1" dirty="0">
                <a:solidFill>
                  <a:srgbClr val="007C6A"/>
                </a:solidFill>
                <a:latin typeface="+mn-ea"/>
              </a:rPr>
              <a:t>）</a:t>
            </a:r>
            <a:r>
              <a:rPr lang="en-US" altLang="zh-CN" sz="2000" b="1" dirty="0">
                <a:solidFill>
                  <a:srgbClr val="007C6A"/>
                </a:solidFill>
                <a:latin typeface="+mn-ea"/>
              </a:rPr>
              <a:t>volatile-random</a:t>
            </a:r>
            <a:r>
              <a:rPr lang="zh-CN" altLang="en-US" sz="2000" b="1" dirty="0">
                <a:solidFill>
                  <a:srgbClr val="007C6A"/>
                </a:solidFill>
                <a:latin typeface="+mn-ea"/>
              </a:rPr>
              <a:t>：在过期集合中移除随机的</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4</a:t>
            </a:r>
            <a:r>
              <a:rPr lang="zh-CN" altLang="en-US" sz="2000" b="1" dirty="0">
                <a:solidFill>
                  <a:srgbClr val="007C6A"/>
                </a:solidFill>
                <a:latin typeface="+mn-ea"/>
              </a:rPr>
              <a:t>）</a:t>
            </a:r>
            <a:r>
              <a:rPr lang="en-US" altLang="zh-CN" sz="2000" b="1" dirty="0" err="1">
                <a:solidFill>
                  <a:srgbClr val="007C6A"/>
                </a:solidFill>
                <a:latin typeface="+mn-ea"/>
              </a:rPr>
              <a:t>allkeys</a:t>
            </a:r>
            <a:r>
              <a:rPr lang="en-US" altLang="zh-CN" sz="2000" b="1" dirty="0">
                <a:solidFill>
                  <a:srgbClr val="007C6A"/>
                </a:solidFill>
                <a:latin typeface="+mn-ea"/>
              </a:rPr>
              <a:t>-random</a:t>
            </a:r>
            <a:r>
              <a:rPr lang="zh-CN" altLang="en-US" sz="2000" b="1" dirty="0">
                <a:solidFill>
                  <a:srgbClr val="007C6A"/>
                </a:solidFill>
                <a:latin typeface="+mn-ea"/>
              </a:rPr>
              <a:t>：移除随机的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5</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ttl</a:t>
            </a:r>
            <a:r>
              <a:rPr lang="zh-CN" altLang="en-US" sz="2000" b="1" dirty="0" err="1">
                <a:solidFill>
                  <a:srgbClr val="007C6A"/>
                </a:solidFill>
                <a:latin typeface="+mn-ea"/>
              </a:rPr>
              <a:t>（即将过期）</a:t>
            </a:r>
            <a:r>
              <a:rPr lang="zh-CN" altLang="en-US" sz="2000" b="1" dirty="0">
                <a:solidFill>
                  <a:srgbClr val="007C6A"/>
                </a:solidFill>
                <a:latin typeface="+mn-ea"/>
              </a:rPr>
              <a:t>：移除那些</a:t>
            </a:r>
            <a:r>
              <a:rPr lang="en-US" altLang="zh-CN" sz="2000" b="1" dirty="0">
                <a:solidFill>
                  <a:srgbClr val="007C6A"/>
                </a:solidFill>
                <a:latin typeface="+mn-ea"/>
              </a:rPr>
              <a:t>TTL</a:t>
            </a:r>
            <a:r>
              <a:rPr lang="zh-CN" altLang="en-US" sz="2000" b="1" dirty="0">
                <a:solidFill>
                  <a:srgbClr val="007C6A"/>
                </a:solidFill>
                <a:latin typeface="+mn-ea"/>
              </a:rPr>
              <a:t>值最小的</a:t>
            </a:r>
            <a:r>
              <a:rPr lang="en-US" altLang="zh-CN" sz="2000" b="1" dirty="0">
                <a:solidFill>
                  <a:srgbClr val="007C6A"/>
                </a:solidFill>
                <a:latin typeface="+mn-ea"/>
              </a:rPr>
              <a:t>key</a:t>
            </a:r>
            <a:r>
              <a:rPr lang="zh-CN" altLang="en-US" sz="2000" b="1" dirty="0">
                <a:solidFill>
                  <a:srgbClr val="007C6A"/>
                </a:solidFill>
                <a:latin typeface="+mn-ea"/>
              </a:rPr>
              <a:t>，即那些最近要过期的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6</a:t>
            </a:r>
            <a:r>
              <a:rPr lang="zh-CN" altLang="en-US" sz="2000" b="1" dirty="0">
                <a:solidFill>
                  <a:srgbClr val="007C6A"/>
                </a:solidFill>
                <a:latin typeface="+mn-ea"/>
              </a:rPr>
              <a:t>）</a:t>
            </a:r>
            <a:r>
              <a:rPr lang="en-US" altLang="zh-CN" sz="2000" b="1" dirty="0" err="1">
                <a:solidFill>
                  <a:srgbClr val="007C6A"/>
                </a:solidFill>
                <a:latin typeface="+mn-ea"/>
              </a:rPr>
              <a:t>noeviction</a:t>
            </a:r>
            <a:r>
              <a:rPr lang="zh-CN" altLang="en-US" sz="2000" b="1" dirty="0">
                <a:solidFill>
                  <a:srgbClr val="007C6A"/>
                </a:solidFill>
                <a:latin typeface="+mn-ea"/>
              </a:rPr>
              <a:t>：不进行移除。针对写操作，只是返回错误信息</a:t>
            </a:r>
            <a:endParaRPr lang="zh-CN" altLang="en-US" sz="2000" b="1" dirty="0">
              <a:solidFill>
                <a:srgbClr val="007C6A"/>
              </a:solidFill>
              <a:latin typeface="+mn-ea"/>
            </a:endParaRP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r>
              <a:rPr lang="en-US" altLang="zh-CN" sz="2400" dirty="0">
                <a:solidFill>
                  <a:srgbClr val="007C6A"/>
                </a:solidFill>
                <a:latin typeface="Verdana" panose="020B0604030504040204" pitchFamily="34" charset="0"/>
              </a:rPr>
              <a:t>-samples</a:t>
            </a:r>
            <a:endParaRPr lang="en-US" altLang="zh-CN" sz="2400" dirty="0">
              <a:solidFill>
                <a:srgbClr val="007C6A"/>
              </a:solidFill>
              <a:latin typeface="Verdana" panose="020B0604030504040204" pitchFamily="34" charset="0"/>
            </a:endParaRPr>
          </a:p>
        </p:txBody>
      </p:sp>
      <p:sp>
        <p:nvSpPr>
          <p:cNvPr id="7" name="矩形 6"/>
          <p:cNvSpPr/>
          <p:nvPr/>
        </p:nvSpPr>
        <p:spPr>
          <a:xfrm>
            <a:off x="579251" y="1167133"/>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设置样本数量，</a:t>
            </a:r>
            <a:r>
              <a:rPr lang="en-US" altLang="zh-CN" sz="2000" dirty="0">
                <a:solidFill>
                  <a:srgbClr val="007C6A"/>
                </a:solidFill>
              </a:rPr>
              <a:t>LRU</a:t>
            </a:r>
            <a:r>
              <a:rPr lang="zh-CN" altLang="en-US" sz="2000" dirty="0">
                <a:solidFill>
                  <a:srgbClr val="007C6A"/>
                </a:solidFill>
              </a:rPr>
              <a:t>算法和最小</a:t>
            </a:r>
            <a:r>
              <a:rPr lang="en-US" altLang="zh-CN" sz="2000" dirty="0">
                <a:solidFill>
                  <a:srgbClr val="007C6A"/>
                </a:solidFill>
              </a:rPr>
              <a:t>TTL</a:t>
            </a:r>
            <a:r>
              <a:rPr lang="zh-CN" altLang="en-US" sz="2000" dirty="0">
                <a:solidFill>
                  <a:srgbClr val="007C6A"/>
                </a:solidFill>
              </a:rPr>
              <a:t>算法都并非是精确的算法，而是估算值，所以你可以设置样本的大小。</a:t>
            </a:r>
            <a:endParaRPr lang="en-US" altLang="zh-CN"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rPr>
              <a:t>一般设置</a:t>
            </a:r>
            <a:r>
              <a:rPr lang="en-US" altLang="zh-CN" sz="2000" dirty="0">
                <a:solidFill>
                  <a:srgbClr val="007C6A"/>
                </a:solidFill>
              </a:rPr>
              <a:t>3</a:t>
            </a:r>
            <a:r>
              <a:rPr lang="zh-CN" altLang="en-US" sz="2000" dirty="0">
                <a:solidFill>
                  <a:srgbClr val="007C6A"/>
                </a:solidFill>
              </a:rPr>
              <a:t>到</a:t>
            </a:r>
            <a:r>
              <a:rPr lang="en-US" altLang="zh-CN" sz="2000" dirty="0">
                <a:solidFill>
                  <a:srgbClr val="007C6A"/>
                </a:solidFill>
              </a:rPr>
              <a:t>7</a:t>
            </a:r>
            <a:r>
              <a:rPr lang="zh-CN" altLang="en-US" sz="2000" dirty="0">
                <a:solidFill>
                  <a:srgbClr val="007C6A"/>
                </a:solidFill>
              </a:rPr>
              <a:t>的数字，数值越小样本越不准确，但是性能消耗也越小。</a:t>
            </a:r>
            <a:endParaRPr lang="zh-CN" altLang="en-US" sz="2000" dirty="0">
              <a:solidFill>
                <a:srgbClr val="007C6A"/>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3312" y="2041376"/>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28675" y="687733"/>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endParaRPr lang="zh-CN" altLang="en-US" sz="2400" b="1">
              <a:solidFill>
                <a:srgbClr val="007C6A"/>
              </a:solidFill>
              <a:latin typeface="Arial" panose="020B0604020202020204" pitchFamily="34" charset="0"/>
            </a:endParaRPr>
          </a:p>
        </p:txBody>
      </p:sp>
      <p:sp>
        <p:nvSpPr>
          <p:cNvPr id="9" name="矩形 8"/>
          <p:cNvSpPr/>
          <p:nvPr/>
        </p:nvSpPr>
        <p:spPr>
          <a:xfrm>
            <a:off x="744965" y="1606870"/>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Commons-pool-1.6.jar</a:t>
            </a:r>
            <a:endParaRPr lang="en-US" altLang="zh-CN" sz="2000"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Jedis-2.1.0.jar</a:t>
            </a:r>
            <a:endParaRPr lang="en-US" altLang="zh-CN" sz="2000" dirty="0">
              <a:solidFill>
                <a:srgbClr val="007C6A"/>
              </a:solidFill>
              <a:latin typeface="Verdana" panose="020B0604030504040204" pitchFamily="34" charset="0"/>
            </a:endParaRPr>
          </a:p>
        </p:txBody>
      </p:sp>
      <p:sp>
        <p:nvSpPr>
          <p:cNvPr id="10" name="矩形 9"/>
          <p:cNvSpPr/>
          <p:nvPr/>
        </p:nvSpPr>
        <p:spPr>
          <a:xfrm>
            <a:off x="2041109" y="-45681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47265" y="611819"/>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endParaRPr lang="zh-CN" altLang="en-US" sz="2400" b="1" dirty="0">
              <a:solidFill>
                <a:srgbClr val="007C6A"/>
              </a:solidFill>
              <a:latin typeface="Arial" panose="020B0604020202020204" pitchFamily="34" charset="0"/>
            </a:endParaRPr>
          </a:p>
        </p:txBody>
      </p:sp>
      <p:sp>
        <p:nvSpPr>
          <p:cNvPr id="7" name="矩形 6"/>
          <p:cNvSpPr/>
          <p:nvPr/>
        </p:nvSpPr>
        <p:spPr>
          <a:xfrm>
            <a:off x="115483" y="1451444"/>
            <a:ext cx="8248720"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endParaRPr lang="en-US" altLang="zh-CN" sz="2000" b="1" dirty="0">
              <a:solidFill>
                <a:srgbClr val="007C6A"/>
              </a:solidFill>
              <a:latin typeface="Verdana" panose="020B0604030504040204" pitchFamily="34" charset="0"/>
            </a:endParaRP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0" name="文本框 14"/>
          <p:cNvSpPr txBox="1"/>
          <p:nvPr/>
        </p:nvSpPr>
        <p:spPr>
          <a:xfrm>
            <a:off x="467544" y="5484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endParaRPr lang="zh-CN" altLang="en-US" sz="2000" dirty="0">
              <a:solidFill>
                <a:srgbClr val="007C6A"/>
              </a:solidFill>
            </a:endParaRP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467544" y="26121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467544" y="32143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467544" y="38165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54021" y="1565244"/>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9" name="矩形 8"/>
          <p:cNvSpPr/>
          <p:nvPr/>
        </p:nvSpPr>
        <p:spPr>
          <a:xfrm>
            <a:off x="336371" y="557132"/>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zh-CN" altLang="en-US" sz="2400" b="1" dirty="0">
                <a:solidFill>
                  <a:srgbClr val="007C6A"/>
                </a:solidFill>
                <a:latin typeface="Arial" panose="020B0604020202020204" pitchFamily="34" charset="0"/>
              </a:rPr>
              <a:t>测试连通性</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2632" y="1047936"/>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7" name="矩形 6"/>
          <p:cNvSpPr/>
          <p:nvPr/>
        </p:nvSpPr>
        <p:spPr>
          <a:xfrm>
            <a:off x="402632" y="543880"/>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1283" y="400110"/>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9" name="矩形 8"/>
          <p:cNvSpPr/>
          <p:nvPr/>
        </p:nvSpPr>
        <p:spPr>
          <a:xfrm>
            <a:off x="401282" y="1011225"/>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10" name="矩形 9"/>
          <p:cNvSpPr/>
          <p:nvPr/>
        </p:nvSpPr>
        <p:spPr>
          <a:xfrm>
            <a:off x="724842" y="3543061"/>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11" name="矩形 10"/>
          <p:cNvSpPr/>
          <p:nvPr/>
        </p:nvSpPr>
        <p:spPr>
          <a:xfrm>
            <a:off x="401282" y="270241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List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460039" y="1352737"/>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12" name="矩形 11"/>
          <p:cNvSpPr/>
          <p:nvPr/>
        </p:nvSpPr>
        <p:spPr>
          <a:xfrm>
            <a:off x="388031" y="416633"/>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set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58755" y="144797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8" name="矩形 7"/>
          <p:cNvSpPr/>
          <p:nvPr/>
        </p:nvSpPr>
        <p:spPr>
          <a:xfrm>
            <a:off x="374779" y="43986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32047" y="1218702"/>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endParaRPr lang="zh-CN" altLang="en-US" dirty="0"/>
          </a:p>
        </p:txBody>
      </p:sp>
      <p:sp>
        <p:nvSpPr>
          <p:cNvPr id="9" name="矩形 8"/>
          <p:cNvSpPr/>
          <p:nvPr/>
        </p:nvSpPr>
        <p:spPr>
          <a:xfrm>
            <a:off x="388031" y="426614"/>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1283" y="456389"/>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作业完成一个手机验证码功能</a:t>
            </a:r>
            <a:endParaRPr lang="zh-CN" altLang="en-US" sz="2400" b="1" dirty="0">
              <a:solidFill>
                <a:srgbClr val="007C6A"/>
              </a:solidFill>
              <a:latin typeface="Arial" panose="020B0604020202020204" pitchFamily="34" charset="0"/>
            </a:endParaRPr>
          </a:p>
        </p:txBody>
      </p:sp>
      <p:sp>
        <p:nvSpPr>
          <p:cNvPr id="8" name="矩形 7"/>
          <p:cNvSpPr/>
          <p:nvPr/>
        </p:nvSpPr>
        <p:spPr>
          <a:xfrm>
            <a:off x="215495" y="1608517"/>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、每个手机号每天只能输入</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98655" y="2861886"/>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1"/>
          <a:stretch>
            <a:fillRect/>
          </a:stretch>
        </p:blipFill>
        <p:spPr>
          <a:xfrm>
            <a:off x="330368" y="1546925"/>
            <a:ext cx="8515350" cy="800100"/>
          </a:xfrm>
          <a:prstGeom prst="rect">
            <a:avLst/>
          </a:prstGeom>
        </p:spPr>
      </p:pic>
      <p:sp>
        <p:nvSpPr>
          <p:cNvPr id="9" name="矩形 8"/>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10" name="矩形 9"/>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Tree>
    <p:custDataLst>
      <p:tags r:id="rId2"/>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sp>
        <p:nvSpPr>
          <p:cNvPr id="12" name="右箭头 2"/>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13" name="右箭头 3"/>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14" name="矩形 13"/>
          <p:cNvSpPr/>
          <p:nvPr/>
        </p:nvSpPr>
        <p:spPr>
          <a:xfrm>
            <a:off x="4147414" y="4194391"/>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sp>
        <p:nvSpPr>
          <p:cNvPr id="15" name="矩形 14"/>
          <p:cNvSpPr/>
          <p:nvPr/>
        </p:nvSpPr>
        <p:spPr>
          <a:xfrm>
            <a:off x="4333665" y="1868566"/>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cxnSp>
        <p:nvCxnSpPr>
          <p:cNvPr id="16" name="直接连接符 15"/>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515042" y="2581927"/>
            <a:ext cx="3166427" cy="369575"/>
            <a:chOff x="1431234" y="3954601"/>
            <a:chExt cx="3166427" cy="369575"/>
          </a:xfrm>
        </p:grpSpPr>
        <p:sp>
          <p:nvSpPr>
            <p:cNvPr id="19" name="矩形 18"/>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25" name="乘号 24"/>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4803557" y="2582328"/>
            <a:ext cx="3167609" cy="372918"/>
            <a:chOff x="4994799" y="1548436"/>
            <a:chExt cx="3167609" cy="372918"/>
          </a:xfrm>
          <a:solidFill>
            <a:schemeClr val="bg1">
              <a:lumMod val="50000"/>
            </a:schemeClr>
          </a:solidFill>
        </p:grpSpPr>
        <p:sp>
          <p:nvSpPr>
            <p:cNvPr id="27" name="矩形 26"/>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文本框 14"/>
          <p:cNvSpPr txBox="1"/>
          <p:nvPr/>
        </p:nvSpPr>
        <p:spPr>
          <a:xfrm>
            <a:off x="396626" y="400110"/>
            <a:ext cx="8208912" cy="1785104"/>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rgbClr val="007C6A"/>
                </a:solidFill>
              </a:rPr>
              <a:t> </a:t>
            </a:r>
            <a:endParaRPr lang="zh-CN" altLang="en-US" sz="2000" dirty="0">
              <a:solidFill>
                <a:srgbClr val="007C6A"/>
              </a:solidFill>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endPar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396626" y="2459210"/>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396626" y="4365485"/>
            <a:ext cx="7585731" cy="461665"/>
          </a:xfrm>
          <a:prstGeom prst="rect">
            <a:avLst/>
          </a:prstGeom>
        </p:spPr>
        <p:txBody>
          <a:bodyPr wrap="none">
            <a:spAutoFit/>
          </a:bodyPr>
          <a:lstStyle/>
          <a:p>
            <a:r>
              <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35" name="右箭头 3"/>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36" name="矩形 35"/>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cxnSp>
        <p:nvCxnSpPr>
          <p:cNvPr id="37" name="直接连接符 36"/>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388069" y="2904484"/>
            <a:ext cx="3205161" cy="366785"/>
            <a:chOff x="1431234" y="3966658"/>
            <a:chExt cx="3205161" cy="366785"/>
          </a:xfrm>
        </p:grpSpPr>
        <p:sp>
          <p:nvSpPr>
            <p:cNvPr id="40" name="矩形 39"/>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46" name="乘号 45"/>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676584" y="2898350"/>
            <a:ext cx="3205161" cy="367397"/>
            <a:chOff x="4994799" y="1553958"/>
            <a:chExt cx="3205161" cy="367397"/>
          </a:xfrm>
          <a:solidFill>
            <a:schemeClr val="bg1">
              <a:lumMod val="75000"/>
            </a:schemeClr>
          </a:solidFill>
        </p:grpSpPr>
        <p:sp>
          <p:nvSpPr>
            <p:cNvPr id="48" name="矩形 47"/>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endParaRPr lang="en-US" altLang="zh-CN" b="1">
              <a:solidFill>
                <a:srgbClr val="007C6A"/>
              </a:solidFill>
              <a:latin typeface="Verdana" panose="020B0604030504040204" pitchFamily="34" charset="0"/>
            </a:endParaRPr>
          </a:p>
        </p:txBody>
      </p:sp>
      <p:sp>
        <p:nvSpPr>
          <p:cNvPr id="53" name="右箭头 22"/>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03418" y="1058995"/>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55" name="矩形 54"/>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26" name="矩形 25"/>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28" name="右箭头 3"/>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29" name="矩形 28"/>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cxnSp>
        <p:nvCxnSpPr>
          <p:cNvPr id="30" name="直接连接符 29"/>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95304" y="2964455"/>
            <a:ext cx="3205161" cy="366785"/>
            <a:chOff x="1431234" y="3966658"/>
            <a:chExt cx="3205161" cy="366785"/>
          </a:xfrm>
        </p:grpSpPr>
        <p:sp>
          <p:nvSpPr>
            <p:cNvPr id="56" name="矩形 55"/>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62" name="乘号 61"/>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4583819" y="2964196"/>
            <a:ext cx="3208350" cy="364936"/>
            <a:chOff x="4994799" y="1559833"/>
            <a:chExt cx="3208350" cy="364936"/>
          </a:xfrm>
          <a:solidFill>
            <a:schemeClr val="bg1">
              <a:lumMod val="75000"/>
            </a:schemeClr>
          </a:solidFill>
        </p:grpSpPr>
        <p:sp>
          <p:nvSpPr>
            <p:cNvPr id="64" name="矩形 63"/>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endParaRPr lang="en-US" altLang="zh-CN" b="1">
              <a:solidFill>
                <a:srgbClr val="007C6A"/>
              </a:solidFill>
              <a:latin typeface="Verdana" panose="020B0604030504040204" pitchFamily="34" charset="0"/>
            </a:endParaRPr>
          </a:p>
        </p:txBody>
      </p:sp>
      <p:sp>
        <p:nvSpPr>
          <p:cNvPr id="69" name="右箭头 21"/>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10653" y="1118966"/>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71" name="矩形 70"/>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p:cNvSpPr/>
          <p:nvPr/>
        </p:nvSpPr>
        <p:spPr>
          <a:xfrm>
            <a:off x="523897" y="1371421"/>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a:t>
            </a:r>
            <a:endParaRPr lang="zh-CN" altLang="en-US" dirty="0"/>
          </a:p>
        </p:txBody>
      </p:sp>
      <p:sp>
        <p:nvSpPr>
          <p:cNvPr id="7" name="流程图: 数据 6"/>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endParaRPr lang="en-US" altLang="zh-CN" dirty="0"/>
          </a:p>
          <a:p>
            <a:pPr algn="ctr"/>
            <a:r>
              <a:rPr lang="en-US" altLang="zh-CN" dirty="0"/>
              <a:t>then  -8000</a:t>
            </a:r>
            <a:endParaRPr lang="zh-CN" altLang="en-US" dirty="0"/>
          </a:p>
        </p:txBody>
      </p:sp>
      <p:sp>
        <p:nvSpPr>
          <p:cNvPr id="8" name="流程图: 数据 7"/>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endParaRPr lang="en-US" altLang="zh-CN" dirty="0"/>
          </a:p>
          <a:p>
            <a:pPr algn="ctr"/>
            <a:r>
              <a:rPr lang="en-US" altLang="zh-CN" dirty="0"/>
              <a:t>then -5000</a:t>
            </a:r>
            <a:endParaRPr lang="zh-CN" altLang="en-US" dirty="0"/>
          </a:p>
        </p:txBody>
      </p:sp>
      <p:sp>
        <p:nvSpPr>
          <p:cNvPr id="9" name="矩形 8"/>
          <p:cNvSpPr/>
          <p:nvPr/>
        </p:nvSpPr>
        <p:spPr>
          <a:xfrm>
            <a:off x="1473750" y="2361110"/>
            <a:ext cx="769763" cy="369332"/>
          </a:xfrm>
          <a:prstGeom prst="rect">
            <a:avLst/>
          </a:prstGeom>
        </p:spPr>
        <p:txBody>
          <a:bodyPr wrap="none">
            <a:spAutoFit/>
          </a:bodyPr>
          <a:lstStyle/>
          <a:p>
            <a:r>
              <a:rPr lang="en-US" altLang="zh-CN" dirty="0"/>
              <a:t>10000</a:t>
            </a:r>
            <a:endParaRPr lang="zh-CN" altLang="en-US" dirty="0"/>
          </a:p>
        </p:txBody>
      </p:sp>
      <p:sp>
        <p:nvSpPr>
          <p:cNvPr id="10" name="文本框 9"/>
          <p:cNvSpPr txBox="1"/>
          <p:nvPr/>
        </p:nvSpPr>
        <p:spPr>
          <a:xfrm>
            <a:off x="5656661" y="2333083"/>
            <a:ext cx="723275" cy="369332"/>
          </a:xfrm>
          <a:prstGeom prst="rect">
            <a:avLst/>
          </a:prstGeom>
          <a:noFill/>
        </p:spPr>
        <p:txBody>
          <a:bodyPr wrap="none" rtlCol="0">
            <a:spAutoFit/>
          </a:bodyPr>
          <a:lstStyle/>
          <a:p>
            <a:r>
              <a:rPr lang="en-US" altLang="zh-CN" dirty="0"/>
              <a:t>-8000</a:t>
            </a:r>
            <a:endParaRPr lang="zh-CN" altLang="en-US" dirty="0"/>
          </a:p>
        </p:txBody>
      </p:sp>
      <p:grpSp>
        <p:nvGrpSpPr>
          <p:cNvPr id="11" name="组合 10"/>
          <p:cNvGrpSpPr/>
          <p:nvPr/>
        </p:nvGrpSpPr>
        <p:grpSpPr>
          <a:xfrm>
            <a:off x="6492153" y="2933292"/>
            <a:ext cx="1396118" cy="592766"/>
            <a:chOff x="4007675" y="2344939"/>
            <a:chExt cx="1396118" cy="592766"/>
          </a:xfrm>
          <a:solidFill>
            <a:srgbClr val="FB9C25"/>
          </a:solidFill>
        </p:grpSpPr>
        <p:sp>
          <p:nvSpPr>
            <p:cNvPr id="12" name="矩形 11"/>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p:cNvCxnSpPr>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545800" y="3585110"/>
            <a:ext cx="723275" cy="369332"/>
          </a:xfrm>
          <a:prstGeom prst="rect">
            <a:avLst/>
          </a:prstGeom>
          <a:noFill/>
        </p:spPr>
        <p:txBody>
          <a:bodyPr wrap="none" rtlCol="0">
            <a:spAutoFit/>
          </a:bodyPr>
          <a:lstStyle/>
          <a:p>
            <a:r>
              <a:rPr lang="en-US" altLang="zh-CN" dirty="0"/>
              <a:t>-5000</a:t>
            </a:r>
            <a:endParaRPr lang="zh-CN" altLang="en-US" dirty="0"/>
          </a:p>
        </p:txBody>
      </p:sp>
      <p:cxnSp>
        <p:nvCxnSpPr>
          <p:cNvPr id="18" name="直接连接符 17"/>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endParaRPr lang="en-US" altLang="zh-CN" sz="2400" b="1" dirty="0">
              <a:solidFill>
                <a:srgbClr val="007C6A"/>
              </a:solidFill>
              <a:latin typeface="Verdana" panose="020B0604030504040204" pitchFamily="34" charset="0"/>
            </a:endParaRPr>
          </a:p>
        </p:txBody>
      </p:sp>
      <p:sp>
        <p:nvSpPr>
          <p:cNvPr id="21" name="矩形 20"/>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p:cNvSpPr/>
          <p:nvPr/>
        </p:nvSpPr>
        <p:spPr>
          <a:xfrm>
            <a:off x="1982812" y="3073113"/>
            <a:ext cx="769763" cy="369332"/>
          </a:xfrm>
          <a:prstGeom prst="rect">
            <a:avLst/>
          </a:prstGeom>
        </p:spPr>
        <p:txBody>
          <a:bodyPr wrap="none">
            <a:spAutoFit/>
          </a:bodyPr>
          <a:lstStyle/>
          <a:p>
            <a:r>
              <a:rPr lang="en-US" altLang="zh-CN" dirty="0"/>
              <a:t>10000</a:t>
            </a:r>
            <a:endParaRPr lang="zh-CN" altLang="en-US" dirty="0"/>
          </a:p>
        </p:txBody>
      </p:sp>
      <p:sp>
        <p:nvSpPr>
          <p:cNvPr id="23" name="流程图: 数据 22"/>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endParaRPr lang="en-US" altLang="zh-CN" dirty="0"/>
          </a:p>
          <a:p>
            <a:pPr algn="ctr"/>
            <a:r>
              <a:rPr lang="en-US" altLang="zh-CN" dirty="0"/>
              <a:t>then -1000</a:t>
            </a:r>
            <a:endParaRPr lang="zh-CN" altLang="en-US" dirty="0"/>
          </a:p>
        </p:txBody>
      </p:sp>
      <p:cxnSp>
        <p:nvCxnSpPr>
          <p:cNvPr id="24" name="直接连接符 23"/>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88234" y="4314599"/>
            <a:ext cx="723275" cy="369332"/>
          </a:xfrm>
          <a:prstGeom prst="rect">
            <a:avLst/>
          </a:prstGeom>
          <a:noFill/>
        </p:spPr>
        <p:txBody>
          <a:bodyPr wrap="none" rtlCol="0">
            <a:spAutoFit/>
          </a:bodyPr>
          <a:lstStyle/>
          <a:p>
            <a:r>
              <a:rPr lang="en-US" altLang="zh-CN" dirty="0"/>
              <a:t>-1000</a:t>
            </a:r>
            <a:endParaRPr lang="zh-CN" altLang="en-US" dirty="0"/>
          </a:p>
        </p:txBody>
      </p:sp>
      <p:sp>
        <p:nvSpPr>
          <p:cNvPr id="27" name="矩形 26"/>
          <p:cNvSpPr/>
          <p:nvPr/>
        </p:nvSpPr>
        <p:spPr>
          <a:xfrm>
            <a:off x="2304856" y="3870778"/>
            <a:ext cx="769763" cy="369332"/>
          </a:xfrm>
          <a:prstGeom prst="rect">
            <a:avLst/>
          </a:prstGeom>
        </p:spPr>
        <p:txBody>
          <a:bodyPr wrap="none">
            <a:spAutoFit/>
          </a:bodyPr>
          <a:lstStyle/>
          <a:p>
            <a:r>
              <a:rPr lang="en-US" altLang="zh-CN" dirty="0"/>
              <a:t>10000</a:t>
            </a:r>
            <a:endParaRPr lang="zh-CN" altLang="en-US" dirty="0"/>
          </a:p>
        </p:txBody>
      </p:sp>
      <p:sp>
        <p:nvSpPr>
          <p:cNvPr id="28" name="矩形 27"/>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7" name="矩形 76"/>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80" name="矩形 79"/>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81" name="流程图: 数据 80"/>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2000&gt;5000</a:t>
            </a:r>
            <a:endParaRPr lang="en-US" altLang="zh-CN" dirty="0"/>
          </a:p>
          <a:p>
            <a:pPr algn="ctr"/>
            <a:r>
              <a:rPr lang="en-US" altLang="zh-CN" dirty="0"/>
              <a:t>then -5000</a:t>
            </a:r>
            <a:endParaRPr lang="zh-CN" altLang="en-US" dirty="0"/>
          </a:p>
        </p:txBody>
      </p:sp>
      <p:sp>
        <p:nvSpPr>
          <p:cNvPr id="82" name="矩形 81"/>
          <p:cNvSpPr/>
          <p:nvPr/>
        </p:nvSpPr>
        <p:spPr>
          <a:xfrm>
            <a:off x="429628" y="805032"/>
            <a:ext cx="871422" cy="369332"/>
          </a:xfrm>
          <a:prstGeom prst="rect">
            <a:avLst/>
          </a:prstGeom>
        </p:spPr>
        <p:txBody>
          <a:bodyPr wrap="square">
            <a:spAutoFit/>
          </a:bodyPr>
          <a:lstStyle/>
          <a:p>
            <a:r>
              <a:rPr lang="en-US" altLang="zh-CN" dirty="0"/>
              <a:t>10000</a:t>
            </a:r>
            <a:endParaRPr lang="zh-CN" altLang="en-US" dirty="0"/>
          </a:p>
        </p:txBody>
      </p:sp>
      <p:sp>
        <p:nvSpPr>
          <p:cNvPr id="83" name="文本框 82"/>
          <p:cNvSpPr txBox="1"/>
          <p:nvPr/>
        </p:nvSpPr>
        <p:spPr>
          <a:xfrm>
            <a:off x="4371891" y="584677"/>
            <a:ext cx="738947" cy="369332"/>
          </a:xfrm>
          <a:prstGeom prst="rect">
            <a:avLst/>
          </a:prstGeom>
          <a:noFill/>
        </p:spPr>
        <p:txBody>
          <a:bodyPr wrap="square" rtlCol="0">
            <a:spAutoFit/>
          </a:bodyPr>
          <a:lstStyle/>
          <a:p>
            <a:r>
              <a:rPr lang="en-US" altLang="zh-CN" dirty="0"/>
              <a:t>2000</a:t>
            </a:r>
            <a:endParaRPr lang="zh-CN" altLang="en-US" dirty="0"/>
          </a:p>
        </p:txBody>
      </p:sp>
      <p:cxnSp>
        <p:nvCxnSpPr>
          <p:cNvPr id="84" name="直接连接符 83"/>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7052598" y="2216218"/>
            <a:ext cx="1052892" cy="369332"/>
          </a:xfrm>
          <a:prstGeom prst="rect">
            <a:avLst/>
          </a:prstGeom>
          <a:noFill/>
        </p:spPr>
        <p:txBody>
          <a:bodyPr wrap="square" rtlCol="0">
            <a:spAutoFit/>
          </a:bodyPr>
          <a:lstStyle/>
          <a:p>
            <a:r>
              <a:rPr lang="en-US" altLang="zh-CN" dirty="0"/>
              <a:t> </a:t>
            </a:r>
            <a:r>
              <a:rPr lang="zh-CN" altLang="en-US" dirty="0"/>
              <a:t>不操作</a:t>
            </a:r>
            <a:endParaRPr lang="zh-CN" altLang="en-US" dirty="0"/>
          </a:p>
        </p:txBody>
      </p:sp>
      <p:pic>
        <p:nvPicPr>
          <p:cNvPr id="90" name="图片 89"/>
          <p:cNvPicPr>
            <a:picLocks noChangeAspect="1"/>
          </p:cNvPicPr>
          <p:nvPr/>
        </p:nvPicPr>
        <p:blipFill>
          <a:blip r:embed="rId1"/>
          <a:stretch>
            <a:fillRect/>
          </a:stretch>
        </p:blipFill>
        <p:spPr>
          <a:xfrm>
            <a:off x="4635371" y="1220466"/>
            <a:ext cx="399525" cy="456297"/>
          </a:xfrm>
          <a:prstGeom prst="rect">
            <a:avLst/>
          </a:prstGeom>
        </p:spPr>
      </p:pic>
      <p:pic>
        <p:nvPicPr>
          <p:cNvPr id="91" name="图片 90"/>
          <p:cNvPicPr>
            <a:picLocks noChangeAspect="1"/>
          </p:cNvPicPr>
          <p:nvPr/>
        </p:nvPicPr>
        <p:blipFill>
          <a:blip r:embed="rId2"/>
          <a:stretch>
            <a:fillRect/>
          </a:stretch>
        </p:blipFill>
        <p:spPr>
          <a:xfrm>
            <a:off x="3552313" y="1245512"/>
            <a:ext cx="456231" cy="406206"/>
          </a:xfrm>
          <a:prstGeom prst="rect">
            <a:avLst/>
          </a:prstGeom>
        </p:spPr>
      </p:pic>
      <p:pic>
        <p:nvPicPr>
          <p:cNvPr id="92" name="图片 91"/>
          <p:cNvPicPr>
            <a:picLocks noChangeAspect="1"/>
          </p:cNvPicPr>
          <p:nvPr/>
        </p:nvPicPr>
        <p:blipFill>
          <a:blip r:embed="rId1"/>
          <a:stretch>
            <a:fillRect/>
          </a:stretch>
        </p:blipFill>
        <p:spPr>
          <a:xfrm>
            <a:off x="1422252" y="1325504"/>
            <a:ext cx="399525" cy="456297"/>
          </a:xfrm>
          <a:prstGeom prst="rect">
            <a:avLst/>
          </a:prstGeom>
        </p:spPr>
      </p:pic>
      <p:pic>
        <p:nvPicPr>
          <p:cNvPr id="93" name="图片 92"/>
          <p:cNvPicPr>
            <a:picLocks noChangeAspect="1"/>
          </p:cNvPicPr>
          <p:nvPr/>
        </p:nvPicPr>
        <p:blipFill>
          <a:blip r:embed="rId2"/>
          <a:stretch>
            <a:fillRect/>
          </a:stretch>
        </p:blipFill>
        <p:spPr>
          <a:xfrm>
            <a:off x="8225436" y="1160013"/>
            <a:ext cx="460882" cy="410346"/>
          </a:xfrm>
          <a:prstGeom prst="rect">
            <a:avLst/>
          </a:prstGeom>
        </p:spPr>
      </p:pic>
      <p:sp>
        <p:nvSpPr>
          <p:cNvPr id="94" name="文本框 93"/>
          <p:cNvSpPr txBox="1"/>
          <p:nvPr/>
        </p:nvSpPr>
        <p:spPr>
          <a:xfrm>
            <a:off x="447776" y="1934673"/>
            <a:ext cx="853274" cy="400110"/>
          </a:xfrm>
          <a:prstGeom prst="rect">
            <a:avLst/>
          </a:prstGeom>
          <a:noFill/>
        </p:spPr>
        <p:txBody>
          <a:bodyPr wrap="square" rtlCol="0">
            <a:spAutoFit/>
          </a:bodyPr>
          <a:lstStyle/>
          <a:p>
            <a:r>
              <a:rPr lang="en-US" altLang="zh-CN" sz="2000" b="1" dirty="0">
                <a:solidFill>
                  <a:srgbClr val="C00000"/>
                </a:solidFill>
              </a:rPr>
              <a:t>block</a:t>
            </a:r>
            <a:endParaRPr lang="zh-CN" altLang="en-US" sz="2000" b="1" dirty="0">
              <a:solidFill>
                <a:srgbClr val="C00000"/>
              </a:solidFill>
            </a:endParaRPr>
          </a:p>
        </p:txBody>
      </p:sp>
      <p:sp>
        <p:nvSpPr>
          <p:cNvPr id="95" name="流程图: 数据 94"/>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endParaRPr lang="en-US" altLang="zh-CN" dirty="0"/>
          </a:p>
          <a:p>
            <a:pPr algn="ctr"/>
            <a:r>
              <a:rPr lang="en-US" altLang="zh-CN" dirty="0"/>
              <a:t>then -8000</a:t>
            </a:r>
            <a:endParaRPr lang="en-US" altLang="zh-CN" dirty="0"/>
          </a:p>
        </p:txBody>
      </p:sp>
      <p:sp>
        <p:nvSpPr>
          <p:cNvPr id="96" name="等于号 18"/>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p:cNvSpPr txBox="1"/>
          <p:nvPr/>
        </p:nvSpPr>
        <p:spPr>
          <a:xfrm>
            <a:off x="3979430" y="2034655"/>
            <a:ext cx="798833" cy="369332"/>
          </a:xfrm>
          <a:prstGeom prst="rect">
            <a:avLst/>
          </a:prstGeom>
          <a:noFill/>
        </p:spPr>
        <p:txBody>
          <a:bodyPr wrap="square" rtlCol="0">
            <a:spAutoFit/>
          </a:bodyPr>
          <a:lstStyle/>
          <a:p>
            <a:r>
              <a:rPr lang="en-US" altLang="zh-CN" dirty="0"/>
              <a:t> 2000</a:t>
            </a:r>
            <a:endParaRPr lang="zh-CN" altLang="en-US" dirty="0"/>
          </a:p>
        </p:txBody>
      </p:sp>
      <p:cxnSp>
        <p:nvCxnSpPr>
          <p:cNvPr id="98" name="直接连接符 97"/>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113" name="矩形 112"/>
          <p:cNvSpPr/>
          <p:nvPr/>
        </p:nvSpPr>
        <p:spPr>
          <a:xfrm>
            <a:off x="555721" y="3169604"/>
            <a:ext cx="769763" cy="369332"/>
          </a:xfrm>
          <a:prstGeom prst="rect">
            <a:avLst/>
          </a:prstGeom>
        </p:spPr>
        <p:txBody>
          <a:bodyPr wrap="none">
            <a:spAutoFit/>
          </a:bodyPr>
          <a:lstStyle/>
          <a:p>
            <a:r>
              <a:rPr lang="en-US" altLang="zh-CN" dirty="0"/>
              <a:t>10000</a:t>
            </a:r>
            <a:endParaRPr lang="zh-CN" altLang="en-US" dirty="0"/>
          </a:p>
        </p:txBody>
      </p:sp>
      <p:sp>
        <p:nvSpPr>
          <p:cNvPr id="114" name="文本框 113"/>
          <p:cNvSpPr txBox="1"/>
          <p:nvPr/>
        </p:nvSpPr>
        <p:spPr>
          <a:xfrm>
            <a:off x="3653058" y="3413192"/>
            <a:ext cx="652743" cy="369332"/>
          </a:xfrm>
          <a:prstGeom prst="rect">
            <a:avLst/>
          </a:prstGeom>
          <a:noFill/>
        </p:spPr>
        <p:txBody>
          <a:bodyPr wrap="none" rtlCol="0">
            <a:spAutoFit/>
          </a:bodyPr>
          <a:lstStyle/>
          <a:p>
            <a:r>
              <a:rPr lang="en-US" altLang="zh-CN" dirty="0"/>
              <a:t>2000</a:t>
            </a:r>
            <a:endParaRPr lang="zh-CN" altLang="en-US" dirty="0"/>
          </a:p>
        </p:txBody>
      </p:sp>
      <p:sp>
        <p:nvSpPr>
          <p:cNvPr id="115" name="流程图: 数据 114"/>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2000&gt;1000</a:t>
            </a:r>
            <a:endParaRPr lang="en-US" altLang="zh-CN" dirty="0"/>
          </a:p>
          <a:p>
            <a:pPr algn="ctr"/>
            <a:r>
              <a:rPr lang="en-US" altLang="zh-CN" dirty="0"/>
              <a:t>then -1000</a:t>
            </a:r>
            <a:endParaRPr lang="zh-CN" altLang="en-US" dirty="0"/>
          </a:p>
          <a:p>
            <a:pPr algn="ctr"/>
            <a:endParaRPr lang="zh-CN" altLang="en-US" dirty="0"/>
          </a:p>
        </p:txBody>
      </p:sp>
      <p:sp>
        <p:nvSpPr>
          <p:cNvPr id="116" name="矩形 115"/>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p:cNvCxnSpPr>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3" name="矩形 122"/>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5" name="矩形 124"/>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6" name="矩形 125"/>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7" name="矩形 126"/>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8" name="文本框 127"/>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endParaRPr lang="en-US" altLang="zh-CN" sz="1600" b="1" dirty="0">
              <a:solidFill>
                <a:srgbClr val="C00000"/>
              </a:solidFill>
            </a:endParaRPr>
          </a:p>
          <a:p>
            <a:r>
              <a:rPr lang="en-US" altLang="zh-CN" sz="1600" b="1" dirty="0">
                <a:solidFill>
                  <a:srgbClr val="C00000"/>
                </a:solidFill>
              </a:rPr>
              <a:t>v1.0!=v1.1</a:t>
            </a:r>
            <a:endParaRPr lang="zh-CN" altLang="en-US" sz="1600" b="1" dirty="0">
              <a:solidFill>
                <a:srgbClr val="C00000"/>
              </a:solidFill>
            </a:endParaRPr>
          </a:p>
        </p:txBody>
      </p:sp>
      <p:sp>
        <p:nvSpPr>
          <p:cNvPr id="129" name="矩形 128"/>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乐观锁</a:t>
            </a:r>
            <a:endParaRPr lang="en-US" altLang="zh-CN" sz="2400" b="1" dirty="0">
              <a:solidFill>
                <a:srgbClr val="007C6A"/>
              </a:solidFill>
              <a:latin typeface="Verdana" panose="020B0604030504040204" pitchFamily="34" charset="0"/>
            </a:endParaRPr>
          </a:p>
        </p:txBody>
      </p:sp>
      <p:cxnSp>
        <p:nvCxnSpPr>
          <p:cNvPr id="130" name="直接连接符 129"/>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endParaRPr lang="en-US" altLang="zh-CN" dirty="0"/>
          </a:p>
          <a:p>
            <a:pPr algn="ctr"/>
            <a:r>
              <a:rPr lang="en-US" altLang="zh-CN" dirty="0"/>
              <a:t>then -8000</a:t>
            </a:r>
            <a:endParaRPr lang="en-US" altLang="zh-CN" dirty="0"/>
          </a:p>
        </p:txBody>
      </p:sp>
      <p:sp>
        <p:nvSpPr>
          <p:cNvPr id="133" name="流程图: 数据 132"/>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endParaRPr lang="en-US" altLang="zh-CN" dirty="0"/>
          </a:p>
          <a:p>
            <a:pPr algn="ctr"/>
            <a:r>
              <a:rPr lang="en-US" altLang="zh-CN" dirty="0"/>
              <a:t>then -5000</a:t>
            </a:r>
            <a:endParaRPr lang="zh-CN" altLang="en-US" dirty="0"/>
          </a:p>
        </p:txBody>
      </p:sp>
      <p:sp>
        <p:nvSpPr>
          <p:cNvPr id="134" name="矩形 133"/>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p:cNvSpPr/>
          <p:nvPr/>
        </p:nvSpPr>
        <p:spPr>
          <a:xfrm>
            <a:off x="447776" y="4652901"/>
            <a:ext cx="896540" cy="369332"/>
          </a:xfrm>
          <a:prstGeom prst="rect">
            <a:avLst/>
          </a:prstGeom>
        </p:spPr>
        <p:txBody>
          <a:bodyPr wrap="square">
            <a:spAutoFit/>
          </a:bodyPr>
          <a:lstStyle/>
          <a:p>
            <a:r>
              <a:rPr lang="en-US" altLang="zh-CN" dirty="0"/>
              <a:t>10000</a:t>
            </a:r>
            <a:endParaRPr lang="zh-CN" altLang="en-US" dirty="0"/>
          </a:p>
        </p:txBody>
      </p:sp>
      <p:sp>
        <p:nvSpPr>
          <p:cNvPr id="136" name="矩形 135"/>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50" name="矩形 49"/>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latin typeface="Arial" panose="020B0604020202020204" pitchFamily="34" charset="0"/>
              </a:rPr>
              <a:t>悲观锁</a:t>
            </a:r>
            <a:r>
              <a:rPr lang="en-US" altLang="zh-CN" sz="2000" b="1" dirty="0">
                <a:solidFill>
                  <a:srgbClr val="007C6A"/>
                </a:solidFill>
                <a:latin typeface="Arial" panose="020B0604020202020204" pitchFamily="34" charset="0"/>
              </a:rPr>
              <a:t>(Pessimistic Lock), </a:t>
            </a:r>
            <a:r>
              <a:rPr lang="zh-CN" altLang="en-US" sz="2000" dirty="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dirty="0">
                <a:solidFill>
                  <a:srgbClr val="007C6A"/>
                </a:solidFill>
                <a:latin typeface="Arial" panose="020B0604020202020204" pitchFamily="34" charset="0"/>
              </a:rPr>
              <a:t>block</a:t>
            </a:r>
            <a:r>
              <a:rPr lang="zh-CN" altLang="en-US" sz="2000" dirty="0">
                <a:solidFill>
                  <a:srgbClr val="007C6A"/>
                </a:solidFill>
                <a:latin typeface="Arial" panose="020B0604020202020204" pitchFamily="34" charset="0"/>
              </a:rPr>
              <a:t>直到它拿到锁。</a:t>
            </a:r>
            <a:r>
              <a:rPr lang="zh-CN" altLang="en-US" sz="2000" b="1" dirty="0">
                <a:solidFill>
                  <a:srgbClr val="C00000"/>
                </a:solidFill>
                <a:latin typeface="Arial" panose="020B0604020202020204" pitchFamily="34" charset="0"/>
              </a:rPr>
              <a:t>传统的关系型数据库里边就用到了很多这种锁机制</a:t>
            </a:r>
            <a:r>
              <a:rPr lang="zh-CN" altLang="en-US" sz="2000" dirty="0">
                <a:solidFill>
                  <a:srgbClr val="007C6A"/>
                </a:solidFill>
                <a:latin typeface="Arial" panose="020B0604020202020204" pitchFamily="34" charset="0"/>
              </a:rPr>
              <a:t>，比如行锁，表锁等，读锁，写锁等，都是在做操作之前先上锁。</a:t>
            </a:r>
            <a:endParaRPr lang="zh-CN" altLang="en-US" sz="2000" dirty="0">
              <a:solidFill>
                <a:srgbClr val="007C6A"/>
              </a:solidFill>
            </a:endParaRPr>
          </a:p>
        </p:txBody>
      </p:sp>
      <p:sp>
        <p:nvSpPr>
          <p:cNvPr id="51" name="矩形 50"/>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p:cNvPicPr>
            <a:picLocks noChangeAspect="1"/>
          </p:cNvPicPr>
          <p:nvPr/>
        </p:nvPicPr>
        <p:blipFill>
          <a:blip r:embed="rId1"/>
          <a:stretch>
            <a:fillRect/>
          </a:stretch>
        </p:blipFill>
        <p:spPr>
          <a:xfrm>
            <a:off x="979578" y="2052778"/>
            <a:ext cx="5156178" cy="2956543"/>
          </a:xfrm>
          <a:prstGeom prst="rect">
            <a:avLst/>
          </a:prstGeom>
        </p:spPr>
      </p:pic>
    </p:spTree>
    <p:custDataLst>
      <p:tags r:id="rId2"/>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1"/>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1"/>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2"/>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3"/>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4"/>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573935" y="568626"/>
            <a:ext cx="3568606" cy="654988"/>
          </a:xfrm>
          <a:prstGeom prst="rect">
            <a:avLst/>
          </a:prstGeom>
        </p:spPr>
        <p:txBody>
          <a:bodyPr wrap="none">
            <a:spAutoFit/>
          </a:bodyPr>
          <a:lstStyle/>
          <a:p>
            <a:pPr>
              <a:lnSpc>
                <a:spcPct val="150000"/>
              </a:lnSpc>
            </a:pPr>
            <a:r>
              <a:rPr lang="en-US" altLang="zh-CN" sz="2800" b="1" dirty="0">
                <a:solidFill>
                  <a:srgbClr val="007C6A"/>
                </a:solidFill>
                <a:latin typeface="Arial" panose="020B0604020202020204" pitchFamily="34" charset="0"/>
              </a:rPr>
              <a:t>Redis</a:t>
            </a:r>
            <a:r>
              <a:rPr lang="zh-CN" altLang="en-US" sz="2800" b="1" dirty="0">
                <a:solidFill>
                  <a:srgbClr val="007C6A"/>
                </a:solidFill>
                <a:latin typeface="Arial" panose="020B0604020202020204" pitchFamily="34" charset="0"/>
              </a:rPr>
              <a:t>事务</a:t>
            </a:r>
            <a:r>
              <a:rPr lang="en-US" altLang="zh-CN" sz="2800" b="1" dirty="0">
                <a:solidFill>
                  <a:srgbClr val="007C6A"/>
                </a:solidFill>
                <a:latin typeface="Arial" panose="020B0604020202020204" pitchFamily="34" charset="0"/>
              </a:rPr>
              <a:t>--</a:t>
            </a:r>
            <a:r>
              <a:rPr lang="zh-CN" altLang="en-US" sz="2800" b="1" dirty="0">
                <a:solidFill>
                  <a:srgbClr val="007C6A"/>
                </a:solidFill>
                <a:latin typeface="Arial" panose="020B0604020202020204" pitchFamily="34" charset="0"/>
              </a:rPr>
              <a:t>秒杀案例</a:t>
            </a:r>
            <a:endParaRPr lang="zh-CN" altLang="en-US" sz="2800" b="1" dirty="0">
              <a:solidFill>
                <a:srgbClr val="007C6A"/>
              </a:solidFill>
              <a:latin typeface="Arial" panose="020B0604020202020204" pitchFamily="34" charset="0"/>
            </a:endParaRPr>
          </a:p>
        </p:txBody>
      </p:sp>
    </p:spTree>
    <p:custDataLst>
      <p:tags r:id="rId1"/>
    </p:custDataLst>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00.xml><?xml version="1.0" encoding="utf-8"?>
<p:tagLst xmlns:p="http://schemas.openxmlformats.org/presentationml/2006/main">
  <p:tag name="KSO_WM_BEAUTIFY_FLAG" val="#wm#"/>
  <p:tag name="KSO_WM_TEMPLATE_CATEGORY" val="custom"/>
  <p:tag name="KSO_WM_TEMPLATE_INDEX" val="20184553"/>
</p:tagLst>
</file>

<file path=ppt/tags/tag101.xml><?xml version="1.0" encoding="utf-8"?>
<p:tagLst xmlns:p="http://schemas.openxmlformats.org/presentationml/2006/main">
  <p:tag name="KSO_WM_BEAUTIFY_FLAG" val="#wm#"/>
  <p:tag name="KSO_WM_TEMPLATE_CATEGORY" val="custom"/>
  <p:tag name="KSO_WM_TEMPLATE_INDEX" val="20184553"/>
</p:tagLst>
</file>

<file path=ppt/tags/tag102.xml><?xml version="1.0" encoding="utf-8"?>
<p:tagLst xmlns:p="http://schemas.openxmlformats.org/presentationml/2006/main">
  <p:tag name="KSO_WM_BEAUTIFY_FLAG" val="#wm#"/>
  <p:tag name="KSO_WM_TEMPLATE_CATEGORY" val="custom"/>
  <p:tag name="KSO_WM_TEMPLATE_INDEX" val="20184553"/>
</p:tagLst>
</file>

<file path=ppt/tags/tag103.xml><?xml version="1.0" encoding="utf-8"?>
<p:tagLst xmlns:p="http://schemas.openxmlformats.org/presentationml/2006/main">
  <p:tag name="KSO_WM_BEAUTIFY_FLAG" val="#wm#"/>
  <p:tag name="KSO_WM_TEMPLATE_CATEGORY" val="custom"/>
  <p:tag name="KSO_WM_TEMPLATE_INDEX" val="20184553"/>
</p:tagLst>
</file>

<file path=ppt/tags/tag104.xml><?xml version="1.0" encoding="utf-8"?>
<p:tagLst xmlns:p="http://schemas.openxmlformats.org/presentationml/2006/main">
  <p:tag name="KSO_WM_BEAUTIFY_FLAG" val="#wm#"/>
  <p:tag name="KSO_WM_TEMPLATE_CATEGORY" val="custom"/>
  <p:tag name="KSO_WM_TEMPLATE_INDEX" val="20184553"/>
</p:tagLst>
</file>

<file path=ppt/tags/tag105.xml><?xml version="1.0" encoding="utf-8"?>
<p:tagLst xmlns:p="http://schemas.openxmlformats.org/presentationml/2006/main">
  <p:tag name="KSO_WM_BEAUTIFY_FLAG" val="#wm#"/>
  <p:tag name="KSO_WM_TEMPLATE_CATEGORY" val="custom"/>
  <p:tag name="KSO_WM_TEMPLATE_INDEX" val="20184553"/>
</p:tagLst>
</file>

<file path=ppt/tags/tag106.xml><?xml version="1.0" encoding="utf-8"?>
<p:tagLst xmlns:p="http://schemas.openxmlformats.org/presentationml/2006/main">
  <p:tag name="KSO_WM_BEAUTIFY_FLAG" val="#wm#"/>
  <p:tag name="KSO_WM_TEMPLATE_CATEGORY" val="custom"/>
  <p:tag name="KSO_WM_TEMPLATE_INDEX" val="20184553"/>
</p:tagLst>
</file>

<file path=ppt/tags/tag107.xml><?xml version="1.0" encoding="utf-8"?>
<p:tagLst xmlns:p="http://schemas.openxmlformats.org/presentationml/2006/main">
  <p:tag name="KSO_WM_BEAUTIFY_FLAG" val="#wm#"/>
  <p:tag name="KSO_WM_TEMPLATE_CATEGORY" val="custom"/>
  <p:tag name="KSO_WM_TEMPLATE_INDEX" val="20184553"/>
</p:tagLst>
</file>

<file path=ppt/tags/tag108.xml><?xml version="1.0" encoding="utf-8"?>
<p:tagLst xmlns:p="http://schemas.openxmlformats.org/presentationml/2006/main">
  <p:tag name="KSO_WM_BEAUTIFY_FLAG" val="#wm#"/>
  <p:tag name="KSO_WM_TEMPLATE_CATEGORY" val="custom"/>
  <p:tag name="KSO_WM_TEMPLATE_INDEX" val="20184553"/>
</p:tagLst>
</file>

<file path=ppt/tags/tag109.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10.xml><?xml version="1.0" encoding="utf-8"?>
<p:tagLst xmlns:p="http://schemas.openxmlformats.org/presentationml/2006/main">
  <p:tag name="KSO_WM_BEAUTIFY_FLAG" val="#wm#"/>
  <p:tag name="KSO_WM_TEMPLATE_CATEGORY" val="custom"/>
  <p:tag name="KSO_WM_TEMPLATE_INDEX" val="20184553"/>
</p:tagLst>
</file>

<file path=ppt/tags/tag111.xml><?xml version="1.0" encoding="utf-8"?>
<p:tagLst xmlns:p="http://schemas.openxmlformats.org/presentationml/2006/main">
  <p:tag name="KSO_WM_BEAUTIFY_FLAG" val="#wm#"/>
  <p:tag name="KSO_WM_TEMPLATE_CATEGORY" val="custom"/>
  <p:tag name="KSO_WM_TEMPLATE_INDEX" val="20184553"/>
</p:tagLst>
</file>

<file path=ppt/tags/tag112.xml><?xml version="1.0" encoding="utf-8"?>
<p:tagLst xmlns:p="http://schemas.openxmlformats.org/presentationml/2006/main">
  <p:tag name="KSO_WM_BEAUTIFY_FLAG" val="#wm#"/>
  <p:tag name="KSO_WM_TEMPLATE_CATEGORY" val="custom"/>
  <p:tag name="KSO_WM_TEMPLATE_INDEX" val="20184553"/>
</p:tagLst>
</file>

<file path=ppt/tags/tag113.xml><?xml version="1.0" encoding="utf-8"?>
<p:tagLst xmlns:p="http://schemas.openxmlformats.org/presentationml/2006/main">
  <p:tag name="KSO_WM_BEAUTIFY_FLAG" val="#wm#"/>
  <p:tag name="KSO_WM_TEMPLATE_CATEGORY" val="custom"/>
  <p:tag name="KSO_WM_TEMPLATE_INDEX" val="20184553"/>
</p:tagLst>
</file>

<file path=ppt/tags/tag114.xml><?xml version="1.0" encoding="utf-8"?>
<p:tagLst xmlns:p="http://schemas.openxmlformats.org/presentationml/2006/main">
  <p:tag name="KSO_WM_BEAUTIFY_FLAG" val="#wm#"/>
  <p:tag name="KSO_WM_TEMPLATE_CATEGORY" val="custom"/>
  <p:tag name="KSO_WM_TEMPLATE_INDEX" val="20184553"/>
</p:tagLst>
</file>

<file path=ppt/tags/tag115.xml><?xml version="1.0" encoding="utf-8"?>
<p:tagLst xmlns:p="http://schemas.openxmlformats.org/presentationml/2006/main">
  <p:tag name="KSO_WM_BEAUTIFY_FLAG" val="#wm#"/>
  <p:tag name="KSO_WM_TEMPLATE_CATEGORY" val="custom"/>
  <p:tag name="KSO_WM_TEMPLATE_INDEX" val="20184553"/>
</p:tagLst>
</file>

<file path=ppt/tags/tag116.xml><?xml version="1.0" encoding="utf-8"?>
<p:tagLst xmlns:p="http://schemas.openxmlformats.org/presentationml/2006/main">
  <p:tag name="KSO_WM_BEAUTIFY_FLAG" val="#wm#"/>
  <p:tag name="KSO_WM_TEMPLATE_CATEGORY" val="custom"/>
  <p:tag name="KSO_WM_TEMPLATE_INDEX" val="20184553"/>
</p:tagLst>
</file>

<file path=ppt/tags/tag117.xml><?xml version="1.0" encoding="utf-8"?>
<p:tagLst xmlns:p="http://schemas.openxmlformats.org/presentationml/2006/main">
  <p:tag name="KSO_WM_BEAUTIFY_FLAG" val="#wm#"/>
  <p:tag name="KSO_WM_TEMPLATE_CATEGORY" val="custom"/>
  <p:tag name="KSO_WM_TEMPLATE_INDEX" val="20184553"/>
</p:tagLst>
</file>

<file path=ppt/tags/tag118.xml><?xml version="1.0" encoding="utf-8"?>
<p:tagLst xmlns:p="http://schemas.openxmlformats.org/presentationml/2006/main">
  <p:tag name="KSO_WM_BEAUTIFY_FLAG" val="#wm#"/>
  <p:tag name="KSO_WM_TEMPLATE_CATEGORY" val="custom"/>
  <p:tag name="KSO_WM_TEMPLATE_INDEX" val="20184553"/>
</p:tagLst>
</file>

<file path=ppt/tags/tag119.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20.xml><?xml version="1.0" encoding="utf-8"?>
<p:tagLst xmlns:p="http://schemas.openxmlformats.org/presentationml/2006/main">
  <p:tag name="KSO_WM_BEAUTIFY_FLAG" val="#wm#"/>
  <p:tag name="KSO_WM_TEMPLATE_CATEGORY" val="custom"/>
  <p:tag name="KSO_WM_TEMPLATE_INDEX" val="20184553"/>
</p:tagLst>
</file>

<file path=ppt/tags/tag121.xml><?xml version="1.0" encoding="utf-8"?>
<p:tagLst xmlns:p="http://schemas.openxmlformats.org/presentationml/2006/main">
  <p:tag name="KSO_WM_BEAUTIFY_FLAG" val="#wm#"/>
  <p:tag name="KSO_WM_TEMPLATE_CATEGORY" val="custom"/>
  <p:tag name="KSO_WM_TEMPLATE_INDEX" val="20184553"/>
</p:tagLst>
</file>

<file path=ppt/tags/tag122.xml><?xml version="1.0" encoding="utf-8"?>
<p:tagLst xmlns:p="http://schemas.openxmlformats.org/presentationml/2006/main">
  <p:tag name="KSO_WM_BEAUTIFY_FLAG" val="#wm#"/>
  <p:tag name="KSO_WM_TEMPLATE_CATEGORY" val="custom"/>
  <p:tag name="KSO_WM_TEMPLATE_INDEX" val="20184553"/>
</p:tagLst>
</file>

<file path=ppt/tags/tag123.xml><?xml version="1.0" encoding="utf-8"?>
<p:tagLst xmlns:p="http://schemas.openxmlformats.org/presentationml/2006/main">
  <p:tag name="KSO_WM_BEAUTIFY_FLAG" val="#wm#"/>
  <p:tag name="KSO_WM_TEMPLATE_CATEGORY" val="custom"/>
  <p:tag name="KSO_WM_TEMPLATE_INDEX" val="20184553"/>
</p:tagLst>
</file>

<file path=ppt/tags/tag124.xml><?xml version="1.0" encoding="utf-8"?>
<p:tagLst xmlns:p="http://schemas.openxmlformats.org/presentationml/2006/main">
  <p:tag name="KSO_WM_BEAUTIFY_FLAG" val="#wm#"/>
  <p:tag name="KSO_WM_TEMPLATE_CATEGORY" val="custom"/>
  <p:tag name="KSO_WM_TEMPLATE_INDEX" val="20184553"/>
</p:tagLst>
</file>

<file path=ppt/tags/tag125.xml><?xml version="1.0" encoding="utf-8"?>
<p:tagLst xmlns:p="http://schemas.openxmlformats.org/presentationml/2006/main">
  <p:tag name="KSO_WM_BEAUTIFY_FLAG" val="#wm#"/>
  <p:tag name="KSO_WM_TEMPLATE_CATEGORY" val="custom"/>
  <p:tag name="KSO_WM_TEMPLATE_INDEX" val="20184553"/>
</p:tagLst>
</file>

<file path=ppt/tags/tag126.xml><?xml version="1.0" encoding="utf-8"?>
<p:tagLst xmlns:p="http://schemas.openxmlformats.org/presentationml/2006/main">
  <p:tag name="KSO_WM_BEAUTIFY_FLAG" val="#wm#"/>
  <p:tag name="KSO_WM_TEMPLATE_CATEGORY" val="custom"/>
  <p:tag name="KSO_WM_TEMPLATE_INDEX" val="20184553"/>
</p:tagLst>
</file>

<file path=ppt/tags/tag127.xml><?xml version="1.0" encoding="utf-8"?>
<p:tagLst xmlns:p="http://schemas.openxmlformats.org/presentationml/2006/main">
  <p:tag name="KSO_WM_BEAUTIFY_FLAG" val="#wm#"/>
  <p:tag name="KSO_WM_TEMPLATE_CATEGORY" val="custom"/>
  <p:tag name="KSO_WM_TEMPLATE_INDEX" val="20184553"/>
</p:tagLst>
</file>

<file path=ppt/tags/tag128.xml><?xml version="1.0" encoding="utf-8"?>
<p:tagLst xmlns:p="http://schemas.openxmlformats.org/presentationml/2006/main">
  <p:tag name="KSO_WM_BEAUTIFY_FLAG" val="#wm#"/>
  <p:tag name="KSO_WM_TEMPLATE_CATEGORY" val="custom"/>
  <p:tag name="KSO_WM_TEMPLATE_INDEX" val="20184553"/>
</p:tagLst>
</file>

<file path=ppt/tags/tag129.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30.xml><?xml version="1.0" encoding="utf-8"?>
<p:tagLst xmlns:p="http://schemas.openxmlformats.org/presentationml/2006/main">
  <p:tag name="KSO_WM_BEAUTIFY_FLAG" val="#wm#"/>
  <p:tag name="KSO_WM_TEMPLATE_CATEGORY" val="custom"/>
  <p:tag name="KSO_WM_TEMPLATE_INDEX" val="20184553"/>
</p:tagLst>
</file>

<file path=ppt/tags/tag131.xml><?xml version="1.0" encoding="utf-8"?>
<p:tagLst xmlns:p="http://schemas.openxmlformats.org/presentationml/2006/main">
  <p:tag name="KSO_WM_BEAUTIFY_FLAG" val="#wm#"/>
  <p:tag name="KSO_WM_TEMPLATE_CATEGORY" val="custom"/>
  <p:tag name="KSO_WM_TEMPLATE_INDEX" val="20184553"/>
</p:tagLst>
</file>

<file path=ppt/tags/tag132.xml><?xml version="1.0" encoding="utf-8"?>
<p:tagLst xmlns:p="http://schemas.openxmlformats.org/presentationml/2006/main">
  <p:tag name="KSO_WM_BEAUTIFY_FLAG" val="#wm#"/>
  <p:tag name="KSO_WM_TEMPLATE_CATEGORY" val="custom"/>
  <p:tag name="KSO_WM_TEMPLATE_INDEX" val="20184553"/>
</p:tagLst>
</file>

<file path=ppt/tags/tag133.xml><?xml version="1.0" encoding="utf-8"?>
<p:tagLst xmlns:p="http://schemas.openxmlformats.org/presentationml/2006/main">
  <p:tag name="KSO_WM_BEAUTIFY_FLAG" val="#wm#"/>
  <p:tag name="KSO_WM_TEMPLATE_CATEGORY" val="custom"/>
  <p:tag name="KSO_WM_TEMPLATE_INDEX" val="20184553"/>
</p:tagLst>
</file>

<file path=ppt/tags/tag134.xml><?xml version="1.0" encoding="utf-8"?>
<p:tagLst xmlns:p="http://schemas.openxmlformats.org/presentationml/2006/main">
  <p:tag name="KSO_WM_BEAUTIFY_FLAG" val="#wm#"/>
  <p:tag name="KSO_WM_TEMPLATE_CATEGORY" val="custom"/>
  <p:tag name="KSO_WM_TEMPLATE_INDEX" val="20184553"/>
</p:tagLst>
</file>

<file path=ppt/tags/tag135.xml><?xml version="1.0" encoding="utf-8"?>
<p:tagLst xmlns:p="http://schemas.openxmlformats.org/presentationml/2006/main">
  <p:tag name="KSO_WM_BEAUTIFY_FLAG" val="#wm#"/>
  <p:tag name="KSO_WM_TEMPLATE_CATEGORY" val="custom"/>
  <p:tag name="KSO_WM_TEMPLATE_INDEX" val="20184553"/>
</p:tagLst>
</file>

<file path=ppt/tags/tag136.xml><?xml version="1.0" encoding="utf-8"?>
<p:tagLst xmlns:p="http://schemas.openxmlformats.org/presentationml/2006/main">
  <p:tag name="KSO_WM_BEAUTIFY_FLAG" val="#wm#"/>
  <p:tag name="KSO_WM_TEMPLATE_CATEGORY" val="custom"/>
  <p:tag name="KSO_WM_TEMPLATE_INDEX" val="20184553"/>
</p:tagLst>
</file>

<file path=ppt/tags/tag137.xml><?xml version="1.0" encoding="utf-8"?>
<p:tagLst xmlns:p="http://schemas.openxmlformats.org/presentationml/2006/main">
  <p:tag name="KSO_WM_BEAUTIFY_FLAG" val="#wm#"/>
  <p:tag name="KSO_WM_TEMPLATE_CATEGORY" val="custom"/>
  <p:tag name="KSO_WM_TEMPLATE_INDEX" val="20184553"/>
</p:tagLst>
</file>

<file path=ppt/tags/tag138.xml><?xml version="1.0" encoding="utf-8"?>
<p:tagLst xmlns:p="http://schemas.openxmlformats.org/presentationml/2006/main">
  <p:tag name="KSO_WM_BEAUTIFY_FLAG" val="#wm#"/>
  <p:tag name="KSO_WM_TEMPLATE_CATEGORY" val="custom"/>
  <p:tag name="KSO_WM_TEMPLATE_INDEX" val="20184553"/>
</p:tagLst>
</file>

<file path=ppt/tags/tag139.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40.xml><?xml version="1.0" encoding="utf-8"?>
<p:tagLst xmlns:p="http://schemas.openxmlformats.org/presentationml/2006/main">
  <p:tag name="KSO_WM_BEAUTIFY_FLAG" val="#wm#"/>
  <p:tag name="KSO_WM_TEMPLATE_CATEGORY" val="custom"/>
  <p:tag name="KSO_WM_TEMPLATE_INDEX" val="20184553"/>
</p:tagLst>
</file>

<file path=ppt/tags/tag141.xml><?xml version="1.0" encoding="utf-8"?>
<p:tagLst xmlns:p="http://schemas.openxmlformats.org/presentationml/2006/main">
  <p:tag name="KSO_WM_BEAUTIFY_FLAG" val="#wm#"/>
  <p:tag name="KSO_WM_TEMPLATE_CATEGORY" val="custom"/>
  <p:tag name="KSO_WM_TEMPLATE_INDEX" val="20184553"/>
</p:tagLst>
</file>

<file path=ppt/tags/tag142.xml><?xml version="1.0" encoding="utf-8"?>
<p:tagLst xmlns:p="http://schemas.openxmlformats.org/presentationml/2006/main">
  <p:tag name="KSO_WM_BEAUTIFY_FLAG" val="#wm#"/>
  <p:tag name="KSO_WM_TEMPLATE_CATEGORY" val="custom"/>
  <p:tag name="KSO_WM_TEMPLATE_INDEX" val="20184553"/>
</p:tagLst>
</file>

<file path=ppt/tags/tag143.xml><?xml version="1.0" encoding="utf-8"?>
<p:tagLst xmlns:p="http://schemas.openxmlformats.org/presentationml/2006/main">
  <p:tag name="KSO_WM_BEAUTIFY_FLAG" val="#wm#"/>
  <p:tag name="KSO_WM_TEMPLATE_CATEGORY" val="custom"/>
  <p:tag name="KSO_WM_TEMPLATE_INDEX" val="20184553"/>
</p:tagLst>
</file>

<file path=ppt/tags/tag144.xml><?xml version="1.0" encoding="utf-8"?>
<p:tagLst xmlns:p="http://schemas.openxmlformats.org/presentationml/2006/main">
  <p:tag name="KSO_WM_BEAUTIFY_FLAG" val="#wm#"/>
  <p:tag name="KSO_WM_TEMPLATE_CATEGORY" val="custom"/>
  <p:tag name="KSO_WM_TEMPLATE_INDEX" val="20184553"/>
</p:tagLst>
</file>

<file path=ppt/tags/tag145.xml><?xml version="1.0" encoding="utf-8"?>
<p:tagLst xmlns:p="http://schemas.openxmlformats.org/presentationml/2006/main">
  <p:tag name="KSO_WM_BEAUTIFY_FLAG" val="#wm#"/>
  <p:tag name="KSO_WM_TEMPLATE_CATEGORY" val="custom"/>
  <p:tag name="KSO_WM_TEMPLATE_INDEX" val="20184553"/>
</p:tagLst>
</file>

<file path=ppt/tags/tag146.xml><?xml version="1.0" encoding="utf-8"?>
<p:tagLst xmlns:p="http://schemas.openxmlformats.org/presentationml/2006/main">
  <p:tag name="KSO_WM_BEAUTIFY_FLAG" val="#wm#"/>
  <p:tag name="KSO_WM_TEMPLATE_CATEGORY" val="custom"/>
  <p:tag name="KSO_WM_TEMPLATE_INDEX" val="20184553"/>
</p:tagLst>
</file>

<file path=ppt/tags/tag147.xml><?xml version="1.0" encoding="utf-8"?>
<p:tagLst xmlns:p="http://schemas.openxmlformats.org/presentationml/2006/main">
  <p:tag name="KSO_WM_BEAUTIFY_FLAG" val="#wm#"/>
  <p:tag name="KSO_WM_TEMPLATE_CATEGORY" val="custom"/>
  <p:tag name="KSO_WM_TEMPLATE_INDEX" val="20184553"/>
</p:tagLst>
</file>

<file path=ppt/tags/tag148.xml><?xml version="1.0" encoding="utf-8"?>
<p:tagLst xmlns:p="http://schemas.openxmlformats.org/presentationml/2006/main">
  <p:tag name="KSO_WM_BEAUTIFY_FLAG" val="#wm#"/>
  <p:tag name="KSO_WM_TEMPLATE_CATEGORY" val="custom"/>
  <p:tag name="KSO_WM_TEMPLATE_INDEX" val="20184553"/>
</p:tagLst>
</file>

<file path=ppt/tags/tag149.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50.xml><?xml version="1.0" encoding="utf-8"?>
<p:tagLst xmlns:p="http://schemas.openxmlformats.org/presentationml/2006/main">
  <p:tag name="KSO_WM_BEAUTIFY_FLAG" val="#wm#"/>
  <p:tag name="KSO_WM_TEMPLATE_CATEGORY" val="custom"/>
  <p:tag name="KSO_WM_TEMPLATE_INDEX" val="20184553"/>
</p:tagLst>
</file>

<file path=ppt/tags/tag151.xml><?xml version="1.0" encoding="utf-8"?>
<p:tagLst xmlns:p="http://schemas.openxmlformats.org/presentationml/2006/main">
  <p:tag name="KSO_WM_BEAUTIFY_FLAG" val="#wm#"/>
  <p:tag name="KSO_WM_TEMPLATE_CATEGORY" val="custom"/>
  <p:tag name="KSO_WM_TEMPLATE_INDEX" val="20184553"/>
</p:tagLst>
</file>

<file path=ppt/tags/tag152.xml><?xml version="1.0" encoding="utf-8"?>
<p:tagLst xmlns:p="http://schemas.openxmlformats.org/presentationml/2006/main">
  <p:tag name="KSO_WM_BEAUTIFY_FLAG" val="#wm#"/>
  <p:tag name="KSO_WM_TEMPLATE_CATEGORY" val="custom"/>
  <p:tag name="KSO_WM_TEMPLATE_INDEX" val="20184553"/>
</p:tagLst>
</file>

<file path=ppt/tags/tag153.xml><?xml version="1.0" encoding="utf-8"?>
<p:tagLst xmlns:p="http://schemas.openxmlformats.org/presentationml/2006/main">
  <p:tag name="KSO_WM_BEAUTIFY_FLAG" val="#wm#"/>
  <p:tag name="KSO_WM_TEMPLATE_CATEGORY" val="custom"/>
  <p:tag name="KSO_WM_TEMPLATE_INDEX" val="20184553"/>
</p:tagLst>
</file>

<file path=ppt/tags/tag154.xml><?xml version="1.0" encoding="utf-8"?>
<p:tagLst xmlns:p="http://schemas.openxmlformats.org/presentationml/2006/main">
  <p:tag name="KSO_WM_BEAUTIFY_FLAG" val="#wm#"/>
  <p:tag name="KSO_WM_TEMPLATE_CATEGORY" val="custom"/>
  <p:tag name="KSO_WM_TEMPLATE_INDEX" val="20184553"/>
</p:tagLst>
</file>

<file path=ppt/tags/tag155.xml><?xml version="1.0" encoding="utf-8"?>
<p:tagLst xmlns:p="http://schemas.openxmlformats.org/presentationml/2006/main">
  <p:tag name="KSO_WM_BEAUTIFY_FLAG" val="#wm#"/>
  <p:tag name="KSO_WM_TEMPLATE_CATEGORY" val="custom"/>
  <p:tag name="KSO_WM_TEMPLATE_INDEX" val="20184553"/>
</p:tagLst>
</file>

<file path=ppt/tags/tag156.xml><?xml version="1.0" encoding="utf-8"?>
<p:tagLst xmlns:p="http://schemas.openxmlformats.org/presentationml/2006/main">
  <p:tag name="KSO_WM_BEAUTIFY_FLAG" val="#wm#"/>
  <p:tag name="KSO_WM_TEMPLATE_CATEGORY" val="custom"/>
  <p:tag name="KSO_WM_TEMPLATE_INDEX" val="20184553"/>
</p:tagLst>
</file>

<file path=ppt/tags/tag157.xml><?xml version="1.0" encoding="utf-8"?>
<p:tagLst xmlns:p="http://schemas.openxmlformats.org/presentationml/2006/main">
  <p:tag name="KSO_WM_BEAUTIFY_FLAG" val="#wm#"/>
  <p:tag name="KSO_WM_TEMPLATE_CATEGORY" val="custom"/>
  <p:tag name="KSO_WM_TEMPLATE_INDEX" val="20184553"/>
</p:tagLst>
</file>

<file path=ppt/tags/tag158.xml><?xml version="1.0" encoding="utf-8"?>
<p:tagLst xmlns:p="http://schemas.openxmlformats.org/presentationml/2006/main">
  <p:tag name="KSO_WM_BEAUTIFY_FLAG" val="#wm#"/>
  <p:tag name="KSO_WM_TEMPLATE_CATEGORY" val="custom"/>
  <p:tag name="KSO_WM_TEMPLATE_INDEX" val="20184553"/>
</p:tagLst>
</file>

<file path=ppt/tags/tag159.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60.xml><?xml version="1.0" encoding="utf-8"?>
<p:tagLst xmlns:p="http://schemas.openxmlformats.org/presentationml/2006/main">
  <p:tag name="KSO_WM_BEAUTIFY_FLAG" val="#wm#"/>
  <p:tag name="KSO_WM_TEMPLATE_CATEGORY" val="custom"/>
  <p:tag name="KSO_WM_TEMPLATE_INDEX" val="20184553"/>
</p:tagLst>
</file>

<file path=ppt/tags/tag161.xml><?xml version="1.0" encoding="utf-8"?>
<p:tagLst xmlns:p="http://schemas.openxmlformats.org/presentationml/2006/main">
  <p:tag name="KSO_WM_DOC_GUID" val="{d6010c3e-9672-4f2d-a774-5509cb410d7b}"/>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LIDE_MODEL_TYPE" val="cover"/>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KSO_WM_BEAUTIFY_FLAG" val="#wm#"/>
  <p:tag name="KSO_WM_TEMPLATE_CATEGORY" val="custom"/>
  <p:tag name="KSO_WM_TEMPLATE_INDEX" val="20184553"/>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KSO_WM_BEAUTIFY_FLAG" val="#wm#"/>
  <p:tag name="KSO_WM_TEMPLATE_CATEGORY" val="custom"/>
  <p:tag name="KSO_WM_TEMPLATE_INDEX" val="2018455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42.xml><?xml version="1.0" encoding="utf-8"?>
<p:tagLst xmlns:p="http://schemas.openxmlformats.org/presentationml/2006/main">
  <p:tag name="KSO_WM_BEAUTIFY_FLAG" val="#wm#"/>
  <p:tag name="KSO_WM_TEMPLATE_CATEGORY" val="custom"/>
  <p:tag name="KSO_WM_TEMPLATE_INDEX" val="20184553"/>
</p:tagLst>
</file>

<file path=ppt/tags/tag43.xml><?xml version="1.0" encoding="utf-8"?>
<p:tagLst xmlns:p="http://schemas.openxmlformats.org/presentationml/2006/main">
  <p:tag name="KSO_WM_BEAUTIFY_FLAG" val="#wm#"/>
  <p:tag name="KSO_WM_TEMPLATE_CATEGORY" val="custom"/>
  <p:tag name="KSO_WM_TEMPLATE_INDEX" val="20184553"/>
</p:tagLst>
</file>

<file path=ppt/tags/tag44.xml><?xml version="1.0" encoding="utf-8"?>
<p:tagLst xmlns:p="http://schemas.openxmlformats.org/presentationml/2006/main">
  <p:tag name="KSO_WM_BEAUTIFY_FLAG" val="#wm#"/>
  <p:tag name="KSO_WM_TEMPLATE_CATEGORY" val="custom"/>
  <p:tag name="KSO_WM_TEMPLATE_INDEX" val="20184553"/>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KSO_WM_BEAUTIFY_FLAG" val="#wm#"/>
  <p:tag name="KSO_WM_TEMPLATE_CATEGORY" val="custom"/>
  <p:tag name="KSO_WM_TEMPLATE_INDEX" val="20184553"/>
</p:tagLst>
</file>

<file path=ppt/tags/tag47.xml><?xml version="1.0" encoding="utf-8"?>
<p:tagLst xmlns:p="http://schemas.openxmlformats.org/presentationml/2006/main">
  <p:tag name="KSO_WM_BEAUTIFY_FLAG" val="#wm#"/>
  <p:tag name="KSO_WM_TEMPLATE_CATEGORY" val="custom"/>
  <p:tag name="KSO_WM_TEMPLATE_INDEX" val="20184553"/>
</p:tagLst>
</file>

<file path=ppt/tags/tag48.xml><?xml version="1.0" encoding="utf-8"?>
<p:tagLst xmlns:p="http://schemas.openxmlformats.org/presentationml/2006/main">
  <p:tag name="KSO_WM_BEAUTIFY_FLAG" val="#wm#"/>
  <p:tag name="KSO_WM_TEMPLATE_CATEGORY" val="custom"/>
  <p:tag name="KSO_WM_TEMPLATE_INDEX" val="20184553"/>
</p:tagLst>
</file>

<file path=ppt/tags/tag49.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50.xml><?xml version="1.0" encoding="utf-8"?>
<p:tagLst xmlns:p="http://schemas.openxmlformats.org/presentationml/2006/main">
  <p:tag name="KSO_WM_BEAUTIFY_FLAG" val="#wm#"/>
  <p:tag name="KSO_WM_TEMPLATE_CATEGORY" val="custom"/>
  <p:tag name="KSO_WM_TEMPLATE_INDEX" val="20184553"/>
</p:tagLst>
</file>

<file path=ppt/tags/tag51.xml><?xml version="1.0" encoding="utf-8"?>
<p:tagLst xmlns:p="http://schemas.openxmlformats.org/presentationml/2006/main">
  <p:tag name="KSO_WM_BEAUTIFY_FLAG" val="#wm#"/>
  <p:tag name="KSO_WM_TEMPLATE_CATEGORY" val="custom"/>
  <p:tag name="KSO_WM_TEMPLATE_INDEX" val="20184553"/>
</p:tagLst>
</file>

<file path=ppt/tags/tag52.xml><?xml version="1.0" encoding="utf-8"?>
<p:tagLst xmlns:p="http://schemas.openxmlformats.org/presentationml/2006/main">
  <p:tag name="KSO_WM_BEAUTIFY_FLAG" val="#wm#"/>
  <p:tag name="KSO_WM_TEMPLATE_CATEGORY" val="custom"/>
  <p:tag name="KSO_WM_TEMPLATE_INDEX" val="20184553"/>
</p:tagLst>
</file>

<file path=ppt/tags/tag53.xml><?xml version="1.0" encoding="utf-8"?>
<p:tagLst xmlns:p="http://schemas.openxmlformats.org/presentationml/2006/main">
  <p:tag name="KSO_WM_BEAUTIFY_FLAG" val="#wm#"/>
  <p:tag name="KSO_WM_TEMPLATE_CATEGORY" val="custom"/>
  <p:tag name="KSO_WM_TEMPLATE_INDEX" val="20184553"/>
</p:tagLst>
</file>

<file path=ppt/tags/tag54.xml><?xml version="1.0" encoding="utf-8"?>
<p:tagLst xmlns:p="http://schemas.openxmlformats.org/presentationml/2006/main">
  <p:tag name="KSO_WM_BEAUTIFY_FLAG" val="#wm#"/>
  <p:tag name="KSO_WM_TEMPLATE_CATEGORY" val="custom"/>
  <p:tag name="KSO_WM_TEMPLATE_INDEX" val="20184553"/>
</p:tagLst>
</file>

<file path=ppt/tags/tag55.xml><?xml version="1.0" encoding="utf-8"?>
<p:tagLst xmlns:p="http://schemas.openxmlformats.org/presentationml/2006/main">
  <p:tag name="KSO_WM_BEAUTIFY_FLAG" val="#wm#"/>
  <p:tag name="KSO_WM_TEMPLATE_CATEGORY" val="custom"/>
  <p:tag name="KSO_WM_TEMPLATE_INDEX" val="20184553"/>
</p:tagLst>
</file>

<file path=ppt/tags/tag56.xml><?xml version="1.0" encoding="utf-8"?>
<p:tagLst xmlns:p="http://schemas.openxmlformats.org/presentationml/2006/main">
  <p:tag name="KSO_WM_BEAUTIFY_FLAG" val="#wm#"/>
  <p:tag name="KSO_WM_TEMPLATE_CATEGORY" val="custom"/>
  <p:tag name="KSO_WM_TEMPLATE_INDEX" val="20184553"/>
</p:tagLst>
</file>

<file path=ppt/tags/tag57.xml><?xml version="1.0" encoding="utf-8"?>
<p:tagLst xmlns:p="http://schemas.openxmlformats.org/presentationml/2006/main">
  <p:tag name="KSO_WM_BEAUTIFY_FLAG" val="#wm#"/>
  <p:tag name="KSO_WM_TEMPLATE_CATEGORY" val="custom"/>
  <p:tag name="KSO_WM_TEMPLATE_INDEX" val="20184553"/>
</p:tagLst>
</file>

<file path=ppt/tags/tag58.xml><?xml version="1.0" encoding="utf-8"?>
<p:tagLst xmlns:p="http://schemas.openxmlformats.org/presentationml/2006/main">
  <p:tag name="KSO_WM_BEAUTIFY_FLAG" val="#wm#"/>
  <p:tag name="KSO_WM_TEMPLATE_CATEGORY" val="custom"/>
  <p:tag name="KSO_WM_TEMPLATE_INDEX" val="20184553"/>
</p:tagLst>
</file>

<file path=ppt/tags/tag59.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60.xml><?xml version="1.0" encoding="utf-8"?>
<p:tagLst xmlns:p="http://schemas.openxmlformats.org/presentationml/2006/main">
  <p:tag name="KSO_WM_BEAUTIFY_FLAG" val="#wm#"/>
  <p:tag name="KSO_WM_TEMPLATE_CATEGORY" val="custom"/>
  <p:tag name="KSO_WM_TEMPLATE_INDEX" val="20184553"/>
</p:tagLst>
</file>

<file path=ppt/tags/tag61.xml><?xml version="1.0" encoding="utf-8"?>
<p:tagLst xmlns:p="http://schemas.openxmlformats.org/presentationml/2006/main">
  <p:tag name="KSO_WM_BEAUTIFY_FLAG" val="#wm#"/>
  <p:tag name="KSO_WM_TEMPLATE_CATEGORY" val="custom"/>
  <p:tag name="KSO_WM_TEMPLATE_INDEX" val="20184553"/>
</p:tagLst>
</file>

<file path=ppt/tags/tag62.xml><?xml version="1.0" encoding="utf-8"?>
<p:tagLst xmlns:p="http://schemas.openxmlformats.org/presentationml/2006/main">
  <p:tag name="KSO_WM_BEAUTIFY_FLAG" val="#wm#"/>
  <p:tag name="KSO_WM_TEMPLATE_CATEGORY" val="custom"/>
  <p:tag name="KSO_WM_TEMPLATE_INDEX" val="20184553"/>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KSO_WM_BEAUTIFY_FLAG" val="#wm#"/>
  <p:tag name="KSO_WM_TEMPLATE_CATEGORY" val="custom"/>
  <p:tag name="KSO_WM_TEMPLATE_INDEX" val="20184553"/>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KSO_WM_BEAUTIFY_FLAG" val="#wm#"/>
  <p:tag name="KSO_WM_TEMPLATE_CATEGORY" val="custom"/>
  <p:tag name="KSO_WM_TEMPLATE_INDEX" val="20184553"/>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KSO_WM_BEAUTIFY_FLAG" val="#wm#"/>
  <p:tag name="KSO_WM_TEMPLATE_CATEGORY" val="custom"/>
  <p:tag name="KSO_WM_TEMPLATE_INDEX" val="20184553"/>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70.xml><?xml version="1.0" encoding="utf-8"?>
<p:tagLst xmlns:p="http://schemas.openxmlformats.org/presentationml/2006/main">
  <p:tag name="KSO_WM_BEAUTIFY_FLAG" val="#wm#"/>
  <p:tag name="KSO_WM_TEMPLATE_CATEGORY" val="custom"/>
  <p:tag name="KSO_WM_TEMPLATE_INDEX" val="20184553"/>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KSO_WM_BEAUTIFY_FLAG" val="#wm#"/>
  <p:tag name="KSO_WM_TEMPLATE_CATEGORY" val="custom"/>
  <p:tag name="KSO_WM_TEMPLATE_INDEX" val="20184553"/>
</p:tagLst>
</file>

<file path=ppt/tags/tag73.xml><?xml version="1.0" encoding="utf-8"?>
<p:tagLst xmlns:p="http://schemas.openxmlformats.org/presentationml/2006/main">
  <p:tag name="KSO_WM_BEAUTIFY_FLAG" val="#wm#"/>
  <p:tag name="KSO_WM_TEMPLATE_CATEGORY" val="custom"/>
  <p:tag name="KSO_WM_TEMPLATE_INDEX" val="20184553"/>
</p:tagLst>
</file>

<file path=ppt/tags/tag74.xml><?xml version="1.0" encoding="utf-8"?>
<p:tagLst xmlns:p="http://schemas.openxmlformats.org/presentationml/2006/main">
  <p:tag name="KSO_WM_BEAUTIFY_FLAG" val="#wm#"/>
  <p:tag name="KSO_WM_TEMPLATE_CATEGORY" val="custom"/>
  <p:tag name="KSO_WM_TEMPLATE_INDEX" val="20184553"/>
</p:tagLst>
</file>

<file path=ppt/tags/tag75.xml><?xml version="1.0" encoding="utf-8"?>
<p:tagLst xmlns:p="http://schemas.openxmlformats.org/presentationml/2006/main">
  <p:tag name="KSO_WM_BEAUTIFY_FLAG" val="#wm#"/>
  <p:tag name="KSO_WM_TEMPLATE_CATEGORY" val="custom"/>
  <p:tag name="KSO_WM_TEMPLATE_INDEX" val="20184553"/>
</p:tagLst>
</file>

<file path=ppt/tags/tag76.xml><?xml version="1.0" encoding="utf-8"?>
<p:tagLst xmlns:p="http://schemas.openxmlformats.org/presentationml/2006/main">
  <p:tag name="KSO_WM_BEAUTIFY_FLAG" val="#wm#"/>
  <p:tag name="KSO_WM_TEMPLATE_CATEGORY" val="custom"/>
  <p:tag name="KSO_WM_TEMPLATE_INDEX" val="20184553"/>
</p:tagLst>
</file>

<file path=ppt/tags/tag77.xml><?xml version="1.0" encoding="utf-8"?>
<p:tagLst xmlns:p="http://schemas.openxmlformats.org/presentationml/2006/main">
  <p:tag name="KSO_WM_BEAUTIFY_FLAG" val="#wm#"/>
  <p:tag name="KSO_WM_TEMPLATE_CATEGORY" val="custom"/>
  <p:tag name="KSO_WM_TEMPLATE_INDEX" val="20184553"/>
</p:tagLst>
</file>

<file path=ppt/tags/tag78.xml><?xml version="1.0" encoding="utf-8"?>
<p:tagLst xmlns:p="http://schemas.openxmlformats.org/presentationml/2006/main">
  <p:tag name="KSO_WM_BEAUTIFY_FLAG" val="#wm#"/>
  <p:tag name="KSO_WM_TEMPLATE_CATEGORY" val="custom"/>
  <p:tag name="KSO_WM_TEMPLATE_INDEX" val="20184553"/>
</p:tagLst>
</file>

<file path=ppt/tags/tag79.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80.xml><?xml version="1.0" encoding="utf-8"?>
<p:tagLst xmlns:p="http://schemas.openxmlformats.org/presentationml/2006/main">
  <p:tag name="KSO_WM_BEAUTIFY_FLAG" val="#wm#"/>
  <p:tag name="KSO_WM_TEMPLATE_CATEGORY" val="custom"/>
  <p:tag name="KSO_WM_TEMPLATE_INDEX" val="20184553"/>
</p:tagLst>
</file>

<file path=ppt/tags/tag81.xml><?xml version="1.0" encoding="utf-8"?>
<p:tagLst xmlns:p="http://schemas.openxmlformats.org/presentationml/2006/main">
  <p:tag name="KSO_WM_BEAUTIFY_FLAG" val="#wm#"/>
  <p:tag name="KSO_WM_TEMPLATE_CATEGORY" val="custom"/>
  <p:tag name="KSO_WM_TEMPLATE_INDEX" val="20184553"/>
</p:tagLst>
</file>

<file path=ppt/tags/tag82.xml><?xml version="1.0" encoding="utf-8"?>
<p:tagLst xmlns:p="http://schemas.openxmlformats.org/presentationml/2006/main">
  <p:tag name="KSO_WM_BEAUTIFY_FLAG" val="#wm#"/>
  <p:tag name="KSO_WM_TEMPLATE_CATEGORY" val="custom"/>
  <p:tag name="KSO_WM_TEMPLATE_INDEX" val="20184553"/>
</p:tagLst>
</file>

<file path=ppt/tags/tag83.xml><?xml version="1.0" encoding="utf-8"?>
<p:tagLst xmlns:p="http://schemas.openxmlformats.org/presentationml/2006/main">
  <p:tag name="KSO_WM_BEAUTIFY_FLAG" val="#wm#"/>
  <p:tag name="KSO_WM_TEMPLATE_CATEGORY" val="custom"/>
  <p:tag name="KSO_WM_TEMPLATE_INDEX" val="20184553"/>
</p:tagLst>
</file>

<file path=ppt/tags/tag84.xml><?xml version="1.0" encoding="utf-8"?>
<p:tagLst xmlns:p="http://schemas.openxmlformats.org/presentationml/2006/main">
  <p:tag name="KSO_WM_BEAUTIFY_FLAG" val="#wm#"/>
  <p:tag name="KSO_WM_TEMPLATE_CATEGORY" val="custom"/>
  <p:tag name="KSO_WM_TEMPLATE_INDEX" val="20184553"/>
</p:tagLst>
</file>

<file path=ppt/tags/tag85.xml><?xml version="1.0" encoding="utf-8"?>
<p:tagLst xmlns:p="http://schemas.openxmlformats.org/presentationml/2006/main">
  <p:tag name="KSO_WM_BEAUTIFY_FLAG" val="#wm#"/>
  <p:tag name="KSO_WM_TEMPLATE_CATEGORY" val="custom"/>
  <p:tag name="KSO_WM_TEMPLATE_INDEX" val="20184553"/>
</p:tagLst>
</file>

<file path=ppt/tags/tag86.xml><?xml version="1.0" encoding="utf-8"?>
<p:tagLst xmlns:p="http://schemas.openxmlformats.org/presentationml/2006/main">
  <p:tag name="KSO_WM_BEAUTIFY_FLAG" val="#wm#"/>
  <p:tag name="KSO_WM_TEMPLATE_CATEGORY" val="custom"/>
  <p:tag name="KSO_WM_TEMPLATE_INDEX" val="20184553"/>
</p:tagLst>
</file>

<file path=ppt/tags/tag87.xml><?xml version="1.0" encoding="utf-8"?>
<p:tagLst xmlns:p="http://schemas.openxmlformats.org/presentationml/2006/main">
  <p:tag name="KSO_WM_BEAUTIFY_FLAG" val="#wm#"/>
  <p:tag name="KSO_WM_TEMPLATE_CATEGORY" val="custom"/>
  <p:tag name="KSO_WM_TEMPLATE_INDEX" val="20184553"/>
</p:tagLst>
</file>

<file path=ppt/tags/tag88.xml><?xml version="1.0" encoding="utf-8"?>
<p:tagLst xmlns:p="http://schemas.openxmlformats.org/presentationml/2006/main">
  <p:tag name="KSO_WM_BEAUTIFY_FLAG" val="#wm#"/>
  <p:tag name="KSO_WM_TEMPLATE_CATEGORY" val="custom"/>
  <p:tag name="KSO_WM_TEMPLATE_INDEX" val="20184553"/>
</p:tagLst>
</file>

<file path=ppt/tags/tag89.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ags/tag90.xml><?xml version="1.0" encoding="utf-8"?>
<p:tagLst xmlns:p="http://schemas.openxmlformats.org/presentationml/2006/main">
  <p:tag name="KSO_WM_BEAUTIFY_FLAG" val="#wm#"/>
  <p:tag name="KSO_WM_TEMPLATE_CATEGORY" val="custom"/>
  <p:tag name="KSO_WM_TEMPLATE_INDEX" val="20184553"/>
</p:tagLst>
</file>

<file path=ppt/tags/tag91.xml><?xml version="1.0" encoding="utf-8"?>
<p:tagLst xmlns:p="http://schemas.openxmlformats.org/presentationml/2006/main">
  <p:tag name="KSO_WM_BEAUTIFY_FLAG" val="#wm#"/>
  <p:tag name="KSO_WM_TEMPLATE_CATEGORY" val="custom"/>
  <p:tag name="KSO_WM_TEMPLATE_INDEX" val="20184553"/>
</p:tagLst>
</file>

<file path=ppt/tags/tag92.xml><?xml version="1.0" encoding="utf-8"?>
<p:tagLst xmlns:p="http://schemas.openxmlformats.org/presentationml/2006/main">
  <p:tag name="KSO_WM_BEAUTIFY_FLAG" val="#wm#"/>
  <p:tag name="KSO_WM_TEMPLATE_CATEGORY" val="custom"/>
  <p:tag name="KSO_WM_TEMPLATE_INDEX" val="20184553"/>
</p:tagLst>
</file>

<file path=ppt/tags/tag93.xml><?xml version="1.0" encoding="utf-8"?>
<p:tagLst xmlns:p="http://schemas.openxmlformats.org/presentationml/2006/main">
  <p:tag name="KSO_WM_BEAUTIFY_FLAG" val="#wm#"/>
  <p:tag name="KSO_WM_TEMPLATE_CATEGORY" val="custom"/>
  <p:tag name="KSO_WM_TEMPLATE_INDEX" val="20184553"/>
</p:tagLst>
</file>

<file path=ppt/tags/tag94.xml><?xml version="1.0" encoding="utf-8"?>
<p:tagLst xmlns:p="http://schemas.openxmlformats.org/presentationml/2006/main">
  <p:tag name="KSO_WM_BEAUTIFY_FLAG" val="#wm#"/>
  <p:tag name="KSO_WM_TEMPLATE_CATEGORY" val="custom"/>
  <p:tag name="KSO_WM_TEMPLATE_INDEX" val="20184553"/>
</p:tagLst>
</file>

<file path=ppt/tags/tag95.xml><?xml version="1.0" encoding="utf-8"?>
<p:tagLst xmlns:p="http://schemas.openxmlformats.org/presentationml/2006/main">
  <p:tag name="KSO_WM_BEAUTIFY_FLAG" val="#wm#"/>
  <p:tag name="KSO_WM_TEMPLATE_CATEGORY" val="custom"/>
  <p:tag name="KSO_WM_TEMPLATE_INDEX" val="20184553"/>
</p:tagLst>
</file>

<file path=ppt/tags/tag96.xml><?xml version="1.0" encoding="utf-8"?>
<p:tagLst xmlns:p="http://schemas.openxmlformats.org/presentationml/2006/main">
  <p:tag name="KSO_WM_BEAUTIFY_FLAG" val="#wm#"/>
  <p:tag name="KSO_WM_TEMPLATE_CATEGORY" val="custom"/>
  <p:tag name="KSO_WM_TEMPLATE_INDEX" val="20184553"/>
</p:tagLst>
</file>

<file path=ppt/tags/tag97.xml><?xml version="1.0" encoding="utf-8"?>
<p:tagLst xmlns:p="http://schemas.openxmlformats.org/presentationml/2006/main">
  <p:tag name="KSO_WM_BEAUTIFY_FLAG" val="#wm#"/>
  <p:tag name="KSO_WM_TEMPLATE_CATEGORY" val="custom"/>
  <p:tag name="KSO_WM_TEMPLATE_INDEX" val="20184553"/>
</p:tagLst>
</file>

<file path=ppt/tags/tag98.xml><?xml version="1.0" encoding="utf-8"?>
<p:tagLst xmlns:p="http://schemas.openxmlformats.org/presentationml/2006/main">
  <p:tag name="KSO_WM_BEAUTIFY_FLAG" val="#wm#"/>
  <p:tag name="KSO_WM_TEMPLATE_CATEGORY" val="custom"/>
  <p:tag name="KSO_WM_TEMPLATE_INDEX" val="20184553"/>
</p:tagLst>
</file>

<file path=ppt/tags/tag9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23963</Words>
  <Application>WPS 演示</Application>
  <PresentationFormat>全屏显示(16:9)</PresentationFormat>
  <Paragraphs>2466</Paragraphs>
  <Slides>159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159</vt:i4>
      </vt:variant>
    </vt:vector>
  </HeadingPairs>
  <TitlesOfParts>
    <vt:vector size="175" baseType="lpstr">
      <vt:lpstr>Arial</vt:lpstr>
      <vt:lpstr>宋体</vt:lpstr>
      <vt:lpstr>Wingdings</vt:lpstr>
      <vt:lpstr>Calibri</vt:lpstr>
      <vt:lpstr>微软雅黑</vt:lpstr>
      <vt:lpstr>Arial Unicode MS</vt:lpstr>
      <vt:lpstr>Tahoma</vt:lpstr>
      <vt:lpstr>Helvetica Neue</vt:lpstr>
      <vt:lpstr>Verdana</vt:lpstr>
      <vt:lpstr>System</vt:lpstr>
      <vt:lpstr>Segoe Print</vt:lpstr>
      <vt:lpstr>Hiragino Sans GB W3</vt:lpstr>
      <vt:lpstr>Courier New</vt:lpstr>
      <vt:lpstr>Bell MT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杨博超</cp:lastModifiedBy>
  <cp:revision>38</cp:revision>
  <dcterms:created xsi:type="dcterms:W3CDTF">2018-03-01T02:03:00Z</dcterms:created>
  <dcterms:modified xsi:type="dcterms:W3CDTF">2019-10-21T10:51:19Z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