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46B-027F-A2D7-95FE-85B6CAC97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0B26FC-5C33-CA91-70D1-E9B8DCCAB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27E1AB-BC3C-FC34-4C33-7756EB16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6576-BB00-439A-8B6A-9930D61D330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549042-1001-A6E5-2C67-7901BE9EE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52326B-8D66-751F-C313-C6525C33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29D4-F265-45AF-B312-1631BE65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7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46E09-106D-F9E4-A6B3-FE887DBD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2E3AC0-E259-F843-3DAF-5531BE999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52E621-717D-49B3-1FD5-C74B0CFB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6576-BB00-439A-8B6A-9930D61D330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DCB6AC-A087-ED01-81E0-E5178AF7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4282B5-13AD-C5C8-8151-15639131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29D4-F265-45AF-B312-1631BE65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6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058CB6E-25BB-9E7E-13BF-6DB52A56D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805937-476A-C8C9-364C-5952A065D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714064-0374-7648-89C3-CECB90F3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6576-BB00-439A-8B6A-9930D61D330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3D04C2-DCE0-EC20-FE70-ADBD1D6C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790768-2CE3-73A5-A853-E0FC0594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29D4-F265-45AF-B312-1631BE65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8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6237A-78B7-53C3-0A25-FC80171C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5ABD4A-CD20-6FD4-3BB6-10E632AEC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7B7FF8-42F1-96BB-16FC-103B988B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6576-BB00-439A-8B6A-9930D61D330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36AFD6-E5DD-DCA9-2B33-5120B1FC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B018EB-8959-0B19-051B-0D6874C00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29D4-F265-45AF-B312-1631BE65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D321CD-3F83-EBC9-66F9-F23D1A4B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3ED7A1-50BF-5731-5F53-D65043AA0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B5F3CF-ECA6-A70B-F8DA-2B18E4E2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6576-BB00-439A-8B6A-9930D61D330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ABAE6A-2FFF-3D15-B4BB-80C864898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D4B36A-60D8-091C-E97C-F4E95F33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29D4-F265-45AF-B312-1631BE65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8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5D212-016B-9ED9-FEB7-517ED177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86D3A7-403D-0124-6076-8ECE337F4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172166-6617-36D0-2371-A639EBD4B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E08E71-CC9C-DBC5-DFB4-4E25B04B9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6576-BB00-439A-8B6A-9930D61D330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6114A6-AEB7-E5C6-83E3-C431BF7E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1205DF-0688-1EEF-CC12-7B8282E1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29D4-F265-45AF-B312-1631BE65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8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C11C0A-EB50-111E-B2C3-F0E7C665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041354-D49A-F7B6-54ED-69DD07FEC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039CC3-53EB-AAEF-CAAB-F30B8A5AA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25E893-F10F-D11C-76F7-6E68AD0C5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B08289-B16B-660E-CCAC-0CFCB838B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2C4ED6-0538-39EF-7AA5-80990B6CA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6576-BB00-439A-8B6A-9930D61D330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BD1C5D7-A733-F4C2-DEB0-3D6D91CE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142C2F0-D6A2-40A3-760F-731B3122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29D4-F265-45AF-B312-1631BE65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7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16A31-55E5-90E7-0E6A-B45BBD6D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014D0D-29F4-3DCD-73E8-0C20D774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6576-BB00-439A-8B6A-9930D61D330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8A55C68-89A6-FAE2-7CFD-707CCCEAF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559A95-64AD-6907-1746-F2422B91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29D4-F265-45AF-B312-1631BE65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3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8EB892-C279-2EEF-F350-C82D93679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6576-BB00-439A-8B6A-9930D61D330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F527902-E55D-0351-9379-D2583D82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385128-14CA-E1A9-D3C8-7E07EA02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29D4-F265-45AF-B312-1631BE65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2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AFBD4-E805-4C90-18FE-D357BF29E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EAE57E-59B3-22C8-C650-889F42A83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314D34-29D9-B72E-2C3F-1A66B1423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F1E839-73F6-F279-AD34-43E23FB34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6576-BB00-439A-8B6A-9930D61D330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703556-D98D-89E3-39C0-1DBCB07F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AA3EB1-9BA1-B477-74E3-638EE81E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29D4-F265-45AF-B312-1631BE65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2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BD0ED0-CB3B-DA77-6710-8C5A6EC5C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8258B15-BC35-248D-CA10-AEC38752F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FFB654-5844-CFD0-8E73-7F95CEE5F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BCB052-9E39-8360-259D-7EBA89B70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6576-BB00-439A-8B6A-9930D61D330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5C7E2A-8EB9-4CD7-4C68-9BF327C0E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A9B5CC-EC75-1E03-7FC3-85DD71E3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29D4-F265-45AF-B312-1631BE65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4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2C62EF-86F9-28F6-F232-C49894C0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3EB4D2-864E-FF4C-1E9C-49533E202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A22278-FF90-28FB-33C6-2855358C0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856576-BB00-439A-8B6A-9930D61D330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823B8F-89AD-9846-707A-B5308527C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39F2EA-C4BD-4836-17D2-AB1716783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2529D4-F265-45AF-B312-1631BE65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3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62D65-005C-C3BA-CD68-F53B41CA6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99" y="228600"/>
            <a:ext cx="11853333" cy="6524096"/>
          </a:xfrm>
        </p:spPr>
        <p:txBody>
          <a:bodyPr>
            <a:normAutofit fontScale="90000"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Санкт-Петербургский государственный электротехнический</a:t>
            </a:r>
            <a:b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университет «ЛЭТИ» им. В.И. Ульянова (Ленина)</a:t>
            </a:r>
            <a:b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№ 1+2+3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классических шифров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RAILFENCE, SCYTALE, CAESAR</a:t>
            </a: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SUBSTITUTION, PERMUTATION/TRANSPOSITION, VIGENERE</a:t>
            </a: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HILL, ADFGVX, PLAYFAIR</a:t>
            </a:r>
            <a:br>
              <a:rPr lang="ru-RU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_______________ Васильева Ольга , группа 1381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Руководитель:___________ Племянников А.К., доцент каф. ИБ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Сант-Петербург 2024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130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CB914-2566-CBA8-C534-F19224508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658"/>
            <a:ext cx="10515600" cy="1325563"/>
          </a:xfrm>
        </p:spPr>
        <p:txBody>
          <a:bodyPr/>
          <a:lstStyle/>
          <a:p>
            <a:r>
              <a:rPr lang="ru-RU" dirty="0"/>
              <a:t>Шифр двойной перестановки (</a:t>
            </a:r>
            <a:r>
              <a:rPr lang="en-US" dirty="0"/>
              <a:t>Permutation/Transposition)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6F2DCB5-12A5-756C-5C26-06AA84005198}"/>
              </a:ext>
            </a:extLst>
          </p:cNvPr>
          <p:cNvSpPr/>
          <p:nvPr/>
        </p:nvSpPr>
        <p:spPr>
          <a:xfrm>
            <a:off x="668867" y="1617133"/>
            <a:ext cx="2404533" cy="1975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467E303-3622-3173-0722-A47DC197AAFA}"/>
              </a:ext>
            </a:extLst>
          </p:cNvPr>
          <p:cNvSpPr/>
          <p:nvPr/>
        </p:nvSpPr>
        <p:spPr>
          <a:xfrm>
            <a:off x="5782733" y="1617133"/>
            <a:ext cx="2472267" cy="19753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97BD5C1-246C-27D3-AA90-70D5307D2C2E}"/>
              </a:ext>
            </a:extLst>
          </p:cNvPr>
          <p:cNvSpPr/>
          <p:nvPr/>
        </p:nvSpPr>
        <p:spPr>
          <a:xfrm>
            <a:off x="3225800" y="1617132"/>
            <a:ext cx="2472267" cy="19753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0CC83A8-DE4F-804E-7090-53230F91261B}"/>
              </a:ext>
            </a:extLst>
          </p:cNvPr>
          <p:cNvSpPr/>
          <p:nvPr/>
        </p:nvSpPr>
        <p:spPr>
          <a:xfrm>
            <a:off x="8339666" y="1617133"/>
            <a:ext cx="2556933" cy="19753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0E6B346-ADAC-E1B0-FE00-0BF0832CDC0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073400" y="2604821"/>
            <a:ext cx="1524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69AE2728-76BB-9D0B-D27E-0ECCB5E18352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5698067" y="2604821"/>
            <a:ext cx="846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0C6F6C4-8CAF-C26A-0124-C4B68866FCD0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8255000" y="2604821"/>
            <a:ext cx="846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A102984-C326-E37F-F0AB-AE48AAC72835}"/>
              </a:ext>
            </a:extLst>
          </p:cNvPr>
          <p:cNvGrpSpPr/>
          <p:nvPr/>
        </p:nvGrpSpPr>
        <p:grpSpPr>
          <a:xfrm>
            <a:off x="668867" y="3592511"/>
            <a:ext cx="10075332" cy="352843"/>
            <a:chOff x="668867" y="2872843"/>
            <a:chExt cx="10075332" cy="35284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E3D820-BB5D-F408-8DA8-16BB21FAD00B}"/>
                </a:ext>
              </a:extLst>
            </p:cNvPr>
            <p:cNvSpPr txBox="1"/>
            <p:nvPr/>
          </p:nvSpPr>
          <p:spPr>
            <a:xfrm>
              <a:off x="668867" y="2878668"/>
              <a:ext cx="24045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Исходная таблица</a:t>
              </a:r>
              <a:endParaRPr lang="en-US" sz="16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C690C9-5A14-624E-73D1-31E1866F8EC2}"/>
                </a:ext>
              </a:extLst>
            </p:cNvPr>
            <p:cNvSpPr txBox="1"/>
            <p:nvPr/>
          </p:nvSpPr>
          <p:spPr>
            <a:xfrm>
              <a:off x="3225800" y="2872843"/>
              <a:ext cx="2556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Перестановка столбцов</a:t>
              </a:r>
              <a:endParaRPr lang="en-US" sz="16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3CDE6E-FBF0-B2E9-C9E1-EB319E8DADC3}"/>
                </a:ext>
              </a:extLst>
            </p:cNvPr>
            <p:cNvSpPr txBox="1"/>
            <p:nvPr/>
          </p:nvSpPr>
          <p:spPr>
            <a:xfrm>
              <a:off x="5782733" y="2872843"/>
              <a:ext cx="24045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Перестановка строчек</a:t>
              </a:r>
              <a:endParaRPr lang="en-US" sz="16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2924536-5646-36C0-7B46-B8BD44F8E6CD}"/>
                </a:ext>
              </a:extLst>
            </p:cNvPr>
            <p:cNvSpPr txBox="1"/>
            <p:nvPr/>
          </p:nvSpPr>
          <p:spPr>
            <a:xfrm>
              <a:off x="8339666" y="2887132"/>
              <a:ext cx="24045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Результат</a:t>
              </a:r>
              <a:endParaRPr lang="en-US" sz="1600" dirty="0"/>
            </a:p>
          </p:txBody>
        </p:sp>
      </p:grpSp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B82FF154-AF53-592B-9655-600A20DAF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545559"/>
              </p:ext>
            </p:extLst>
          </p:nvPr>
        </p:nvGraphicFramePr>
        <p:xfrm>
          <a:off x="1291162" y="1873300"/>
          <a:ext cx="1439336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834">
                  <a:extLst>
                    <a:ext uri="{9D8B030D-6E8A-4147-A177-3AD203B41FA5}">
                      <a16:colId xmlns:a16="http://schemas.microsoft.com/office/drawing/2014/main" val="1902327854"/>
                    </a:ext>
                  </a:extLst>
                </a:gridCol>
                <a:gridCol w="359834">
                  <a:extLst>
                    <a:ext uri="{9D8B030D-6E8A-4147-A177-3AD203B41FA5}">
                      <a16:colId xmlns:a16="http://schemas.microsoft.com/office/drawing/2014/main" val="3434019879"/>
                    </a:ext>
                  </a:extLst>
                </a:gridCol>
                <a:gridCol w="359834">
                  <a:extLst>
                    <a:ext uri="{9D8B030D-6E8A-4147-A177-3AD203B41FA5}">
                      <a16:colId xmlns:a16="http://schemas.microsoft.com/office/drawing/2014/main" val="138555638"/>
                    </a:ext>
                  </a:extLst>
                </a:gridCol>
                <a:gridCol w="359834">
                  <a:extLst>
                    <a:ext uri="{9D8B030D-6E8A-4147-A177-3AD203B41FA5}">
                      <a16:colId xmlns:a16="http://schemas.microsoft.com/office/drawing/2014/main" val="1476383701"/>
                    </a:ext>
                  </a:extLst>
                </a:gridCol>
              </a:tblGrid>
              <a:tr h="2429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381404"/>
                  </a:ext>
                </a:extLst>
              </a:tr>
              <a:tr h="242993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925323"/>
                  </a:ext>
                </a:extLst>
              </a:tr>
              <a:tr h="242993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360675"/>
                  </a:ext>
                </a:extLst>
              </a:tr>
              <a:tr h="242993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0828408"/>
                  </a:ext>
                </a:extLst>
              </a:tr>
            </a:tbl>
          </a:graphicData>
        </a:graphic>
      </p:graphicFrame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20BCF003-92A8-7201-4FFC-455A9E02A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109149"/>
              </p:ext>
            </p:extLst>
          </p:nvPr>
        </p:nvGraphicFramePr>
        <p:xfrm>
          <a:off x="3674531" y="1873300"/>
          <a:ext cx="1439336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834">
                  <a:extLst>
                    <a:ext uri="{9D8B030D-6E8A-4147-A177-3AD203B41FA5}">
                      <a16:colId xmlns:a16="http://schemas.microsoft.com/office/drawing/2014/main" val="1902327854"/>
                    </a:ext>
                  </a:extLst>
                </a:gridCol>
                <a:gridCol w="359834">
                  <a:extLst>
                    <a:ext uri="{9D8B030D-6E8A-4147-A177-3AD203B41FA5}">
                      <a16:colId xmlns:a16="http://schemas.microsoft.com/office/drawing/2014/main" val="3434019879"/>
                    </a:ext>
                  </a:extLst>
                </a:gridCol>
                <a:gridCol w="359834">
                  <a:extLst>
                    <a:ext uri="{9D8B030D-6E8A-4147-A177-3AD203B41FA5}">
                      <a16:colId xmlns:a16="http://schemas.microsoft.com/office/drawing/2014/main" val="138555638"/>
                    </a:ext>
                  </a:extLst>
                </a:gridCol>
                <a:gridCol w="359834">
                  <a:extLst>
                    <a:ext uri="{9D8B030D-6E8A-4147-A177-3AD203B41FA5}">
                      <a16:colId xmlns:a16="http://schemas.microsoft.com/office/drawing/2014/main" val="1476383701"/>
                    </a:ext>
                  </a:extLst>
                </a:gridCol>
              </a:tblGrid>
              <a:tr h="2429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381404"/>
                  </a:ext>
                </a:extLst>
              </a:tr>
              <a:tr h="242993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925323"/>
                  </a:ext>
                </a:extLst>
              </a:tr>
              <a:tr h="242993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360675"/>
                  </a:ext>
                </a:extLst>
              </a:tr>
              <a:tr h="242993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082840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B7E1E4EB-9A48-9EE5-926B-4D5BB6AF8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571719"/>
              </p:ext>
            </p:extLst>
          </p:nvPr>
        </p:nvGraphicFramePr>
        <p:xfrm>
          <a:off x="6299198" y="1897580"/>
          <a:ext cx="1439336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834">
                  <a:extLst>
                    <a:ext uri="{9D8B030D-6E8A-4147-A177-3AD203B41FA5}">
                      <a16:colId xmlns:a16="http://schemas.microsoft.com/office/drawing/2014/main" val="1902327854"/>
                    </a:ext>
                  </a:extLst>
                </a:gridCol>
                <a:gridCol w="359834">
                  <a:extLst>
                    <a:ext uri="{9D8B030D-6E8A-4147-A177-3AD203B41FA5}">
                      <a16:colId xmlns:a16="http://schemas.microsoft.com/office/drawing/2014/main" val="3434019879"/>
                    </a:ext>
                  </a:extLst>
                </a:gridCol>
                <a:gridCol w="359834">
                  <a:extLst>
                    <a:ext uri="{9D8B030D-6E8A-4147-A177-3AD203B41FA5}">
                      <a16:colId xmlns:a16="http://schemas.microsoft.com/office/drawing/2014/main" val="138555638"/>
                    </a:ext>
                  </a:extLst>
                </a:gridCol>
                <a:gridCol w="359834">
                  <a:extLst>
                    <a:ext uri="{9D8B030D-6E8A-4147-A177-3AD203B41FA5}">
                      <a16:colId xmlns:a16="http://schemas.microsoft.com/office/drawing/2014/main" val="1476383701"/>
                    </a:ext>
                  </a:extLst>
                </a:gridCol>
              </a:tblGrid>
              <a:tr h="2429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381404"/>
                  </a:ext>
                </a:extLst>
              </a:tr>
              <a:tr h="242993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925323"/>
                  </a:ext>
                </a:extLst>
              </a:tr>
              <a:tr h="242993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360675"/>
                  </a:ext>
                </a:extLst>
              </a:tr>
              <a:tr h="242993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0828408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E1A68BD1-E234-2857-9B7D-96161996D12B}"/>
              </a:ext>
            </a:extLst>
          </p:cNvPr>
          <p:cNvSpPr txBox="1"/>
          <p:nvPr/>
        </p:nvSpPr>
        <p:spPr>
          <a:xfrm>
            <a:off x="8339665" y="2352418"/>
            <a:ext cx="2556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EFDBCAHIG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3AC83B-4140-353C-3A6C-A77833E79FDA}"/>
              </a:ext>
            </a:extLst>
          </p:cNvPr>
          <p:cNvSpPr txBox="1"/>
          <p:nvPr/>
        </p:nvSpPr>
        <p:spPr>
          <a:xfrm>
            <a:off x="592667" y="4290455"/>
            <a:ext cx="7433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Атака на </a:t>
            </a:r>
            <a:r>
              <a:rPr lang="ru-RU" sz="2000" b="1" dirty="0" err="1"/>
              <a:t>шифротекст</a:t>
            </a:r>
            <a:r>
              <a:rPr lang="ru-RU" sz="2000" b="1" dirty="0"/>
              <a:t> (ключ </a:t>
            </a:r>
            <a:r>
              <a:rPr lang="en-US" sz="2000" b="1" dirty="0"/>
              <a:t>ZEBRAS)</a:t>
            </a:r>
            <a:r>
              <a:rPr lang="ru-RU" sz="2000" b="1" dirty="0"/>
              <a:t> </a:t>
            </a:r>
            <a:endParaRPr lang="en-US" sz="2000" b="1" dirty="0"/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DB724531-7D3E-DED0-FA64-641624A43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287" y="4138085"/>
            <a:ext cx="6824382" cy="247437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FF69E11-DEE7-56F5-F9F4-18FF74B36CAC}"/>
              </a:ext>
            </a:extLst>
          </p:cNvPr>
          <p:cNvSpPr txBox="1"/>
          <p:nvPr/>
        </p:nvSpPr>
        <p:spPr>
          <a:xfrm>
            <a:off x="601134" y="4732867"/>
            <a:ext cx="4377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Проведена атака для выяснения ключа. Результат видно на рисунке </a:t>
            </a:r>
            <a:r>
              <a:rPr lang="ru-RU" dirty="0" err="1"/>
              <a:t>справо</a:t>
            </a:r>
            <a:r>
              <a:rPr lang="ru-RU" dirty="0"/>
              <a:t>.</a:t>
            </a:r>
          </a:p>
          <a:p>
            <a:r>
              <a:rPr lang="ru-RU" dirty="0"/>
              <a:t>Полученный ключ </a:t>
            </a:r>
            <a:r>
              <a:rPr lang="en-US" dirty="0"/>
              <a:t>[</a:t>
            </a:r>
            <a:r>
              <a:rPr lang="ru-RU" dirty="0"/>
              <a:t>6, 3, 2, 4, 1, 5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27062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2F1068-D9B9-2D0C-D71D-4F9D60329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9"/>
            <a:ext cx="10515600" cy="1325563"/>
          </a:xfrm>
        </p:spPr>
        <p:txBody>
          <a:bodyPr/>
          <a:lstStyle/>
          <a:p>
            <a:r>
              <a:rPr lang="ru-RU" dirty="0"/>
              <a:t>Шифр </a:t>
            </a:r>
            <a:r>
              <a:rPr lang="ru-RU" dirty="0" err="1"/>
              <a:t>Виженера</a:t>
            </a:r>
            <a:r>
              <a:rPr lang="ru-RU" dirty="0"/>
              <a:t> (</a:t>
            </a:r>
            <a:r>
              <a:rPr lang="en-US" dirty="0" err="1"/>
              <a:t>Vigenere</a:t>
            </a:r>
            <a:r>
              <a:rPr lang="en-US" dirty="0"/>
              <a:t>)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9B6153-6EF1-4EA1-643E-0B2BAD40F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49" y="1603642"/>
            <a:ext cx="7442278" cy="182535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488043B-C34C-E585-3F64-749A3F5FA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75" y="1095642"/>
            <a:ext cx="3754728" cy="52797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F553EC-6DAE-BA96-B514-FDFAB4C5EB87}"/>
              </a:ext>
            </a:extLst>
          </p:cNvPr>
          <p:cNvSpPr txBox="1"/>
          <p:nvPr/>
        </p:nvSpPr>
        <p:spPr>
          <a:xfrm>
            <a:off x="674649" y="3801533"/>
            <a:ext cx="71062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ru-RU" dirty="0"/>
              <a:t>Разделить текст на отрезки длины ключа (генерация строки)</a:t>
            </a:r>
          </a:p>
          <a:p>
            <a:pPr marL="342900" indent="-342900" algn="just">
              <a:buAutoNum type="arabicPeriod"/>
            </a:pPr>
            <a:r>
              <a:rPr lang="ru-RU" dirty="0"/>
              <a:t>Создать таблицу: верхняя строка алфавит, боковой левый столбец ключ; в строчке от буквы ключа продолжается алфавит с текущего номера буквы ключа в алфавите, затем дописывается оставшаяся часть алфавита(генерация квадрата)</a:t>
            </a:r>
          </a:p>
          <a:p>
            <a:pPr marL="342900" indent="-342900" algn="just">
              <a:buAutoNum type="arabicPeriod"/>
            </a:pPr>
            <a:r>
              <a:rPr lang="ru-RU" dirty="0"/>
              <a:t>Шифрование</a:t>
            </a:r>
          </a:p>
          <a:p>
            <a:pPr marL="342900" indent="-342900" algn="just">
              <a:buAutoNum type="arabicPeriod"/>
            </a:pPr>
            <a:r>
              <a:rPr lang="ru-RU" dirty="0"/>
              <a:t>Формирование результата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159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CC954C-CE94-325E-C5AF-56383636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18"/>
            <a:ext cx="10515600" cy="1325563"/>
          </a:xfrm>
        </p:spPr>
        <p:txBody>
          <a:bodyPr/>
          <a:lstStyle/>
          <a:p>
            <a:r>
              <a:rPr lang="ru-RU" dirty="0"/>
              <a:t>Шифр </a:t>
            </a:r>
            <a:r>
              <a:rPr lang="ru-RU" dirty="0" err="1"/>
              <a:t>Виженера</a:t>
            </a:r>
            <a:r>
              <a:rPr lang="ru-RU" dirty="0"/>
              <a:t> (</a:t>
            </a:r>
            <a:r>
              <a:rPr lang="en-US" dirty="0" err="1"/>
              <a:t>Vigenere</a:t>
            </a:r>
            <a:r>
              <a:rPr lang="en-US" dirty="0"/>
              <a:t>) 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1023E202-39D7-D0E3-21C9-4938A3791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47653"/>
              </p:ext>
            </p:extLst>
          </p:nvPr>
        </p:nvGraphicFramePr>
        <p:xfrm>
          <a:off x="1016001" y="1131147"/>
          <a:ext cx="8128008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667">
                  <a:extLst>
                    <a:ext uri="{9D8B030D-6E8A-4147-A177-3AD203B41FA5}">
                      <a16:colId xmlns:a16="http://schemas.microsoft.com/office/drawing/2014/main" val="24117258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484149360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233023667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831020695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064581232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45768409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400840760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51604609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91528706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682220660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616505720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33331532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268267227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319912239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28302375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490337147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86266876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776377056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64794438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96033382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80826999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7753950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810249276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369344289"/>
                    </a:ext>
                  </a:extLst>
                </a:gridCol>
              </a:tblGrid>
              <a:tr h="350335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433926"/>
                  </a:ext>
                </a:extLst>
              </a:tr>
              <a:tr h="350335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71239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364BC0B-4969-8B7B-5379-67A0C5FAA03C}"/>
              </a:ext>
            </a:extLst>
          </p:cNvPr>
          <p:cNvSpPr txBox="1"/>
          <p:nvPr/>
        </p:nvSpPr>
        <p:spPr>
          <a:xfrm>
            <a:off x="279401" y="1343547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31AD82-49CB-CAC9-4A80-F67C54B0C20C}"/>
              </a:ext>
            </a:extLst>
          </p:cNvPr>
          <p:cNvSpPr txBox="1"/>
          <p:nvPr/>
        </p:nvSpPr>
        <p:spPr>
          <a:xfrm>
            <a:off x="279401" y="2359547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</a:t>
            </a:r>
            <a:endParaRPr lang="en-US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217A0021-1DE3-907E-F97D-2C10F3933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886208"/>
              </p:ext>
            </p:extLst>
          </p:nvPr>
        </p:nvGraphicFramePr>
        <p:xfrm>
          <a:off x="1016019" y="2274922"/>
          <a:ext cx="812799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615">
                  <a:extLst>
                    <a:ext uri="{9D8B030D-6E8A-4147-A177-3AD203B41FA5}">
                      <a16:colId xmlns:a16="http://schemas.microsoft.com/office/drawing/2014/main" val="389936288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503551355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59691045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649818526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976890735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6061980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762998382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413954232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771857905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51927515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200303653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29499949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01340938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506016526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271293242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563765596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725991423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35798791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405538203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835457756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88766992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76004953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15757382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083473166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18502766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91121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88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89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94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58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07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72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094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47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692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0456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EFF1107-FA27-61C0-E4C4-6856CA5A25E3}"/>
              </a:ext>
            </a:extLst>
          </p:cNvPr>
          <p:cNvSpPr txBox="1"/>
          <p:nvPr/>
        </p:nvSpPr>
        <p:spPr>
          <a:xfrm>
            <a:off x="279401" y="6157509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97D82A-1D6A-0250-49BE-F17CAC7D6E6B}"/>
              </a:ext>
            </a:extLst>
          </p:cNvPr>
          <p:cNvSpPr txBox="1"/>
          <p:nvPr/>
        </p:nvSpPr>
        <p:spPr>
          <a:xfrm>
            <a:off x="1016001" y="6157509"/>
            <a:ext cx="828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Результат: </a:t>
            </a:r>
            <a:r>
              <a:rPr lang="en-US" dirty="0"/>
              <a:t>NEUZPROZYGPIRQBULYAPQMRT</a:t>
            </a:r>
          </a:p>
        </p:txBody>
      </p:sp>
    </p:spTree>
    <p:extLst>
      <p:ext uri="{BB962C8B-B14F-4D97-AF65-F5344CB8AC3E}">
        <p14:creationId xmlns:p14="http://schemas.microsoft.com/office/powerpoint/2010/main" val="1739773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30918-EEEA-B174-8D74-003921796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Шифр </a:t>
            </a:r>
            <a:r>
              <a:rPr lang="ru-RU" dirty="0" err="1"/>
              <a:t>Виженера</a:t>
            </a:r>
            <a:r>
              <a:rPr lang="ru-RU" dirty="0"/>
              <a:t> (</a:t>
            </a:r>
            <a:r>
              <a:rPr lang="en-US" dirty="0" err="1"/>
              <a:t>Vigenere</a:t>
            </a:r>
            <a:r>
              <a:rPr lang="en-US" dirty="0"/>
              <a:t>)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9C41D7-AC78-33F7-B594-2F974FCCD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60011"/>
            <a:ext cx="11643360" cy="33460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8D11B7-4239-4A79-7622-7EE21C1C6A29}"/>
              </a:ext>
            </a:extLst>
          </p:cNvPr>
          <p:cNvSpPr txBox="1"/>
          <p:nvPr/>
        </p:nvSpPr>
        <p:spPr>
          <a:xfrm>
            <a:off x="182880" y="5496560"/>
            <a:ext cx="913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Была успешно произведена атака на </a:t>
            </a:r>
            <a:r>
              <a:rPr lang="ru-RU" dirty="0" err="1"/>
              <a:t>шифротекст</a:t>
            </a:r>
            <a:r>
              <a:rPr lang="ru-RU" dirty="0"/>
              <a:t> (ключ </a:t>
            </a:r>
            <a:r>
              <a:rPr lang="en-US" dirty="0"/>
              <a:t>SECRETKEY</a:t>
            </a:r>
            <a:r>
              <a:rPr lang="ru-RU" dirty="0"/>
              <a:t>,  размер ключа 9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0697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48CC64-D668-61EE-544C-3A19FD093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80" y="0"/>
            <a:ext cx="10515600" cy="1325563"/>
          </a:xfrm>
        </p:spPr>
        <p:txBody>
          <a:bodyPr/>
          <a:lstStyle/>
          <a:p>
            <a:r>
              <a:rPr lang="ru-RU" dirty="0"/>
              <a:t>Шифр Хилла (</a:t>
            </a:r>
            <a:r>
              <a:rPr lang="en-US" dirty="0"/>
              <a:t>Hill)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EC3805-0693-EF1C-6C48-C1037950A53E}"/>
                  </a:ext>
                </a:extLst>
              </p:cNvPr>
              <p:cNvSpPr txBox="1"/>
              <p:nvPr/>
            </p:nvSpPr>
            <p:spPr>
              <a:xfrm>
                <a:off x="5729606" y="2684742"/>
                <a:ext cx="5853428" cy="1961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22 01 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19 9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12 25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5 22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01 0</m:t>
                            </m:r>
                          </m:e>
                        </m:eqAr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2 3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3 4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47 70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65 93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99 136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76 103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2 3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21 18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13 15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21 6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24 25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2 3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(mod 26)</a:t>
                </a:r>
              </a:p>
              <a:p>
                <a:r>
                  <a:rPr lang="ru-RU" dirty="0"/>
                  <a:t>Результат зашифровки: </a:t>
                </a:r>
                <a:r>
                  <a:rPr lang="en-US" dirty="0"/>
                  <a:t>URMOUFXYBC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EC3805-0693-EF1C-6C48-C1037950A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606" y="2684742"/>
                <a:ext cx="5853428" cy="1961371"/>
              </a:xfrm>
              <a:prstGeom prst="rect">
                <a:avLst/>
              </a:prstGeom>
              <a:blipFill>
                <a:blip r:embed="rId2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6A187DBC-98AA-C427-C6F3-A474D3873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053" y="1148030"/>
            <a:ext cx="5540867" cy="11673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82ADC20-2CBB-4E03-A364-E97D11AE59F6}"/>
                  </a:ext>
                </a:extLst>
              </p:cNvPr>
              <p:cNvSpPr txBox="1"/>
              <p:nvPr/>
            </p:nvSpPr>
            <p:spPr>
              <a:xfrm>
                <a:off x="5653406" y="4855993"/>
                <a:ext cx="6248400" cy="168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21 18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13 15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21 6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24 25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2 3</m:t>
                            </m:r>
                          </m:e>
                        </m:eqAr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3 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−30 27</m:t>
                            </m:r>
                          </m:e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−7  9</m:t>
                            </m:r>
                          </m:e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−66 51</m:t>
                            </m:r>
                          </m:e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−21 22</m:t>
                            </m:r>
                          </m:e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1 0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01</m:t>
                            </m:r>
                          </m:e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19  9</m:t>
                            </m:r>
                          </m:e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12 25</m:t>
                            </m:r>
                          </m:e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5 22</m:t>
                            </m:r>
                          </m:e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(mod 26)</a:t>
                </a:r>
              </a:p>
              <a:p>
                <a:r>
                  <a:rPr lang="ru-RU" dirty="0"/>
                  <a:t>Результат дешифровки: </a:t>
                </a:r>
                <a:r>
                  <a:rPr lang="en-US" dirty="0"/>
                  <a:t>VASILYEVA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82ADC20-2CBB-4E03-A364-E97D11AE5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406" y="4855993"/>
                <a:ext cx="6248400" cy="1684372"/>
              </a:xfrm>
              <a:prstGeom prst="rect">
                <a:avLst/>
              </a:prstGeom>
              <a:blipFill>
                <a:blip r:embed="rId4"/>
                <a:stretch>
                  <a:fillRect l="-780" b="-5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4AB7111E-C900-E6B7-C0EE-72016EEB3763}"/>
              </a:ext>
            </a:extLst>
          </p:cNvPr>
          <p:cNvSpPr txBox="1"/>
          <p:nvPr/>
        </p:nvSpPr>
        <p:spPr>
          <a:xfrm>
            <a:off x="5892802" y="2315410"/>
            <a:ext cx="385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Зашифровка текста: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4EB47C-6C26-EE24-35D7-5BD08CAB3542}"/>
              </a:ext>
            </a:extLst>
          </p:cNvPr>
          <p:cNvSpPr txBox="1"/>
          <p:nvPr/>
        </p:nvSpPr>
        <p:spPr>
          <a:xfrm>
            <a:off x="5892802" y="4486661"/>
            <a:ext cx="387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Дешифровка текста:</a:t>
            </a:r>
            <a:endParaRPr lang="en-US" b="1" dirty="0"/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7AA72381-9092-86DF-D55D-1ABBC63E70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320" y="1007533"/>
            <a:ext cx="4000763" cy="578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23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F07912-BE4E-0C26-A851-3D7B82AE0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/>
          <a:lstStyle/>
          <a:p>
            <a:r>
              <a:rPr lang="ru-RU" dirty="0"/>
              <a:t>Шифр Хилла (</a:t>
            </a:r>
            <a:r>
              <a:rPr lang="en-US" dirty="0"/>
              <a:t>Hill)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356C24F-949B-55D6-D37E-6D46AC0BF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14" y="1063625"/>
            <a:ext cx="6096000" cy="17811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102FBD-EBAC-40C3-2A95-2B51ED134017}"/>
              </a:ext>
            </a:extLst>
          </p:cNvPr>
          <p:cNvSpPr txBox="1"/>
          <p:nvPr/>
        </p:nvSpPr>
        <p:spPr>
          <a:xfrm>
            <a:off x="549354" y="3071226"/>
            <a:ext cx="575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Был зашифрован текст и успешно проведена атака на зашифрованный текст.</a:t>
            </a:r>
            <a:endParaRPr lang="en-US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3E2981F-E3FA-C942-29F7-4390BDD5C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012" y="1063624"/>
            <a:ext cx="5339476" cy="52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32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1A529B-E4B2-A343-C103-7327F5028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17" y="1424516"/>
            <a:ext cx="4610100" cy="4229100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7564A2-C412-D255-30A7-08802B3F8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84" y="0"/>
            <a:ext cx="10515600" cy="1325563"/>
          </a:xfrm>
        </p:spPr>
        <p:txBody>
          <a:bodyPr/>
          <a:lstStyle/>
          <a:p>
            <a:r>
              <a:rPr lang="ru-RU" dirty="0"/>
              <a:t>Комбинированный шифр </a:t>
            </a:r>
            <a:r>
              <a:rPr lang="en-US" dirty="0"/>
              <a:t>ADFGVX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DA3932-D5F1-D23B-B738-88575CD44E78}"/>
              </a:ext>
            </a:extLst>
          </p:cNvPr>
          <p:cNvSpPr txBox="1"/>
          <p:nvPr/>
        </p:nvSpPr>
        <p:spPr>
          <a:xfrm>
            <a:off x="5910793" y="941916"/>
            <a:ext cx="569912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/>
              <a:t>1. Ввод открытого текста: Получение оригинального сообщения, которое нужно зашифровать.</a:t>
            </a:r>
          </a:p>
          <a:p>
            <a:pPr algn="just"/>
            <a:endParaRPr lang="ru-RU" sz="1600" dirty="0"/>
          </a:p>
          <a:p>
            <a:pPr algn="just"/>
            <a:r>
              <a:rPr lang="ru-RU" sz="1600" dirty="0"/>
              <a:t>2. Генерация квадрата шифрования: Создание квадратной таблицы (обычно 6x6) из 36 символов (буквы A-Z и цифры 0-9 или другие символы), где каждый символ соответствует определенной паре координат (из ADFGVX).</a:t>
            </a:r>
          </a:p>
          <a:p>
            <a:pPr algn="just"/>
            <a:endParaRPr lang="ru-RU" sz="1600" dirty="0"/>
          </a:p>
          <a:p>
            <a:pPr algn="just"/>
            <a:r>
              <a:rPr lang="ru-RU" sz="1600" dirty="0"/>
              <a:t>3. Замена символов: Текст заменяется в соответствии с квадратом. Каждая буква заменяется на пару символов из ADFGVX, в результате чего получается промежуточный зашифрованный текст.</a:t>
            </a:r>
          </a:p>
          <a:p>
            <a:pPr algn="just"/>
            <a:endParaRPr lang="ru-RU" sz="1600" dirty="0"/>
          </a:p>
          <a:p>
            <a:pPr algn="just"/>
            <a:r>
              <a:rPr lang="ru-RU" sz="1600" dirty="0"/>
              <a:t>4. Определение ключа транспозиции: Выбор ключа, который будет использоваться для перестановки символов в тексте.</a:t>
            </a:r>
          </a:p>
          <a:p>
            <a:pPr algn="just"/>
            <a:endParaRPr lang="ru-RU" sz="1600" dirty="0"/>
          </a:p>
          <a:p>
            <a:pPr algn="just"/>
            <a:r>
              <a:rPr lang="ru-RU" sz="1600" dirty="0"/>
              <a:t>5. Транспозиция: Зашифрованный текст переставляется в соответствии с определенным ключом транспозиции.</a:t>
            </a:r>
          </a:p>
          <a:p>
            <a:pPr algn="just"/>
            <a:endParaRPr lang="ru-RU" sz="1600" dirty="0"/>
          </a:p>
          <a:p>
            <a:pPr algn="just"/>
            <a:r>
              <a:rPr lang="ru-RU" sz="1600" dirty="0"/>
              <a:t>6. Вывод окончательного зашифрованного текста: Полученный финальный текст, который и будет зашифрованным сообщением.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73104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CFA4C7-0C49-CFA0-20C7-C02938FF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/>
          <a:lstStyle/>
          <a:p>
            <a:r>
              <a:rPr lang="ru-RU" dirty="0"/>
              <a:t>Комбинированный шифр </a:t>
            </a:r>
            <a:r>
              <a:rPr lang="en-US" dirty="0"/>
              <a:t>ADFGVX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6ECA6DD4-13D8-9E50-995E-588A8B59BC9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516937" y="2252555"/>
            <a:ext cx="994103" cy="9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2C555F2-E105-5E4D-CA7F-6DA383B5E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4" y="1179932"/>
            <a:ext cx="3330463" cy="2145245"/>
          </a:xfrm>
          <a:prstGeom prst="rect">
            <a:avLst/>
          </a:prstGeom>
        </p:spPr>
      </p:pic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79D514EE-0F51-ACF9-7B75-324FDF8C3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30060"/>
              </p:ext>
            </p:extLst>
          </p:nvPr>
        </p:nvGraphicFramePr>
        <p:xfrm>
          <a:off x="4511040" y="1164378"/>
          <a:ext cx="347472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8688">
                  <a:extLst>
                    <a:ext uri="{9D8B030D-6E8A-4147-A177-3AD203B41FA5}">
                      <a16:colId xmlns:a16="http://schemas.microsoft.com/office/drawing/2014/main" val="3426990257"/>
                    </a:ext>
                  </a:extLst>
                </a:gridCol>
                <a:gridCol w="699008">
                  <a:extLst>
                    <a:ext uri="{9D8B030D-6E8A-4147-A177-3AD203B41FA5}">
                      <a16:colId xmlns:a16="http://schemas.microsoft.com/office/drawing/2014/main" val="3742877179"/>
                    </a:ext>
                  </a:extLst>
                </a:gridCol>
                <a:gridCol w="699008">
                  <a:extLst>
                    <a:ext uri="{9D8B030D-6E8A-4147-A177-3AD203B41FA5}">
                      <a16:colId xmlns:a16="http://schemas.microsoft.com/office/drawing/2014/main" val="213182715"/>
                    </a:ext>
                  </a:extLst>
                </a:gridCol>
                <a:gridCol w="699008">
                  <a:extLst>
                    <a:ext uri="{9D8B030D-6E8A-4147-A177-3AD203B41FA5}">
                      <a16:colId xmlns:a16="http://schemas.microsoft.com/office/drawing/2014/main" val="3666827286"/>
                    </a:ext>
                  </a:extLst>
                </a:gridCol>
                <a:gridCol w="699008">
                  <a:extLst>
                    <a:ext uri="{9D8B030D-6E8A-4147-A177-3AD203B41FA5}">
                      <a16:colId xmlns:a16="http://schemas.microsoft.com/office/drawing/2014/main" val="1394296721"/>
                    </a:ext>
                  </a:extLst>
                </a:gridCol>
              </a:tblGrid>
              <a:tr h="156587">
                <a:tc>
                  <a:txBody>
                    <a:bodyPr/>
                    <a:lstStyle/>
                    <a:p>
                      <a:r>
                        <a:rPr lang="en-US" b="1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587507"/>
                  </a:ext>
                </a:extLst>
              </a:tr>
              <a:tr h="156587"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027650"/>
                  </a:ext>
                </a:extLst>
              </a:tr>
              <a:tr h="156587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118028"/>
                  </a:ext>
                </a:extLst>
              </a:tr>
              <a:tr h="156587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22958"/>
                  </a:ext>
                </a:extLst>
              </a:tr>
              <a:tr h="156587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407126"/>
                  </a:ext>
                </a:extLst>
              </a:tr>
              <a:tr h="156587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759926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4963E7CA-53FD-B2A0-B41F-11C5E3EA6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223175"/>
              </p:ext>
            </p:extLst>
          </p:nvPr>
        </p:nvGraphicFramePr>
        <p:xfrm>
          <a:off x="8412480" y="1146172"/>
          <a:ext cx="349504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008">
                  <a:extLst>
                    <a:ext uri="{9D8B030D-6E8A-4147-A177-3AD203B41FA5}">
                      <a16:colId xmlns:a16="http://schemas.microsoft.com/office/drawing/2014/main" val="3426990257"/>
                    </a:ext>
                  </a:extLst>
                </a:gridCol>
                <a:gridCol w="699008">
                  <a:extLst>
                    <a:ext uri="{9D8B030D-6E8A-4147-A177-3AD203B41FA5}">
                      <a16:colId xmlns:a16="http://schemas.microsoft.com/office/drawing/2014/main" val="3742877179"/>
                    </a:ext>
                  </a:extLst>
                </a:gridCol>
                <a:gridCol w="699008">
                  <a:extLst>
                    <a:ext uri="{9D8B030D-6E8A-4147-A177-3AD203B41FA5}">
                      <a16:colId xmlns:a16="http://schemas.microsoft.com/office/drawing/2014/main" val="213182715"/>
                    </a:ext>
                  </a:extLst>
                </a:gridCol>
                <a:gridCol w="699008">
                  <a:extLst>
                    <a:ext uri="{9D8B030D-6E8A-4147-A177-3AD203B41FA5}">
                      <a16:colId xmlns:a16="http://schemas.microsoft.com/office/drawing/2014/main" val="3666827286"/>
                    </a:ext>
                  </a:extLst>
                </a:gridCol>
                <a:gridCol w="699008">
                  <a:extLst>
                    <a:ext uri="{9D8B030D-6E8A-4147-A177-3AD203B41FA5}">
                      <a16:colId xmlns:a16="http://schemas.microsoft.com/office/drawing/2014/main" val="1394296721"/>
                    </a:ext>
                  </a:extLst>
                </a:gridCol>
              </a:tblGrid>
              <a:tr h="156587"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587507"/>
                  </a:ext>
                </a:extLst>
              </a:tr>
              <a:tr h="156587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027650"/>
                  </a:ext>
                </a:extLst>
              </a:tr>
              <a:tr h="156587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118028"/>
                  </a:ext>
                </a:extLst>
              </a:tr>
              <a:tr h="156587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22958"/>
                  </a:ext>
                </a:extLst>
              </a:tr>
              <a:tr h="16976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407126"/>
                  </a:ext>
                </a:extLst>
              </a:tr>
              <a:tr h="169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82114"/>
                  </a:ext>
                </a:extLst>
              </a:tr>
            </a:tbl>
          </a:graphicData>
        </a:graphic>
      </p:graphicFrame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B37470C1-1077-6805-F7DC-B585E8AE208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7985760" y="2243452"/>
            <a:ext cx="426720" cy="182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6415C80-732E-46DE-46A4-9425C22E3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706" y="3604267"/>
            <a:ext cx="8308294" cy="291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50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199A51-39C3-367A-4C07-7941CCBDA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</p:spPr>
        <p:txBody>
          <a:bodyPr/>
          <a:lstStyle/>
          <a:p>
            <a:r>
              <a:rPr lang="ru-RU" dirty="0"/>
              <a:t>Комбинированный шифр </a:t>
            </a:r>
            <a:r>
              <a:rPr lang="en-US" dirty="0"/>
              <a:t>ADFGVX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D3115D-FE3A-C028-5D01-3399E6AB6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59" y="942975"/>
            <a:ext cx="7296150" cy="42100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C132AB-29FF-EB5D-5076-04BB5C8F8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400" y="942975"/>
            <a:ext cx="3779837" cy="55377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D0AF5A-6603-FB83-34B1-A26DA5F1627C}"/>
              </a:ext>
            </a:extLst>
          </p:cNvPr>
          <p:cNvSpPr txBox="1"/>
          <p:nvPr/>
        </p:nvSpPr>
        <p:spPr>
          <a:xfrm>
            <a:off x="458259" y="5342467"/>
            <a:ext cx="6289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Был зашифрован текст и успешно выполнена атака; однако пришлось вернуть матрицу подстановки к стандартному виду для получения результата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397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A2FA59-4C84-21A5-1D25-93FB8BF3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67" y="0"/>
            <a:ext cx="10515600" cy="1325563"/>
          </a:xfrm>
        </p:spPr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35E67A1-AAC9-38EB-F052-4B31C91800AA}"/>
                  </a:ext>
                </a:extLst>
              </p:cNvPr>
              <p:cNvSpPr txBox="1"/>
              <p:nvPr/>
            </p:nvSpPr>
            <p:spPr>
              <a:xfrm>
                <a:off x="427566" y="914400"/>
                <a:ext cx="11336867" cy="6717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Изучен шифр 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Scytale </a:t>
                </a:r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выявлены его следующие основные характеристики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Тип шифра – перестановка;</a:t>
                </a:r>
              </a:p>
              <a:p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Ключ – число (количество строк);</a:t>
                </a:r>
              </a:p>
              <a:p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Оценка сложности атаки «грубой силы» -  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n^2</a:t>
                </a:r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где 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– </a:t>
                </a:r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длина сообщения.</a:t>
                </a:r>
              </a:p>
              <a:p>
                <a:pPr marL="342900" indent="-342900">
                  <a:buAutoNum type="arabicPeriod" startAt="2"/>
                </a:pPr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Изучен шифр 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Caesar </a:t>
                </a:r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выявлены его следующие основные характеристики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Тип шифра – Замена;</a:t>
                </a:r>
              </a:p>
              <a:p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Ключ –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Число сдвига;</a:t>
                </a:r>
              </a:p>
              <a:p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Оценка сложности атаки «грубой силы» - 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n, </a:t>
                </a:r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мощность алфавита (т.е. Атака грубой силы в этом случае будет заключаться в переборе всех возможных значений ключа, что означает проверку 25 различных сдвигов, на примере алфавита из 26 символов).</a:t>
                </a:r>
              </a:p>
              <a:p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   Изучен шифр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Substitution</a:t>
                </a:r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выявлены его следующие основные характеристики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Тип шифра – Замена;</a:t>
                </a:r>
              </a:p>
              <a:p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Ключ –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кодовое слово, сдвиг;</a:t>
                </a:r>
              </a:p>
              <a:p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Оценка сложности атаки «грубой силы» - 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O(n!), </a:t>
                </a:r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мощность алфавита.</a:t>
                </a:r>
              </a:p>
              <a:p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   Изучен шифр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Permutation/Transposition</a:t>
                </a:r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выявлены его следующие основные характеристики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Тип шифра – Перестановка;</a:t>
                </a:r>
              </a:p>
              <a:p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Ключ –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перестановки;</a:t>
                </a:r>
              </a:p>
              <a:p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Оценка сложности атаки «грубой силы» - 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O(n!*m!), </a:t>
                </a:r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n, m</a:t>
                </a:r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количество строк и столбцов матриц.</a:t>
                </a:r>
              </a:p>
              <a:p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   Изучен шифр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Vigenere</a:t>
                </a:r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выявлены его следующие основные характеристики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Тип шифра – замена;</a:t>
                </a:r>
              </a:p>
              <a:p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Ключ –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кодовое слово;</a:t>
                </a:r>
              </a:p>
              <a:p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Оценка сложности атаки «грубой силы» - 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:r>
                  <a:rPr lang="en-US" sz="1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n^m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мощность алфавита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m</a:t>
                </a:r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длина ключа. Если последняя неизвестна, то длина сообщения.</a:t>
                </a:r>
              </a:p>
              <a:p>
                <a:pPr marL="228600" indent="-228600">
                  <a:buAutoNum type="arabicPeriod" startAt="6"/>
                </a:pPr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Изучены и проведены атаки на шифры 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Substitution</a:t>
                </a:r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Permutation/Transposition</a:t>
                </a:r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Vigenere</a:t>
                </a:r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выявлено</a:t>
                </a:r>
              </a:p>
              <a:p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Первый шифр  при помощи частотного анализа довольно просто поддается взлому, два других шифра более криптостойкие.</a:t>
                </a:r>
              </a:p>
              <a:p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7.    Изучен шифр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Hill</a:t>
                </a:r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выявлены его следующие основные характеристики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Тип шифра – Замена;</a:t>
                </a:r>
              </a:p>
              <a:p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Ключ –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шифрующая машина;</a:t>
                </a:r>
              </a:p>
              <a:p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Оценка сложности атаки «грубой силы»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1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26</m:t>
                        </m:r>
                      </m:e>
                      <m:sup>
                        <m:sSup>
                          <m:sSupPr>
                            <m:ctrlPr>
                              <a:rPr lang="ru-RU" sz="11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размер матрицы. Если неизвестен, то 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14:m>
                  <m:oMath xmlns:m="http://schemas.openxmlformats.org/officeDocument/2006/math">
                    <m:r>
                      <a:rPr lang="en-US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func>
                      <m:funcPr>
                        <m:ctrlP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1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</m:func>
                    <m:r>
                      <a:rPr lang="en-US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ru-RU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где  </m:t>
                    </m:r>
                    <m:r>
                      <m:rPr>
                        <m:sty m:val="p"/>
                      </m:rPr>
                      <a:rPr lang="en-US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l</m:t>
                    </m:r>
                    <m:r>
                      <a:rPr lang="ru-RU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−длина сообщения.</m:t>
                    </m:r>
                  </m:oMath>
                </a14:m>
                <a:endPara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8.    Изучен шифр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ADFCVX</a:t>
                </a:r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выявлены его следующие основные характеристики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Тип шифра – Комбинированный;</a:t>
                </a:r>
              </a:p>
              <a:p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Ключ –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матрица, ключевое слово;</a:t>
                </a:r>
              </a:p>
              <a:p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Оценка сложности атаки «грубой силы» - 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n!*</a:t>
                </a:r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36!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длина ключа. Если неизвестно длина сообщения.</a:t>
                </a:r>
              </a:p>
              <a:p>
                <a:pPr marL="228600" indent="-228600">
                  <a:buAutoNum type="arabicPeriod" startAt="9"/>
                </a:pPr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Изучены и проведены атаки на шифры 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Hill </a:t>
                </a:r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ADFCVX</a:t>
                </a:r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выявлено</a:t>
                </a:r>
              </a:p>
              <a:p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Первый шифр довольно сложный в использовании из-за обращений матриц. Второй шифр самый </a:t>
                </a:r>
                <a:r>
                  <a:rPr lang="ru-RU" sz="1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криптоустойчивый</a:t>
                </a:r>
                <a:r>
                  <a:rPr lang="ru-RU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35E67A1-AAC9-38EB-F052-4B31C9180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66" y="914400"/>
                <a:ext cx="11336867" cy="67172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45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F62922-D125-A00E-A434-751B55E3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 и задание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E6AB7D-35A5-9627-4F4A-5498E7E71FE7}"/>
              </a:ext>
            </a:extLst>
          </p:cNvPr>
          <p:cNvSpPr txBox="1"/>
          <p:nvPr/>
        </p:nvSpPr>
        <p:spPr>
          <a:xfrm>
            <a:off x="477520" y="1690688"/>
            <a:ext cx="1123696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шифры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Scytale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Caesar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Substitution, Permutation/Transposition,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Vigenere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Hill, ADFGVX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получить практические навыки работы с ними, в том числе с использованием приложений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CrypTool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и 2.</a:t>
            </a: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Задание: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исследуемый шифр найти в программе и выполнить зашифровку и расшифровку созданного текста несколько раз. Провести атаку на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шифротекст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Для шифра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Caesar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построить гистограмму частот букв.</a:t>
            </a:r>
          </a:p>
        </p:txBody>
      </p:sp>
    </p:spTree>
    <p:extLst>
      <p:ext uri="{BB962C8B-B14F-4D97-AF65-F5344CB8AC3E}">
        <p14:creationId xmlns:p14="http://schemas.microsoft.com/office/powerpoint/2010/main" val="103884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2631B-0F42-E002-B9CD-6AF3758BE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/>
          <a:lstStyle/>
          <a:p>
            <a:r>
              <a:rPr lang="ru-RU" dirty="0"/>
              <a:t>Шифр «</a:t>
            </a:r>
            <a:r>
              <a:rPr lang="ru-RU" dirty="0" err="1"/>
              <a:t>Сцитала</a:t>
            </a:r>
            <a:r>
              <a:rPr lang="ru-RU" dirty="0"/>
              <a:t>» (</a:t>
            </a:r>
            <a:r>
              <a:rPr lang="en-US" dirty="0"/>
              <a:t>Scytale)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0E65412-7F21-B7B7-452A-31EECBC2D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054" y="4546600"/>
            <a:ext cx="6890808" cy="17195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B6A06EA-461D-A9C3-03A6-67C8AA1D0E28}"/>
              </a:ext>
            </a:extLst>
          </p:cNvPr>
          <p:cNvSpPr txBox="1"/>
          <p:nvPr/>
        </p:nvSpPr>
        <p:spPr>
          <a:xfrm>
            <a:off x="5740401" y="1324928"/>
            <a:ext cx="52967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количество столбцов, число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количество строчек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 [(k-1)/m]+1,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[x]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целая часть числа;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длина сообщения.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данного примера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3; m = 11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 записывается слева направо в рассчитанную таблицу. Затем считывается сверху вниз (по столбцам) полученный зашифрованный текст.</a:t>
            </a:r>
          </a:p>
          <a:p>
            <a:endParaRPr lang="en-US" dirty="0"/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2774960F-3E08-6E48-7328-A536D924B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47" y="993571"/>
            <a:ext cx="4123267" cy="56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9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A5F43-0CF3-099E-E7DB-F08CA2FFE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805"/>
            <a:ext cx="10515600" cy="1325563"/>
          </a:xfrm>
        </p:spPr>
        <p:txBody>
          <a:bodyPr/>
          <a:lstStyle/>
          <a:p>
            <a:r>
              <a:rPr lang="ru-RU" dirty="0"/>
              <a:t>Шифр «</a:t>
            </a:r>
            <a:r>
              <a:rPr lang="ru-RU" dirty="0" err="1"/>
              <a:t>Сцитала</a:t>
            </a:r>
            <a:r>
              <a:rPr lang="ru-RU" dirty="0"/>
              <a:t>» (</a:t>
            </a:r>
            <a:r>
              <a:rPr lang="en-US" dirty="0"/>
              <a:t>Scytale)</a:t>
            </a:r>
            <a:r>
              <a:rPr lang="ru-RU" dirty="0"/>
              <a:t>. Атака «грубой силы»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47F2529-8644-1DE6-84A3-A6F7503DE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33" y="1944688"/>
            <a:ext cx="7554166" cy="43037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A4898D-F657-B09D-75DC-692291AEED83}"/>
              </a:ext>
            </a:extLst>
          </p:cNvPr>
          <p:cNvSpPr txBox="1"/>
          <p:nvPr/>
        </p:nvSpPr>
        <p:spPr>
          <a:xfrm>
            <a:off x="8188960" y="2286000"/>
            <a:ext cx="3749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Производится атака на зашифрованный текст с ключом 10. В цикле от 1 до 20 выполняется пробная расшифровка текста (все расшифровки записываются в верхний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Также осуществляется проверки содержания в словаре слов, если такие найдены, то  с высокой вероятностью можно предположить, что данная расшифровка является правильной.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09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8473F-19BB-F0B2-FEB4-C76CC0846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ru-RU" dirty="0"/>
              <a:t>Шифр Цезаря (</a:t>
            </a:r>
            <a:r>
              <a:rPr lang="en-US" dirty="0"/>
              <a:t>Caesar)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9BFD3D-DB4D-163F-9961-E08596346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152" y="1219967"/>
            <a:ext cx="6192202" cy="32563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378F47-F57D-FD26-4831-E3CAA7229ED1}"/>
              </a:ext>
            </a:extLst>
          </p:cNvPr>
          <p:cNvSpPr txBox="1"/>
          <p:nvPr/>
        </p:nvSpPr>
        <p:spPr>
          <a:xfrm>
            <a:off x="4244186" y="4633393"/>
            <a:ext cx="74601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данном примере работы шифра указано значение сдвига 10. 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Зашифровка выполняется заменой буквы исходного текста на другую букву из этого алфавита, расположенной правее по отношению к исходной букве на значение сдвига (в примере значение 10).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 для вычисления номера буквы в алфавите для зашифровки: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x+k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mod n,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где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-номер исходной буквы текста;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-значение сдвига;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-количество букв в алфавите 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B098E41-D508-DE17-E516-604823964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38" y="1219967"/>
            <a:ext cx="3642042" cy="543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6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CA0CDD-431E-F620-7EA2-6F0290C9D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0"/>
            <a:ext cx="10515600" cy="1325563"/>
          </a:xfrm>
        </p:spPr>
        <p:txBody>
          <a:bodyPr/>
          <a:lstStyle/>
          <a:p>
            <a:r>
              <a:rPr lang="ru-RU" dirty="0"/>
              <a:t>Шифр Цезаря (</a:t>
            </a:r>
            <a:r>
              <a:rPr lang="en-US" dirty="0"/>
              <a:t>Caesar)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EF5C88-77F5-2031-2D30-E8C18AB5A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39" y="1161415"/>
            <a:ext cx="5301568" cy="347154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9F96CF1-95E8-76E1-50D6-05A9D9BE1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035" y="1151255"/>
            <a:ext cx="5559565" cy="34715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106B4E-F97F-60E2-3382-9CA5B012F6AC}"/>
              </a:ext>
            </a:extLst>
          </p:cNvPr>
          <p:cNvSpPr txBox="1"/>
          <p:nvPr/>
        </p:nvSpPr>
        <p:spPr>
          <a:xfrm>
            <a:off x="371839" y="4643120"/>
            <a:ext cx="530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Рис.1 – гистограмма для файла </a:t>
            </a:r>
            <a:r>
              <a:rPr lang="en-US" dirty="0"/>
              <a:t>English.txt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341A75-FA83-9136-7D24-C81BC0AE8DA6}"/>
              </a:ext>
            </a:extLst>
          </p:cNvPr>
          <p:cNvSpPr txBox="1"/>
          <p:nvPr/>
        </p:nvSpPr>
        <p:spPr>
          <a:xfrm>
            <a:off x="6226035" y="4632960"/>
            <a:ext cx="5559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Рис.2 – гистограмма</a:t>
            </a:r>
            <a:r>
              <a:rPr lang="en-US" dirty="0"/>
              <a:t> </a:t>
            </a:r>
            <a:r>
              <a:rPr lang="ru-RU" dirty="0"/>
              <a:t>для зашифрованного текста из файла </a:t>
            </a:r>
            <a:r>
              <a:rPr lang="en-US" dirty="0"/>
              <a:t>CrypTool-en.txt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5C9D86-BB3A-3573-B420-53BCFE29CD07}"/>
              </a:ext>
            </a:extLst>
          </p:cNvPr>
          <p:cNvSpPr txBox="1"/>
          <p:nvPr/>
        </p:nvSpPr>
        <p:spPr>
          <a:xfrm>
            <a:off x="371839" y="5648446"/>
            <a:ext cx="11413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рис. 1 показана частота букв для файла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English.txt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на рис. 2 – для букв зашифрованного текста (значение ключа 10) файла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CrypTool-en.txt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Из данных гистограмм видно, что они схожи по ключу 10. Присутствуют небольшие расхождения ввиду того, что текст второй по количеству символов меньше.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27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83B7D2-B3DA-C93E-E523-B2F63C19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Шифр </a:t>
            </a:r>
            <a:r>
              <a:rPr lang="ru-RU" dirty="0" err="1"/>
              <a:t>моноалфавитной</a:t>
            </a:r>
            <a:r>
              <a:rPr lang="ru-RU" dirty="0"/>
              <a:t> подстановки (</a:t>
            </a:r>
            <a:r>
              <a:rPr lang="en-US" dirty="0"/>
              <a:t>Substitution)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EC233B-84F1-3E78-48EA-30B6E93B0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28" y="1690688"/>
            <a:ext cx="7244287" cy="2669477"/>
          </a:xfrm>
          <a:prstGeom prst="rect">
            <a:avLst/>
          </a:prstGeom>
        </p:spPr>
      </p:pic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7D0CA515-751B-BBE6-9858-3B6EADE21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610536"/>
              </p:ext>
            </p:extLst>
          </p:nvPr>
        </p:nvGraphicFramePr>
        <p:xfrm>
          <a:off x="452877" y="4921277"/>
          <a:ext cx="1117968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988">
                  <a:extLst>
                    <a:ext uri="{9D8B030D-6E8A-4147-A177-3AD203B41FA5}">
                      <a16:colId xmlns:a16="http://schemas.microsoft.com/office/drawing/2014/main" val="3362050975"/>
                    </a:ext>
                  </a:extLst>
                </a:gridCol>
                <a:gridCol w="429988">
                  <a:extLst>
                    <a:ext uri="{9D8B030D-6E8A-4147-A177-3AD203B41FA5}">
                      <a16:colId xmlns:a16="http://schemas.microsoft.com/office/drawing/2014/main" val="1972398849"/>
                    </a:ext>
                  </a:extLst>
                </a:gridCol>
                <a:gridCol w="429988">
                  <a:extLst>
                    <a:ext uri="{9D8B030D-6E8A-4147-A177-3AD203B41FA5}">
                      <a16:colId xmlns:a16="http://schemas.microsoft.com/office/drawing/2014/main" val="1094238887"/>
                    </a:ext>
                  </a:extLst>
                </a:gridCol>
                <a:gridCol w="429988">
                  <a:extLst>
                    <a:ext uri="{9D8B030D-6E8A-4147-A177-3AD203B41FA5}">
                      <a16:colId xmlns:a16="http://schemas.microsoft.com/office/drawing/2014/main" val="646066993"/>
                    </a:ext>
                  </a:extLst>
                </a:gridCol>
                <a:gridCol w="429988">
                  <a:extLst>
                    <a:ext uri="{9D8B030D-6E8A-4147-A177-3AD203B41FA5}">
                      <a16:colId xmlns:a16="http://schemas.microsoft.com/office/drawing/2014/main" val="2601099004"/>
                    </a:ext>
                  </a:extLst>
                </a:gridCol>
                <a:gridCol w="429988">
                  <a:extLst>
                    <a:ext uri="{9D8B030D-6E8A-4147-A177-3AD203B41FA5}">
                      <a16:colId xmlns:a16="http://schemas.microsoft.com/office/drawing/2014/main" val="509070002"/>
                    </a:ext>
                  </a:extLst>
                </a:gridCol>
                <a:gridCol w="429988">
                  <a:extLst>
                    <a:ext uri="{9D8B030D-6E8A-4147-A177-3AD203B41FA5}">
                      <a16:colId xmlns:a16="http://schemas.microsoft.com/office/drawing/2014/main" val="2622242791"/>
                    </a:ext>
                  </a:extLst>
                </a:gridCol>
                <a:gridCol w="429988">
                  <a:extLst>
                    <a:ext uri="{9D8B030D-6E8A-4147-A177-3AD203B41FA5}">
                      <a16:colId xmlns:a16="http://schemas.microsoft.com/office/drawing/2014/main" val="2555325759"/>
                    </a:ext>
                  </a:extLst>
                </a:gridCol>
                <a:gridCol w="429988">
                  <a:extLst>
                    <a:ext uri="{9D8B030D-6E8A-4147-A177-3AD203B41FA5}">
                      <a16:colId xmlns:a16="http://schemas.microsoft.com/office/drawing/2014/main" val="1526758757"/>
                    </a:ext>
                  </a:extLst>
                </a:gridCol>
                <a:gridCol w="429988">
                  <a:extLst>
                    <a:ext uri="{9D8B030D-6E8A-4147-A177-3AD203B41FA5}">
                      <a16:colId xmlns:a16="http://schemas.microsoft.com/office/drawing/2014/main" val="2453240917"/>
                    </a:ext>
                  </a:extLst>
                </a:gridCol>
                <a:gridCol w="429988">
                  <a:extLst>
                    <a:ext uri="{9D8B030D-6E8A-4147-A177-3AD203B41FA5}">
                      <a16:colId xmlns:a16="http://schemas.microsoft.com/office/drawing/2014/main" val="794227700"/>
                    </a:ext>
                  </a:extLst>
                </a:gridCol>
                <a:gridCol w="429988">
                  <a:extLst>
                    <a:ext uri="{9D8B030D-6E8A-4147-A177-3AD203B41FA5}">
                      <a16:colId xmlns:a16="http://schemas.microsoft.com/office/drawing/2014/main" val="935677259"/>
                    </a:ext>
                  </a:extLst>
                </a:gridCol>
                <a:gridCol w="429988">
                  <a:extLst>
                    <a:ext uri="{9D8B030D-6E8A-4147-A177-3AD203B41FA5}">
                      <a16:colId xmlns:a16="http://schemas.microsoft.com/office/drawing/2014/main" val="1888329639"/>
                    </a:ext>
                  </a:extLst>
                </a:gridCol>
                <a:gridCol w="429988">
                  <a:extLst>
                    <a:ext uri="{9D8B030D-6E8A-4147-A177-3AD203B41FA5}">
                      <a16:colId xmlns:a16="http://schemas.microsoft.com/office/drawing/2014/main" val="187397792"/>
                    </a:ext>
                  </a:extLst>
                </a:gridCol>
                <a:gridCol w="429988">
                  <a:extLst>
                    <a:ext uri="{9D8B030D-6E8A-4147-A177-3AD203B41FA5}">
                      <a16:colId xmlns:a16="http://schemas.microsoft.com/office/drawing/2014/main" val="3939357259"/>
                    </a:ext>
                  </a:extLst>
                </a:gridCol>
                <a:gridCol w="429988">
                  <a:extLst>
                    <a:ext uri="{9D8B030D-6E8A-4147-A177-3AD203B41FA5}">
                      <a16:colId xmlns:a16="http://schemas.microsoft.com/office/drawing/2014/main" val="3876813363"/>
                    </a:ext>
                  </a:extLst>
                </a:gridCol>
                <a:gridCol w="429988">
                  <a:extLst>
                    <a:ext uri="{9D8B030D-6E8A-4147-A177-3AD203B41FA5}">
                      <a16:colId xmlns:a16="http://schemas.microsoft.com/office/drawing/2014/main" val="4245508366"/>
                    </a:ext>
                  </a:extLst>
                </a:gridCol>
                <a:gridCol w="429988">
                  <a:extLst>
                    <a:ext uri="{9D8B030D-6E8A-4147-A177-3AD203B41FA5}">
                      <a16:colId xmlns:a16="http://schemas.microsoft.com/office/drawing/2014/main" val="3282099637"/>
                    </a:ext>
                  </a:extLst>
                </a:gridCol>
                <a:gridCol w="429988">
                  <a:extLst>
                    <a:ext uri="{9D8B030D-6E8A-4147-A177-3AD203B41FA5}">
                      <a16:colId xmlns:a16="http://schemas.microsoft.com/office/drawing/2014/main" val="43237394"/>
                    </a:ext>
                  </a:extLst>
                </a:gridCol>
                <a:gridCol w="429988">
                  <a:extLst>
                    <a:ext uri="{9D8B030D-6E8A-4147-A177-3AD203B41FA5}">
                      <a16:colId xmlns:a16="http://schemas.microsoft.com/office/drawing/2014/main" val="748107682"/>
                    </a:ext>
                  </a:extLst>
                </a:gridCol>
                <a:gridCol w="429988">
                  <a:extLst>
                    <a:ext uri="{9D8B030D-6E8A-4147-A177-3AD203B41FA5}">
                      <a16:colId xmlns:a16="http://schemas.microsoft.com/office/drawing/2014/main" val="1784451821"/>
                    </a:ext>
                  </a:extLst>
                </a:gridCol>
                <a:gridCol w="429988">
                  <a:extLst>
                    <a:ext uri="{9D8B030D-6E8A-4147-A177-3AD203B41FA5}">
                      <a16:colId xmlns:a16="http://schemas.microsoft.com/office/drawing/2014/main" val="1961930649"/>
                    </a:ext>
                  </a:extLst>
                </a:gridCol>
                <a:gridCol w="429988">
                  <a:extLst>
                    <a:ext uri="{9D8B030D-6E8A-4147-A177-3AD203B41FA5}">
                      <a16:colId xmlns:a16="http://schemas.microsoft.com/office/drawing/2014/main" val="477264109"/>
                    </a:ext>
                  </a:extLst>
                </a:gridCol>
                <a:gridCol w="429988">
                  <a:extLst>
                    <a:ext uri="{9D8B030D-6E8A-4147-A177-3AD203B41FA5}">
                      <a16:colId xmlns:a16="http://schemas.microsoft.com/office/drawing/2014/main" val="3315336966"/>
                    </a:ext>
                  </a:extLst>
                </a:gridCol>
                <a:gridCol w="429988">
                  <a:extLst>
                    <a:ext uri="{9D8B030D-6E8A-4147-A177-3AD203B41FA5}">
                      <a16:colId xmlns:a16="http://schemas.microsoft.com/office/drawing/2014/main" val="2874656609"/>
                    </a:ext>
                  </a:extLst>
                </a:gridCol>
                <a:gridCol w="429988">
                  <a:extLst>
                    <a:ext uri="{9D8B030D-6E8A-4147-A177-3AD203B41FA5}">
                      <a16:colId xmlns:a16="http://schemas.microsoft.com/office/drawing/2014/main" val="2315017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351153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9FE8CEE-605F-611F-9F31-E63F68889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013318"/>
              </p:ext>
            </p:extLst>
          </p:nvPr>
        </p:nvGraphicFramePr>
        <p:xfrm>
          <a:off x="452877" y="5702759"/>
          <a:ext cx="1117968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988">
                  <a:extLst>
                    <a:ext uri="{9D8B030D-6E8A-4147-A177-3AD203B41FA5}">
                      <a16:colId xmlns:a16="http://schemas.microsoft.com/office/drawing/2014/main" val="3362050975"/>
                    </a:ext>
                  </a:extLst>
                </a:gridCol>
                <a:gridCol w="429988">
                  <a:extLst>
                    <a:ext uri="{9D8B030D-6E8A-4147-A177-3AD203B41FA5}">
                      <a16:colId xmlns:a16="http://schemas.microsoft.com/office/drawing/2014/main" val="1972398849"/>
                    </a:ext>
                  </a:extLst>
                </a:gridCol>
                <a:gridCol w="429988">
                  <a:extLst>
                    <a:ext uri="{9D8B030D-6E8A-4147-A177-3AD203B41FA5}">
                      <a16:colId xmlns:a16="http://schemas.microsoft.com/office/drawing/2014/main" val="1094238887"/>
                    </a:ext>
                  </a:extLst>
                </a:gridCol>
                <a:gridCol w="429988">
                  <a:extLst>
                    <a:ext uri="{9D8B030D-6E8A-4147-A177-3AD203B41FA5}">
                      <a16:colId xmlns:a16="http://schemas.microsoft.com/office/drawing/2014/main" val="646066993"/>
                    </a:ext>
                  </a:extLst>
                </a:gridCol>
                <a:gridCol w="429988">
                  <a:extLst>
                    <a:ext uri="{9D8B030D-6E8A-4147-A177-3AD203B41FA5}">
                      <a16:colId xmlns:a16="http://schemas.microsoft.com/office/drawing/2014/main" val="2601099004"/>
                    </a:ext>
                  </a:extLst>
                </a:gridCol>
                <a:gridCol w="429988">
                  <a:extLst>
                    <a:ext uri="{9D8B030D-6E8A-4147-A177-3AD203B41FA5}">
                      <a16:colId xmlns:a16="http://schemas.microsoft.com/office/drawing/2014/main" val="509070002"/>
                    </a:ext>
                  </a:extLst>
                </a:gridCol>
                <a:gridCol w="429988">
                  <a:extLst>
                    <a:ext uri="{9D8B030D-6E8A-4147-A177-3AD203B41FA5}">
                      <a16:colId xmlns:a16="http://schemas.microsoft.com/office/drawing/2014/main" val="2622242791"/>
                    </a:ext>
                  </a:extLst>
                </a:gridCol>
                <a:gridCol w="429988">
                  <a:extLst>
                    <a:ext uri="{9D8B030D-6E8A-4147-A177-3AD203B41FA5}">
                      <a16:colId xmlns:a16="http://schemas.microsoft.com/office/drawing/2014/main" val="2555325759"/>
                    </a:ext>
                  </a:extLst>
                </a:gridCol>
                <a:gridCol w="429988">
                  <a:extLst>
                    <a:ext uri="{9D8B030D-6E8A-4147-A177-3AD203B41FA5}">
                      <a16:colId xmlns:a16="http://schemas.microsoft.com/office/drawing/2014/main" val="1526758757"/>
                    </a:ext>
                  </a:extLst>
                </a:gridCol>
                <a:gridCol w="429988">
                  <a:extLst>
                    <a:ext uri="{9D8B030D-6E8A-4147-A177-3AD203B41FA5}">
                      <a16:colId xmlns:a16="http://schemas.microsoft.com/office/drawing/2014/main" val="2453240917"/>
                    </a:ext>
                  </a:extLst>
                </a:gridCol>
                <a:gridCol w="429988">
                  <a:extLst>
                    <a:ext uri="{9D8B030D-6E8A-4147-A177-3AD203B41FA5}">
                      <a16:colId xmlns:a16="http://schemas.microsoft.com/office/drawing/2014/main" val="794227700"/>
                    </a:ext>
                  </a:extLst>
                </a:gridCol>
                <a:gridCol w="429988">
                  <a:extLst>
                    <a:ext uri="{9D8B030D-6E8A-4147-A177-3AD203B41FA5}">
                      <a16:colId xmlns:a16="http://schemas.microsoft.com/office/drawing/2014/main" val="935677259"/>
                    </a:ext>
                  </a:extLst>
                </a:gridCol>
                <a:gridCol w="429988">
                  <a:extLst>
                    <a:ext uri="{9D8B030D-6E8A-4147-A177-3AD203B41FA5}">
                      <a16:colId xmlns:a16="http://schemas.microsoft.com/office/drawing/2014/main" val="1888329639"/>
                    </a:ext>
                  </a:extLst>
                </a:gridCol>
                <a:gridCol w="429988">
                  <a:extLst>
                    <a:ext uri="{9D8B030D-6E8A-4147-A177-3AD203B41FA5}">
                      <a16:colId xmlns:a16="http://schemas.microsoft.com/office/drawing/2014/main" val="187397792"/>
                    </a:ext>
                  </a:extLst>
                </a:gridCol>
                <a:gridCol w="429988">
                  <a:extLst>
                    <a:ext uri="{9D8B030D-6E8A-4147-A177-3AD203B41FA5}">
                      <a16:colId xmlns:a16="http://schemas.microsoft.com/office/drawing/2014/main" val="3939357259"/>
                    </a:ext>
                  </a:extLst>
                </a:gridCol>
                <a:gridCol w="429988">
                  <a:extLst>
                    <a:ext uri="{9D8B030D-6E8A-4147-A177-3AD203B41FA5}">
                      <a16:colId xmlns:a16="http://schemas.microsoft.com/office/drawing/2014/main" val="3876813363"/>
                    </a:ext>
                  </a:extLst>
                </a:gridCol>
                <a:gridCol w="429988">
                  <a:extLst>
                    <a:ext uri="{9D8B030D-6E8A-4147-A177-3AD203B41FA5}">
                      <a16:colId xmlns:a16="http://schemas.microsoft.com/office/drawing/2014/main" val="4245508366"/>
                    </a:ext>
                  </a:extLst>
                </a:gridCol>
                <a:gridCol w="429988">
                  <a:extLst>
                    <a:ext uri="{9D8B030D-6E8A-4147-A177-3AD203B41FA5}">
                      <a16:colId xmlns:a16="http://schemas.microsoft.com/office/drawing/2014/main" val="3282099637"/>
                    </a:ext>
                  </a:extLst>
                </a:gridCol>
                <a:gridCol w="429988">
                  <a:extLst>
                    <a:ext uri="{9D8B030D-6E8A-4147-A177-3AD203B41FA5}">
                      <a16:colId xmlns:a16="http://schemas.microsoft.com/office/drawing/2014/main" val="43237394"/>
                    </a:ext>
                  </a:extLst>
                </a:gridCol>
                <a:gridCol w="429988">
                  <a:extLst>
                    <a:ext uri="{9D8B030D-6E8A-4147-A177-3AD203B41FA5}">
                      <a16:colId xmlns:a16="http://schemas.microsoft.com/office/drawing/2014/main" val="748107682"/>
                    </a:ext>
                  </a:extLst>
                </a:gridCol>
                <a:gridCol w="429988">
                  <a:extLst>
                    <a:ext uri="{9D8B030D-6E8A-4147-A177-3AD203B41FA5}">
                      <a16:colId xmlns:a16="http://schemas.microsoft.com/office/drawing/2014/main" val="1784451821"/>
                    </a:ext>
                  </a:extLst>
                </a:gridCol>
                <a:gridCol w="429988">
                  <a:extLst>
                    <a:ext uri="{9D8B030D-6E8A-4147-A177-3AD203B41FA5}">
                      <a16:colId xmlns:a16="http://schemas.microsoft.com/office/drawing/2014/main" val="1961930649"/>
                    </a:ext>
                  </a:extLst>
                </a:gridCol>
                <a:gridCol w="429988">
                  <a:extLst>
                    <a:ext uri="{9D8B030D-6E8A-4147-A177-3AD203B41FA5}">
                      <a16:colId xmlns:a16="http://schemas.microsoft.com/office/drawing/2014/main" val="477264109"/>
                    </a:ext>
                  </a:extLst>
                </a:gridCol>
                <a:gridCol w="429988">
                  <a:extLst>
                    <a:ext uri="{9D8B030D-6E8A-4147-A177-3AD203B41FA5}">
                      <a16:colId xmlns:a16="http://schemas.microsoft.com/office/drawing/2014/main" val="3315336966"/>
                    </a:ext>
                  </a:extLst>
                </a:gridCol>
                <a:gridCol w="429988">
                  <a:extLst>
                    <a:ext uri="{9D8B030D-6E8A-4147-A177-3AD203B41FA5}">
                      <a16:colId xmlns:a16="http://schemas.microsoft.com/office/drawing/2014/main" val="2874656609"/>
                    </a:ext>
                  </a:extLst>
                </a:gridCol>
                <a:gridCol w="429988">
                  <a:extLst>
                    <a:ext uri="{9D8B030D-6E8A-4147-A177-3AD203B41FA5}">
                      <a16:colId xmlns:a16="http://schemas.microsoft.com/office/drawing/2014/main" val="2315017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35115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0F72043-21CB-C8B9-90CE-F8A8D91313A0}"/>
              </a:ext>
            </a:extLst>
          </p:cNvPr>
          <p:cNvSpPr txBox="1"/>
          <p:nvPr/>
        </p:nvSpPr>
        <p:spPr>
          <a:xfrm>
            <a:off x="7836061" y="1166271"/>
            <a:ext cx="420161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задания таблицы замен используются алфавит исходного сообщения и параметры Key и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Key – это кодовое слово, на основе которого формируется алфавит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шифротекста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(на примере это слово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OLGA)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Первым шагом создания нового алфавита служит удаление всех повторяющихся букв, которые присутствуют в кодовом слове. На заключительном шаге кодовое слово внедряется в алфавит со смещением (в примере значение равно 5) первого элемента кодового слова на величину параметра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CripTool1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кодовое слово вписывается внутрь алфавита при смещении отличного от 0, а в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CripTool2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кодового слова начинается алфавит со смещение и смещенная в конце часть алфавита записывается перед словом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6D0D303-31EA-6B67-101F-C0414C990061}"/>
              </a:ext>
            </a:extLst>
          </p:cNvPr>
          <p:cNvCxnSpPr/>
          <p:nvPr/>
        </p:nvCxnSpPr>
        <p:spPr>
          <a:xfrm>
            <a:off x="636608" y="5292117"/>
            <a:ext cx="0" cy="393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3F8222D5-2336-399A-6F0B-0E47AB02F34A}"/>
              </a:ext>
            </a:extLst>
          </p:cNvPr>
          <p:cNvCxnSpPr/>
          <p:nvPr/>
        </p:nvCxnSpPr>
        <p:spPr>
          <a:xfrm>
            <a:off x="1113098" y="5305619"/>
            <a:ext cx="0" cy="393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017A1496-0EB5-6F02-4FD8-A25507C388C3}"/>
              </a:ext>
            </a:extLst>
          </p:cNvPr>
          <p:cNvCxnSpPr/>
          <p:nvPr/>
        </p:nvCxnSpPr>
        <p:spPr>
          <a:xfrm>
            <a:off x="1483489" y="5294046"/>
            <a:ext cx="0" cy="393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C369AD27-C881-B96A-4950-718623915836}"/>
              </a:ext>
            </a:extLst>
          </p:cNvPr>
          <p:cNvCxnSpPr/>
          <p:nvPr/>
        </p:nvCxnSpPr>
        <p:spPr>
          <a:xfrm>
            <a:off x="452877" y="6215605"/>
            <a:ext cx="23481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83083C1-0C6C-2347-2627-0217FB963CF7}"/>
              </a:ext>
            </a:extLst>
          </p:cNvPr>
          <p:cNvSpPr txBox="1"/>
          <p:nvPr/>
        </p:nvSpPr>
        <p:spPr>
          <a:xfrm>
            <a:off x="636608" y="6331352"/>
            <a:ext cx="252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Смещение на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52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2D01B5-646C-A665-E3F2-A5E69D98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Шифр </a:t>
            </a:r>
            <a:r>
              <a:rPr lang="ru-RU" dirty="0" err="1"/>
              <a:t>моноалфавитной</a:t>
            </a:r>
            <a:r>
              <a:rPr lang="ru-RU" dirty="0"/>
              <a:t> подстановки (</a:t>
            </a:r>
            <a:r>
              <a:rPr lang="en-US" dirty="0"/>
              <a:t>Substitution)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730BEF-AAC9-3A83-6A6F-964A0C435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52" y="1690688"/>
            <a:ext cx="5722691" cy="224470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E3D1C53-EA97-05D0-68AC-F0152B7F5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52" y="4033938"/>
            <a:ext cx="5669847" cy="25954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9BA367-B7C8-C88E-0949-0B2EF1412F85}"/>
              </a:ext>
            </a:extLst>
          </p:cNvPr>
          <p:cNvSpPr txBox="1"/>
          <p:nvPr/>
        </p:nvSpPr>
        <p:spPr>
          <a:xfrm>
            <a:off x="6285053" y="1690688"/>
            <a:ext cx="5625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Был зашифрован абзац текста и успешно проведена атака на </a:t>
            </a:r>
            <a:r>
              <a:rPr lang="ru-RU" dirty="0" err="1"/>
              <a:t>шифротекст</a:t>
            </a:r>
            <a:r>
              <a:rPr lang="ru-RU" dirty="0"/>
              <a:t> (кодовое слово – </a:t>
            </a:r>
            <a:r>
              <a:rPr lang="en-US" dirty="0"/>
              <a:t>CHIPER; </a:t>
            </a:r>
            <a:r>
              <a:rPr lang="ru-RU" dirty="0"/>
              <a:t>смещение – 10). См. рис. расположенные слева</a:t>
            </a:r>
            <a:endParaRPr lang="en-US" dirty="0"/>
          </a:p>
          <a:p>
            <a:endParaRPr lang="en-US" dirty="0"/>
          </a:p>
          <a:p>
            <a:r>
              <a:rPr lang="ru-RU" dirty="0"/>
              <a:t>При атаке на текст из 355 символов 4 буквы определились неверно.</a:t>
            </a:r>
          </a:p>
          <a:p>
            <a:r>
              <a:rPr lang="ru-RU" dirty="0"/>
              <a:t>При атаке</a:t>
            </a:r>
            <a:r>
              <a:rPr lang="en-US" dirty="0"/>
              <a:t> </a:t>
            </a:r>
            <a:r>
              <a:rPr lang="ru-RU" dirty="0"/>
              <a:t>на текст из 114 символов большая часть букв определена неверно.</a:t>
            </a:r>
            <a:endParaRPr lang="en-US" dirty="0"/>
          </a:p>
          <a:p>
            <a:endParaRPr lang="en-US" dirty="0"/>
          </a:p>
          <a:p>
            <a:r>
              <a:rPr lang="ru-RU" dirty="0"/>
              <a:t>Ручной способ расшифровки предполагает собой работу с гистограммами, нахождения точек расхождения в частотах букв и дальнейшим подбором.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78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4C5A92-2773-6648-DB85-E6DCC18CA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781"/>
            <a:ext cx="10515600" cy="1325563"/>
          </a:xfrm>
        </p:spPr>
        <p:txBody>
          <a:bodyPr/>
          <a:lstStyle/>
          <a:p>
            <a:r>
              <a:rPr lang="ru-RU" dirty="0"/>
              <a:t>Шифр двойной перестановки (</a:t>
            </a:r>
            <a:r>
              <a:rPr lang="en-US" dirty="0"/>
              <a:t>Permutation/Transposition)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674861-71F1-EC70-C6E3-3CA4E56FB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38" y="1517064"/>
            <a:ext cx="10515600" cy="2487894"/>
          </a:xfrm>
          <a:prstGeom prst="rect">
            <a:avLst/>
          </a:prstGeom>
        </p:spPr>
      </p:pic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E4B6F800-9B68-178E-F026-1EEC1A5A9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960570"/>
              </p:ext>
            </p:extLst>
          </p:nvPr>
        </p:nvGraphicFramePr>
        <p:xfrm>
          <a:off x="899293" y="4165778"/>
          <a:ext cx="2158030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606">
                  <a:extLst>
                    <a:ext uri="{9D8B030D-6E8A-4147-A177-3AD203B41FA5}">
                      <a16:colId xmlns:a16="http://schemas.microsoft.com/office/drawing/2014/main" val="411762413"/>
                    </a:ext>
                  </a:extLst>
                </a:gridCol>
                <a:gridCol w="431606">
                  <a:extLst>
                    <a:ext uri="{9D8B030D-6E8A-4147-A177-3AD203B41FA5}">
                      <a16:colId xmlns:a16="http://schemas.microsoft.com/office/drawing/2014/main" val="2184704995"/>
                    </a:ext>
                  </a:extLst>
                </a:gridCol>
                <a:gridCol w="431606">
                  <a:extLst>
                    <a:ext uri="{9D8B030D-6E8A-4147-A177-3AD203B41FA5}">
                      <a16:colId xmlns:a16="http://schemas.microsoft.com/office/drawing/2014/main" val="2409273238"/>
                    </a:ext>
                  </a:extLst>
                </a:gridCol>
                <a:gridCol w="431606">
                  <a:extLst>
                    <a:ext uri="{9D8B030D-6E8A-4147-A177-3AD203B41FA5}">
                      <a16:colId xmlns:a16="http://schemas.microsoft.com/office/drawing/2014/main" val="3969923143"/>
                    </a:ext>
                  </a:extLst>
                </a:gridCol>
                <a:gridCol w="431606">
                  <a:extLst>
                    <a:ext uri="{9D8B030D-6E8A-4147-A177-3AD203B41FA5}">
                      <a16:colId xmlns:a16="http://schemas.microsoft.com/office/drawing/2014/main" val="2397298125"/>
                    </a:ext>
                  </a:extLst>
                </a:gridCol>
              </a:tblGrid>
              <a:tr h="2785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558646"/>
                  </a:ext>
                </a:extLst>
              </a:tr>
              <a:tr h="278582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131755"/>
                  </a:ext>
                </a:extLst>
              </a:tr>
              <a:tr h="278582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981230"/>
                  </a:ext>
                </a:extLst>
              </a:tr>
              <a:tr h="278582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008062"/>
                  </a:ext>
                </a:extLst>
              </a:tr>
              <a:tr h="278582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020884"/>
                  </a:ext>
                </a:extLst>
              </a:tr>
              <a:tr h="278582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0296028"/>
                  </a:ext>
                </a:extLst>
              </a:tr>
              <a:tr h="278582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11748019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FDDF1CB7-3511-2383-76F9-1D13FD7E8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912768"/>
              </p:ext>
            </p:extLst>
          </p:nvPr>
        </p:nvGraphicFramePr>
        <p:xfrm>
          <a:off x="3252170" y="4172821"/>
          <a:ext cx="2158030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606">
                  <a:extLst>
                    <a:ext uri="{9D8B030D-6E8A-4147-A177-3AD203B41FA5}">
                      <a16:colId xmlns:a16="http://schemas.microsoft.com/office/drawing/2014/main" val="411762413"/>
                    </a:ext>
                  </a:extLst>
                </a:gridCol>
                <a:gridCol w="431606">
                  <a:extLst>
                    <a:ext uri="{9D8B030D-6E8A-4147-A177-3AD203B41FA5}">
                      <a16:colId xmlns:a16="http://schemas.microsoft.com/office/drawing/2014/main" val="2184704995"/>
                    </a:ext>
                  </a:extLst>
                </a:gridCol>
                <a:gridCol w="431606">
                  <a:extLst>
                    <a:ext uri="{9D8B030D-6E8A-4147-A177-3AD203B41FA5}">
                      <a16:colId xmlns:a16="http://schemas.microsoft.com/office/drawing/2014/main" val="2409273238"/>
                    </a:ext>
                  </a:extLst>
                </a:gridCol>
                <a:gridCol w="431606">
                  <a:extLst>
                    <a:ext uri="{9D8B030D-6E8A-4147-A177-3AD203B41FA5}">
                      <a16:colId xmlns:a16="http://schemas.microsoft.com/office/drawing/2014/main" val="3969923143"/>
                    </a:ext>
                  </a:extLst>
                </a:gridCol>
                <a:gridCol w="431606">
                  <a:extLst>
                    <a:ext uri="{9D8B030D-6E8A-4147-A177-3AD203B41FA5}">
                      <a16:colId xmlns:a16="http://schemas.microsoft.com/office/drawing/2014/main" val="2397298125"/>
                    </a:ext>
                  </a:extLst>
                </a:gridCol>
              </a:tblGrid>
              <a:tr h="2785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558646"/>
                  </a:ext>
                </a:extLst>
              </a:tr>
              <a:tr h="278582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131755"/>
                  </a:ext>
                </a:extLst>
              </a:tr>
              <a:tr h="278582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981230"/>
                  </a:ext>
                </a:extLst>
              </a:tr>
              <a:tr h="278582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008062"/>
                  </a:ext>
                </a:extLst>
              </a:tr>
              <a:tr h="278582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020884"/>
                  </a:ext>
                </a:extLst>
              </a:tr>
              <a:tr h="278582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0296028"/>
                  </a:ext>
                </a:extLst>
              </a:tr>
              <a:tr h="278582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11748019"/>
                  </a:ext>
                </a:extLst>
              </a:tr>
            </a:tbl>
          </a:graphicData>
        </a:graphic>
      </p:graphicFrame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A2F2B4F-3FB8-0924-86CC-1030EC680C71}"/>
              </a:ext>
            </a:extLst>
          </p:cNvPr>
          <p:cNvCxnSpPr>
            <a:cxnSpLocks/>
          </p:cNvCxnSpPr>
          <p:nvPr/>
        </p:nvCxnSpPr>
        <p:spPr>
          <a:xfrm>
            <a:off x="2978230" y="5431338"/>
            <a:ext cx="3009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728F4B45-D230-97F9-2BB6-A18A2F93EC52}"/>
              </a:ext>
            </a:extLst>
          </p:cNvPr>
          <p:cNvCxnSpPr>
            <a:cxnSpLocks/>
          </p:cNvCxnSpPr>
          <p:nvPr/>
        </p:nvCxnSpPr>
        <p:spPr>
          <a:xfrm>
            <a:off x="5437205" y="5445938"/>
            <a:ext cx="3711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2E14A589-2BAD-BDD5-3AA1-CE2597388DFE}"/>
              </a:ext>
            </a:extLst>
          </p:cNvPr>
          <p:cNvCxnSpPr>
            <a:cxnSpLocks/>
          </p:cNvCxnSpPr>
          <p:nvPr/>
        </p:nvCxnSpPr>
        <p:spPr>
          <a:xfrm>
            <a:off x="8312454" y="5450143"/>
            <a:ext cx="522154" cy="2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748BAE12-4143-22A2-3EDA-0F70CC8F4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21938"/>
              </p:ext>
            </p:extLst>
          </p:nvPr>
        </p:nvGraphicFramePr>
        <p:xfrm>
          <a:off x="5814997" y="4516938"/>
          <a:ext cx="2524669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667">
                  <a:extLst>
                    <a:ext uri="{9D8B030D-6E8A-4147-A177-3AD203B41FA5}">
                      <a16:colId xmlns:a16="http://schemas.microsoft.com/office/drawing/2014/main" val="3239112213"/>
                    </a:ext>
                  </a:extLst>
                </a:gridCol>
                <a:gridCol w="360667">
                  <a:extLst>
                    <a:ext uri="{9D8B030D-6E8A-4147-A177-3AD203B41FA5}">
                      <a16:colId xmlns:a16="http://schemas.microsoft.com/office/drawing/2014/main" val="525386299"/>
                    </a:ext>
                  </a:extLst>
                </a:gridCol>
                <a:gridCol w="360667">
                  <a:extLst>
                    <a:ext uri="{9D8B030D-6E8A-4147-A177-3AD203B41FA5}">
                      <a16:colId xmlns:a16="http://schemas.microsoft.com/office/drawing/2014/main" val="3034221184"/>
                    </a:ext>
                  </a:extLst>
                </a:gridCol>
                <a:gridCol w="360667">
                  <a:extLst>
                    <a:ext uri="{9D8B030D-6E8A-4147-A177-3AD203B41FA5}">
                      <a16:colId xmlns:a16="http://schemas.microsoft.com/office/drawing/2014/main" val="3379687923"/>
                    </a:ext>
                  </a:extLst>
                </a:gridCol>
                <a:gridCol w="360667">
                  <a:extLst>
                    <a:ext uri="{9D8B030D-6E8A-4147-A177-3AD203B41FA5}">
                      <a16:colId xmlns:a16="http://schemas.microsoft.com/office/drawing/2014/main" val="286029264"/>
                    </a:ext>
                  </a:extLst>
                </a:gridCol>
                <a:gridCol w="360667">
                  <a:extLst>
                    <a:ext uri="{9D8B030D-6E8A-4147-A177-3AD203B41FA5}">
                      <a16:colId xmlns:a16="http://schemas.microsoft.com/office/drawing/2014/main" val="2289952802"/>
                    </a:ext>
                  </a:extLst>
                </a:gridCol>
                <a:gridCol w="360667">
                  <a:extLst>
                    <a:ext uri="{9D8B030D-6E8A-4147-A177-3AD203B41FA5}">
                      <a16:colId xmlns:a16="http://schemas.microsoft.com/office/drawing/2014/main" val="1353412162"/>
                    </a:ext>
                  </a:extLst>
                </a:gridCol>
              </a:tblGrid>
              <a:tr h="3344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846590"/>
                  </a:ext>
                </a:extLst>
              </a:tr>
              <a:tr h="33443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564776"/>
                  </a:ext>
                </a:extLst>
              </a:tr>
              <a:tr h="33443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555867"/>
                  </a:ext>
                </a:extLst>
              </a:tr>
              <a:tr h="33443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7870905"/>
                  </a:ext>
                </a:extLst>
              </a:tr>
              <a:tr h="33443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17932591"/>
                  </a:ext>
                </a:extLst>
              </a:tr>
            </a:tbl>
          </a:graphicData>
        </a:graphic>
      </p:graphicFrame>
      <p:graphicFrame>
        <p:nvGraphicFramePr>
          <p:cNvPr id="20" name="Таблица 19">
            <a:extLst>
              <a:ext uri="{FF2B5EF4-FFF2-40B4-BE49-F238E27FC236}">
                <a16:creationId xmlns:a16="http://schemas.microsoft.com/office/drawing/2014/main" id="{9EFE7104-507D-05D1-3285-B5553A915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013408"/>
              </p:ext>
            </p:extLst>
          </p:nvPr>
        </p:nvGraphicFramePr>
        <p:xfrm>
          <a:off x="8829131" y="4516938"/>
          <a:ext cx="2524669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667">
                  <a:extLst>
                    <a:ext uri="{9D8B030D-6E8A-4147-A177-3AD203B41FA5}">
                      <a16:colId xmlns:a16="http://schemas.microsoft.com/office/drawing/2014/main" val="3239112213"/>
                    </a:ext>
                  </a:extLst>
                </a:gridCol>
                <a:gridCol w="360667">
                  <a:extLst>
                    <a:ext uri="{9D8B030D-6E8A-4147-A177-3AD203B41FA5}">
                      <a16:colId xmlns:a16="http://schemas.microsoft.com/office/drawing/2014/main" val="525386299"/>
                    </a:ext>
                  </a:extLst>
                </a:gridCol>
                <a:gridCol w="360667">
                  <a:extLst>
                    <a:ext uri="{9D8B030D-6E8A-4147-A177-3AD203B41FA5}">
                      <a16:colId xmlns:a16="http://schemas.microsoft.com/office/drawing/2014/main" val="3034221184"/>
                    </a:ext>
                  </a:extLst>
                </a:gridCol>
                <a:gridCol w="360667">
                  <a:extLst>
                    <a:ext uri="{9D8B030D-6E8A-4147-A177-3AD203B41FA5}">
                      <a16:colId xmlns:a16="http://schemas.microsoft.com/office/drawing/2014/main" val="3379687923"/>
                    </a:ext>
                  </a:extLst>
                </a:gridCol>
                <a:gridCol w="360667">
                  <a:extLst>
                    <a:ext uri="{9D8B030D-6E8A-4147-A177-3AD203B41FA5}">
                      <a16:colId xmlns:a16="http://schemas.microsoft.com/office/drawing/2014/main" val="286029264"/>
                    </a:ext>
                  </a:extLst>
                </a:gridCol>
                <a:gridCol w="360667">
                  <a:extLst>
                    <a:ext uri="{9D8B030D-6E8A-4147-A177-3AD203B41FA5}">
                      <a16:colId xmlns:a16="http://schemas.microsoft.com/office/drawing/2014/main" val="2289952802"/>
                    </a:ext>
                  </a:extLst>
                </a:gridCol>
                <a:gridCol w="360667">
                  <a:extLst>
                    <a:ext uri="{9D8B030D-6E8A-4147-A177-3AD203B41FA5}">
                      <a16:colId xmlns:a16="http://schemas.microsoft.com/office/drawing/2014/main" val="1353412162"/>
                    </a:ext>
                  </a:extLst>
                </a:gridCol>
              </a:tblGrid>
              <a:tr h="3344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846590"/>
                  </a:ext>
                </a:extLst>
              </a:tr>
              <a:tr h="33443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564776"/>
                  </a:ext>
                </a:extLst>
              </a:tr>
              <a:tr h="33443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555867"/>
                  </a:ext>
                </a:extLst>
              </a:tr>
              <a:tr h="33443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7870905"/>
                  </a:ext>
                </a:extLst>
              </a:tr>
              <a:tr h="33443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1793259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7FD47784-3A42-0420-6A7E-BF8E624D166F}"/>
              </a:ext>
            </a:extLst>
          </p:cNvPr>
          <p:cNvSpPr txBox="1"/>
          <p:nvPr/>
        </p:nvSpPr>
        <p:spPr>
          <a:xfrm>
            <a:off x="5960533" y="6428519"/>
            <a:ext cx="54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Шифротекст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VNAOOLGAMIKAAILHYEVLASIV</a:t>
            </a:r>
          </a:p>
        </p:txBody>
      </p:sp>
    </p:spTree>
    <p:extLst>
      <p:ext uri="{BB962C8B-B14F-4D97-AF65-F5344CB8AC3E}">
        <p14:creationId xmlns:p14="http://schemas.microsoft.com/office/powerpoint/2010/main" val="33490947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2045</Words>
  <Application>Microsoft Office PowerPoint</Application>
  <PresentationFormat>Широкоэкранный</PresentationFormat>
  <Paragraphs>716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Cambria Math</vt:lpstr>
      <vt:lpstr>Times New Roman</vt:lpstr>
      <vt:lpstr>Тема Office</vt:lpstr>
      <vt:lpstr>Санкт-Петербургский государственный электротехнический университет «ЛЭТИ» им. В.И. Ульянова (Ленина)  Лабораторная работа № 1+2+3 Изучение классических шифров RAILFENCE, SCYTALE, CAESAR, SUBSTITUTION, PERMUTATION/TRANSPOSITION, VIGENERE, HILL, ADFGVX, PLAYFAIR  Студент: _______________ Васильева Ольга , группа 1381 Руководитель:___________ Племянников А.К., доцент каф. ИБ   Сант-Петербург 2024</vt:lpstr>
      <vt:lpstr>Цель работы и задание</vt:lpstr>
      <vt:lpstr>Шифр «Сцитала» (Scytale)</vt:lpstr>
      <vt:lpstr>Шифр «Сцитала» (Scytale). Атака «грубой силы»</vt:lpstr>
      <vt:lpstr>Шифр Цезаря (Caesar)</vt:lpstr>
      <vt:lpstr>Шифр Цезаря (Caesar)</vt:lpstr>
      <vt:lpstr>Шифр моноалфавитной подстановки (Substitution)</vt:lpstr>
      <vt:lpstr>Шифр моноалфавитной подстановки (Substitution)</vt:lpstr>
      <vt:lpstr>Шифр двойной перестановки (Permutation/Transposition)</vt:lpstr>
      <vt:lpstr>Шифр двойной перестановки (Permutation/Transposition)</vt:lpstr>
      <vt:lpstr>Шифр Виженера (Vigenere) </vt:lpstr>
      <vt:lpstr>Шифр Виженера (Vigenere) </vt:lpstr>
      <vt:lpstr>Шифр Виженера (Vigenere) </vt:lpstr>
      <vt:lpstr>Шифр Хилла (Hill)</vt:lpstr>
      <vt:lpstr>Шифр Хилла (Hill)</vt:lpstr>
      <vt:lpstr>Комбинированный шифр ADFGVX</vt:lpstr>
      <vt:lpstr>Комбинированный шифр ADFGVX</vt:lpstr>
      <vt:lpstr>Комбинированный шифр ADFGVX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Olga</dc:creator>
  <cp:lastModifiedBy>Olga</cp:lastModifiedBy>
  <cp:revision>10</cp:revision>
  <dcterms:created xsi:type="dcterms:W3CDTF">2024-09-23T07:47:54Z</dcterms:created>
  <dcterms:modified xsi:type="dcterms:W3CDTF">2024-09-23T20:28:14Z</dcterms:modified>
</cp:coreProperties>
</file>