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46B-027F-A2D7-95FE-85B6CAC97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0B26FC-5C33-CA91-70D1-E9B8DCCAB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27E1AB-BC3C-FC34-4C33-7756EB16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549042-1001-A6E5-2C67-7901BE9E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52326B-8D66-751F-C313-C6525C33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7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46E09-106D-F9E4-A6B3-FE887DBD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2E3AC0-E259-F843-3DAF-5531BE999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52E621-717D-49B3-1FD5-C74B0CFB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DCB6AC-A087-ED01-81E0-E5178AF7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4282B5-13AD-C5C8-8151-15639131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6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58CB6E-25BB-9E7E-13BF-6DB52A56D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805937-476A-C8C9-364C-5952A065D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714064-0374-7648-89C3-CECB90F3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3D04C2-DCE0-EC20-FE70-ADBD1D6C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790768-2CE3-73A5-A853-E0FC0594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8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6237A-78B7-53C3-0A25-FC80171C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5ABD4A-CD20-6FD4-3BB6-10E632AE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7B7FF8-42F1-96BB-16FC-103B988B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36AFD6-E5DD-DCA9-2B33-5120B1FC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B018EB-8959-0B19-051B-0D6874C0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321CD-3F83-EBC9-66F9-F23D1A4B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3ED7A1-50BF-5731-5F53-D65043AA0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B5F3CF-ECA6-A70B-F8DA-2B18E4E2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ABAE6A-2FFF-3D15-B4BB-80C86489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D4B36A-60D8-091C-E97C-F4E95F33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8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5D212-016B-9ED9-FEB7-517ED177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86D3A7-403D-0124-6076-8ECE337F4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172166-6617-36D0-2371-A639EBD4B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E08E71-CC9C-DBC5-DFB4-4E25B04B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6114A6-AEB7-E5C6-83E3-C431BF7E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1205DF-0688-1EEF-CC12-7B8282E1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8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11C0A-EB50-111E-B2C3-F0E7C665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041354-D49A-F7B6-54ED-69DD07FEC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039CC3-53EB-AAEF-CAAB-F30B8A5AA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25E893-F10F-D11C-76F7-6E68AD0C5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B08289-B16B-660E-CCAC-0CFCB838B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2C4ED6-0538-39EF-7AA5-80990B6C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BD1C5D7-A733-F4C2-DEB0-3D6D91CE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42C2F0-D6A2-40A3-760F-731B3122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7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16A31-55E5-90E7-0E6A-B45BBD6D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14D0D-29F4-3DCD-73E8-0C20D774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A55C68-89A6-FAE2-7CFD-707CCCEA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559A95-64AD-6907-1746-F2422B91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3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8EB892-C279-2EEF-F350-C82D9367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F527902-E55D-0351-9379-D2583D82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385128-14CA-E1A9-D3C8-7E07EA02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2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AFBD4-E805-4C90-18FE-D357BF29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EAE57E-59B3-22C8-C650-889F42A83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314D34-29D9-B72E-2C3F-1A66B1423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F1E839-73F6-F279-AD34-43E23FB34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703556-D98D-89E3-39C0-1DBCB07F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AA3EB1-9BA1-B477-74E3-638EE81E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2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D0ED0-CB3B-DA77-6710-8C5A6EC5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8258B15-BC35-248D-CA10-AEC38752F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FFB654-5844-CFD0-8E73-7F95CEE5F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BCB052-9E39-8360-259D-7EBA89B7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5C7E2A-8EB9-4CD7-4C68-9BF327C0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A9B5CC-EC75-1E03-7FC3-85DD71E3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4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C62EF-86F9-28F6-F232-C49894C0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3EB4D2-864E-FF4C-1E9C-49533E20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A22278-FF90-28FB-33C6-2855358C0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56576-BB00-439A-8B6A-9930D61D330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23B8F-89AD-9846-707A-B5308527C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39F2EA-C4BD-4836-17D2-AB1716783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3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62D65-005C-C3BA-CD68-F53B41CA6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99" y="228600"/>
            <a:ext cx="11853333" cy="6524096"/>
          </a:xfrm>
        </p:spPr>
        <p:txBody>
          <a:bodyPr>
            <a:norm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государственный электротехнический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 «ЛЭТИ» им. В.И. Ульянова (Ленина)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и исследование алгоритмов хеширования</a:t>
            </a:r>
            <a:b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_______________ Васильева Ольга , группа 1381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Руководитель:___________ Племянников А.К., доцент каф. ИБ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Сант-Петербург 2024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13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3D6D9-9A63-F06B-18F8-16EBA97D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</p:spPr>
        <p:txBody>
          <a:bodyPr/>
          <a:lstStyle/>
          <a:p>
            <a:r>
              <a:rPr lang="en-US" dirty="0"/>
              <a:t>MD-5: </a:t>
            </a:r>
            <a:r>
              <a:rPr lang="ru-RU" dirty="0"/>
              <a:t>Атака дополнительной коллизии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1ABBC9-3293-7B51-9021-F552C2CD0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62" y="1467168"/>
            <a:ext cx="3440336" cy="3805872"/>
          </a:xfrm>
          <a:prstGeom prst="rect">
            <a:avLst/>
          </a:prstGeom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ABCF9CF-7434-D417-65C2-4E019FC18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507988"/>
              </p:ext>
            </p:extLst>
          </p:nvPr>
        </p:nvGraphicFramePr>
        <p:xfrm>
          <a:off x="3901440" y="1083151"/>
          <a:ext cx="7994200" cy="304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8550">
                  <a:extLst>
                    <a:ext uri="{9D8B030D-6E8A-4147-A177-3AD203B41FA5}">
                      <a16:colId xmlns:a16="http://schemas.microsoft.com/office/drawing/2014/main" val="1106315541"/>
                    </a:ext>
                  </a:extLst>
                </a:gridCol>
                <a:gridCol w="1998550">
                  <a:extLst>
                    <a:ext uri="{9D8B030D-6E8A-4147-A177-3AD203B41FA5}">
                      <a16:colId xmlns:a16="http://schemas.microsoft.com/office/drawing/2014/main" val="2646103222"/>
                    </a:ext>
                  </a:extLst>
                </a:gridCol>
                <a:gridCol w="1998550">
                  <a:extLst>
                    <a:ext uri="{9D8B030D-6E8A-4147-A177-3AD203B41FA5}">
                      <a16:colId xmlns:a16="http://schemas.microsoft.com/office/drawing/2014/main" val="1888568783"/>
                    </a:ext>
                  </a:extLst>
                </a:gridCol>
                <a:gridCol w="1998550">
                  <a:extLst>
                    <a:ext uri="{9D8B030D-6E8A-4147-A177-3AD203B41FA5}">
                      <a16:colId xmlns:a16="http://schemas.microsoft.com/office/drawing/2014/main" val="389999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 бит</a:t>
                      </a:r>
                    </a:p>
                    <a:p>
                      <a:pPr algn="ctr"/>
                      <a:r>
                        <a:rPr lang="ru-RU" dirty="0"/>
                        <a:t>совпадающих частей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Время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 бит</a:t>
                      </a:r>
                    </a:p>
                    <a:p>
                      <a:pPr algn="ctr"/>
                      <a:r>
                        <a:rPr lang="ru-RU" dirty="0"/>
                        <a:t>совпадающих частей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Время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97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 с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 мин 20 с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9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 с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 ч 15 мин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55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24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0,06 с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 ч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1,06 с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12,8 д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44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17,07 с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200 д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368747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1FC14F-E556-BB29-62D6-368F2FE86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132" y="4470719"/>
            <a:ext cx="6875621" cy="179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2FA59-4C84-21A5-1D25-93FB8BF3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0"/>
            <a:ext cx="10515600" cy="1325563"/>
          </a:xfrm>
        </p:spPr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E67A1-AAC9-38EB-F052-4B31C91800AA}"/>
              </a:ext>
            </a:extLst>
          </p:cNvPr>
          <p:cNvSpPr txBox="1"/>
          <p:nvPr/>
        </p:nvSpPr>
        <p:spPr>
          <a:xfrm>
            <a:off x="427566" y="914400"/>
            <a:ext cx="113368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исследован оценен лавинный эффект хэш-функций MD-5, SHA-1, SHA-256, SHA-512,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SHA-3, лучшие результаты показали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SHA-3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также было отмечено, что по результатам добавления символов лучшими оказались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SHA-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SHA-3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выявлены следующие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хар-ки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хэщ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-функций:</a:t>
            </a: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buAutoNum type="arabicPeriod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buAutoNum type="arabicPeriod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Был изучен алгоритм работы функции перестановок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Keccak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-f, в отчете представлены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расчеты первого раунда.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Изучен алгоритм работы функции диверсификации ключа PBKDF-1, получен симметричный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 (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30 93 46 DF C5 30 9D 9C 2A 20 AD B9 5F 17 52 43 E3 FC 29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на основе пароля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Vasilyeva_Olga_Mikhailovna_07062003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и соли 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1381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Был исследован алгоритм вычисления кода аутентификации, на основе предыдущего ключа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получен код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03 6D D0 BE CC 91 26 B6 0D C6 DF 4E E7 F2 AA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сообщения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Vasilyeva_Olga_Mikhailovna_07062003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Так как ключ должен быть 64-битный, к исходному ключу были добавлены нули (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30 93 46 DF C5 30 9D 9C 2A 20 AD B9 5F 17 52 43 E3 FC 29 0000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Была оценена временная сложность атаки дополнительной коллизии на MD-5.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ru-RU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хэш-функции с n-битным значением сложность атаки дополнительной коллизии — поиска двух разных значений с одинаковыми хэш-кодами —примерно равна 2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sz="1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0565D0-1AC8-F835-5EA9-9706E2AEC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67" y="2011332"/>
            <a:ext cx="55340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5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62922-D125-A00E-A434-751B55E3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 и задание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E6AB7D-35A5-9627-4F4A-5498E7E71FE7}"/>
              </a:ext>
            </a:extLst>
          </p:cNvPr>
          <p:cNvSpPr txBox="1"/>
          <p:nvPr/>
        </p:nvSpPr>
        <p:spPr>
          <a:xfrm>
            <a:off x="477520" y="1329406"/>
            <a:ext cx="11236960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Приобретение навыков работы с алгоритмами хэширования MD-5, SHA-256, SHA-512, SHA-3, кодом аутентификации HMAC, функцией диверсификации ключа PBKDF-1</a:t>
            </a: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Задание: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Оценить лавинный эффект хэш-функции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MD5, SHA-1, SHA-256, SHA-512 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шаблонной схеме </a:t>
            </a:r>
            <a:r>
              <a:rPr lang="ru-RU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Avalanche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из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CrypTool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  c  учетом рекомендаций  Методического пособия  из задания раздела 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  (на с. 32 ). 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отчет включить скриншот шаблонной схемы и таблицу с величиной лавинного эффекта в %%.</a:t>
            </a:r>
          </a:p>
          <a:p>
            <a:pPr algn="just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  Изучить алгоритм работы функции перестановок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Keccak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шаблонной схемы 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Keccak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SHA -3) 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CrypTool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Оценить лавинный эффект хэш-функции  SHA-3  по шаблонной схеме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Avalanche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  из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CrypTool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  c  учетом рекомендаций  Методического пособия  из задания раздела 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  (на с. 32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 В отчет включить скриншоты преобразований, составляющих функцию перестановки и величину лавинного эффекта в %%.</a:t>
            </a:r>
          </a:p>
          <a:p>
            <a:pPr algn="just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 Изучить алгоритм работы функции диверсификации ключа с помощью шаблонной схемы 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PBKDF-1 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CrypTool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симметричный ключ  из персонального пароля, содержащего Фамилию, Имя, Отчество и дату рождения. Сохранить ключ для использования в 4 этого задания. В отчет включить схему алгоритма функции диверсификации ключа.</a:t>
            </a:r>
          </a:p>
          <a:p>
            <a:pPr algn="just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  алгоритм  вычисления код аутентификации сообщения 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HMAC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по одноимённой шаблонной схеме из CrypTool2. </a:t>
            </a:r>
            <a:r>
              <a:rPr lang="ru-RU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</a:t>
            </a:r>
            <a:r>
              <a:rPr lang="ru-RU" sz="15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п. 4 задания к разделу 6.3 (с. 34)</a:t>
            </a:r>
            <a:r>
              <a:rPr lang="ru-RU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учебно-методического пособия. В качестве ключа использовать полученный в п. 3 этого задания. .В отчет включить схему алгоритма вычисления кода аутентификации HMAC.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Провести атаку дополнительной коллизии  на хэш-функцию </a:t>
            </a:r>
            <a:r>
              <a:rPr lang="ru-RU" sz="15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MD-5 </a:t>
            </a:r>
            <a:r>
              <a:rPr lang="ru-RU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5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CrypTool</a:t>
            </a:r>
            <a:r>
              <a:rPr lang="ru-RU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c  учетом рекомендаций  Методического пособия  из задания</a:t>
            </a:r>
            <a:r>
              <a:rPr lang="ru-RU" sz="15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раздела 6.4  (на с. 35 ).  </a:t>
            </a:r>
            <a:r>
              <a:rPr lang="ru-RU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отчет включить таблицу  с оценками сложности проведения атаки  для различного количества совпадающих  бит дайджеста.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84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2F316-04CE-199A-22CF-EA501444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лавинного эффекта: Шаблонная схема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4F14B8-B6C2-17DB-2089-C5D351774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80" y="1840438"/>
            <a:ext cx="6800480" cy="21409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BE204D-4F82-5E16-1494-B4725F291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27" y="4104640"/>
            <a:ext cx="6285702" cy="23882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674725-CD56-5175-A67C-FA86DC96C31B}"/>
              </a:ext>
            </a:extLst>
          </p:cNvPr>
          <p:cNvSpPr txBox="1"/>
          <p:nvPr/>
        </p:nvSpPr>
        <p:spPr>
          <a:xfrm>
            <a:off x="7833360" y="2394311"/>
            <a:ext cx="383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Шаблонная схема для </a:t>
            </a:r>
            <a:r>
              <a:rPr lang="en-US" dirty="0"/>
              <a:t>MD-5, SHA-1, SHA-256, SHA-512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72C34-6D9D-DEE9-57D0-8FB819399037}"/>
              </a:ext>
            </a:extLst>
          </p:cNvPr>
          <p:cNvSpPr txBox="1"/>
          <p:nvPr/>
        </p:nvSpPr>
        <p:spPr>
          <a:xfrm>
            <a:off x="7579360" y="4929425"/>
            <a:ext cx="367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Шаблонная схема</a:t>
            </a:r>
            <a:r>
              <a:rPr lang="en-US" dirty="0"/>
              <a:t> </a:t>
            </a:r>
            <a:r>
              <a:rPr lang="en-US" dirty="0" err="1"/>
              <a:t>Kessak</a:t>
            </a:r>
            <a:r>
              <a:rPr lang="en-US" dirty="0"/>
              <a:t> (SHA-3)</a:t>
            </a:r>
          </a:p>
        </p:txBody>
      </p:sp>
    </p:spTree>
    <p:extLst>
      <p:ext uri="{BB962C8B-B14F-4D97-AF65-F5344CB8AC3E}">
        <p14:creationId xmlns:p14="http://schemas.microsoft.com/office/powerpoint/2010/main" val="417640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88A314-4E34-9777-8D0E-D83307B11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</p:spPr>
        <p:txBody>
          <a:bodyPr/>
          <a:lstStyle/>
          <a:p>
            <a:r>
              <a:rPr lang="ru-RU" dirty="0"/>
              <a:t>Исследование лавинного эффекта: таблица с результатами</a:t>
            </a:r>
            <a:endParaRPr lang="en-US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BD41C13-7F88-9C2C-EFEA-050D7725E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861001"/>
              </p:ext>
            </p:extLst>
          </p:nvPr>
        </p:nvGraphicFramePr>
        <p:xfrm>
          <a:off x="433492" y="1335088"/>
          <a:ext cx="11325015" cy="5422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003">
                  <a:extLst>
                    <a:ext uri="{9D8B030D-6E8A-4147-A177-3AD203B41FA5}">
                      <a16:colId xmlns:a16="http://schemas.microsoft.com/office/drawing/2014/main" val="2742960447"/>
                    </a:ext>
                  </a:extLst>
                </a:gridCol>
                <a:gridCol w="2265003">
                  <a:extLst>
                    <a:ext uri="{9D8B030D-6E8A-4147-A177-3AD203B41FA5}">
                      <a16:colId xmlns:a16="http://schemas.microsoft.com/office/drawing/2014/main" val="3960142649"/>
                    </a:ext>
                  </a:extLst>
                </a:gridCol>
                <a:gridCol w="2265003">
                  <a:extLst>
                    <a:ext uri="{9D8B030D-6E8A-4147-A177-3AD203B41FA5}">
                      <a16:colId xmlns:a16="http://schemas.microsoft.com/office/drawing/2014/main" val="571667705"/>
                    </a:ext>
                  </a:extLst>
                </a:gridCol>
                <a:gridCol w="2265003">
                  <a:extLst>
                    <a:ext uri="{9D8B030D-6E8A-4147-A177-3AD203B41FA5}">
                      <a16:colId xmlns:a16="http://schemas.microsoft.com/office/drawing/2014/main" val="2591760366"/>
                    </a:ext>
                  </a:extLst>
                </a:gridCol>
                <a:gridCol w="2265003">
                  <a:extLst>
                    <a:ext uri="{9D8B030D-6E8A-4147-A177-3AD203B41FA5}">
                      <a16:colId xmlns:a16="http://schemas.microsoft.com/office/drawing/2014/main" val="2649502010"/>
                    </a:ext>
                  </a:extLst>
                </a:gridCol>
              </a:tblGrid>
              <a:tr h="393476"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измерения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Изменение символа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 символа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Удаление символа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811723"/>
                  </a:ext>
                </a:extLst>
              </a:tr>
              <a:tr h="244788">
                <a:tc rowSpan="4"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44,5 %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45,3 %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53,1 %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511222"/>
                  </a:ext>
                </a:extLst>
              </a:tr>
              <a:tr h="244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40,6 %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664812"/>
                  </a:ext>
                </a:extLst>
              </a:tr>
              <a:tr h="244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51,6 %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47,7 %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41,4 %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812218"/>
                  </a:ext>
                </a:extLst>
              </a:tr>
              <a:tr h="244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Среднее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45,6 %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46,5 %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48,2 %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981551"/>
                  </a:ext>
                </a:extLst>
              </a:tr>
              <a:tr h="244788">
                <a:tc rowSpan="4"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47,5 %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,1 %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467323"/>
                  </a:ext>
                </a:extLst>
              </a:tr>
              <a:tr h="244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46,9 %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,9 %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4125790"/>
                  </a:ext>
                </a:extLst>
              </a:tr>
              <a:tr h="244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50,6 %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964816"/>
                  </a:ext>
                </a:extLst>
              </a:tr>
              <a:tr h="244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Среднее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46,5 %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48,4 %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48,8 %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1880531"/>
                  </a:ext>
                </a:extLst>
              </a:tr>
              <a:tr h="244788">
                <a:tc rowSpan="4"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SHA-256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45,7%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386667"/>
                  </a:ext>
                </a:extLst>
              </a:tr>
              <a:tr h="244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46,9 %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996711"/>
                  </a:ext>
                </a:extLst>
              </a:tr>
              <a:tr h="2307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48,4 %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43,8 %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171861"/>
                  </a:ext>
                </a:extLst>
              </a:tr>
              <a:tr h="244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Среднее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48,9 %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46,5 %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46,8 %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490470"/>
                  </a:ext>
                </a:extLst>
              </a:tr>
              <a:tr h="244788">
                <a:tc rowSpan="4"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SHA-512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51,2 %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48,4 %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53,5 %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150494"/>
                  </a:ext>
                </a:extLst>
              </a:tr>
              <a:tr h="244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52,7 %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48,6 %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6614753"/>
                  </a:ext>
                </a:extLst>
              </a:tr>
              <a:tr h="244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49,6 %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46,9 %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50,8 %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273105"/>
                  </a:ext>
                </a:extLst>
              </a:tr>
              <a:tr h="244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Среднее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51,2 %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48,1 %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50,97 %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915612"/>
                  </a:ext>
                </a:extLst>
              </a:tr>
              <a:tr h="244788">
                <a:tc rowSpan="4">
                  <a:txBody>
                    <a:bodyPr/>
                    <a:lstStyle/>
                    <a:p>
                      <a:pPr algn="ctr"/>
                      <a:r>
                        <a:rPr lang="en-US" sz="105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Kessak</a:t>
                      </a:r>
                      <a:r>
                        <a:rPr lang="en-US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(SHA-3)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48,2 %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49,8 %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223100"/>
                  </a:ext>
                </a:extLst>
              </a:tr>
              <a:tr h="244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53,1 %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47,7 %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49,2 %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228910"/>
                  </a:ext>
                </a:extLst>
              </a:tr>
              <a:tr h="244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53,5 %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49,8 %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8572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Среднее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51,6 %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48,8 %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76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32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9DDDB-4313-8F6A-0CDA-708688A0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Keccak: </a:t>
            </a:r>
            <a:r>
              <a:rPr lang="ru-RU" dirty="0"/>
              <a:t>Преобразования первого раунда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05B0E0-56BA-7914-B966-0E56B18A4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5621"/>
            <a:ext cx="6127778" cy="36052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3D0643-909A-199E-1DD3-4B04A4B7F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062" y="1785621"/>
            <a:ext cx="5851938" cy="36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9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3DD7E-1D40-8DF7-E9F8-11659172B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9A6DF-91F7-274C-F10D-0DA616B1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Keccak: </a:t>
            </a:r>
            <a:r>
              <a:rPr lang="ru-RU" dirty="0"/>
              <a:t>Преобразования первого раунда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FDCADB-A978-28F7-716D-208C00B58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" y="1842103"/>
            <a:ext cx="6064820" cy="366937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EA631E7-50B4-A339-A9B4-EE08037D5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080" y="1828801"/>
            <a:ext cx="5949950" cy="364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2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B71AA-EEE1-467D-E1AF-3B0DFCC13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8FE18-3852-64E2-3C7B-ACCADAF4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Keccak: </a:t>
            </a:r>
            <a:r>
              <a:rPr lang="ru-RU" dirty="0"/>
              <a:t>Преобразования первого раунда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F736D4-DAA6-2023-0AAD-1ACA988C2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163" y="1477962"/>
            <a:ext cx="8056760" cy="481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6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61B8E-C560-02AD-2F18-EC04BFFE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PBKDF-1: Схема алгоритма диверсификации ключа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29C69C-7FC8-1199-A4B1-E5D219F1E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10" y="1690688"/>
            <a:ext cx="2706768" cy="4988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7C07B1-2181-4733-266F-2E02CE063E6D}"/>
              </a:ext>
            </a:extLst>
          </p:cNvPr>
          <p:cNvSpPr txBox="1"/>
          <p:nvPr/>
        </p:nvSpPr>
        <p:spPr>
          <a:xfrm>
            <a:off x="3312160" y="3529693"/>
            <a:ext cx="848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Получили симметричный ключ  из персонального пароля, содержащего Фамилию, Имя, Отчество и дату рождения: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30 93 46 DF C5 30 9D 9C 2A 20 AD B9 5F 17 52 43 E3 FC 29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77DCE71-9C1A-41CF-F571-92531F6EC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320" y="1690688"/>
            <a:ext cx="9123680" cy="178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6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2B607-8DFF-9010-E7FD-D2818BA2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HMAC: Схема алгоритма вычисления кода аутентификации ключа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E16BBF-DD47-D78C-85D3-ADD813475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11532" cy="496748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EAC0BD-4935-4C1D-4525-E8E0A5647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952" y="2794318"/>
            <a:ext cx="4910914" cy="151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515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903</Words>
  <Application>Microsoft Office PowerPoint</Application>
  <PresentationFormat>Широкоэкранный</PresentationFormat>
  <Paragraphs>153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Тема Office</vt:lpstr>
      <vt:lpstr>Санкт-Петербургский государственный электротехнический университет «ЛЭТИ» им. В.И. Ульянова (Ленина)  Лабораторная работа № 6 Изучение и исследование алгоритмов хеширования  Студент: _______________ Васильева Ольга , группа 1381 Руководитель:___________ Племянников А.К., доцент каф. ИБ   Сант-Петербург 2024</vt:lpstr>
      <vt:lpstr>Цель работы и задание</vt:lpstr>
      <vt:lpstr>Исследование лавинного эффекта: Шаблонная схема</vt:lpstr>
      <vt:lpstr>Исследование лавинного эффекта: таблица с результатами</vt:lpstr>
      <vt:lpstr>Keccak: Преобразования первого раунда</vt:lpstr>
      <vt:lpstr>Keccak: Преобразования первого раунда</vt:lpstr>
      <vt:lpstr>Keccak: Преобразования первого раунда</vt:lpstr>
      <vt:lpstr>PBKDF-1: Схема алгоритма диверсификации ключа</vt:lpstr>
      <vt:lpstr>HMAC: Схема алгоритма вычисления кода аутентификации ключа</vt:lpstr>
      <vt:lpstr>MD-5: Атака дополнительной коллизии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Olga</dc:creator>
  <cp:lastModifiedBy>Olga</cp:lastModifiedBy>
  <cp:revision>26</cp:revision>
  <dcterms:created xsi:type="dcterms:W3CDTF">2024-09-23T07:47:54Z</dcterms:created>
  <dcterms:modified xsi:type="dcterms:W3CDTF">2024-11-03T15:52:42Z</dcterms:modified>
</cp:coreProperties>
</file>